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92" r:id="rId4"/>
    <p:sldId id="288" r:id="rId5"/>
    <p:sldId id="293" r:id="rId6"/>
    <p:sldId id="260" r:id="rId7"/>
    <p:sldId id="303" r:id="rId8"/>
    <p:sldId id="295" r:id="rId9"/>
    <p:sldId id="296" r:id="rId10"/>
    <p:sldId id="300" r:id="rId11"/>
    <p:sldId id="299" r:id="rId12"/>
    <p:sldId id="298" r:id="rId13"/>
    <p:sldId id="297" r:id="rId14"/>
    <p:sldId id="273" r:id="rId15"/>
    <p:sldId id="301" r:id="rId16"/>
    <p:sldId id="302" r:id="rId17"/>
  </p:sldIdLst>
  <p:sldSz cx="24384000" cy="13716000"/>
  <p:notesSz cx="6858000" cy="9144000"/>
  <p:defaultTextStyle>
    <a:defPPr marL="0" marR="0" indent="0" algn="l" defTabSz="914355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45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601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Open Sans Regular"/>
        <a:ea typeface="Open Sans Regular"/>
        <a:cs typeface="Open Sans Regular"/>
        <a:sym typeface="Open Sans Regular"/>
      </a:defRPr>
    </a:lvl1pPr>
    <a:lvl2pPr marL="0" marR="0" indent="228588" algn="ctr" defTabSz="82545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601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Open Sans Regular"/>
        <a:ea typeface="Open Sans Regular"/>
        <a:cs typeface="Open Sans Regular"/>
        <a:sym typeface="Open Sans Regular"/>
      </a:defRPr>
    </a:lvl2pPr>
    <a:lvl3pPr marL="0" marR="0" indent="457177" algn="ctr" defTabSz="82545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601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Open Sans Regular"/>
        <a:ea typeface="Open Sans Regular"/>
        <a:cs typeface="Open Sans Regular"/>
        <a:sym typeface="Open Sans Regular"/>
      </a:defRPr>
    </a:lvl3pPr>
    <a:lvl4pPr marL="0" marR="0" indent="685765" algn="ctr" defTabSz="82545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601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Open Sans Regular"/>
        <a:ea typeface="Open Sans Regular"/>
        <a:cs typeface="Open Sans Regular"/>
        <a:sym typeface="Open Sans Regular"/>
      </a:defRPr>
    </a:lvl4pPr>
    <a:lvl5pPr marL="0" marR="0" indent="914355" algn="ctr" defTabSz="82545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601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Open Sans Regular"/>
        <a:ea typeface="Open Sans Regular"/>
        <a:cs typeface="Open Sans Regular"/>
        <a:sym typeface="Open Sans Regular"/>
      </a:defRPr>
    </a:lvl5pPr>
    <a:lvl6pPr marL="0" marR="0" indent="1142943" algn="ctr" defTabSz="82545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601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Open Sans Regular"/>
        <a:ea typeface="Open Sans Regular"/>
        <a:cs typeface="Open Sans Regular"/>
        <a:sym typeface="Open Sans Regular"/>
      </a:defRPr>
    </a:lvl6pPr>
    <a:lvl7pPr marL="0" marR="0" indent="1371532" algn="ctr" defTabSz="82545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601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Open Sans Regular"/>
        <a:ea typeface="Open Sans Regular"/>
        <a:cs typeface="Open Sans Regular"/>
        <a:sym typeface="Open Sans Regular"/>
      </a:defRPr>
    </a:lvl7pPr>
    <a:lvl8pPr marL="0" marR="0" indent="1600120" algn="ctr" defTabSz="82545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601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Open Sans Regular"/>
        <a:ea typeface="Open Sans Regular"/>
        <a:cs typeface="Open Sans Regular"/>
        <a:sym typeface="Open Sans Regular"/>
      </a:defRPr>
    </a:lvl8pPr>
    <a:lvl9pPr marL="0" marR="0" indent="1828708" algn="ctr" defTabSz="82545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601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Open Sans Regular"/>
        <a:ea typeface="Open Sans Regular"/>
        <a:cs typeface="Open Sans Regular"/>
        <a:sym typeface="Open Sans Regular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49" autoAdjust="0"/>
    <p:restoredTop sz="94650"/>
  </p:normalViewPr>
  <p:slideViewPr>
    <p:cSldViewPr snapToGrid="0" snapToObjects="1">
      <p:cViewPr varScale="1">
        <p:scale>
          <a:sx n="46" d="100"/>
          <a:sy n="46" d="100"/>
        </p:scale>
        <p:origin x="4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22" name="Shape 22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177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588" defTabSz="457177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177" defTabSz="457177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765" defTabSz="457177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355" defTabSz="457177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2943" defTabSz="457177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532" defTabSz="457177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120" defTabSz="457177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708" defTabSz="457177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1190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6697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5419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6972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0888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4606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1216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9296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0036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1809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2183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2874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7506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452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/>
          <p:cNvSpPr/>
          <p:nvPr/>
        </p:nvSpPr>
        <p:spPr>
          <a:xfrm>
            <a:off x="-119877" y="5260295"/>
            <a:ext cx="18730318" cy="2251118"/>
          </a:xfrm>
          <a:prstGeom prst="rect">
            <a:avLst/>
          </a:prstGeom>
          <a:solidFill>
            <a:srgbClr val="BBBBBB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latin typeface="+mn-lt"/>
                <a:ea typeface="+mn-ea"/>
                <a:cs typeface="+mn-cs"/>
                <a:sym typeface="Helvetica Neue Medium"/>
              </a:defRPr>
            </a:pPr>
            <a:endParaRPr sz="3201"/>
          </a:p>
        </p:txBody>
      </p:sp>
      <p:sp>
        <p:nvSpPr>
          <p:cNvPr id="12" name="Title Text"/>
          <p:cNvSpPr txBox="1">
            <a:spLocks noGrp="1"/>
          </p:cNvSpPr>
          <p:nvPr>
            <p:ph type="title"/>
          </p:nvPr>
        </p:nvSpPr>
        <p:spPr>
          <a:xfrm>
            <a:off x="7180358" y="5260295"/>
            <a:ext cx="10307648" cy="2251118"/>
          </a:xfrm>
          <a:prstGeom prst="rect">
            <a:avLst/>
          </a:prstGeom>
        </p:spPr>
        <p:txBody>
          <a:bodyPr/>
          <a:lstStyle>
            <a:lvl1pPr>
              <a:defRPr sz="5999">
                <a:solidFill>
                  <a:srgbClr val="FFFFFF"/>
                </a:solidFill>
                <a:latin typeface="Open Sans Regular"/>
                <a:ea typeface="Open Sans Regular"/>
                <a:cs typeface="Open Sans Regular"/>
                <a:sym typeface="Open Sans Regular"/>
              </a:defRPr>
            </a:lvl1pPr>
          </a:lstStyle>
          <a:p>
            <a:r>
              <a:t>Title Text</a:t>
            </a:r>
          </a:p>
        </p:txBody>
      </p:sp>
      <p:sp>
        <p:nvSpPr>
          <p:cNvPr id="13" name="Line"/>
          <p:cNvSpPr/>
          <p:nvPr/>
        </p:nvSpPr>
        <p:spPr>
          <a:xfrm>
            <a:off x="7274743" y="7628307"/>
            <a:ext cx="10118879" cy="2"/>
          </a:xfrm>
          <a:prstGeom prst="line">
            <a:avLst/>
          </a:prstGeom>
          <a:ln w="76200">
            <a:solidFill>
              <a:srgbClr val="12326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>
                <a:latin typeface="+mn-lt"/>
                <a:ea typeface="+mn-ea"/>
                <a:cs typeface="+mn-cs"/>
                <a:sym typeface="Helvetica Neue Medium"/>
              </a:defRPr>
            </a:pPr>
            <a:endParaRPr sz="3201"/>
          </a:p>
        </p:txBody>
      </p:sp>
      <p:sp>
        <p:nvSpPr>
          <p:cNvPr id="14" name="Line"/>
          <p:cNvSpPr/>
          <p:nvPr/>
        </p:nvSpPr>
        <p:spPr>
          <a:xfrm>
            <a:off x="7274743" y="5143399"/>
            <a:ext cx="10118879" cy="2"/>
          </a:xfrm>
          <a:prstGeom prst="line">
            <a:avLst/>
          </a:prstGeom>
          <a:ln w="76200">
            <a:solidFill>
              <a:srgbClr val="123262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>
                <a:latin typeface="+mn-lt"/>
                <a:ea typeface="+mn-ea"/>
                <a:cs typeface="+mn-cs"/>
                <a:sym typeface="Helvetica Neue Medium"/>
              </a:defRPr>
            </a:pPr>
            <a:endParaRPr sz="3201"/>
          </a:p>
        </p:txBody>
      </p:sp>
      <p:pic>
        <p:nvPicPr>
          <p:cNvPr id="15" name="Asset 2.png" descr="Asset 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784079" y="-3198719"/>
            <a:ext cx="22534576" cy="16379218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Circle"/>
          <p:cNvSpPr/>
          <p:nvPr/>
        </p:nvSpPr>
        <p:spPr>
          <a:xfrm>
            <a:off x="8722098" y="8393315"/>
            <a:ext cx="76202" cy="76202"/>
          </a:xfrm>
          <a:prstGeom prst="ellipse">
            <a:avLst/>
          </a:prstGeom>
          <a:solidFill>
            <a:srgbClr val="687B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latin typeface="+mn-lt"/>
                <a:ea typeface="+mn-ea"/>
                <a:cs typeface="+mn-cs"/>
                <a:sym typeface="Helvetica Neue Medium"/>
              </a:defRPr>
            </a:pPr>
            <a:endParaRPr sz="3201"/>
          </a:p>
        </p:txBody>
      </p:sp>
      <p:sp>
        <p:nvSpPr>
          <p:cNvPr id="17" name="Circle"/>
          <p:cNvSpPr/>
          <p:nvPr/>
        </p:nvSpPr>
        <p:spPr>
          <a:xfrm>
            <a:off x="7213362" y="5494956"/>
            <a:ext cx="169418" cy="169420"/>
          </a:xfrm>
          <a:prstGeom prst="ellipse">
            <a:avLst/>
          </a:prstGeom>
          <a:solidFill>
            <a:srgbClr val="B7B7BA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latin typeface="+mn-lt"/>
                <a:ea typeface="+mn-ea"/>
                <a:cs typeface="+mn-cs"/>
                <a:sym typeface="Helvetica Neue Medium"/>
              </a:defRPr>
            </a:pPr>
            <a:endParaRPr sz="3201"/>
          </a:p>
        </p:txBody>
      </p:sp>
      <p:sp>
        <p:nvSpPr>
          <p:cNvPr id="18" name="Circle"/>
          <p:cNvSpPr/>
          <p:nvPr/>
        </p:nvSpPr>
        <p:spPr>
          <a:xfrm>
            <a:off x="8118694" y="4078262"/>
            <a:ext cx="169420" cy="169420"/>
          </a:xfrm>
          <a:prstGeom prst="ellipse">
            <a:avLst/>
          </a:prstGeom>
          <a:solidFill>
            <a:srgbClr val="52698C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latin typeface="+mn-lt"/>
                <a:ea typeface="+mn-ea"/>
                <a:cs typeface="+mn-cs"/>
                <a:sym typeface="Helvetica Neue Medium"/>
              </a:defRPr>
            </a:pPr>
            <a:endParaRPr sz="3201"/>
          </a:p>
        </p:txBody>
      </p:sp>
      <p:sp>
        <p:nvSpPr>
          <p:cNvPr id="19" name="Circle"/>
          <p:cNvSpPr/>
          <p:nvPr/>
        </p:nvSpPr>
        <p:spPr>
          <a:xfrm>
            <a:off x="7932907" y="2950206"/>
            <a:ext cx="123050" cy="123052"/>
          </a:xfrm>
          <a:prstGeom prst="ellipse">
            <a:avLst/>
          </a:prstGeom>
          <a:solidFill>
            <a:srgbClr val="52698C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latin typeface="+mn-lt"/>
                <a:ea typeface="+mn-ea"/>
                <a:cs typeface="+mn-cs"/>
                <a:sym typeface="Helvetica Neue Medium"/>
              </a:defRPr>
            </a:pPr>
            <a:endParaRPr sz="3201"/>
          </a:p>
        </p:txBody>
      </p:sp>
      <p:sp>
        <p:nvSpPr>
          <p:cNvPr id="20" name="Circle"/>
          <p:cNvSpPr/>
          <p:nvPr/>
        </p:nvSpPr>
        <p:spPr>
          <a:xfrm>
            <a:off x="7735479" y="1457268"/>
            <a:ext cx="123050" cy="123052"/>
          </a:xfrm>
          <a:prstGeom prst="ellipse">
            <a:avLst/>
          </a:prstGeom>
          <a:solidFill>
            <a:srgbClr val="EAEAEB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latin typeface="+mn-lt"/>
                <a:ea typeface="+mn-ea"/>
                <a:cs typeface="+mn-cs"/>
                <a:sym typeface="Helvetica Neue Medium"/>
              </a:defRPr>
            </a:pPr>
            <a:endParaRPr sz="3201"/>
          </a:p>
        </p:txBody>
      </p:sp>
      <p:sp>
        <p:nvSpPr>
          <p:cNvPr id="21" name="Circle"/>
          <p:cNvSpPr/>
          <p:nvPr/>
        </p:nvSpPr>
        <p:spPr>
          <a:xfrm>
            <a:off x="4667382" y="1388619"/>
            <a:ext cx="76202" cy="76202"/>
          </a:xfrm>
          <a:prstGeom prst="ellipse">
            <a:avLst/>
          </a:prstGeom>
          <a:solidFill>
            <a:srgbClr val="CED1D8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latin typeface="+mn-lt"/>
                <a:ea typeface="+mn-ea"/>
                <a:cs typeface="+mn-cs"/>
                <a:sym typeface="Helvetica Neue Medium"/>
              </a:defRPr>
            </a:pPr>
            <a:endParaRPr sz="3201"/>
          </a:p>
        </p:txBody>
      </p:sp>
      <p:sp>
        <p:nvSpPr>
          <p:cNvPr id="22" name="Circle"/>
          <p:cNvSpPr/>
          <p:nvPr/>
        </p:nvSpPr>
        <p:spPr>
          <a:xfrm>
            <a:off x="4720992" y="2255393"/>
            <a:ext cx="76202" cy="76202"/>
          </a:xfrm>
          <a:prstGeom prst="ellipse">
            <a:avLst/>
          </a:prstGeom>
          <a:solidFill>
            <a:srgbClr val="CED1D8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latin typeface="+mn-lt"/>
                <a:ea typeface="+mn-ea"/>
                <a:cs typeface="+mn-cs"/>
                <a:sym typeface="Helvetica Neue Medium"/>
              </a:defRPr>
            </a:pPr>
            <a:endParaRPr sz="3201"/>
          </a:p>
        </p:txBody>
      </p:sp>
      <p:sp>
        <p:nvSpPr>
          <p:cNvPr id="23" name="Circle"/>
          <p:cNvSpPr/>
          <p:nvPr/>
        </p:nvSpPr>
        <p:spPr>
          <a:xfrm>
            <a:off x="6810813" y="8701479"/>
            <a:ext cx="76202" cy="76202"/>
          </a:xfrm>
          <a:prstGeom prst="ellipse">
            <a:avLst/>
          </a:prstGeom>
          <a:solidFill>
            <a:srgbClr val="E2E4E7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latin typeface="+mn-lt"/>
                <a:ea typeface="+mn-ea"/>
                <a:cs typeface="+mn-cs"/>
                <a:sym typeface="Helvetica Neue Medium"/>
              </a:defRPr>
            </a:pPr>
            <a:endParaRPr sz="3201"/>
          </a:p>
        </p:txBody>
      </p:sp>
      <p:sp>
        <p:nvSpPr>
          <p:cNvPr id="24" name="Line"/>
          <p:cNvSpPr/>
          <p:nvPr/>
        </p:nvSpPr>
        <p:spPr>
          <a:xfrm>
            <a:off x="4882930" y="10706415"/>
            <a:ext cx="1630479" cy="290042"/>
          </a:xfrm>
          <a:prstGeom prst="line">
            <a:avLst/>
          </a:prstGeom>
          <a:ln w="6350">
            <a:solidFill>
              <a:srgbClr val="B9C0CB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>
                <a:latin typeface="+mn-lt"/>
                <a:ea typeface="+mn-ea"/>
                <a:cs typeface="+mn-cs"/>
                <a:sym typeface="Helvetica Neue Medium"/>
              </a:defRPr>
            </a:pPr>
            <a:endParaRPr sz="3201"/>
          </a:p>
        </p:txBody>
      </p:sp>
      <p:sp>
        <p:nvSpPr>
          <p:cNvPr id="25" name="Circle"/>
          <p:cNvSpPr/>
          <p:nvPr/>
        </p:nvSpPr>
        <p:spPr>
          <a:xfrm>
            <a:off x="4859963" y="10669675"/>
            <a:ext cx="76202" cy="76202"/>
          </a:xfrm>
          <a:prstGeom prst="ellipse">
            <a:avLst/>
          </a:prstGeom>
          <a:solidFill>
            <a:srgbClr val="C0C6D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latin typeface="+mn-lt"/>
                <a:ea typeface="+mn-ea"/>
                <a:cs typeface="+mn-cs"/>
                <a:sym typeface="Helvetica Neue Medium"/>
              </a:defRPr>
            </a:pPr>
            <a:endParaRPr sz="3201"/>
          </a:p>
        </p:txBody>
      </p:sp>
      <p:sp>
        <p:nvSpPr>
          <p:cNvPr id="26" name="Circle"/>
          <p:cNvSpPr/>
          <p:nvPr/>
        </p:nvSpPr>
        <p:spPr>
          <a:xfrm>
            <a:off x="6460161" y="10961481"/>
            <a:ext cx="76202" cy="76202"/>
          </a:xfrm>
          <a:prstGeom prst="ellipse">
            <a:avLst/>
          </a:prstGeom>
          <a:solidFill>
            <a:srgbClr val="C0C6D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latin typeface="+mn-lt"/>
                <a:ea typeface="+mn-ea"/>
                <a:cs typeface="+mn-cs"/>
                <a:sym typeface="Helvetica Neue Medium"/>
              </a:defRPr>
            </a:pPr>
            <a:endParaRPr sz="3201"/>
          </a:p>
        </p:txBody>
      </p:sp>
      <p:sp>
        <p:nvSpPr>
          <p:cNvPr id="27" name="Circle"/>
          <p:cNvSpPr/>
          <p:nvPr/>
        </p:nvSpPr>
        <p:spPr>
          <a:xfrm>
            <a:off x="5440988" y="11347261"/>
            <a:ext cx="76202" cy="76202"/>
          </a:xfrm>
          <a:prstGeom prst="ellipse">
            <a:avLst/>
          </a:prstGeom>
          <a:solidFill>
            <a:srgbClr val="697C9A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latin typeface="+mn-lt"/>
                <a:ea typeface="+mn-ea"/>
                <a:cs typeface="+mn-cs"/>
                <a:sym typeface="Helvetica Neue Medium"/>
              </a:defRPr>
            </a:pPr>
            <a:endParaRPr sz="3201"/>
          </a:p>
        </p:txBody>
      </p:sp>
      <p:sp>
        <p:nvSpPr>
          <p:cNvPr id="28" name="Circle"/>
          <p:cNvSpPr/>
          <p:nvPr/>
        </p:nvSpPr>
        <p:spPr>
          <a:xfrm>
            <a:off x="4954421" y="9095439"/>
            <a:ext cx="76202" cy="76202"/>
          </a:xfrm>
          <a:prstGeom prst="ellipse">
            <a:avLst/>
          </a:prstGeom>
          <a:solidFill>
            <a:srgbClr val="C0C6D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latin typeface="+mn-lt"/>
                <a:ea typeface="+mn-ea"/>
                <a:cs typeface="+mn-cs"/>
                <a:sym typeface="Helvetica Neue Medium"/>
              </a:defRPr>
            </a:pPr>
            <a:endParaRPr sz="3201"/>
          </a:p>
        </p:txBody>
      </p:sp>
      <p:sp>
        <p:nvSpPr>
          <p:cNvPr id="29" name="Line"/>
          <p:cNvSpPr/>
          <p:nvPr/>
        </p:nvSpPr>
        <p:spPr>
          <a:xfrm>
            <a:off x="5101570" y="11151666"/>
            <a:ext cx="545728" cy="1256532"/>
          </a:xfrm>
          <a:prstGeom prst="line">
            <a:avLst/>
          </a:prstGeom>
          <a:ln w="12700">
            <a:solidFill>
              <a:srgbClr val="E2E4E7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>
                <a:latin typeface="+mn-lt"/>
                <a:ea typeface="+mn-ea"/>
                <a:cs typeface="+mn-cs"/>
                <a:sym typeface="Helvetica Neue Medium"/>
              </a:defRPr>
            </a:pPr>
            <a:endParaRPr sz="3201"/>
          </a:p>
        </p:txBody>
      </p:sp>
      <p:sp>
        <p:nvSpPr>
          <p:cNvPr id="30" name="Line"/>
          <p:cNvSpPr/>
          <p:nvPr/>
        </p:nvSpPr>
        <p:spPr>
          <a:xfrm>
            <a:off x="6278104" y="12000296"/>
            <a:ext cx="236812" cy="670672"/>
          </a:xfrm>
          <a:prstGeom prst="line">
            <a:avLst/>
          </a:prstGeom>
          <a:ln w="12700">
            <a:solidFill>
              <a:srgbClr val="EBEBEC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>
                <a:latin typeface="+mn-lt"/>
                <a:ea typeface="+mn-ea"/>
                <a:cs typeface="+mn-cs"/>
                <a:sym typeface="Helvetica Neue Medium"/>
              </a:defRPr>
            </a:pPr>
            <a:endParaRPr sz="3201"/>
          </a:p>
        </p:txBody>
      </p:sp>
      <p:sp>
        <p:nvSpPr>
          <p:cNvPr id="31" name="Rectangle"/>
          <p:cNvSpPr/>
          <p:nvPr/>
        </p:nvSpPr>
        <p:spPr>
          <a:xfrm>
            <a:off x="-77876" y="12299285"/>
            <a:ext cx="26287206" cy="1440714"/>
          </a:xfrm>
          <a:prstGeom prst="rect">
            <a:avLst/>
          </a:prstGeom>
          <a:solidFill>
            <a:srgbClr val="013366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latin typeface="+mn-lt"/>
                <a:ea typeface="+mn-ea"/>
                <a:cs typeface="+mn-cs"/>
                <a:sym typeface="Helvetica Neue Medium"/>
              </a:defRPr>
            </a:pPr>
            <a:endParaRPr sz="3201"/>
          </a:p>
        </p:txBody>
      </p:sp>
      <p:pic>
        <p:nvPicPr>
          <p:cNvPr id="32" name="plusDS_logo_white01.png" descr="plusDS_logo_white0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52909" y="11771139"/>
            <a:ext cx="9742007" cy="2342010"/>
          </a:xfrm>
          <a:prstGeom prst="rect">
            <a:avLst/>
          </a:prstGeom>
          <a:ln w="12700">
            <a:miter lim="400000"/>
          </a:ln>
        </p:spPr>
      </p:pic>
      <p:sp>
        <p:nvSpPr>
          <p:cNvPr id="3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LOR/FO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roup"/>
          <p:cNvGrpSpPr/>
          <p:nvPr/>
        </p:nvGrpSpPr>
        <p:grpSpPr>
          <a:xfrm>
            <a:off x="1013523" y="6824085"/>
            <a:ext cx="9765049" cy="6508922"/>
            <a:chOff x="0" y="0"/>
            <a:chExt cx="9765047" cy="6508919"/>
          </a:xfrm>
        </p:grpSpPr>
        <p:sp>
          <p:nvSpPr>
            <p:cNvPr id="164" name="#BBBBBB"/>
            <p:cNvSpPr/>
            <p:nvPr/>
          </p:nvSpPr>
          <p:spPr>
            <a:xfrm>
              <a:off x="0" y="0"/>
              <a:ext cx="3093195" cy="3074368"/>
            </a:xfrm>
            <a:prstGeom prst="rect">
              <a:avLst/>
            </a:prstGeom>
            <a:solidFill>
              <a:srgbClr val="BBBBBB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200"/>
              </a:lvl1pPr>
            </a:lstStyle>
            <a:p>
              <a:r>
                <a:rPr sz="3201"/>
                <a:t>#BBBBBB</a:t>
              </a:r>
            </a:p>
          </p:txBody>
        </p:sp>
        <p:sp>
          <p:nvSpPr>
            <p:cNvPr id="165" name="#262626"/>
            <p:cNvSpPr/>
            <p:nvPr/>
          </p:nvSpPr>
          <p:spPr>
            <a:xfrm>
              <a:off x="3329575" y="0"/>
              <a:ext cx="3093196" cy="3074368"/>
            </a:xfrm>
            <a:prstGeom prst="rect">
              <a:avLst/>
            </a:prstGeom>
            <a:solidFill>
              <a:srgbClr val="26262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200"/>
              </a:lvl1pPr>
            </a:lstStyle>
            <a:p>
              <a:r>
                <a:rPr sz="3201"/>
                <a:t>#262626</a:t>
              </a:r>
            </a:p>
          </p:txBody>
        </p:sp>
        <p:sp>
          <p:nvSpPr>
            <p:cNvPr id="166" name="#F3F2F1"/>
            <p:cNvSpPr/>
            <p:nvPr/>
          </p:nvSpPr>
          <p:spPr>
            <a:xfrm>
              <a:off x="6671852" y="0"/>
              <a:ext cx="3093196" cy="3074368"/>
            </a:xfrm>
            <a:prstGeom prst="rect">
              <a:avLst/>
            </a:prstGeom>
            <a:solidFill>
              <a:srgbClr val="F3F2F1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200">
                  <a:solidFill>
                    <a:srgbClr val="262626"/>
                  </a:solidFill>
                </a:defRPr>
              </a:lvl1pPr>
            </a:lstStyle>
            <a:p>
              <a:r>
                <a:rPr sz="3201"/>
                <a:t>#F3F2F1</a:t>
              </a:r>
            </a:p>
          </p:txBody>
        </p:sp>
        <p:sp>
          <p:nvSpPr>
            <p:cNvPr id="167" name="#929292"/>
            <p:cNvSpPr/>
            <p:nvPr/>
          </p:nvSpPr>
          <p:spPr>
            <a:xfrm>
              <a:off x="3329575" y="3434551"/>
              <a:ext cx="3093196" cy="3074369"/>
            </a:xfrm>
            <a:prstGeom prst="rect">
              <a:avLst/>
            </a:prstGeom>
            <a:solidFill>
              <a:srgbClr val="929292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200"/>
              </a:lvl1pPr>
            </a:lstStyle>
            <a:p>
              <a:r>
                <a:rPr sz="3201"/>
                <a:t>#929292</a:t>
              </a:r>
            </a:p>
          </p:txBody>
        </p:sp>
      </p:grpSp>
      <p:grpSp>
        <p:nvGrpSpPr>
          <p:cNvPr id="172" name="Group"/>
          <p:cNvGrpSpPr/>
          <p:nvPr/>
        </p:nvGrpSpPr>
        <p:grpSpPr>
          <a:xfrm>
            <a:off x="2691719" y="438601"/>
            <a:ext cx="6408657" cy="4435094"/>
            <a:chOff x="0" y="54941"/>
            <a:chExt cx="6408655" cy="4435093"/>
          </a:xfrm>
        </p:grpSpPr>
        <p:sp>
          <p:nvSpPr>
            <p:cNvPr id="169" name="#001A57"/>
            <p:cNvSpPr/>
            <p:nvPr/>
          </p:nvSpPr>
          <p:spPr>
            <a:xfrm>
              <a:off x="0" y="1415665"/>
              <a:ext cx="3093195" cy="3074369"/>
            </a:xfrm>
            <a:prstGeom prst="rect">
              <a:avLst/>
            </a:prstGeom>
            <a:solidFill>
              <a:srgbClr val="001A57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200"/>
              </a:lvl1pPr>
            </a:lstStyle>
            <a:p>
              <a:r>
                <a:rPr sz="3201"/>
                <a:t>#001A57</a:t>
              </a:r>
            </a:p>
          </p:txBody>
        </p:sp>
        <p:sp>
          <p:nvSpPr>
            <p:cNvPr id="170" name="#00539B"/>
            <p:cNvSpPr/>
            <p:nvPr/>
          </p:nvSpPr>
          <p:spPr>
            <a:xfrm>
              <a:off x="3315459" y="1415665"/>
              <a:ext cx="3093196" cy="3074369"/>
            </a:xfrm>
            <a:prstGeom prst="rect">
              <a:avLst/>
            </a:prstGeom>
            <a:solidFill>
              <a:srgbClr val="00539B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200"/>
              </a:lvl1pPr>
            </a:lstStyle>
            <a:p>
              <a:r>
                <a:rPr sz="3201"/>
                <a:t>#00539B</a:t>
              </a:r>
            </a:p>
          </p:txBody>
        </p:sp>
        <p:sp>
          <p:nvSpPr>
            <p:cNvPr id="171" name="Primary"/>
            <p:cNvSpPr txBox="1"/>
            <p:nvPr/>
          </p:nvSpPr>
          <p:spPr>
            <a:xfrm>
              <a:off x="1792084" y="54941"/>
              <a:ext cx="2824490" cy="9950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5800">
                  <a:solidFill>
                    <a:srgbClr val="262626"/>
                  </a:solidFill>
                </a:defRPr>
              </a:lvl1pPr>
            </a:lstStyle>
            <a:p>
              <a:r>
                <a:rPr sz="5799"/>
                <a:t>Primary</a:t>
              </a:r>
            </a:p>
          </p:txBody>
        </p:sp>
      </p:grpSp>
      <p:sp>
        <p:nvSpPr>
          <p:cNvPr id="173" name="Neutrals"/>
          <p:cNvSpPr txBox="1"/>
          <p:nvPr/>
        </p:nvSpPr>
        <p:spPr>
          <a:xfrm>
            <a:off x="4050076" y="5463363"/>
            <a:ext cx="3058528" cy="9950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799" tIns="50799" rIns="50799" bIns="50799" anchor="ctr">
            <a:spAutoFit/>
          </a:bodyPr>
          <a:lstStyle>
            <a:lvl1pPr>
              <a:defRPr sz="5800">
                <a:solidFill>
                  <a:srgbClr val="262626"/>
                </a:solidFill>
              </a:defRPr>
            </a:lvl1pPr>
          </a:lstStyle>
          <a:p>
            <a:r>
              <a:rPr sz="5799"/>
              <a:t>Neutrals</a:t>
            </a:r>
          </a:p>
        </p:txBody>
      </p:sp>
      <p:grpSp>
        <p:nvGrpSpPr>
          <p:cNvPr id="180" name="Group"/>
          <p:cNvGrpSpPr/>
          <p:nvPr/>
        </p:nvGrpSpPr>
        <p:grpSpPr>
          <a:xfrm>
            <a:off x="11921612" y="364352"/>
            <a:ext cx="9721620" cy="4570664"/>
            <a:chOff x="-1" y="54941"/>
            <a:chExt cx="9721617" cy="4570661"/>
          </a:xfrm>
        </p:grpSpPr>
        <p:grpSp>
          <p:nvGrpSpPr>
            <p:cNvPr id="178" name="Group"/>
            <p:cNvGrpSpPr/>
            <p:nvPr/>
          </p:nvGrpSpPr>
          <p:grpSpPr>
            <a:xfrm>
              <a:off x="-1" y="1551233"/>
              <a:ext cx="9721617" cy="3074369"/>
              <a:chOff x="0" y="0"/>
              <a:chExt cx="9721615" cy="3074367"/>
            </a:xfrm>
          </p:grpSpPr>
          <p:sp>
            <p:nvSpPr>
              <p:cNvPr id="174" name="#FFD960"/>
              <p:cNvSpPr/>
              <p:nvPr/>
            </p:nvSpPr>
            <p:spPr>
              <a:xfrm>
                <a:off x="6628420" y="0"/>
                <a:ext cx="3093196" cy="3074368"/>
              </a:xfrm>
              <a:prstGeom prst="rect">
                <a:avLst/>
              </a:prstGeom>
              <a:solidFill>
                <a:srgbClr val="FFD96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>
                  <a:defRPr sz="3200">
                    <a:solidFill>
                      <a:srgbClr val="262626"/>
                    </a:solidFill>
                  </a:defRPr>
                </a:lvl1pPr>
              </a:lstStyle>
              <a:p>
                <a:r>
                  <a:rPr sz="3201"/>
                  <a:t>#FFD960</a:t>
                </a:r>
              </a:p>
            </p:txBody>
          </p:sp>
          <p:grpSp>
            <p:nvGrpSpPr>
              <p:cNvPr id="177" name="Group"/>
              <p:cNvGrpSpPr/>
              <p:nvPr/>
            </p:nvGrpSpPr>
            <p:grpSpPr>
              <a:xfrm>
                <a:off x="0" y="0"/>
                <a:ext cx="6408655" cy="3074368"/>
                <a:chOff x="0" y="0"/>
                <a:chExt cx="6408654" cy="3074367"/>
              </a:xfrm>
            </p:grpSpPr>
            <p:sp>
              <p:nvSpPr>
                <p:cNvPr id="175" name="#AB4F1E"/>
                <p:cNvSpPr/>
                <p:nvPr/>
              </p:nvSpPr>
              <p:spPr>
                <a:xfrm>
                  <a:off x="0" y="0"/>
                  <a:ext cx="3093195" cy="3074368"/>
                </a:xfrm>
                <a:prstGeom prst="rect">
                  <a:avLst/>
                </a:prstGeom>
                <a:solidFill>
                  <a:srgbClr val="AB4F1E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noAutofit/>
                </a:bodyPr>
                <a:lstStyle>
                  <a:lvl1pPr>
                    <a:defRPr sz="3200"/>
                  </a:lvl1pPr>
                </a:lstStyle>
                <a:p>
                  <a:r>
                    <a:rPr sz="3201"/>
                    <a:t>#AB4F1E</a:t>
                  </a:r>
                </a:p>
              </p:txBody>
            </p:sp>
            <p:sp>
              <p:nvSpPr>
                <p:cNvPr id="176" name="#A1B70D"/>
                <p:cNvSpPr/>
                <p:nvPr/>
              </p:nvSpPr>
              <p:spPr>
                <a:xfrm>
                  <a:off x="3315459" y="0"/>
                  <a:ext cx="3093196" cy="3074368"/>
                </a:xfrm>
                <a:prstGeom prst="rect">
                  <a:avLst/>
                </a:prstGeom>
                <a:solidFill>
                  <a:srgbClr val="A1B70D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noAutofit/>
                </a:bodyPr>
                <a:lstStyle>
                  <a:lvl1pPr>
                    <a:defRPr sz="3200"/>
                  </a:lvl1pPr>
                </a:lstStyle>
                <a:p>
                  <a:r>
                    <a:rPr sz="3201"/>
                    <a:t>#A1B70D</a:t>
                  </a:r>
                </a:p>
              </p:txBody>
            </p:sp>
          </p:grpSp>
        </p:grpSp>
        <p:sp>
          <p:nvSpPr>
            <p:cNvPr id="179" name="Secondary"/>
            <p:cNvSpPr txBox="1"/>
            <p:nvPr/>
          </p:nvSpPr>
          <p:spPr>
            <a:xfrm>
              <a:off x="2993309" y="54941"/>
              <a:ext cx="3734996" cy="9950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5800">
                  <a:solidFill>
                    <a:srgbClr val="262626"/>
                  </a:solidFill>
                </a:defRPr>
              </a:lvl1pPr>
            </a:lstStyle>
            <a:p>
              <a:r>
                <a:rPr sz="5799"/>
                <a:t>Secondary</a:t>
              </a:r>
            </a:p>
          </p:txBody>
        </p:sp>
      </p:grpSp>
      <p:sp>
        <p:nvSpPr>
          <p:cNvPr id="181" name="Font: Open Sans - #262626"/>
          <p:cNvSpPr txBox="1"/>
          <p:nvPr/>
        </p:nvSpPr>
        <p:spPr>
          <a:xfrm>
            <a:off x="11557621" y="7316252"/>
            <a:ext cx="7352972" cy="795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799" tIns="50799" rIns="50799" bIns="50799" anchor="ctr">
            <a:spAutoFit/>
          </a:bodyPr>
          <a:lstStyle>
            <a:lvl1pPr>
              <a:defRPr sz="4500">
                <a:solidFill>
                  <a:srgbClr val="262626"/>
                </a:solidFill>
              </a:defRPr>
            </a:lvl1pPr>
          </a:lstStyle>
          <a:p>
            <a:r>
              <a:rPr sz="4501"/>
              <a:t>Font: Open Sans - #262626</a:t>
            </a:r>
          </a:p>
        </p:txBody>
      </p:sp>
      <p:sp>
        <p:nvSpPr>
          <p:cNvPr id="182" name="Heading: Open Sans - #00539B: Bold 65pt"/>
          <p:cNvSpPr txBox="1"/>
          <p:nvPr/>
        </p:nvSpPr>
        <p:spPr>
          <a:xfrm>
            <a:off x="11537077" y="8695194"/>
            <a:ext cx="11328420" cy="795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799" tIns="50799" rIns="50799" bIns="50799" anchor="ctr">
            <a:spAutoFit/>
          </a:bodyPr>
          <a:lstStyle>
            <a:lvl1pPr>
              <a:defRPr sz="4500">
                <a:solidFill>
                  <a:srgbClr val="262626"/>
                </a:solidFill>
              </a:defRPr>
            </a:lvl1pPr>
          </a:lstStyle>
          <a:p>
            <a:r>
              <a:rPr sz="4501"/>
              <a:t>Heading: Open Sans - #00539B: Bold 65pt</a:t>
            </a:r>
          </a:p>
        </p:txBody>
      </p:sp>
      <p:sp>
        <p:nvSpPr>
          <p:cNvPr id="183" name="Body: Open Sans - #262626: Regular"/>
          <p:cNvSpPr txBox="1"/>
          <p:nvPr/>
        </p:nvSpPr>
        <p:spPr>
          <a:xfrm>
            <a:off x="11545165" y="10074138"/>
            <a:ext cx="9872894" cy="795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799" tIns="50799" rIns="50799" bIns="50799" anchor="ctr">
            <a:spAutoFit/>
          </a:bodyPr>
          <a:lstStyle>
            <a:lvl1pPr>
              <a:defRPr sz="4500">
                <a:solidFill>
                  <a:srgbClr val="262626"/>
                </a:solidFill>
              </a:defRPr>
            </a:lvl1pPr>
          </a:lstStyle>
          <a:p>
            <a:r>
              <a:rPr sz="4501"/>
              <a:t>Body: Open Sans - #262626: Regular</a:t>
            </a:r>
          </a:p>
        </p:txBody>
      </p:sp>
      <p:sp>
        <p:nvSpPr>
          <p:cNvPr id="184" name="Math Font: Times New Roman - #262626:…"/>
          <p:cNvSpPr txBox="1"/>
          <p:nvPr/>
        </p:nvSpPr>
        <p:spPr>
          <a:xfrm>
            <a:off x="11666691" y="11321471"/>
            <a:ext cx="10796223" cy="148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799" tIns="50799" rIns="50799" bIns="50799" anchor="ctr">
            <a:spAutoFit/>
          </a:bodyPr>
          <a:lstStyle/>
          <a:p>
            <a:pPr algn="l">
              <a:defRPr sz="4500">
                <a:solidFill>
                  <a:srgbClr val="262626"/>
                </a:solidFill>
              </a:defRPr>
            </a:pPr>
            <a:r>
              <a:rPr sz="4501"/>
              <a:t>Math Font: </a:t>
            </a:r>
            <a:r>
              <a:rPr sz="4501">
                <a:latin typeface="Times New Roman"/>
                <a:ea typeface="Times New Roman"/>
                <a:cs typeface="Times New Roman"/>
                <a:sym typeface="Times New Roman"/>
              </a:rPr>
              <a:t>Times New Roman</a:t>
            </a:r>
            <a:r>
              <a:rPr sz="4501"/>
              <a:t> - #262626: </a:t>
            </a:r>
          </a:p>
          <a:p>
            <a:pPr algn="l">
              <a:defRPr sz="4500">
                <a:solidFill>
                  <a:srgbClr val="262626"/>
                </a:solidFill>
              </a:defRPr>
            </a:pPr>
            <a:r>
              <a:rPr sz="4501"/>
              <a:t>Regular (and occasionally </a:t>
            </a:r>
            <a:r>
              <a:rPr sz="4501" i="1"/>
              <a:t>Italicized)</a:t>
            </a:r>
          </a:p>
        </p:txBody>
      </p:sp>
      <p:sp>
        <p:nvSpPr>
          <p:cNvPr id="185" name="Background:#F3F2F1"/>
          <p:cNvSpPr txBox="1"/>
          <p:nvPr/>
        </p:nvSpPr>
        <p:spPr>
          <a:xfrm>
            <a:off x="11562250" y="6156780"/>
            <a:ext cx="5748366" cy="795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799" tIns="50799" rIns="50799" bIns="50799" anchor="ctr">
            <a:spAutoFit/>
          </a:bodyPr>
          <a:lstStyle>
            <a:lvl1pPr>
              <a:defRPr sz="4500">
                <a:solidFill>
                  <a:srgbClr val="262626"/>
                </a:solidFill>
              </a:defRPr>
            </a:lvl1pPr>
          </a:lstStyle>
          <a:p>
            <a:r>
              <a:rPr sz="4501"/>
              <a:t>Background:#F3F2F1</a:t>
            </a:r>
          </a:p>
        </p:txBody>
      </p:sp>
      <p:sp>
        <p:nvSpPr>
          <p:cNvPr id="1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ilter layer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1"/>
          <p:cNvSpPr>
            <a:spLocks noGrp="1"/>
          </p:cNvSpPr>
          <p:nvPr>
            <p:ph type="body" sz="quarter" idx="13"/>
          </p:nvPr>
        </p:nvSpPr>
        <p:spPr>
          <a:xfrm>
            <a:off x="8269273" y="437618"/>
            <a:ext cx="2609800" cy="2609800"/>
          </a:xfrm>
          <a:prstGeom prst="rect">
            <a:avLst/>
          </a:prstGeom>
          <a:solidFill>
            <a:srgbClr val="C6A2C9"/>
          </a:solidFill>
        </p:spPr>
        <p:txBody>
          <a:bodyPr lIns="0" tIns="0" rIns="0" bIns="0" anchor="ctr">
            <a:noAutofit/>
          </a:bodyPr>
          <a:lstStyle>
            <a:lvl1pPr>
              <a:defRPr sz="320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1</a:t>
            </a:r>
          </a:p>
        </p:txBody>
      </p:sp>
      <p:sp>
        <p:nvSpPr>
          <p:cNvPr id="194" name="2"/>
          <p:cNvSpPr>
            <a:spLocks noGrp="1"/>
          </p:cNvSpPr>
          <p:nvPr>
            <p:ph type="body" sz="quarter" idx="14"/>
          </p:nvPr>
        </p:nvSpPr>
        <p:spPr>
          <a:xfrm>
            <a:off x="8269273" y="3870561"/>
            <a:ext cx="2609800" cy="2609798"/>
          </a:xfrm>
          <a:prstGeom prst="rect">
            <a:avLst/>
          </a:prstGeom>
          <a:solidFill>
            <a:srgbClr val="92AAC9"/>
          </a:solidFill>
        </p:spPr>
        <p:txBody>
          <a:bodyPr lIns="0" tIns="0" rIns="0" bIns="0" anchor="ctr">
            <a:noAutofit/>
          </a:bodyPr>
          <a:lstStyle>
            <a:lvl1pPr>
              <a:defRPr sz="320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2</a:t>
            </a:r>
          </a:p>
        </p:txBody>
      </p:sp>
      <p:sp>
        <p:nvSpPr>
          <p:cNvPr id="195" name="3"/>
          <p:cNvSpPr>
            <a:spLocks noGrp="1"/>
          </p:cNvSpPr>
          <p:nvPr>
            <p:ph type="body" sz="quarter" idx="15"/>
          </p:nvPr>
        </p:nvSpPr>
        <p:spPr>
          <a:xfrm>
            <a:off x="8269273" y="7429149"/>
            <a:ext cx="2609800" cy="2609798"/>
          </a:xfrm>
          <a:prstGeom prst="rect">
            <a:avLst/>
          </a:prstGeom>
          <a:solidFill>
            <a:srgbClr val="123262"/>
          </a:solidFill>
        </p:spPr>
        <p:txBody>
          <a:bodyPr lIns="0" tIns="0" rIns="0" bIns="0" anchor="ctr">
            <a:noAutofit/>
          </a:bodyPr>
          <a:lstStyle>
            <a:lvl1pPr>
              <a:defRPr sz="320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3</a:t>
            </a:r>
          </a:p>
        </p:txBody>
      </p:sp>
      <p:sp>
        <p:nvSpPr>
          <p:cNvPr id="196" name="4"/>
          <p:cNvSpPr>
            <a:spLocks noGrp="1"/>
          </p:cNvSpPr>
          <p:nvPr>
            <p:ph type="body" sz="quarter" idx="16"/>
          </p:nvPr>
        </p:nvSpPr>
        <p:spPr>
          <a:xfrm>
            <a:off x="8269273" y="10684382"/>
            <a:ext cx="2609800" cy="2609800"/>
          </a:xfrm>
          <a:prstGeom prst="rect">
            <a:avLst/>
          </a:prstGeom>
          <a:solidFill>
            <a:srgbClr val="539697"/>
          </a:solidFill>
        </p:spPr>
        <p:txBody>
          <a:bodyPr lIns="0" tIns="0" rIns="0" bIns="0" anchor="ctr">
            <a:noAutofit/>
          </a:bodyPr>
          <a:lstStyle>
            <a:lvl1pPr>
              <a:defRPr sz="320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4</a:t>
            </a:r>
          </a:p>
        </p:txBody>
      </p:sp>
      <p:sp>
        <p:nvSpPr>
          <p:cNvPr id="197" name="5"/>
          <p:cNvSpPr>
            <a:spLocks noGrp="1"/>
          </p:cNvSpPr>
          <p:nvPr>
            <p:ph type="body" sz="quarter" idx="17"/>
          </p:nvPr>
        </p:nvSpPr>
        <p:spPr>
          <a:xfrm>
            <a:off x="12069176" y="403688"/>
            <a:ext cx="2609798" cy="2609800"/>
          </a:xfrm>
          <a:prstGeom prst="rect">
            <a:avLst/>
          </a:prstGeom>
          <a:solidFill>
            <a:srgbClr val="948577"/>
          </a:solidFill>
        </p:spPr>
        <p:txBody>
          <a:bodyPr lIns="0" tIns="0" rIns="0" bIns="0" anchor="ctr">
            <a:noAutofit/>
          </a:bodyPr>
          <a:lstStyle>
            <a:lvl1pPr>
              <a:defRPr sz="320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5</a:t>
            </a:r>
          </a:p>
        </p:txBody>
      </p:sp>
      <p:sp>
        <p:nvSpPr>
          <p:cNvPr id="198" name="6"/>
          <p:cNvSpPr>
            <a:spLocks noGrp="1"/>
          </p:cNvSpPr>
          <p:nvPr>
            <p:ph type="body" sz="quarter" idx="18"/>
          </p:nvPr>
        </p:nvSpPr>
        <p:spPr>
          <a:xfrm>
            <a:off x="12069176" y="3836630"/>
            <a:ext cx="2609798" cy="2609800"/>
          </a:xfrm>
          <a:prstGeom prst="rect">
            <a:avLst/>
          </a:prstGeom>
          <a:solidFill>
            <a:srgbClr val="212121"/>
          </a:solidFill>
        </p:spPr>
        <p:txBody>
          <a:bodyPr lIns="0" tIns="0" rIns="0" bIns="0" anchor="ctr">
            <a:noAutofit/>
          </a:bodyPr>
          <a:lstStyle>
            <a:lvl1pPr>
              <a:defRPr sz="320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6</a:t>
            </a:r>
          </a:p>
        </p:txBody>
      </p:sp>
      <p:sp>
        <p:nvSpPr>
          <p:cNvPr id="199" name="7"/>
          <p:cNvSpPr>
            <a:spLocks noGrp="1"/>
          </p:cNvSpPr>
          <p:nvPr>
            <p:ph type="body" sz="quarter" idx="19"/>
          </p:nvPr>
        </p:nvSpPr>
        <p:spPr>
          <a:xfrm>
            <a:off x="12069176" y="7269574"/>
            <a:ext cx="2609798" cy="2609800"/>
          </a:xfrm>
          <a:prstGeom prst="rect">
            <a:avLst/>
          </a:prstGeom>
          <a:solidFill>
            <a:srgbClr val="FF7E79"/>
          </a:solidFill>
        </p:spPr>
        <p:txBody>
          <a:bodyPr lIns="0" tIns="0" rIns="0" bIns="0" anchor="ctr">
            <a:noAutofit/>
          </a:bodyPr>
          <a:lstStyle>
            <a:lvl1pPr>
              <a:defRPr sz="320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7</a:t>
            </a:r>
          </a:p>
        </p:txBody>
      </p:sp>
      <p:sp>
        <p:nvSpPr>
          <p:cNvPr id="200" name="8"/>
          <p:cNvSpPr>
            <a:spLocks noGrp="1"/>
          </p:cNvSpPr>
          <p:nvPr>
            <p:ph type="body" sz="quarter" idx="20"/>
          </p:nvPr>
        </p:nvSpPr>
        <p:spPr>
          <a:xfrm>
            <a:off x="12069176" y="10702516"/>
            <a:ext cx="2609798" cy="2609800"/>
          </a:xfrm>
          <a:prstGeom prst="rect">
            <a:avLst/>
          </a:prstGeom>
          <a:solidFill>
            <a:srgbClr val="B5B5B5"/>
          </a:solidFill>
        </p:spPr>
        <p:txBody>
          <a:bodyPr lIns="0" tIns="0" rIns="0" bIns="0" anchor="ctr">
            <a:noAutofit/>
          </a:bodyPr>
          <a:lstStyle>
            <a:lvl1pPr>
              <a:defRPr sz="320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8</a:t>
            </a:r>
          </a:p>
        </p:txBody>
      </p:sp>
      <p:sp>
        <p:nvSpPr>
          <p:cNvPr id="2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LOR/FONT 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olor: #000000"/>
          <p:cNvSpPr txBox="1"/>
          <p:nvPr/>
        </p:nvSpPr>
        <p:spPr>
          <a:xfrm>
            <a:off x="11518656" y="3859734"/>
            <a:ext cx="4203072" cy="795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799" tIns="50799" rIns="50799" bIns="50799" anchor="ctr">
            <a:spAutoFit/>
          </a:bodyPr>
          <a:lstStyle>
            <a:lvl1pPr>
              <a:defRPr sz="4500">
                <a:solidFill>
                  <a:srgbClr val="262626"/>
                </a:solidFill>
              </a:defRPr>
            </a:lvl1pPr>
          </a:lstStyle>
          <a:p>
            <a:r>
              <a:rPr sz="4501"/>
              <a:t>Color: #000000</a:t>
            </a:r>
          </a:p>
        </p:txBody>
      </p:sp>
      <p:sp>
        <p:nvSpPr>
          <p:cNvPr id="209" name="Blur - 9pt"/>
          <p:cNvSpPr txBox="1"/>
          <p:nvPr/>
        </p:nvSpPr>
        <p:spPr>
          <a:xfrm>
            <a:off x="11526248" y="4847862"/>
            <a:ext cx="2587245" cy="795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799" tIns="50799" rIns="50799" bIns="50799" anchor="ctr">
            <a:spAutoFit/>
          </a:bodyPr>
          <a:lstStyle>
            <a:lvl1pPr>
              <a:defRPr sz="4500">
                <a:solidFill>
                  <a:srgbClr val="262626"/>
                </a:solidFill>
              </a:defRPr>
            </a:lvl1pPr>
          </a:lstStyle>
          <a:p>
            <a:r>
              <a:rPr sz="4501"/>
              <a:t>Blur - 9pt</a:t>
            </a:r>
          </a:p>
        </p:txBody>
      </p:sp>
      <p:sp>
        <p:nvSpPr>
          <p:cNvPr id="210" name="Image"/>
          <p:cNvSpPr>
            <a:spLocks noGrp="1"/>
          </p:cNvSpPr>
          <p:nvPr>
            <p:ph type="pic" sz="half" idx="13"/>
          </p:nvPr>
        </p:nvSpPr>
        <p:spPr>
          <a:xfrm>
            <a:off x="924236" y="2686830"/>
            <a:ext cx="9833623" cy="9229952"/>
          </a:xfrm>
          <a:prstGeom prst="rect">
            <a:avLst/>
          </a:prstGeom>
          <a:effectLst>
            <a:outerShdw blurRad="114300" dist="127000" dir="2760000" rotWithShape="0">
              <a:srgbClr val="000000">
                <a:alpha val="34000"/>
              </a:srgbClr>
            </a:outerShdw>
          </a:effectLst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11" name="Image Drop Shadow"/>
          <p:cNvSpPr txBox="1"/>
          <p:nvPr/>
        </p:nvSpPr>
        <p:spPr>
          <a:xfrm>
            <a:off x="11353924" y="2464453"/>
            <a:ext cx="7138171" cy="9950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799" tIns="50799" rIns="50799" bIns="50799" anchor="ctr">
            <a:spAutoFit/>
          </a:bodyPr>
          <a:lstStyle>
            <a:lvl1pPr>
              <a:defRPr sz="5800">
                <a:solidFill>
                  <a:srgbClr val="262626"/>
                </a:solidFill>
              </a:defRPr>
            </a:lvl1pPr>
          </a:lstStyle>
          <a:p>
            <a:r>
              <a:rPr sz="5799"/>
              <a:t>Image Drop Shadow</a:t>
            </a:r>
          </a:p>
        </p:txBody>
      </p:sp>
      <p:sp>
        <p:nvSpPr>
          <p:cNvPr id="212" name="Offset - 10pt"/>
          <p:cNvSpPr txBox="1"/>
          <p:nvPr/>
        </p:nvSpPr>
        <p:spPr>
          <a:xfrm>
            <a:off x="11522026" y="5835992"/>
            <a:ext cx="3451263" cy="795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799" tIns="50799" rIns="50799" bIns="50799" anchor="ctr">
            <a:spAutoFit/>
          </a:bodyPr>
          <a:lstStyle>
            <a:lvl1pPr>
              <a:defRPr sz="4500">
                <a:solidFill>
                  <a:srgbClr val="262626"/>
                </a:solidFill>
              </a:defRPr>
            </a:lvl1pPr>
          </a:lstStyle>
          <a:p>
            <a:r>
              <a:rPr sz="4501"/>
              <a:t>Offset - 10pt</a:t>
            </a:r>
          </a:p>
        </p:txBody>
      </p:sp>
      <p:sp>
        <p:nvSpPr>
          <p:cNvPr id="213" name="Opacity - 34%"/>
          <p:cNvSpPr txBox="1"/>
          <p:nvPr/>
        </p:nvSpPr>
        <p:spPr>
          <a:xfrm>
            <a:off x="11521687" y="6824120"/>
            <a:ext cx="3762246" cy="795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799" tIns="50799" rIns="50799" bIns="50799" anchor="ctr">
            <a:spAutoFit/>
          </a:bodyPr>
          <a:lstStyle>
            <a:lvl1pPr>
              <a:defRPr sz="4500">
                <a:solidFill>
                  <a:srgbClr val="262626"/>
                </a:solidFill>
              </a:defRPr>
            </a:lvl1pPr>
          </a:lstStyle>
          <a:p>
            <a:r>
              <a:rPr sz="4501"/>
              <a:t>Opacity - 34%</a:t>
            </a:r>
          </a:p>
        </p:txBody>
      </p:sp>
      <p:sp>
        <p:nvSpPr>
          <p:cNvPr id="214" name="Angle - 314"/>
          <p:cNvSpPr txBox="1"/>
          <p:nvPr/>
        </p:nvSpPr>
        <p:spPr>
          <a:xfrm>
            <a:off x="11523663" y="7839310"/>
            <a:ext cx="3085778" cy="795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799" tIns="50799" rIns="50799" bIns="50799" anchor="ctr">
            <a:spAutoFit/>
          </a:bodyPr>
          <a:lstStyle>
            <a:lvl1pPr>
              <a:defRPr sz="4500">
                <a:solidFill>
                  <a:srgbClr val="262626"/>
                </a:solidFill>
              </a:defRPr>
            </a:lvl1pPr>
          </a:lstStyle>
          <a:p>
            <a:r>
              <a:rPr sz="4501"/>
              <a:t>Angle - 314</a:t>
            </a:r>
          </a:p>
        </p:txBody>
      </p:sp>
      <p:sp>
        <p:nvSpPr>
          <p:cNvPr id="21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General Question 1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577762" y="4013201"/>
            <a:ext cx="13289075" cy="5722410"/>
          </a:xfrm>
          <a:prstGeom prst="rect">
            <a:avLst/>
          </a:prstGeom>
        </p:spPr>
        <p:txBody>
          <a:bodyPr/>
          <a:lstStyle>
            <a:lvl1pPr algn="l">
              <a:lnSpc>
                <a:spcPct val="80000"/>
              </a:lnSpc>
              <a:defRPr sz="5999">
                <a:solidFill>
                  <a:srgbClr val="262626"/>
                </a:solidFill>
                <a:latin typeface="Open Sans Regular"/>
                <a:ea typeface="Open Sans Regular"/>
                <a:cs typeface="Open Sans Regular"/>
                <a:sym typeface="Open Sans Regular"/>
              </a:defRPr>
            </a:lvl1pPr>
            <a:lvl2pPr algn="l">
              <a:lnSpc>
                <a:spcPct val="80000"/>
              </a:lnSpc>
              <a:defRPr sz="5999">
                <a:solidFill>
                  <a:srgbClr val="262626"/>
                </a:solidFill>
                <a:latin typeface="Open Sans Regular"/>
                <a:ea typeface="Open Sans Regular"/>
                <a:cs typeface="Open Sans Regular"/>
                <a:sym typeface="Open Sans Regular"/>
              </a:defRPr>
            </a:lvl2pPr>
            <a:lvl3pPr algn="l">
              <a:lnSpc>
                <a:spcPct val="80000"/>
              </a:lnSpc>
              <a:defRPr sz="5999">
                <a:solidFill>
                  <a:srgbClr val="262626"/>
                </a:solidFill>
                <a:latin typeface="Open Sans Regular"/>
                <a:ea typeface="Open Sans Regular"/>
                <a:cs typeface="Open Sans Regular"/>
                <a:sym typeface="Open Sans Regular"/>
              </a:defRPr>
            </a:lvl3pPr>
            <a:lvl4pPr algn="l">
              <a:lnSpc>
                <a:spcPct val="80000"/>
              </a:lnSpc>
              <a:defRPr sz="5999">
                <a:solidFill>
                  <a:srgbClr val="262626"/>
                </a:solidFill>
                <a:latin typeface="Open Sans Regular"/>
                <a:ea typeface="Open Sans Regular"/>
                <a:cs typeface="Open Sans Regular"/>
                <a:sym typeface="Open Sans Regular"/>
              </a:defRPr>
            </a:lvl4pPr>
            <a:lvl5pPr algn="l">
              <a:lnSpc>
                <a:spcPct val="80000"/>
              </a:lnSpc>
              <a:defRPr sz="5999">
                <a:solidFill>
                  <a:srgbClr val="262626"/>
                </a:solidFill>
                <a:latin typeface="Open Sans Regular"/>
                <a:ea typeface="Open Sans Regular"/>
                <a:cs typeface="Open Sans Regular"/>
                <a:sym typeface="Open Sans Regular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Rectangle"/>
          <p:cNvSpPr>
            <a:spLocks noGrp="1"/>
          </p:cNvSpPr>
          <p:nvPr>
            <p:ph type="body" idx="13"/>
          </p:nvPr>
        </p:nvSpPr>
        <p:spPr>
          <a:xfrm>
            <a:off x="-231750" y="5194301"/>
            <a:ext cx="15730735" cy="9542698"/>
          </a:xfrm>
          <a:prstGeom prst="rect">
            <a:avLst/>
          </a:prstGeom>
          <a:solidFill>
            <a:srgbClr val="F3F2F1"/>
          </a:solidFill>
        </p:spPr>
        <p:txBody>
          <a:bodyPr lIns="0" tIns="0" rIns="0" bIns="0" anchor="ctr">
            <a:noAutofit/>
          </a:bodyPr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0" name="Line"/>
          <p:cNvSpPr>
            <a:spLocks noGrp="1"/>
          </p:cNvSpPr>
          <p:nvPr>
            <p:ph type="body" sz="quarter" idx="14"/>
          </p:nvPr>
        </p:nvSpPr>
        <p:spPr>
          <a:xfrm>
            <a:off x="1679035" y="5173801"/>
            <a:ext cx="4143611" cy="2"/>
          </a:xfrm>
          <a:prstGeom prst="line">
            <a:avLst/>
          </a:prstGeom>
          <a:ln w="50800">
            <a:solidFill>
              <a:srgbClr val="566889"/>
            </a:solidFill>
            <a:headEnd type="oval"/>
          </a:ln>
        </p:spPr>
        <p:txBody>
          <a:bodyPr lIns="0" tIns="0" rIns="0" bIns="0" anchor="ctr">
            <a:noAutofit/>
          </a:bodyPr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General Question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574801" y="3175001"/>
            <a:ext cx="13289075" cy="5722410"/>
          </a:xfrm>
          <a:prstGeom prst="rect">
            <a:avLst/>
          </a:prstGeom>
        </p:spPr>
        <p:txBody>
          <a:bodyPr/>
          <a:lstStyle>
            <a:lvl1pPr algn="l">
              <a:lnSpc>
                <a:spcPct val="80000"/>
              </a:lnSpc>
              <a:defRPr sz="5999">
                <a:solidFill>
                  <a:srgbClr val="262626"/>
                </a:solidFill>
                <a:latin typeface="Open Sans Regular"/>
                <a:ea typeface="Open Sans Regular"/>
                <a:cs typeface="Open Sans Regular"/>
                <a:sym typeface="Open Sans Regular"/>
              </a:defRPr>
            </a:lvl1pPr>
            <a:lvl2pPr algn="l">
              <a:lnSpc>
                <a:spcPct val="80000"/>
              </a:lnSpc>
              <a:defRPr sz="5999">
                <a:solidFill>
                  <a:srgbClr val="262626"/>
                </a:solidFill>
                <a:latin typeface="Open Sans Regular"/>
                <a:ea typeface="Open Sans Regular"/>
                <a:cs typeface="Open Sans Regular"/>
                <a:sym typeface="Open Sans Regular"/>
              </a:defRPr>
            </a:lvl2pPr>
            <a:lvl3pPr algn="l">
              <a:lnSpc>
                <a:spcPct val="80000"/>
              </a:lnSpc>
              <a:defRPr sz="5999">
                <a:solidFill>
                  <a:srgbClr val="262626"/>
                </a:solidFill>
                <a:latin typeface="Open Sans Regular"/>
                <a:ea typeface="Open Sans Regular"/>
                <a:cs typeface="Open Sans Regular"/>
                <a:sym typeface="Open Sans Regular"/>
              </a:defRPr>
            </a:lvl3pPr>
            <a:lvl4pPr algn="l">
              <a:lnSpc>
                <a:spcPct val="80000"/>
              </a:lnSpc>
              <a:defRPr sz="5999">
                <a:solidFill>
                  <a:srgbClr val="262626"/>
                </a:solidFill>
                <a:latin typeface="Open Sans Regular"/>
                <a:ea typeface="Open Sans Regular"/>
                <a:cs typeface="Open Sans Regular"/>
                <a:sym typeface="Open Sans Regular"/>
              </a:defRPr>
            </a:lvl4pPr>
            <a:lvl5pPr algn="l">
              <a:lnSpc>
                <a:spcPct val="80000"/>
              </a:lnSpc>
              <a:defRPr sz="5999">
                <a:solidFill>
                  <a:srgbClr val="262626"/>
                </a:solidFill>
                <a:latin typeface="Open Sans Regular"/>
                <a:ea typeface="Open Sans Regular"/>
                <a:cs typeface="Open Sans Regular"/>
                <a:sym typeface="Open Sans Regular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7" name="Rectangle"/>
          <p:cNvSpPr>
            <a:spLocks noGrp="1"/>
          </p:cNvSpPr>
          <p:nvPr>
            <p:ph type="body" idx="13"/>
          </p:nvPr>
        </p:nvSpPr>
        <p:spPr>
          <a:xfrm>
            <a:off x="-231750" y="5194301"/>
            <a:ext cx="15730735" cy="9542698"/>
          </a:xfrm>
          <a:prstGeom prst="rect">
            <a:avLst/>
          </a:prstGeom>
          <a:solidFill>
            <a:srgbClr val="F3F2F1"/>
          </a:solidFill>
        </p:spPr>
        <p:txBody>
          <a:bodyPr lIns="0" tIns="0" rIns="0" bIns="0" anchor="ctr">
            <a:noAutofit/>
          </a:bodyPr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8" name="Line"/>
          <p:cNvSpPr>
            <a:spLocks noGrp="1"/>
          </p:cNvSpPr>
          <p:nvPr>
            <p:ph type="body" sz="quarter" idx="14"/>
          </p:nvPr>
        </p:nvSpPr>
        <p:spPr>
          <a:xfrm>
            <a:off x="1679035" y="5173801"/>
            <a:ext cx="4143611" cy="2"/>
          </a:xfrm>
          <a:prstGeom prst="line">
            <a:avLst/>
          </a:prstGeom>
          <a:ln w="50800">
            <a:solidFill>
              <a:srgbClr val="566889"/>
            </a:solidFill>
            <a:headEnd type="oval"/>
          </a:ln>
        </p:spPr>
        <p:txBody>
          <a:bodyPr lIns="0" tIns="0" rIns="0" bIns="0" anchor="ctr">
            <a:noAutofit/>
          </a:bodyPr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estions/Example 2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"/>
          <p:cNvGrpSpPr/>
          <p:nvPr/>
        </p:nvGrpSpPr>
        <p:grpSpPr>
          <a:xfrm>
            <a:off x="-10852406" y="-4408184"/>
            <a:ext cx="21990635" cy="30254780"/>
            <a:chOff x="0" y="0"/>
            <a:chExt cx="21990632" cy="30254779"/>
          </a:xfrm>
        </p:grpSpPr>
        <p:pic>
          <p:nvPicPr>
            <p:cNvPr id="76" name="Asset 2.png" descr="Asset 2.png"/>
            <p:cNvPicPr>
              <a:picLocks noChangeAspect="1"/>
            </p:cNvPicPr>
            <p:nvPr/>
          </p:nvPicPr>
          <p:blipFill>
            <a:blip r:embed="rId2">
              <a:alphaModFix amt="49700"/>
            </a:blip>
            <a:stretch>
              <a:fillRect/>
            </a:stretch>
          </p:blipFill>
          <p:spPr>
            <a:xfrm rot="16200000">
              <a:off x="-4132074" y="4132073"/>
              <a:ext cx="30254781" cy="2199063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7" name="Rectangle"/>
            <p:cNvSpPr/>
            <p:nvPr/>
          </p:nvSpPr>
          <p:spPr>
            <a:xfrm>
              <a:off x="20181946" y="6750394"/>
              <a:ext cx="1799327" cy="1439823"/>
            </a:xfrm>
            <a:prstGeom prst="rect">
              <a:avLst/>
            </a:prstGeom>
            <a:solidFill>
              <a:srgbClr val="F3F2F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3201"/>
            </a:p>
          </p:txBody>
        </p:sp>
      </p:grpSp>
      <p:sp>
        <p:nvSpPr>
          <p:cNvPr id="79" name="Line"/>
          <p:cNvSpPr/>
          <p:nvPr/>
        </p:nvSpPr>
        <p:spPr>
          <a:xfrm>
            <a:off x="6361833" y="5532019"/>
            <a:ext cx="9917967" cy="2"/>
          </a:xfrm>
          <a:prstGeom prst="line">
            <a:avLst/>
          </a:prstGeom>
          <a:ln w="76200">
            <a:solidFill>
              <a:srgbClr val="8796AD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>
                <a:latin typeface="+mn-lt"/>
                <a:ea typeface="+mn-ea"/>
                <a:cs typeface="+mn-cs"/>
                <a:sym typeface="Helvetica Neue Medium"/>
              </a:defRPr>
            </a:pPr>
            <a:endParaRPr sz="3201"/>
          </a:p>
        </p:txBody>
      </p:sp>
      <p:sp>
        <p:nvSpPr>
          <p:cNvPr id="80" name="Line"/>
          <p:cNvSpPr/>
          <p:nvPr/>
        </p:nvSpPr>
        <p:spPr>
          <a:xfrm>
            <a:off x="6361833" y="3062123"/>
            <a:ext cx="9917967" cy="2"/>
          </a:xfrm>
          <a:prstGeom prst="line">
            <a:avLst/>
          </a:prstGeom>
          <a:ln w="76200">
            <a:solidFill>
              <a:srgbClr val="8796AD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>
                <a:latin typeface="+mn-lt"/>
                <a:ea typeface="+mn-ea"/>
                <a:cs typeface="+mn-cs"/>
                <a:sym typeface="Helvetica Neue Medium"/>
              </a:defRPr>
            </a:pPr>
            <a:endParaRPr sz="3201"/>
          </a:p>
        </p:txBody>
      </p:sp>
      <p:sp>
        <p:nvSpPr>
          <p:cNvPr id="81" name="Rectangle"/>
          <p:cNvSpPr/>
          <p:nvPr/>
        </p:nvSpPr>
        <p:spPr>
          <a:xfrm>
            <a:off x="4544764" y="3159872"/>
            <a:ext cx="13450733" cy="2274396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latin typeface="+mn-lt"/>
                <a:ea typeface="+mn-ea"/>
                <a:cs typeface="+mn-cs"/>
                <a:sym typeface="Helvetica Neue Medium"/>
              </a:defRPr>
            </a:pPr>
            <a:endParaRPr sz="3201"/>
          </a:p>
        </p:txBody>
      </p:sp>
      <p:grpSp>
        <p:nvGrpSpPr>
          <p:cNvPr id="86" name="Group"/>
          <p:cNvGrpSpPr/>
          <p:nvPr/>
        </p:nvGrpSpPr>
        <p:grpSpPr>
          <a:xfrm>
            <a:off x="2497876" y="3162040"/>
            <a:ext cx="2270061" cy="2270060"/>
            <a:chOff x="0" y="0"/>
            <a:chExt cx="2270059" cy="2270059"/>
          </a:xfrm>
        </p:grpSpPr>
        <p:sp>
          <p:nvSpPr>
            <p:cNvPr id="82" name="Square"/>
            <p:cNvSpPr/>
            <p:nvPr/>
          </p:nvSpPr>
          <p:spPr>
            <a:xfrm>
              <a:off x="0" y="0"/>
              <a:ext cx="2270060" cy="2270060"/>
            </a:xfrm>
            <a:prstGeom prst="rect">
              <a:avLst/>
            </a:prstGeom>
            <a:solidFill>
              <a:srgbClr val="BBBBB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3201"/>
            </a:p>
          </p:txBody>
        </p:sp>
        <p:grpSp>
          <p:nvGrpSpPr>
            <p:cNvPr id="85" name="Group"/>
            <p:cNvGrpSpPr/>
            <p:nvPr/>
          </p:nvGrpSpPr>
          <p:grpSpPr>
            <a:xfrm>
              <a:off x="277448" y="519079"/>
              <a:ext cx="1715164" cy="1231901"/>
              <a:chOff x="0" y="0"/>
              <a:chExt cx="1715162" cy="1231900"/>
            </a:xfrm>
          </p:grpSpPr>
          <p:sp>
            <p:nvSpPr>
              <p:cNvPr id="83" name="Shape"/>
              <p:cNvSpPr/>
              <p:nvPr/>
            </p:nvSpPr>
            <p:spPr>
              <a:xfrm>
                <a:off x="161653" y="0"/>
                <a:ext cx="1553510" cy="12319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2" h="21334" extrusionOk="0">
                    <a:moveTo>
                      <a:pt x="0" y="7659"/>
                    </a:moveTo>
                    <a:lnTo>
                      <a:pt x="899" y="7659"/>
                    </a:lnTo>
                    <a:cubicBezTo>
                      <a:pt x="1497" y="7192"/>
                      <a:pt x="2072" y="6682"/>
                      <a:pt x="2624" y="6132"/>
                    </a:cubicBezTo>
                    <a:cubicBezTo>
                      <a:pt x="3187" y="5570"/>
                      <a:pt x="3723" y="4969"/>
                      <a:pt x="4253" y="4360"/>
                    </a:cubicBezTo>
                    <a:cubicBezTo>
                      <a:pt x="5324" y="3131"/>
                      <a:pt x="6373" y="1874"/>
                      <a:pt x="7400" y="588"/>
                    </a:cubicBezTo>
                    <a:cubicBezTo>
                      <a:pt x="8269" y="-266"/>
                      <a:pt x="9512" y="-182"/>
                      <a:pt x="10302" y="784"/>
                    </a:cubicBezTo>
                    <a:cubicBezTo>
                      <a:pt x="11040" y="1688"/>
                      <a:pt x="11167" y="3114"/>
                      <a:pt x="10605" y="4197"/>
                    </a:cubicBezTo>
                    <a:lnTo>
                      <a:pt x="8941" y="6316"/>
                    </a:lnTo>
                    <a:lnTo>
                      <a:pt x="19532" y="6316"/>
                    </a:lnTo>
                    <a:cubicBezTo>
                      <a:pt x="20705" y="6452"/>
                      <a:pt x="21600" y="7684"/>
                      <a:pt x="21592" y="9153"/>
                    </a:cubicBezTo>
                    <a:cubicBezTo>
                      <a:pt x="21583" y="10623"/>
                      <a:pt x="20672" y="11840"/>
                      <a:pt x="19496" y="11953"/>
                    </a:cubicBezTo>
                    <a:lnTo>
                      <a:pt x="15057" y="11965"/>
                    </a:lnTo>
                    <a:cubicBezTo>
                      <a:pt x="15153" y="12535"/>
                      <a:pt x="15097" y="13127"/>
                      <a:pt x="14896" y="13653"/>
                    </a:cubicBezTo>
                    <a:cubicBezTo>
                      <a:pt x="14698" y="14171"/>
                      <a:pt x="14370" y="14596"/>
                      <a:pt x="13962" y="14863"/>
                    </a:cubicBezTo>
                    <a:cubicBezTo>
                      <a:pt x="14125" y="15464"/>
                      <a:pt x="14130" y="16113"/>
                      <a:pt x="13976" y="16718"/>
                    </a:cubicBezTo>
                    <a:cubicBezTo>
                      <a:pt x="13813" y="17360"/>
                      <a:pt x="13482" y="17915"/>
                      <a:pt x="13035" y="18293"/>
                    </a:cubicBezTo>
                    <a:cubicBezTo>
                      <a:pt x="13147" y="18919"/>
                      <a:pt x="13063" y="19574"/>
                      <a:pt x="12800" y="20124"/>
                    </a:cubicBezTo>
                    <a:cubicBezTo>
                      <a:pt x="12489" y="20777"/>
                      <a:pt x="11959" y="21221"/>
                      <a:pt x="11356" y="21334"/>
                    </a:cubicBezTo>
                    <a:lnTo>
                      <a:pt x="5727" y="21189"/>
                    </a:lnTo>
                    <a:cubicBezTo>
                      <a:pt x="4927" y="20956"/>
                      <a:pt x="4156" y="20591"/>
                      <a:pt x="3433" y="20105"/>
                    </a:cubicBezTo>
                    <a:cubicBezTo>
                      <a:pt x="3058" y="19853"/>
                      <a:pt x="2698" y="19570"/>
                      <a:pt x="2317" y="19334"/>
                    </a:cubicBezTo>
                    <a:cubicBezTo>
                      <a:pt x="1925" y="19091"/>
                      <a:pt x="1513" y="18901"/>
                      <a:pt x="1089" y="18765"/>
                    </a:cubicBezTo>
                    <a:lnTo>
                      <a:pt x="185" y="18764"/>
                    </a:lnTo>
                    <a:lnTo>
                      <a:pt x="0" y="7659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3201"/>
              </a:p>
            </p:txBody>
          </p:sp>
          <p:sp>
            <p:nvSpPr>
              <p:cNvPr id="84" name="Shape"/>
              <p:cNvSpPr/>
              <p:nvPr/>
            </p:nvSpPr>
            <p:spPr>
              <a:xfrm>
                <a:off x="0" y="421583"/>
                <a:ext cx="222756" cy="7687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  <a:moveTo>
                      <a:pt x="10423" y="16918"/>
                    </a:moveTo>
                    <a:cubicBezTo>
                      <a:pt x="12003" y="16918"/>
                      <a:pt x="13587" y="17094"/>
                      <a:pt x="14793" y="17443"/>
                    </a:cubicBezTo>
                    <a:cubicBezTo>
                      <a:pt x="17204" y="18142"/>
                      <a:pt x="17204" y="19273"/>
                      <a:pt x="14793" y="19972"/>
                    </a:cubicBezTo>
                    <a:cubicBezTo>
                      <a:pt x="12381" y="20671"/>
                      <a:pt x="8465" y="20671"/>
                      <a:pt x="6054" y="19972"/>
                    </a:cubicBezTo>
                    <a:cubicBezTo>
                      <a:pt x="3643" y="19273"/>
                      <a:pt x="3643" y="18142"/>
                      <a:pt x="6054" y="17443"/>
                    </a:cubicBezTo>
                    <a:cubicBezTo>
                      <a:pt x="7259" y="17094"/>
                      <a:pt x="8843" y="16918"/>
                      <a:pt x="10423" y="16918"/>
                    </a:cubicBezTo>
                    <a:close/>
                  </a:path>
                </a:pathLst>
              </a:custGeom>
              <a:solidFill>
                <a:srgbClr val="235F9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3201"/>
              </a:p>
            </p:txBody>
          </p:sp>
        </p:grpSp>
      </p:grpSp>
      <p:sp>
        <p:nvSpPr>
          <p:cNvPr id="87" name="Text"/>
          <p:cNvSpPr txBox="1">
            <a:spLocks noGrp="1"/>
          </p:cNvSpPr>
          <p:nvPr>
            <p:ph type="body" sz="quarter" idx="13"/>
          </p:nvPr>
        </p:nvSpPr>
        <p:spPr>
          <a:xfrm>
            <a:off x="5718577" y="3855253"/>
            <a:ext cx="11331623" cy="872034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algn="l">
              <a:defRPr sz="5000">
                <a:solidFill>
                  <a:srgbClr val="FFFFFF"/>
                </a:solidFill>
                <a:latin typeface="Open Sans Regular"/>
                <a:ea typeface="Open Sans Regular"/>
                <a:cs typeface="Open Sans Regular"/>
                <a:sym typeface="Open Sans Regular"/>
              </a:defRPr>
            </a:pPr>
            <a:endParaRPr/>
          </a:p>
        </p:txBody>
      </p:sp>
      <p:sp>
        <p:nvSpPr>
          <p:cNvPr id="8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ide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Line"/>
          <p:cNvSpPr>
            <a:spLocks noGrp="1"/>
          </p:cNvSpPr>
          <p:nvPr>
            <p:ph type="body" sz="quarter" idx="13"/>
          </p:nvPr>
        </p:nvSpPr>
        <p:spPr>
          <a:xfrm>
            <a:off x="16069087" y="3400543"/>
            <a:ext cx="9917967" cy="2"/>
          </a:xfrm>
          <a:prstGeom prst="line">
            <a:avLst/>
          </a:prstGeom>
          <a:ln w="76200">
            <a:solidFill>
              <a:srgbClr val="235F9C"/>
            </a:solidFill>
          </a:ln>
        </p:spPr>
        <p:txBody>
          <a:bodyPr lIns="0" tIns="0" rIns="0" bIns="0" anchor="ctr">
            <a:noAutofit/>
          </a:bodyPr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15" name="Double-Click to Edit"/>
          <p:cNvSpPr txBox="1">
            <a:spLocks noGrp="1"/>
          </p:cNvSpPr>
          <p:nvPr>
            <p:ph type="body" sz="quarter" idx="14"/>
          </p:nvPr>
        </p:nvSpPr>
        <p:spPr>
          <a:xfrm>
            <a:off x="16856869" y="3820817"/>
            <a:ext cx="6609915" cy="641329"/>
          </a:xfrm>
          <a:prstGeom prst="rect">
            <a:avLst/>
          </a:prstGeom>
        </p:spPr>
        <p:txBody>
          <a:bodyPr anchor="ctr">
            <a:spAutoFit/>
          </a:bodyPr>
          <a:lstStyle>
            <a:lvl1pPr algn="l">
              <a:defRPr sz="3501">
                <a:solidFill>
                  <a:srgbClr val="262626"/>
                </a:solidFill>
                <a:latin typeface="Open Sans Regular"/>
                <a:ea typeface="Open Sans Regular"/>
                <a:cs typeface="Open Sans Regular"/>
                <a:sym typeface="Open Sans Regular"/>
              </a:defRPr>
            </a:lvl1pPr>
          </a:lstStyle>
          <a:p>
            <a:r>
              <a:t>Double-Click to Edit</a:t>
            </a:r>
          </a:p>
        </p:txBody>
      </p:sp>
      <p:sp>
        <p:nvSpPr>
          <p:cNvPr id="116" name="Square"/>
          <p:cNvSpPr>
            <a:spLocks noGrp="1"/>
          </p:cNvSpPr>
          <p:nvPr>
            <p:ph type="body" sz="quarter" idx="15"/>
          </p:nvPr>
        </p:nvSpPr>
        <p:spPr>
          <a:xfrm>
            <a:off x="16161376" y="3954369"/>
            <a:ext cx="425025" cy="425026"/>
          </a:xfrm>
          <a:prstGeom prst="rect">
            <a:avLst/>
          </a:prstGeom>
          <a:solidFill>
            <a:srgbClr val="00539B">
              <a:alpha val="80025"/>
            </a:srgbClr>
          </a:solidFill>
        </p:spPr>
        <p:txBody>
          <a:bodyPr lIns="0" tIns="0" rIns="0" bIns="0" anchor="ctr">
            <a:noAutofit/>
          </a:bodyPr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17" name="Double-Click to Edit"/>
          <p:cNvSpPr txBox="1">
            <a:spLocks noGrp="1"/>
          </p:cNvSpPr>
          <p:nvPr>
            <p:ph type="body" sz="quarter" idx="16"/>
          </p:nvPr>
        </p:nvSpPr>
        <p:spPr>
          <a:xfrm>
            <a:off x="16856869" y="5057057"/>
            <a:ext cx="6600585" cy="641329"/>
          </a:xfrm>
          <a:prstGeom prst="rect">
            <a:avLst/>
          </a:prstGeom>
        </p:spPr>
        <p:txBody>
          <a:bodyPr anchor="ctr">
            <a:spAutoFit/>
          </a:bodyPr>
          <a:lstStyle>
            <a:lvl1pPr algn="l">
              <a:defRPr sz="3501">
                <a:solidFill>
                  <a:srgbClr val="262626"/>
                </a:solidFill>
                <a:latin typeface="Open Sans Regular"/>
                <a:ea typeface="Open Sans Regular"/>
                <a:cs typeface="Open Sans Regular"/>
                <a:sym typeface="Open Sans Regular"/>
              </a:defRPr>
            </a:lvl1pPr>
          </a:lstStyle>
          <a:p>
            <a:r>
              <a:t>Double-Click to Edit</a:t>
            </a:r>
          </a:p>
        </p:txBody>
      </p:sp>
      <p:sp>
        <p:nvSpPr>
          <p:cNvPr id="118" name="Square"/>
          <p:cNvSpPr>
            <a:spLocks noGrp="1"/>
          </p:cNvSpPr>
          <p:nvPr>
            <p:ph type="body" sz="quarter" idx="17"/>
          </p:nvPr>
        </p:nvSpPr>
        <p:spPr>
          <a:xfrm>
            <a:off x="16161376" y="5182143"/>
            <a:ext cx="425025" cy="425026"/>
          </a:xfrm>
          <a:prstGeom prst="rect">
            <a:avLst/>
          </a:prstGeom>
          <a:solidFill>
            <a:srgbClr val="00539B">
              <a:alpha val="80025"/>
            </a:srgbClr>
          </a:solidFill>
        </p:spPr>
        <p:txBody>
          <a:bodyPr lIns="0" tIns="0" rIns="0" bIns="0" anchor="ctr">
            <a:noAutofit/>
          </a:bodyPr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19" name="Double-Click to Edit"/>
          <p:cNvSpPr txBox="1">
            <a:spLocks noGrp="1"/>
          </p:cNvSpPr>
          <p:nvPr>
            <p:ph type="body" sz="quarter" idx="18"/>
          </p:nvPr>
        </p:nvSpPr>
        <p:spPr>
          <a:xfrm>
            <a:off x="16069088" y="2554067"/>
            <a:ext cx="7661961" cy="718274"/>
          </a:xfrm>
          <a:prstGeom prst="rect">
            <a:avLst/>
          </a:prstGeom>
        </p:spPr>
        <p:txBody>
          <a:bodyPr anchor="ctr">
            <a:spAutoFit/>
          </a:bodyPr>
          <a:lstStyle>
            <a:lvl1pPr algn="l">
              <a:defRPr sz="4001">
                <a:solidFill>
                  <a:srgbClr val="262626"/>
                </a:solidFill>
                <a:latin typeface="Open Sans Regular"/>
                <a:ea typeface="Open Sans Regular"/>
                <a:cs typeface="Open Sans Regular"/>
                <a:sym typeface="Open Sans Regular"/>
              </a:defRPr>
            </a:lvl1pPr>
          </a:lstStyle>
          <a:p>
            <a:r>
              <a:t>Double-Click to Edit</a:t>
            </a:r>
          </a:p>
        </p:txBody>
      </p:sp>
      <p:sp>
        <p:nvSpPr>
          <p:cNvPr id="120" name="Double-Click to Edit"/>
          <p:cNvSpPr txBox="1">
            <a:spLocks noGrp="1"/>
          </p:cNvSpPr>
          <p:nvPr>
            <p:ph type="body" sz="quarter" idx="19"/>
          </p:nvPr>
        </p:nvSpPr>
        <p:spPr>
          <a:xfrm>
            <a:off x="16856869" y="6293297"/>
            <a:ext cx="6600585" cy="641329"/>
          </a:xfrm>
          <a:prstGeom prst="rect">
            <a:avLst/>
          </a:prstGeom>
        </p:spPr>
        <p:txBody>
          <a:bodyPr anchor="ctr">
            <a:spAutoFit/>
          </a:bodyPr>
          <a:lstStyle>
            <a:lvl1pPr algn="l">
              <a:defRPr sz="3501">
                <a:solidFill>
                  <a:srgbClr val="262626"/>
                </a:solidFill>
                <a:latin typeface="Open Sans Regular"/>
                <a:ea typeface="Open Sans Regular"/>
                <a:cs typeface="Open Sans Regular"/>
                <a:sym typeface="Open Sans Regular"/>
              </a:defRPr>
            </a:lvl1pPr>
          </a:lstStyle>
          <a:p>
            <a:r>
              <a:t>Double-Click to Edit</a:t>
            </a:r>
          </a:p>
        </p:txBody>
      </p:sp>
      <p:sp>
        <p:nvSpPr>
          <p:cNvPr id="121" name="Square"/>
          <p:cNvSpPr>
            <a:spLocks noGrp="1"/>
          </p:cNvSpPr>
          <p:nvPr>
            <p:ph type="body" sz="quarter" idx="20"/>
          </p:nvPr>
        </p:nvSpPr>
        <p:spPr>
          <a:xfrm>
            <a:off x="16161376" y="6409915"/>
            <a:ext cx="425025" cy="425026"/>
          </a:xfrm>
          <a:prstGeom prst="rect">
            <a:avLst/>
          </a:prstGeom>
          <a:solidFill>
            <a:srgbClr val="00539B">
              <a:alpha val="80025"/>
            </a:srgbClr>
          </a:solidFill>
        </p:spPr>
        <p:txBody>
          <a:bodyPr lIns="0" tIns="0" rIns="0" bIns="0" anchor="ctr">
            <a:noAutofit/>
          </a:bodyPr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2" name="Double-Click to Edit"/>
          <p:cNvSpPr txBox="1">
            <a:spLocks noGrp="1"/>
          </p:cNvSpPr>
          <p:nvPr>
            <p:ph type="body" sz="quarter" idx="21"/>
          </p:nvPr>
        </p:nvSpPr>
        <p:spPr>
          <a:xfrm>
            <a:off x="16856869" y="7529535"/>
            <a:ext cx="6600585" cy="641329"/>
          </a:xfrm>
          <a:prstGeom prst="rect">
            <a:avLst/>
          </a:prstGeom>
        </p:spPr>
        <p:txBody>
          <a:bodyPr anchor="ctr">
            <a:spAutoFit/>
          </a:bodyPr>
          <a:lstStyle>
            <a:lvl1pPr algn="l">
              <a:defRPr sz="3501">
                <a:solidFill>
                  <a:srgbClr val="262626"/>
                </a:solidFill>
                <a:latin typeface="Open Sans Regular"/>
                <a:ea typeface="Open Sans Regular"/>
                <a:cs typeface="Open Sans Regular"/>
                <a:sym typeface="Open Sans Regular"/>
              </a:defRPr>
            </a:lvl1pPr>
          </a:lstStyle>
          <a:p>
            <a:r>
              <a:t>Double-Click to Edit</a:t>
            </a:r>
          </a:p>
        </p:txBody>
      </p:sp>
      <p:sp>
        <p:nvSpPr>
          <p:cNvPr id="123" name="Square"/>
          <p:cNvSpPr>
            <a:spLocks noGrp="1"/>
          </p:cNvSpPr>
          <p:nvPr>
            <p:ph type="body" sz="quarter" idx="22"/>
          </p:nvPr>
        </p:nvSpPr>
        <p:spPr>
          <a:xfrm>
            <a:off x="16161376" y="7637687"/>
            <a:ext cx="425025" cy="425026"/>
          </a:xfrm>
          <a:prstGeom prst="rect">
            <a:avLst/>
          </a:prstGeom>
          <a:solidFill>
            <a:srgbClr val="00539B">
              <a:alpha val="80025"/>
            </a:srgbClr>
          </a:solidFill>
        </p:spPr>
        <p:txBody>
          <a:bodyPr lIns="0" tIns="0" rIns="0" bIns="0" anchor="ctr">
            <a:noAutofit/>
          </a:bodyPr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4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33" name="Image"/>
          <p:cNvSpPr>
            <a:spLocks noGrp="1"/>
          </p:cNvSpPr>
          <p:nvPr>
            <p:ph type="pic" sz="half" idx="13"/>
          </p:nvPr>
        </p:nvSpPr>
        <p:spPr>
          <a:xfrm>
            <a:off x="1640904" y="2576574"/>
            <a:ext cx="9833623" cy="9229952"/>
          </a:xfrm>
          <a:prstGeom prst="rect">
            <a:avLst/>
          </a:prstGeom>
          <a:effectLst>
            <a:outerShdw blurRad="114300" dist="127000" dir="2760000" rotWithShape="0">
              <a:srgbClr val="000000">
                <a:alpha val="34000"/>
              </a:srgbClr>
            </a:outerShdw>
          </a:effectLst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red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Double-Click to Edit"/>
          <p:cNvSpPr txBox="1">
            <a:spLocks noGrp="1"/>
          </p:cNvSpPr>
          <p:nvPr>
            <p:ph type="body" sz="half" idx="13"/>
          </p:nvPr>
        </p:nvSpPr>
        <p:spPr>
          <a:xfrm>
            <a:off x="988657" y="3170582"/>
            <a:ext cx="17403222" cy="4935608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821571">
              <a:defRPr sz="3501">
                <a:solidFill>
                  <a:srgbClr val="262626"/>
                </a:solidFill>
                <a:latin typeface="Open Sans Regular"/>
                <a:ea typeface="Open Sans Regular"/>
                <a:cs typeface="Open Sans Regular"/>
                <a:sym typeface="Open Sans Regular"/>
              </a:defRPr>
            </a:lvl1pPr>
          </a:lstStyle>
          <a:p>
            <a:r>
              <a:t>Double-Click to Edit</a:t>
            </a:r>
          </a:p>
        </p:txBody>
      </p:sp>
      <p:sp>
        <p:nvSpPr>
          <p:cNvPr id="142" name="Double-Click to Edit"/>
          <p:cNvSpPr txBox="1">
            <a:spLocks noGrp="1"/>
          </p:cNvSpPr>
          <p:nvPr>
            <p:ph type="body" sz="quarter" idx="14"/>
          </p:nvPr>
        </p:nvSpPr>
        <p:spPr>
          <a:xfrm>
            <a:off x="988653" y="2300774"/>
            <a:ext cx="5535714" cy="917576"/>
          </a:xfrm>
          <a:prstGeom prst="rect">
            <a:avLst/>
          </a:prstGeom>
        </p:spPr>
        <p:txBody>
          <a:bodyPr wrap="none" lIns="71437" tIns="71437" rIns="71437" bIns="71437" anchor="ctr"/>
          <a:lstStyle>
            <a:lvl1pPr algn="l" defTabSz="821571">
              <a:defRPr sz="4501">
                <a:solidFill>
                  <a:srgbClr val="262626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</a:lstStyle>
          <a:p>
            <a:r>
              <a:t>Double-Click to Edit</a:t>
            </a:r>
          </a:p>
        </p:txBody>
      </p:sp>
      <p:sp>
        <p:nvSpPr>
          <p:cNvPr id="143" name="Credits"/>
          <p:cNvSpPr/>
          <p:nvPr/>
        </p:nvSpPr>
        <p:spPr>
          <a:xfrm>
            <a:off x="915173" y="63500"/>
            <a:ext cx="22553657" cy="213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799" tIns="50799" rIns="50799" bIns="50799" anchor="ctr">
            <a:normAutofit/>
          </a:bodyPr>
          <a:lstStyle>
            <a:lvl1pPr>
              <a:defRPr sz="6500">
                <a:solidFill>
                  <a:srgbClr val="00539B"/>
                </a:solidFill>
                <a:latin typeface="Open Sans Bold"/>
                <a:ea typeface="Open Sans Bold"/>
                <a:cs typeface="Open Sans Bold"/>
                <a:sym typeface="Open Sans Bold"/>
              </a:defRPr>
            </a:lvl1pPr>
          </a:lstStyle>
          <a:p>
            <a:r>
              <a:rPr sz="6500"/>
              <a:t>Credits</a:t>
            </a:r>
          </a:p>
        </p:txBody>
      </p:sp>
      <p:sp>
        <p:nvSpPr>
          <p:cNvPr id="14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OGO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Rectangle"/>
          <p:cNvSpPr/>
          <p:nvPr/>
        </p:nvSpPr>
        <p:spPr>
          <a:xfrm>
            <a:off x="805341" y="9386839"/>
            <a:ext cx="22623053" cy="3989510"/>
          </a:xfrm>
          <a:prstGeom prst="rect">
            <a:avLst/>
          </a:prstGeom>
          <a:solidFill>
            <a:srgbClr val="001A57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/>
            </a:pPr>
            <a:endParaRPr sz="3201"/>
          </a:p>
        </p:txBody>
      </p:sp>
      <p:sp>
        <p:nvSpPr>
          <p:cNvPr id="152" name="Rectangle"/>
          <p:cNvSpPr/>
          <p:nvPr/>
        </p:nvSpPr>
        <p:spPr>
          <a:xfrm>
            <a:off x="14748078" y="440966"/>
            <a:ext cx="9283702" cy="5635292"/>
          </a:xfrm>
          <a:prstGeom prst="rect">
            <a:avLst/>
          </a:prstGeom>
          <a:solidFill>
            <a:srgbClr val="001A57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/>
            </a:pPr>
            <a:endParaRPr sz="3201"/>
          </a:p>
        </p:txBody>
      </p:sp>
      <p:pic>
        <p:nvPicPr>
          <p:cNvPr id="153" name="plusDS_logo_navy01.png" descr="plusDS_logo_navy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99609" y="3927007"/>
            <a:ext cx="24384000" cy="586199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4" name="plusDS_logo_navy02.png" descr="plusDS_logo_navy0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12218" y="-984405"/>
            <a:ext cx="9271000" cy="68834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55" name="plusDS_logo_white01.png" descr="plusDS_logo_white0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47361" y="8255899"/>
            <a:ext cx="24384000" cy="586199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6" name="plusDS_logo_white02.png" descr="plusDS_logo_white0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47670" y="-183089"/>
            <a:ext cx="9283702" cy="6883402"/>
          </a:xfrm>
          <a:prstGeom prst="rect">
            <a:avLst/>
          </a:prstGeom>
          <a:ln w="12700">
            <a:miter lim="400000"/>
          </a:ln>
        </p:spPr>
      </p:pic>
      <p:sp>
        <p:nvSpPr>
          <p:cNvPr id="1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2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39801" y="63500"/>
            <a:ext cx="22504401" cy="2336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778001" y="7073900"/>
            <a:ext cx="20828000" cy="158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68443" y="13081000"/>
            <a:ext cx="434413" cy="472052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1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transition spd="med"/>
  <p:txStyles>
    <p:titleStyle>
      <a:lvl1pPr marL="0" marR="0" indent="0" algn="ctr" defTabSz="82554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500" b="0" i="0" u="none" strike="noStrike" cap="none" spc="0" baseline="0">
          <a:ln>
            <a:noFill/>
          </a:ln>
          <a:solidFill>
            <a:srgbClr val="00539B"/>
          </a:solidFill>
          <a:uFillTx/>
          <a:latin typeface="Open Sans Bold"/>
          <a:ea typeface="Open Sans Bold"/>
          <a:cs typeface="Open Sans Bold"/>
          <a:sym typeface="Open Sans Bold"/>
        </a:defRPr>
      </a:lvl1pPr>
      <a:lvl2pPr marL="0" marR="0" indent="0" algn="ctr" defTabSz="82554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500" b="0" i="0" u="none" strike="noStrike" cap="none" spc="0" baseline="0">
          <a:ln>
            <a:noFill/>
          </a:ln>
          <a:solidFill>
            <a:srgbClr val="00539B"/>
          </a:solidFill>
          <a:uFillTx/>
          <a:latin typeface="Open Sans Bold"/>
          <a:ea typeface="Open Sans Bold"/>
          <a:cs typeface="Open Sans Bold"/>
          <a:sym typeface="Open Sans Bold"/>
        </a:defRPr>
      </a:lvl2pPr>
      <a:lvl3pPr marL="0" marR="0" indent="0" algn="ctr" defTabSz="82554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500" b="0" i="0" u="none" strike="noStrike" cap="none" spc="0" baseline="0">
          <a:ln>
            <a:noFill/>
          </a:ln>
          <a:solidFill>
            <a:srgbClr val="00539B"/>
          </a:solidFill>
          <a:uFillTx/>
          <a:latin typeface="Open Sans Bold"/>
          <a:ea typeface="Open Sans Bold"/>
          <a:cs typeface="Open Sans Bold"/>
          <a:sym typeface="Open Sans Bold"/>
        </a:defRPr>
      </a:lvl3pPr>
      <a:lvl4pPr marL="0" marR="0" indent="0" algn="ctr" defTabSz="82554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500" b="0" i="0" u="none" strike="noStrike" cap="none" spc="0" baseline="0">
          <a:ln>
            <a:noFill/>
          </a:ln>
          <a:solidFill>
            <a:srgbClr val="00539B"/>
          </a:solidFill>
          <a:uFillTx/>
          <a:latin typeface="Open Sans Bold"/>
          <a:ea typeface="Open Sans Bold"/>
          <a:cs typeface="Open Sans Bold"/>
          <a:sym typeface="Open Sans Bold"/>
        </a:defRPr>
      </a:lvl4pPr>
      <a:lvl5pPr marL="0" marR="0" indent="0" algn="ctr" defTabSz="82554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500" b="0" i="0" u="none" strike="noStrike" cap="none" spc="0" baseline="0">
          <a:ln>
            <a:noFill/>
          </a:ln>
          <a:solidFill>
            <a:srgbClr val="00539B"/>
          </a:solidFill>
          <a:uFillTx/>
          <a:latin typeface="Open Sans Bold"/>
          <a:ea typeface="Open Sans Bold"/>
          <a:cs typeface="Open Sans Bold"/>
          <a:sym typeface="Open Sans Bold"/>
        </a:defRPr>
      </a:lvl5pPr>
      <a:lvl6pPr marL="0" marR="0" indent="0" algn="ctr" defTabSz="82554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500" b="0" i="0" u="none" strike="noStrike" cap="none" spc="0" baseline="0">
          <a:ln>
            <a:noFill/>
          </a:ln>
          <a:solidFill>
            <a:srgbClr val="00539B"/>
          </a:solidFill>
          <a:uFillTx/>
          <a:latin typeface="Open Sans Bold"/>
          <a:ea typeface="Open Sans Bold"/>
          <a:cs typeface="Open Sans Bold"/>
          <a:sym typeface="Open Sans Bold"/>
        </a:defRPr>
      </a:lvl6pPr>
      <a:lvl7pPr marL="0" marR="0" indent="0" algn="ctr" defTabSz="82554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500" b="0" i="0" u="none" strike="noStrike" cap="none" spc="0" baseline="0">
          <a:ln>
            <a:noFill/>
          </a:ln>
          <a:solidFill>
            <a:srgbClr val="00539B"/>
          </a:solidFill>
          <a:uFillTx/>
          <a:latin typeface="Open Sans Bold"/>
          <a:ea typeface="Open Sans Bold"/>
          <a:cs typeface="Open Sans Bold"/>
          <a:sym typeface="Open Sans Bold"/>
        </a:defRPr>
      </a:lvl7pPr>
      <a:lvl8pPr marL="0" marR="0" indent="0" algn="ctr" defTabSz="82554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500" b="0" i="0" u="none" strike="noStrike" cap="none" spc="0" baseline="0">
          <a:ln>
            <a:noFill/>
          </a:ln>
          <a:solidFill>
            <a:srgbClr val="00539B"/>
          </a:solidFill>
          <a:uFillTx/>
          <a:latin typeface="Open Sans Bold"/>
          <a:ea typeface="Open Sans Bold"/>
          <a:cs typeface="Open Sans Bold"/>
          <a:sym typeface="Open Sans Bold"/>
        </a:defRPr>
      </a:lvl8pPr>
      <a:lvl9pPr marL="0" marR="0" indent="0" algn="ctr" defTabSz="82554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500" b="0" i="0" u="none" strike="noStrike" cap="none" spc="0" baseline="0">
          <a:ln>
            <a:noFill/>
          </a:ln>
          <a:solidFill>
            <a:srgbClr val="00539B"/>
          </a:solidFill>
          <a:uFillTx/>
          <a:latin typeface="Open Sans Bold"/>
          <a:ea typeface="Open Sans Bold"/>
          <a:cs typeface="Open Sans Bold"/>
          <a:sym typeface="Open Sans Bold"/>
        </a:defRPr>
      </a:lvl9pPr>
    </p:titleStyle>
    <p:bodyStyle>
      <a:lvl1pPr marL="0" marR="0" indent="0" algn="ctr" defTabSz="8255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399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0" marR="0" indent="0" algn="ctr" defTabSz="8255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399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0" marR="0" indent="0" algn="ctr" defTabSz="8255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399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0" marR="0" indent="0" algn="ctr" defTabSz="8255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399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0" marR="0" indent="0" algn="ctr" defTabSz="8255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399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0" marR="0" indent="355617" algn="ctr" defTabSz="8255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399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0" marR="0" indent="711236" algn="ctr" defTabSz="8255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399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0" marR="0" indent="1066853" algn="ctr" defTabSz="8255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399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0" marR="0" indent="1422472" algn="ctr" defTabSz="8255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399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4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1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11" algn="ctr" defTabSz="82554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1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22" algn="ctr" defTabSz="82554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1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33" algn="ctr" defTabSz="82554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1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47" algn="ctr" defTabSz="82554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1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58" algn="ctr" defTabSz="82554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1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69" algn="ctr" defTabSz="82554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1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80" algn="ctr" defTabSz="82554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1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91" algn="ctr" defTabSz="82554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1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6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0.png"/><Relationship Id="rId10" Type="http://schemas.openxmlformats.org/officeDocument/2006/relationships/image" Target="../media/image28.png"/><Relationship Id="rId4" Type="http://schemas.openxmlformats.org/officeDocument/2006/relationships/image" Target="../media/image23.png"/><Relationship Id="rId9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jpe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jpe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0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0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3" Type="http://schemas.openxmlformats.org/officeDocument/2006/relationships/image" Target="../media/image90.png"/><Relationship Id="rId7" Type="http://schemas.openxmlformats.org/officeDocument/2006/relationships/image" Target="../media/image1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5" Type="http://schemas.openxmlformats.org/officeDocument/2006/relationships/image" Target="../media/image110.png"/><Relationship Id="rId4" Type="http://schemas.openxmlformats.org/officeDocument/2006/relationships/image" Target="../media/image10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3" Type="http://schemas.openxmlformats.org/officeDocument/2006/relationships/image" Target="../media/image90.png"/><Relationship Id="rId7" Type="http://schemas.openxmlformats.org/officeDocument/2006/relationships/image" Target="../media/image1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5" Type="http://schemas.openxmlformats.org/officeDocument/2006/relationships/image" Target="../media/image110.png"/><Relationship Id="rId4" Type="http://schemas.openxmlformats.org/officeDocument/2006/relationships/image" Target="../media/image10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nsorFlow Introduction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Introduction</a:t>
            </a:r>
            <a:r>
              <a:rPr lang="en-US" dirty="0"/>
              <a:t> to </a:t>
            </a:r>
            <a:r>
              <a:rPr lang="en-US" dirty="0" err="1"/>
              <a:t>PyTorch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AECCDC-D1CF-454E-96CF-7C6AF5528793}"/>
              </a:ext>
            </a:extLst>
          </p:cNvPr>
          <p:cNvSpPr txBox="1"/>
          <p:nvPr/>
        </p:nvSpPr>
        <p:spPr>
          <a:xfrm>
            <a:off x="8220075" y="8186311"/>
            <a:ext cx="7943850" cy="8104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600" b="0" i="0" u="none" strike="noStrike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Open Sans Regular"/>
                <a:ea typeface="Open Sans Regular"/>
                <a:cs typeface="Open Sans Regular"/>
                <a:sym typeface="Open Sans Regular"/>
              </a:rPr>
              <a:t>Instructor: Kevin Liang</a:t>
            </a:r>
          </a:p>
        </p:txBody>
      </p:sp>
      <p:pic>
        <p:nvPicPr>
          <p:cNvPr id="1026" name="Picture 2" descr="Image result for pytorch">
            <a:extLst>
              <a:ext uri="{FF2B5EF4-FFF2-40B4-BE49-F238E27FC236}">
                <a16:creationId xmlns:a16="http://schemas.microsoft.com/office/drawing/2014/main" id="{45FCEF0D-8966-4E01-89D7-50CCB4C33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35813" y="5849536"/>
            <a:ext cx="1072635" cy="1072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">
            <a:extLst>
              <a:ext uri="{FF2B5EF4-FFF2-40B4-BE49-F238E27FC236}">
                <a16:creationId xmlns:a16="http://schemas.microsoft.com/office/drawing/2014/main" id="{4434E884-8156-ED4B-9606-CC8DC081A608}"/>
              </a:ext>
            </a:extLst>
          </p:cNvPr>
          <p:cNvGrpSpPr/>
          <p:nvPr/>
        </p:nvGrpSpPr>
        <p:grpSpPr>
          <a:xfrm>
            <a:off x="0" y="-210227"/>
            <a:ext cx="4584742" cy="13926227"/>
            <a:chOff x="0" y="0"/>
            <a:chExt cx="4584740" cy="13926225"/>
          </a:xfrm>
        </p:grpSpPr>
        <p:sp>
          <p:nvSpPr>
            <p:cNvPr id="14" name="Rectangle">
              <a:extLst>
                <a:ext uri="{FF2B5EF4-FFF2-40B4-BE49-F238E27FC236}">
                  <a16:creationId xmlns:a16="http://schemas.microsoft.com/office/drawing/2014/main" id="{AA386423-138F-6C40-A908-45BA9F07727E}"/>
                </a:ext>
              </a:extLst>
            </p:cNvPr>
            <p:cNvSpPr/>
            <p:nvPr/>
          </p:nvSpPr>
          <p:spPr>
            <a:xfrm>
              <a:off x="0" y="0"/>
              <a:ext cx="4584740" cy="13913644"/>
            </a:xfrm>
            <a:prstGeom prst="rect">
              <a:avLst/>
            </a:prstGeom>
            <a:solidFill>
              <a:srgbClr val="334F7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3201"/>
            </a:p>
          </p:txBody>
        </p:sp>
        <p:sp>
          <p:nvSpPr>
            <p:cNvPr id="15" name="Rectangle">
              <a:extLst>
                <a:ext uri="{FF2B5EF4-FFF2-40B4-BE49-F238E27FC236}">
                  <a16:creationId xmlns:a16="http://schemas.microsoft.com/office/drawing/2014/main" id="{0AED9004-6B38-2247-A3A6-7463F7B81CC0}"/>
                </a:ext>
              </a:extLst>
            </p:cNvPr>
            <p:cNvSpPr/>
            <p:nvPr/>
          </p:nvSpPr>
          <p:spPr>
            <a:xfrm>
              <a:off x="0" y="13483359"/>
              <a:ext cx="4584740" cy="442866"/>
            </a:xfrm>
            <a:prstGeom prst="rect">
              <a:avLst/>
            </a:prstGeom>
            <a:solidFill>
              <a:srgbClr val="FFD96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3201" dirty="0"/>
            </a:p>
          </p:txBody>
        </p:sp>
      </p:grpSp>
      <p:sp>
        <p:nvSpPr>
          <p:cNvPr id="292" name="Why Not Deep Learning with Python?"/>
          <p:cNvSpPr txBox="1"/>
          <p:nvPr/>
        </p:nvSpPr>
        <p:spPr>
          <a:xfrm>
            <a:off x="-919620" y="1180414"/>
            <a:ext cx="6229529" cy="7182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799" tIns="50799" rIns="50799" bIns="50799" anchor="ctr">
            <a:spAutoFit/>
          </a:bodyPr>
          <a:lstStyle>
            <a:lvl1pPr>
              <a:lnSpc>
                <a:spcPct val="80000"/>
              </a:lnSpc>
              <a:defRPr sz="5000"/>
            </a:lvl1pPr>
          </a:lstStyle>
          <a:p>
            <a:r>
              <a:rPr lang="en-US" sz="5001" dirty="0" err="1"/>
              <a:t>PyTorch</a:t>
            </a:r>
            <a:endParaRPr sz="5001" dirty="0"/>
          </a:p>
        </p:txBody>
      </p:sp>
      <p:sp>
        <p:nvSpPr>
          <p:cNvPr id="23" name="Neural networks are built on linear algebra operations">
            <a:extLst>
              <a:ext uri="{FF2B5EF4-FFF2-40B4-BE49-F238E27FC236}">
                <a16:creationId xmlns:a16="http://schemas.microsoft.com/office/drawing/2014/main" id="{C0EE71D6-3ABD-44CB-BA05-AA0AAC30467B}"/>
              </a:ext>
            </a:extLst>
          </p:cNvPr>
          <p:cNvSpPr txBox="1"/>
          <p:nvPr/>
        </p:nvSpPr>
        <p:spPr>
          <a:xfrm>
            <a:off x="6309717" y="1834239"/>
            <a:ext cx="16519635" cy="5167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799" tIns="50799" rIns="50799" bIns="50799" anchor="ctr">
            <a:spAutoFit/>
          </a:bodyPr>
          <a:lstStyle>
            <a:lvl1pPr algn="l">
              <a:defRPr sz="4500">
                <a:solidFill>
                  <a:srgbClr val="262626"/>
                </a:solidFill>
              </a:defRPr>
            </a:lvl1pPr>
          </a:lstStyle>
          <a:p>
            <a:pPr marL="685800" indent="-6858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4501" dirty="0"/>
              <a:t>An open source, machine learning library</a:t>
            </a:r>
          </a:p>
          <a:p>
            <a:pPr marL="685800" indent="-6858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4501" dirty="0">
                <a:solidFill>
                  <a:schemeClr val="bg2">
                    <a:lumMod val="50000"/>
                  </a:schemeClr>
                </a:solidFill>
              </a:rPr>
              <a:t>Primarily built by Facebook AI Research (FAIR)</a:t>
            </a:r>
          </a:p>
          <a:p>
            <a:pPr marL="685800" indent="-6858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4501" dirty="0">
                <a:solidFill>
                  <a:schemeClr val="tx2"/>
                </a:solidFill>
              </a:rPr>
              <a:t>Pythonic, imperative coding; dynamic computation graphs</a:t>
            </a:r>
          </a:p>
          <a:p>
            <a:pPr marL="685800" indent="-6858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tx2"/>
                </a:solidFill>
              </a:rPr>
              <a:t>Autograd</a:t>
            </a:r>
            <a:r>
              <a:rPr lang="en-US" dirty="0">
                <a:solidFill>
                  <a:schemeClr val="tx2"/>
                </a:solidFill>
              </a:rPr>
              <a:t> engine</a:t>
            </a:r>
          </a:p>
          <a:p>
            <a:pPr marL="685800" indent="-6858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CPU and GPU support</a:t>
            </a:r>
          </a:p>
        </p:txBody>
      </p:sp>
      <p:sp>
        <p:nvSpPr>
          <p:cNvPr id="28" name="Triangle">
            <a:extLst>
              <a:ext uri="{FF2B5EF4-FFF2-40B4-BE49-F238E27FC236}">
                <a16:creationId xmlns:a16="http://schemas.microsoft.com/office/drawing/2014/main" id="{7F6A366E-F92F-4B82-8AC5-73619286090D}"/>
              </a:ext>
            </a:extLst>
          </p:cNvPr>
          <p:cNvSpPr/>
          <p:nvPr/>
        </p:nvSpPr>
        <p:spPr>
          <a:xfrm rot="5387670">
            <a:off x="4377449" y="2186319"/>
            <a:ext cx="1060906" cy="6702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334F78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latin typeface="+mn-lt"/>
                <a:ea typeface="+mn-ea"/>
                <a:cs typeface="+mn-cs"/>
                <a:sym typeface="Helvetica Neue Medium"/>
              </a:defRPr>
            </a:pPr>
            <a:endParaRPr sz="3201"/>
          </a:p>
        </p:txBody>
      </p:sp>
      <p:pic>
        <p:nvPicPr>
          <p:cNvPr id="16" name="Picture 2" descr="Image result for pytorch">
            <a:extLst>
              <a:ext uri="{FF2B5EF4-FFF2-40B4-BE49-F238E27FC236}">
                <a16:creationId xmlns:a16="http://schemas.microsoft.com/office/drawing/2014/main" id="{1C2EB841-2D6B-4377-B85E-E629E42823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211" y="2211554"/>
            <a:ext cx="2751868" cy="2751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AA936234-C6CB-4A78-880A-6A269E8B54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6350" y="7474767"/>
            <a:ext cx="10744200" cy="6019800"/>
          </a:xfrm>
          <a:prstGeom prst="rect">
            <a:avLst/>
          </a:prstGeom>
        </p:spPr>
      </p:pic>
      <p:pic>
        <p:nvPicPr>
          <p:cNvPr id="10" name="Picture 2" descr="Image result for facebook">
            <a:extLst>
              <a:ext uri="{FF2B5EF4-FFF2-40B4-BE49-F238E27FC236}">
                <a16:creationId xmlns:a16="http://schemas.microsoft.com/office/drawing/2014/main" id="{41891DE2-1C86-45BE-BB33-1578A3BA83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34218" y="10245676"/>
            <a:ext cx="3248891" cy="3248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468904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">
            <a:extLst>
              <a:ext uri="{FF2B5EF4-FFF2-40B4-BE49-F238E27FC236}">
                <a16:creationId xmlns:a16="http://schemas.microsoft.com/office/drawing/2014/main" id="{4434E884-8156-ED4B-9606-CC8DC081A608}"/>
              </a:ext>
            </a:extLst>
          </p:cNvPr>
          <p:cNvGrpSpPr/>
          <p:nvPr/>
        </p:nvGrpSpPr>
        <p:grpSpPr>
          <a:xfrm>
            <a:off x="0" y="-210227"/>
            <a:ext cx="4584742" cy="13926227"/>
            <a:chOff x="0" y="0"/>
            <a:chExt cx="4584740" cy="13926225"/>
          </a:xfrm>
        </p:grpSpPr>
        <p:sp>
          <p:nvSpPr>
            <p:cNvPr id="14" name="Rectangle">
              <a:extLst>
                <a:ext uri="{FF2B5EF4-FFF2-40B4-BE49-F238E27FC236}">
                  <a16:creationId xmlns:a16="http://schemas.microsoft.com/office/drawing/2014/main" id="{AA386423-138F-6C40-A908-45BA9F07727E}"/>
                </a:ext>
              </a:extLst>
            </p:cNvPr>
            <p:cNvSpPr/>
            <p:nvPr/>
          </p:nvSpPr>
          <p:spPr>
            <a:xfrm>
              <a:off x="0" y="0"/>
              <a:ext cx="4584740" cy="13913644"/>
            </a:xfrm>
            <a:prstGeom prst="rect">
              <a:avLst/>
            </a:prstGeom>
            <a:solidFill>
              <a:srgbClr val="334F7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3201"/>
            </a:p>
          </p:txBody>
        </p:sp>
        <p:sp>
          <p:nvSpPr>
            <p:cNvPr id="15" name="Rectangle">
              <a:extLst>
                <a:ext uri="{FF2B5EF4-FFF2-40B4-BE49-F238E27FC236}">
                  <a16:creationId xmlns:a16="http://schemas.microsoft.com/office/drawing/2014/main" id="{0AED9004-6B38-2247-A3A6-7463F7B81CC0}"/>
                </a:ext>
              </a:extLst>
            </p:cNvPr>
            <p:cNvSpPr/>
            <p:nvPr/>
          </p:nvSpPr>
          <p:spPr>
            <a:xfrm>
              <a:off x="0" y="13483359"/>
              <a:ext cx="4584740" cy="442866"/>
            </a:xfrm>
            <a:prstGeom prst="rect">
              <a:avLst/>
            </a:prstGeom>
            <a:solidFill>
              <a:srgbClr val="FFD96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3201" dirty="0"/>
            </a:p>
          </p:txBody>
        </p:sp>
      </p:grpSp>
      <p:sp>
        <p:nvSpPr>
          <p:cNvPr id="292" name="Why Not Deep Learning with Python?"/>
          <p:cNvSpPr txBox="1"/>
          <p:nvPr/>
        </p:nvSpPr>
        <p:spPr>
          <a:xfrm>
            <a:off x="-919620" y="1180414"/>
            <a:ext cx="6229529" cy="7182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799" tIns="50799" rIns="50799" bIns="50799" anchor="ctr">
            <a:spAutoFit/>
          </a:bodyPr>
          <a:lstStyle>
            <a:lvl1pPr>
              <a:lnSpc>
                <a:spcPct val="80000"/>
              </a:lnSpc>
              <a:defRPr sz="5000"/>
            </a:lvl1pPr>
          </a:lstStyle>
          <a:p>
            <a:r>
              <a:rPr lang="en-US" sz="5001" dirty="0" err="1"/>
              <a:t>PyTorch</a:t>
            </a:r>
            <a:endParaRPr sz="5001" dirty="0"/>
          </a:p>
        </p:txBody>
      </p:sp>
      <p:sp>
        <p:nvSpPr>
          <p:cNvPr id="23" name="Neural networks are built on linear algebra operations">
            <a:extLst>
              <a:ext uri="{FF2B5EF4-FFF2-40B4-BE49-F238E27FC236}">
                <a16:creationId xmlns:a16="http://schemas.microsoft.com/office/drawing/2014/main" id="{C0EE71D6-3ABD-44CB-BA05-AA0AAC30467B}"/>
              </a:ext>
            </a:extLst>
          </p:cNvPr>
          <p:cNvSpPr txBox="1"/>
          <p:nvPr/>
        </p:nvSpPr>
        <p:spPr>
          <a:xfrm>
            <a:off x="6309717" y="1834239"/>
            <a:ext cx="16519635" cy="5167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799" tIns="50799" rIns="50799" bIns="50799" anchor="ctr">
            <a:spAutoFit/>
          </a:bodyPr>
          <a:lstStyle>
            <a:lvl1pPr algn="l">
              <a:defRPr sz="4500">
                <a:solidFill>
                  <a:srgbClr val="262626"/>
                </a:solidFill>
              </a:defRPr>
            </a:lvl1pPr>
          </a:lstStyle>
          <a:p>
            <a:pPr marL="685800" indent="-6858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4501" dirty="0"/>
              <a:t>An open source, machine learning library</a:t>
            </a:r>
          </a:p>
          <a:p>
            <a:pPr marL="685800" indent="-6858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4501" dirty="0"/>
              <a:t>Primarily built by Facebook AI Research (FAIR)</a:t>
            </a:r>
          </a:p>
          <a:p>
            <a:pPr marL="685800" indent="-6858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4501" dirty="0"/>
              <a:t>Pythonic, imperative coding; dynamic computation graphs</a:t>
            </a:r>
          </a:p>
          <a:p>
            <a:pPr marL="685800" indent="-6858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tx2"/>
                </a:solidFill>
              </a:rPr>
              <a:t>Autograd</a:t>
            </a:r>
            <a:r>
              <a:rPr lang="en-US" dirty="0">
                <a:solidFill>
                  <a:schemeClr val="tx2"/>
                </a:solidFill>
              </a:rPr>
              <a:t> engine</a:t>
            </a:r>
          </a:p>
          <a:p>
            <a:pPr marL="685800" indent="-6858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CPU and GPU support</a:t>
            </a:r>
          </a:p>
        </p:txBody>
      </p:sp>
      <p:sp>
        <p:nvSpPr>
          <p:cNvPr id="28" name="Triangle">
            <a:extLst>
              <a:ext uri="{FF2B5EF4-FFF2-40B4-BE49-F238E27FC236}">
                <a16:creationId xmlns:a16="http://schemas.microsoft.com/office/drawing/2014/main" id="{7F6A366E-F92F-4B82-8AC5-73619286090D}"/>
              </a:ext>
            </a:extLst>
          </p:cNvPr>
          <p:cNvSpPr/>
          <p:nvPr/>
        </p:nvSpPr>
        <p:spPr>
          <a:xfrm rot="5387670">
            <a:off x="4377449" y="2186319"/>
            <a:ext cx="1060906" cy="6702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334F78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latin typeface="+mn-lt"/>
                <a:ea typeface="+mn-ea"/>
                <a:cs typeface="+mn-cs"/>
                <a:sym typeface="Helvetica Neue Medium"/>
              </a:defRPr>
            </a:pPr>
            <a:endParaRPr sz="3201"/>
          </a:p>
        </p:txBody>
      </p:sp>
      <p:pic>
        <p:nvPicPr>
          <p:cNvPr id="16" name="Picture 2" descr="Image result for pytorch">
            <a:extLst>
              <a:ext uri="{FF2B5EF4-FFF2-40B4-BE49-F238E27FC236}">
                <a16:creationId xmlns:a16="http://schemas.microsoft.com/office/drawing/2014/main" id="{1C2EB841-2D6B-4377-B85E-E629E42823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211" y="2211554"/>
            <a:ext cx="2751868" cy="2751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Image result for facebook">
            <a:extLst>
              <a:ext uri="{FF2B5EF4-FFF2-40B4-BE49-F238E27FC236}">
                <a16:creationId xmlns:a16="http://schemas.microsoft.com/office/drawing/2014/main" id="{B50346EC-555E-40E5-96DC-12C939814C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34218" y="10245676"/>
            <a:ext cx="3248891" cy="3248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CB1DEA08-9E1F-4F4F-81F8-C35487C349C4}"/>
                  </a:ext>
                </a:extLst>
              </p:cNvPr>
              <p:cNvSpPr/>
              <p:nvPr/>
            </p:nvSpPr>
            <p:spPr>
              <a:xfrm>
                <a:off x="9813350" y="8166870"/>
                <a:ext cx="803562" cy="748145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no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32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Helvetica Neue Medium"/>
                        </a:rPr>
                        <m:t> </m:t>
                      </m:r>
                      <m:r>
                        <a:rPr kumimoji="0" lang="en-US" sz="32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Helvetica Neue Medium"/>
                        </a:rPr>
                        <m:t>𝑥</m:t>
                      </m:r>
                    </m:oMath>
                  </m:oMathPara>
                </a14:m>
                <a:endParaRPr kumimoji="0" lang="en-US" sz="32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CB1DEA08-9E1F-4F4F-81F8-C35487C349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3350" y="8166870"/>
                <a:ext cx="803562" cy="74814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E75FD3A-F148-4151-A834-6DE3E6906C3A}"/>
                  </a:ext>
                </a:extLst>
              </p:cNvPr>
              <p:cNvSpPr/>
              <p:nvPr/>
            </p:nvSpPr>
            <p:spPr>
              <a:xfrm>
                <a:off x="9813350" y="9650243"/>
                <a:ext cx="803562" cy="748145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no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32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Helvetica Neue Medium"/>
                        </a:rPr>
                        <m:t> </m:t>
                      </m:r>
                      <m:r>
                        <a:rPr kumimoji="0" lang="en-US" sz="32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Helvetica Neue Medium"/>
                        </a:rPr>
                        <m:t>𝑦</m:t>
                      </m:r>
                    </m:oMath>
                  </m:oMathPara>
                </a14:m>
                <a:endParaRPr kumimoji="0" lang="en-US" sz="32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E75FD3A-F148-4151-A834-6DE3E6906C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3350" y="9650243"/>
                <a:ext cx="803562" cy="74814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1C5D791-104F-4CC7-A6D4-8EEF2E7C1589}"/>
                  </a:ext>
                </a:extLst>
              </p:cNvPr>
              <p:cNvSpPr/>
              <p:nvPr/>
            </p:nvSpPr>
            <p:spPr>
              <a:xfrm>
                <a:off x="9813350" y="11133616"/>
                <a:ext cx="803562" cy="748145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no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3200" b="0" i="1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Helvetica Neue Medium"/>
                        </a:rPr>
                        <m:t> 0.5</m:t>
                      </m:r>
                    </m:oMath>
                  </m:oMathPara>
                </a14:m>
                <a:endParaRPr kumimoji="0" lang="en-US" sz="32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1C5D791-104F-4CC7-A6D4-8EEF2E7C15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3350" y="11133616"/>
                <a:ext cx="803562" cy="74814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3E85EB01-277A-4A1B-ADA2-61FA6A3F53D9}"/>
                  </a:ext>
                </a:extLst>
              </p:cNvPr>
              <p:cNvSpPr/>
              <p:nvPr/>
            </p:nvSpPr>
            <p:spPr>
              <a:xfrm>
                <a:off x="11369133" y="8942854"/>
                <a:ext cx="790523" cy="692468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no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3200" b="0" i="1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Helvetica Neue Medium"/>
                        </a:rPr>
                        <m:t> −</m:t>
                      </m:r>
                    </m:oMath>
                  </m:oMathPara>
                </a14:m>
                <a:endParaRPr kumimoji="0" lang="en-US" sz="32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mc:Choice>
        <mc:Fallback xmlns="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3E85EB01-277A-4A1B-ADA2-61FA6A3F53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9133" y="8942854"/>
                <a:ext cx="790523" cy="692468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502A35A-48C2-42F6-94EC-D832B19C307A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10616912" y="8540943"/>
            <a:ext cx="867990" cy="503321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5D4BA2D-431C-46E6-9125-9DB479A7F997}"/>
              </a:ext>
            </a:extLst>
          </p:cNvPr>
          <p:cNvCxnSpPr>
            <a:cxnSpLocks/>
            <a:stCxn id="12" idx="3"/>
            <a:endCxn id="3" idx="3"/>
          </p:cNvCxnSpPr>
          <p:nvPr/>
        </p:nvCxnSpPr>
        <p:spPr>
          <a:xfrm flipV="1">
            <a:off x="10616912" y="9533912"/>
            <a:ext cx="867990" cy="490404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017077A5-5357-45CF-AFA9-205A77E47430}"/>
                  </a:ext>
                </a:extLst>
              </p:cNvPr>
              <p:cNvSpPr/>
              <p:nvPr/>
            </p:nvSpPr>
            <p:spPr>
              <a:xfrm>
                <a:off x="12782297" y="8942854"/>
                <a:ext cx="790523" cy="692468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no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3200" b="0" i="1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Helvetica Neue Medium"/>
                        </a:rPr>
                        <m:t> </m:t>
                      </m:r>
                      <m:sSup>
                        <m:sSupPr>
                          <m:ctrlPr>
                            <a:rPr kumimoji="0" lang="en-US" sz="3200" b="0" i="1" u="none" strike="noStrike" cap="none" spc="0" normalizeH="0" baseline="0" dirty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Neue Medium"/>
                            </a:rPr>
                          </m:ctrlPr>
                        </m:sSupPr>
                        <m:e>
                          <m:r>
                            <a:rPr kumimoji="0" lang="en-US" sz="3200" b="0" i="1" u="none" strike="noStrike" cap="none" spc="0" normalizeH="0" baseline="0" dirty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Neue Medium"/>
                            </a:rPr>
                            <m:t>⋅</m:t>
                          </m:r>
                        </m:e>
                        <m:sup>
                          <m:r>
                            <a:rPr kumimoji="0" lang="en-US" sz="3200" b="0" i="1" u="none" strike="noStrike" cap="none" spc="0" normalizeH="0" baseline="0" dirty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Neue Medium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0" lang="en-US" sz="32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017077A5-5357-45CF-AFA9-205A77E474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82297" y="8942854"/>
                <a:ext cx="790523" cy="692468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618DE8E-528C-461E-9DD1-E8BEEE32B254}"/>
              </a:ext>
            </a:extLst>
          </p:cNvPr>
          <p:cNvCxnSpPr>
            <a:cxnSpLocks/>
            <a:stCxn id="3" idx="6"/>
            <a:endCxn id="19" idx="2"/>
          </p:cNvCxnSpPr>
          <p:nvPr/>
        </p:nvCxnSpPr>
        <p:spPr>
          <a:xfrm>
            <a:off x="12159656" y="9289088"/>
            <a:ext cx="622641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F5F376AA-5F45-4D9E-83EC-3B0985161B43}"/>
                  </a:ext>
                </a:extLst>
              </p:cNvPr>
              <p:cNvSpPr/>
              <p:nvPr/>
            </p:nvSpPr>
            <p:spPr>
              <a:xfrm>
                <a:off x="13779011" y="9678081"/>
                <a:ext cx="790523" cy="692468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no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3200" b="0" i="1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Helvetica Neue Medium"/>
                        </a:rPr>
                        <m:t> ×</m:t>
                      </m:r>
                    </m:oMath>
                  </m:oMathPara>
                </a14:m>
                <a:endParaRPr kumimoji="0" lang="en-US" sz="32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endParaRPr>
              </a:p>
            </p:txBody>
          </p:sp>
        </mc:Choice>
        <mc:Fallback xmlns="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F5F376AA-5F45-4D9E-83EC-3B0985161B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79011" y="9678081"/>
                <a:ext cx="790523" cy="692468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FF7F548-FE84-4109-A224-E0D9CBE815E7}"/>
              </a:ext>
            </a:extLst>
          </p:cNvPr>
          <p:cNvCxnSpPr>
            <a:cxnSpLocks/>
            <a:stCxn id="19" idx="5"/>
            <a:endCxn id="24" idx="1"/>
          </p:cNvCxnSpPr>
          <p:nvPr/>
        </p:nvCxnSpPr>
        <p:spPr>
          <a:xfrm>
            <a:off x="13457051" y="9533912"/>
            <a:ext cx="437729" cy="245579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84A1059-3B52-4CD9-B7F7-DDA3FF99B615}"/>
              </a:ext>
            </a:extLst>
          </p:cNvPr>
          <p:cNvCxnSpPr>
            <a:cxnSpLocks/>
            <a:stCxn id="17" idx="3"/>
            <a:endCxn id="24" idx="3"/>
          </p:cNvCxnSpPr>
          <p:nvPr/>
        </p:nvCxnSpPr>
        <p:spPr>
          <a:xfrm flipV="1">
            <a:off x="10616912" y="10269139"/>
            <a:ext cx="3277868" cy="123855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8300AEE-0D4C-426B-9F68-FD807E77BAAF}"/>
              </a:ext>
            </a:extLst>
          </p:cNvPr>
          <p:cNvCxnSpPr>
            <a:cxnSpLocks/>
            <a:stCxn id="24" idx="6"/>
          </p:cNvCxnSpPr>
          <p:nvPr/>
        </p:nvCxnSpPr>
        <p:spPr>
          <a:xfrm>
            <a:off x="14569534" y="10024315"/>
            <a:ext cx="622641" cy="1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266470030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">
            <a:extLst>
              <a:ext uri="{FF2B5EF4-FFF2-40B4-BE49-F238E27FC236}">
                <a16:creationId xmlns:a16="http://schemas.microsoft.com/office/drawing/2014/main" id="{4434E884-8156-ED4B-9606-CC8DC081A608}"/>
              </a:ext>
            </a:extLst>
          </p:cNvPr>
          <p:cNvGrpSpPr/>
          <p:nvPr/>
        </p:nvGrpSpPr>
        <p:grpSpPr>
          <a:xfrm>
            <a:off x="0" y="-210227"/>
            <a:ext cx="4584742" cy="13926227"/>
            <a:chOff x="0" y="0"/>
            <a:chExt cx="4584740" cy="13926225"/>
          </a:xfrm>
        </p:grpSpPr>
        <p:sp>
          <p:nvSpPr>
            <p:cNvPr id="14" name="Rectangle">
              <a:extLst>
                <a:ext uri="{FF2B5EF4-FFF2-40B4-BE49-F238E27FC236}">
                  <a16:creationId xmlns:a16="http://schemas.microsoft.com/office/drawing/2014/main" id="{AA386423-138F-6C40-A908-45BA9F07727E}"/>
                </a:ext>
              </a:extLst>
            </p:cNvPr>
            <p:cNvSpPr/>
            <p:nvPr/>
          </p:nvSpPr>
          <p:spPr>
            <a:xfrm>
              <a:off x="0" y="0"/>
              <a:ext cx="4584740" cy="13913644"/>
            </a:xfrm>
            <a:prstGeom prst="rect">
              <a:avLst/>
            </a:prstGeom>
            <a:solidFill>
              <a:srgbClr val="334F7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3201"/>
            </a:p>
          </p:txBody>
        </p:sp>
        <p:sp>
          <p:nvSpPr>
            <p:cNvPr id="15" name="Rectangle">
              <a:extLst>
                <a:ext uri="{FF2B5EF4-FFF2-40B4-BE49-F238E27FC236}">
                  <a16:creationId xmlns:a16="http://schemas.microsoft.com/office/drawing/2014/main" id="{0AED9004-6B38-2247-A3A6-7463F7B81CC0}"/>
                </a:ext>
              </a:extLst>
            </p:cNvPr>
            <p:cNvSpPr/>
            <p:nvPr/>
          </p:nvSpPr>
          <p:spPr>
            <a:xfrm>
              <a:off x="0" y="13483359"/>
              <a:ext cx="4584740" cy="442866"/>
            </a:xfrm>
            <a:prstGeom prst="rect">
              <a:avLst/>
            </a:prstGeom>
            <a:solidFill>
              <a:srgbClr val="FFD96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3201" dirty="0"/>
            </a:p>
          </p:txBody>
        </p:sp>
      </p:grpSp>
      <p:sp>
        <p:nvSpPr>
          <p:cNvPr id="292" name="Why Not Deep Learning with Python?"/>
          <p:cNvSpPr txBox="1"/>
          <p:nvPr/>
        </p:nvSpPr>
        <p:spPr>
          <a:xfrm>
            <a:off x="-919620" y="1180414"/>
            <a:ext cx="6229529" cy="7182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799" tIns="50799" rIns="50799" bIns="50799" anchor="ctr">
            <a:spAutoFit/>
          </a:bodyPr>
          <a:lstStyle>
            <a:lvl1pPr>
              <a:lnSpc>
                <a:spcPct val="80000"/>
              </a:lnSpc>
              <a:defRPr sz="5000"/>
            </a:lvl1pPr>
          </a:lstStyle>
          <a:p>
            <a:r>
              <a:rPr lang="en-US" sz="5001" dirty="0" err="1"/>
              <a:t>PyTorch</a:t>
            </a:r>
            <a:endParaRPr sz="5001" dirty="0"/>
          </a:p>
        </p:txBody>
      </p:sp>
      <p:sp>
        <p:nvSpPr>
          <p:cNvPr id="23" name="Neural networks are built on linear algebra operations">
            <a:extLst>
              <a:ext uri="{FF2B5EF4-FFF2-40B4-BE49-F238E27FC236}">
                <a16:creationId xmlns:a16="http://schemas.microsoft.com/office/drawing/2014/main" id="{C0EE71D6-3ABD-44CB-BA05-AA0AAC30467B}"/>
              </a:ext>
            </a:extLst>
          </p:cNvPr>
          <p:cNvSpPr txBox="1"/>
          <p:nvPr/>
        </p:nvSpPr>
        <p:spPr>
          <a:xfrm>
            <a:off x="6309717" y="1834239"/>
            <a:ext cx="16519635" cy="5167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799" tIns="50799" rIns="50799" bIns="50799" anchor="ctr">
            <a:spAutoFit/>
          </a:bodyPr>
          <a:lstStyle>
            <a:lvl1pPr algn="l">
              <a:defRPr sz="4500">
                <a:solidFill>
                  <a:srgbClr val="262626"/>
                </a:solidFill>
              </a:defRPr>
            </a:lvl1pPr>
          </a:lstStyle>
          <a:p>
            <a:pPr marL="685800" indent="-6858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4501" dirty="0"/>
              <a:t>An open source, machine learning library</a:t>
            </a:r>
          </a:p>
          <a:p>
            <a:pPr marL="685800" indent="-6858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4501" dirty="0"/>
              <a:t>Primarily built by Facebook AI Research (FAIR)</a:t>
            </a:r>
          </a:p>
          <a:p>
            <a:pPr marL="685800" indent="-6858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4501" dirty="0"/>
              <a:t>Pythonic, imperative coding; dynamic computation graphs</a:t>
            </a:r>
          </a:p>
          <a:p>
            <a:pPr marL="685800" indent="-6858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Autograd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engine</a:t>
            </a:r>
          </a:p>
          <a:p>
            <a:pPr marL="685800" indent="-6858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CPU and GPU support</a:t>
            </a:r>
          </a:p>
        </p:txBody>
      </p:sp>
      <p:sp>
        <p:nvSpPr>
          <p:cNvPr id="28" name="Triangle">
            <a:extLst>
              <a:ext uri="{FF2B5EF4-FFF2-40B4-BE49-F238E27FC236}">
                <a16:creationId xmlns:a16="http://schemas.microsoft.com/office/drawing/2014/main" id="{7F6A366E-F92F-4B82-8AC5-73619286090D}"/>
              </a:ext>
            </a:extLst>
          </p:cNvPr>
          <p:cNvSpPr/>
          <p:nvPr/>
        </p:nvSpPr>
        <p:spPr>
          <a:xfrm rot="5387670">
            <a:off x="4377449" y="2186319"/>
            <a:ext cx="1060906" cy="6702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334F78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latin typeface="+mn-lt"/>
                <a:ea typeface="+mn-ea"/>
                <a:cs typeface="+mn-cs"/>
                <a:sym typeface="Helvetica Neue Medium"/>
              </a:defRPr>
            </a:pPr>
            <a:endParaRPr sz="3201"/>
          </a:p>
        </p:txBody>
      </p:sp>
      <p:pic>
        <p:nvPicPr>
          <p:cNvPr id="16" name="Picture 2" descr="Image result for pytorch">
            <a:extLst>
              <a:ext uri="{FF2B5EF4-FFF2-40B4-BE49-F238E27FC236}">
                <a16:creationId xmlns:a16="http://schemas.microsoft.com/office/drawing/2014/main" id="{1C2EB841-2D6B-4377-B85E-E629E42823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211" y="2211554"/>
            <a:ext cx="2751868" cy="2751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Image result for facebook">
            <a:extLst>
              <a:ext uri="{FF2B5EF4-FFF2-40B4-BE49-F238E27FC236}">
                <a16:creationId xmlns:a16="http://schemas.microsoft.com/office/drawing/2014/main" id="{B50346EC-555E-40E5-96DC-12C939814C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34218" y="10245676"/>
            <a:ext cx="3248891" cy="3248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Image result for autograd&quot;">
            <a:extLst>
              <a:ext uri="{FF2B5EF4-FFF2-40B4-BE49-F238E27FC236}">
                <a16:creationId xmlns:a16="http://schemas.microsoft.com/office/drawing/2014/main" id="{0A2243FA-BCDE-4657-B9A7-F1AD1045E8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9202" y="7606146"/>
            <a:ext cx="8543925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982947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">
            <a:extLst>
              <a:ext uri="{FF2B5EF4-FFF2-40B4-BE49-F238E27FC236}">
                <a16:creationId xmlns:a16="http://schemas.microsoft.com/office/drawing/2014/main" id="{4434E884-8156-ED4B-9606-CC8DC081A608}"/>
              </a:ext>
            </a:extLst>
          </p:cNvPr>
          <p:cNvGrpSpPr/>
          <p:nvPr/>
        </p:nvGrpSpPr>
        <p:grpSpPr>
          <a:xfrm>
            <a:off x="0" y="-210227"/>
            <a:ext cx="4584742" cy="13926227"/>
            <a:chOff x="0" y="0"/>
            <a:chExt cx="4584740" cy="13926225"/>
          </a:xfrm>
        </p:grpSpPr>
        <p:sp>
          <p:nvSpPr>
            <p:cNvPr id="14" name="Rectangle">
              <a:extLst>
                <a:ext uri="{FF2B5EF4-FFF2-40B4-BE49-F238E27FC236}">
                  <a16:creationId xmlns:a16="http://schemas.microsoft.com/office/drawing/2014/main" id="{AA386423-138F-6C40-A908-45BA9F07727E}"/>
                </a:ext>
              </a:extLst>
            </p:cNvPr>
            <p:cNvSpPr/>
            <p:nvPr/>
          </p:nvSpPr>
          <p:spPr>
            <a:xfrm>
              <a:off x="0" y="0"/>
              <a:ext cx="4584740" cy="13913644"/>
            </a:xfrm>
            <a:prstGeom prst="rect">
              <a:avLst/>
            </a:prstGeom>
            <a:solidFill>
              <a:srgbClr val="334F7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3201"/>
            </a:p>
          </p:txBody>
        </p:sp>
        <p:sp>
          <p:nvSpPr>
            <p:cNvPr id="15" name="Rectangle">
              <a:extLst>
                <a:ext uri="{FF2B5EF4-FFF2-40B4-BE49-F238E27FC236}">
                  <a16:creationId xmlns:a16="http://schemas.microsoft.com/office/drawing/2014/main" id="{0AED9004-6B38-2247-A3A6-7463F7B81CC0}"/>
                </a:ext>
              </a:extLst>
            </p:cNvPr>
            <p:cNvSpPr/>
            <p:nvPr/>
          </p:nvSpPr>
          <p:spPr>
            <a:xfrm>
              <a:off x="0" y="13483359"/>
              <a:ext cx="4584740" cy="442866"/>
            </a:xfrm>
            <a:prstGeom prst="rect">
              <a:avLst/>
            </a:prstGeom>
            <a:solidFill>
              <a:srgbClr val="FFD96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3201" dirty="0"/>
            </a:p>
          </p:txBody>
        </p:sp>
      </p:grpSp>
      <p:sp>
        <p:nvSpPr>
          <p:cNvPr id="292" name="Why Not Deep Learning with Python?"/>
          <p:cNvSpPr txBox="1"/>
          <p:nvPr/>
        </p:nvSpPr>
        <p:spPr>
          <a:xfrm>
            <a:off x="-919620" y="1180414"/>
            <a:ext cx="6229529" cy="7182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799" tIns="50799" rIns="50799" bIns="50799" anchor="ctr">
            <a:spAutoFit/>
          </a:bodyPr>
          <a:lstStyle>
            <a:lvl1pPr>
              <a:lnSpc>
                <a:spcPct val="80000"/>
              </a:lnSpc>
              <a:defRPr sz="5000"/>
            </a:lvl1pPr>
          </a:lstStyle>
          <a:p>
            <a:r>
              <a:rPr lang="en-US" sz="5001" dirty="0" err="1"/>
              <a:t>PyTorch</a:t>
            </a:r>
            <a:endParaRPr sz="5001" dirty="0"/>
          </a:p>
        </p:txBody>
      </p:sp>
      <p:sp>
        <p:nvSpPr>
          <p:cNvPr id="23" name="Neural networks are built on linear algebra operations">
            <a:extLst>
              <a:ext uri="{FF2B5EF4-FFF2-40B4-BE49-F238E27FC236}">
                <a16:creationId xmlns:a16="http://schemas.microsoft.com/office/drawing/2014/main" id="{C0EE71D6-3ABD-44CB-BA05-AA0AAC30467B}"/>
              </a:ext>
            </a:extLst>
          </p:cNvPr>
          <p:cNvSpPr txBox="1"/>
          <p:nvPr/>
        </p:nvSpPr>
        <p:spPr>
          <a:xfrm>
            <a:off x="6309717" y="1834239"/>
            <a:ext cx="16519635" cy="5167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799" tIns="50799" rIns="50799" bIns="50799" anchor="ctr">
            <a:spAutoFit/>
          </a:bodyPr>
          <a:lstStyle>
            <a:lvl1pPr algn="l">
              <a:defRPr sz="4500">
                <a:solidFill>
                  <a:srgbClr val="262626"/>
                </a:solidFill>
              </a:defRPr>
            </a:lvl1pPr>
          </a:lstStyle>
          <a:p>
            <a:pPr marL="685800" indent="-6858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4501" dirty="0"/>
              <a:t>An open source, machine learning library</a:t>
            </a:r>
          </a:p>
          <a:p>
            <a:pPr marL="685800" indent="-6858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4501" dirty="0"/>
              <a:t>Primarily built by Facebook AI Research (FAIR)</a:t>
            </a:r>
          </a:p>
          <a:p>
            <a:pPr marL="685800" indent="-6858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4501" dirty="0"/>
              <a:t>Pythonic, imperative coding; dynamic computation graphs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 marL="685800" indent="-6858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Autograd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engine</a:t>
            </a:r>
          </a:p>
          <a:p>
            <a:pPr marL="685800" indent="-6858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CPU and GPU support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28" name="Triangle">
            <a:extLst>
              <a:ext uri="{FF2B5EF4-FFF2-40B4-BE49-F238E27FC236}">
                <a16:creationId xmlns:a16="http://schemas.microsoft.com/office/drawing/2014/main" id="{7F6A366E-F92F-4B82-8AC5-73619286090D}"/>
              </a:ext>
            </a:extLst>
          </p:cNvPr>
          <p:cNvSpPr/>
          <p:nvPr/>
        </p:nvSpPr>
        <p:spPr>
          <a:xfrm rot="5387670">
            <a:off x="4377449" y="2186319"/>
            <a:ext cx="1060906" cy="6702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334F78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latin typeface="+mn-lt"/>
                <a:ea typeface="+mn-ea"/>
                <a:cs typeface="+mn-cs"/>
                <a:sym typeface="Helvetica Neue Medium"/>
              </a:defRPr>
            </a:pPr>
            <a:endParaRPr sz="3201"/>
          </a:p>
        </p:txBody>
      </p:sp>
      <p:pic>
        <p:nvPicPr>
          <p:cNvPr id="16" name="Picture 2" descr="Image result for pytorch">
            <a:extLst>
              <a:ext uri="{FF2B5EF4-FFF2-40B4-BE49-F238E27FC236}">
                <a16:creationId xmlns:a16="http://schemas.microsoft.com/office/drawing/2014/main" id="{1C2EB841-2D6B-4377-B85E-E629E42823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211" y="2211554"/>
            <a:ext cx="2751868" cy="2751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Image result for facebook">
            <a:extLst>
              <a:ext uri="{FF2B5EF4-FFF2-40B4-BE49-F238E27FC236}">
                <a16:creationId xmlns:a16="http://schemas.microsoft.com/office/drawing/2014/main" id="{B50346EC-555E-40E5-96DC-12C939814C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34218" y="10245676"/>
            <a:ext cx="3248891" cy="3248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mage result for gpu processoprs&quot;">
            <a:extLst>
              <a:ext uri="{FF2B5EF4-FFF2-40B4-BE49-F238E27FC236}">
                <a16:creationId xmlns:a16="http://schemas.microsoft.com/office/drawing/2014/main" id="{24446002-F254-4C43-9A67-815331F391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4675" y="8234648"/>
            <a:ext cx="5870791" cy="4022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6666177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2" name="image14.png" descr="image1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2298" y="519055"/>
            <a:ext cx="7263518" cy="2743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583" name="image15.jpeg" descr="image15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514" y="5999840"/>
            <a:ext cx="5405362" cy="5405360"/>
          </a:xfrm>
          <a:prstGeom prst="rect">
            <a:avLst/>
          </a:prstGeom>
          <a:ln w="12700">
            <a:miter lim="400000"/>
          </a:ln>
        </p:spPr>
      </p:pic>
      <p:pic>
        <p:nvPicPr>
          <p:cNvPr id="584" name="image16.png" descr="image16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10421" y="3196451"/>
            <a:ext cx="4813245" cy="4442995"/>
          </a:xfrm>
          <a:prstGeom prst="rect">
            <a:avLst/>
          </a:prstGeom>
          <a:ln w="12700">
            <a:miter lim="400000"/>
          </a:ln>
        </p:spPr>
      </p:pic>
      <p:pic>
        <p:nvPicPr>
          <p:cNvPr id="585" name="image17.png" descr="image17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4295" y="10978824"/>
            <a:ext cx="6350002" cy="21717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050" name="Picture 2" descr="Image result for tensorflow">
            <a:extLst>
              <a:ext uri="{FF2B5EF4-FFF2-40B4-BE49-F238E27FC236}">
                <a16:creationId xmlns:a16="http://schemas.microsoft.com/office/drawing/2014/main" id="{C5AEEFC3-D9F5-4844-B48B-65107351B5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4127" y="7791846"/>
            <a:ext cx="11430000" cy="642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caffe2">
            <a:extLst>
              <a:ext uri="{FF2B5EF4-FFF2-40B4-BE49-F238E27FC236}">
                <a16:creationId xmlns:a16="http://schemas.microsoft.com/office/drawing/2014/main" id="{83671A7C-40CD-4466-8323-E231D737D6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203" y="648705"/>
            <a:ext cx="7672615" cy="4028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PyTorch Logo">
            <a:extLst>
              <a:ext uri="{FF2B5EF4-FFF2-40B4-BE49-F238E27FC236}">
                <a16:creationId xmlns:a16="http://schemas.microsoft.com/office/drawing/2014/main" id="{E4662FB9-3F8F-4D80-820E-58CEBD2B26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9150" y="5524500"/>
            <a:ext cx="11549065" cy="2309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90284512-2FBC-4376-95DC-B9EC3AE7D215}"/>
              </a:ext>
            </a:extLst>
          </p:cNvPr>
          <p:cNvSpPr/>
          <p:nvPr/>
        </p:nvSpPr>
        <p:spPr>
          <a:xfrm>
            <a:off x="5458691" y="4119115"/>
            <a:ext cx="13466618" cy="4887423"/>
          </a:xfrm>
          <a:prstGeom prst="ellipse">
            <a:avLst/>
          </a:prstGeom>
          <a:noFill/>
          <a:ln w="76200" cap="flat">
            <a:solidFill>
              <a:schemeClr val="accent5">
                <a:lumMod val="75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" dur="indefinite"/>
                                        <p:tgtEl>
                                          <p:spTgt spid="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indefinite"/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8" dur="indefinite"/>
                                        <p:tgtEl>
                                          <p:spTgt spid="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/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1" dur="indefinite"/>
                                        <p:tgtEl>
                                          <p:spTgt spid="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This is “deferred” computation or “symbolic” programming"/>
          <p:cNvSpPr txBox="1">
            <a:spLocks noGrp="1"/>
          </p:cNvSpPr>
          <p:nvPr>
            <p:ph type="body" idx="13"/>
          </p:nvPr>
        </p:nvSpPr>
        <p:spPr>
          <a:xfrm>
            <a:off x="5718576" y="3855250"/>
            <a:ext cx="4452605" cy="872034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 algn="l">
              <a:defRPr sz="5000">
                <a:solidFill>
                  <a:srgbClr val="FFFFFF"/>
                </a:solidFill>
                <a:latin typeface="Open Sans Regular"/>
                <a:ea typeface="Open Sans Regular"/>
                <a:cs typeface="Open Sans Regular"/>
                <a:sym typeface="Open Sans Regular"/>
              </a:defRPr>
            </a:lvl1pPr>
          </a:lstStyle>
          <a:p>
            <a:r>
              <a:rPr lang="en-US" dirty="0"/>
              <a:t>Plan for today: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">
            <a:extLst>
              <a:ext uri="{FF2B5EF4-FFF2-40B4-BE49-F238E27FC236}">
                <a16:creationId xmlns:a16="http://schemas.microsoft.com/office/drawing/2014/main" id="{EEE8D483-07BC-414E-ACF1-2B8283B5DC0B}"/>
              </a:ext>
            </a:extLst>
          </p:cNvPr>
          <p:cNvGrpSpPr/>
          <p:nvPr/>
        </p:nvGrpSpPr>
        <p:grpSpPr>
          <a:xfrm>
            <a:off x="4214120" y="8052897"/>
            <a:ext cx="8807508" cy="5391075"/>
            <a:chOff x="130686" y="-857096"/>
            <a:chExt cx="15225116" cy="960525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σ(zi)">
                  <a:extLst>
                    <a:ext uri="{FF2B5EF4-FFF2-40B4-BE49-F238E27FC236}">
                      <a16:creationId xmlns:a16="http://schemas.microsoft.com/office/drawing/2014/main" id="{D0F70A5D-1D1B-4449-A4D1-C870DAA17508}"/>
                    </a:ext>
                  </a:extLst>
                </p:cNvPr>
                <p:cNvSpPr txBox="1"/>
                <p:nvPr/>
              </p:nvSpPr>
              <p:spPr>
                <a:xfrm>
                  <a:off x="130686" y="-857096"/>
                  <a:ext cx="2634474" cy="85141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ma14="http://schemas.microsoft.com/office/mac/drawingml/2011/main" val="1"/>
                  </a:ext>
                </a:extLst>
              </p:spPr>
              <p:txBody>
                <a:bodyPr wrap="none" lIns="50799" tIns="50799" rIns="50799" bIns="50799" numCol="1" anchor="ctr">
                  <a:spAutoFit/>
                </a:bodyPr>
                <a:lstStyle/>
                <a:p>
                  <a:pPr lvl="1">
                    <a:defRPr sz="5000">
                      <a:solidFill>
                        <a:srgbClr val="262626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sz="2400" dirty="0"/>
                </a:p>
              </p:txBody>
            </p:sp>
          </mc:Choice>
          <mc:Fallback xmlns="">
            <p:sp>
              <p:nvSpPr>
                <p:cNvPr id="5" name="σ(zi)">
                  <a:extLst>
                    <a:ext uri="{FF2B5EF4-FFF2-40B4-BE49-F238E27FC236}">
                      <a16:creationId xmlns:a16="http://schemas.microsoft.com/office/drawing/2014/main" id="{D0F70A5D-1D1B-4449-A4D1-C870DAA175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686" y="-857096"/>
                  <a:ext cx="2634474" cy="851419"/>
                </a:xfrm>
                <a:prstGeom prst="rect">
                  <a:avLst/>
                </a:prstGeom>
                <a:blipFill>
                  <a:blip r:embed="rId3"/>
                  <a:stretch>
                    <a:fillRect l="-3200" b="-10127"/>
                  </a:stretch>
                </a:blip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m="http://schemas.openxmlformats.org/officeDocument/2006/math" xmlns="" xmlns:a14="http://schemas.microsoft.com/office/drawing/2010/main" val="1"/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bM">
              <a:extLst>
                <a:ext uri="{FF2B5EF4-FFF2-40B4-BE49-F238E27FC236}">
                  <a16:creationId xmlns:a16="http://schemas.microsoft.com/office/drawing/2014/main" id="{465031DF-404F-4AF8-BED3-763ED008D499}"/>
                </a:ext>
              </a:extLst>
            </p:cNvPr>
            <p:cNvSpPr txBox="1"/>
            <p:nvPr/>
          </p:nvSpPr>
          <p:spPr>
            <a:xfrm>
              <a:off x="9254278" y="4062439"/>
              <a:ext cx="601312" cy="8408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799" tIns="50799" rIns="50799" bIns="50799" numCol="1" anchor="ctr">
              <a:spAutoFit/>
            </a:bodyPr>
            <a:lstStyle/>
            <a:p>
              <a:pPr>
                <a:defRPr sz="5000">
                  <a:solidFill>
                    <a:srgbClr val="262626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 sz="2400" i="1" dirty="0" err="1"/>
                <a:t>b</a:t>
              </a:r>
              <a:r>
                <a:rPr lang="en-US" sz="2400" i="1" baseline="-20000" dirty="0" err="1"/>
                <a:t>J</a:t>
              </a:r>
              <a:endParaRPr sz="2400" i="1" baseline="-20000" dirty="0"/>
            </a:p>
          </p:txBody>
        </p:sp>
        <p:sp>
          <p:nvSpPr>
            <p:cNvPr id="7" name="b1">
              <a:extLst>
                <a:ext uri="{FF2B5EF4-FFF2-40B4-BE49-F238E27FC236}">
                  <a16:creationId xmlns:a16="http://schemas.microsoft.com/office/drawing/2014/main" id="{97C7B61E-5918-4865-A679-8AAC799D911E}"/>
                </a:ext>
              </a:extLst>
            </p:cNvPr>
            <p:cNvSpPr txBox="1"/>
            <p:nvPr/>
          </p:nvSpPr>
          <p:spPr>
            <a:xfrm>
              <a:off x="1195405" y="4504586"/>
              <a:ext cx="636391" cy="8721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799" tIns="50799" rIns="50799" bIns="50799" numCol="1" anchor="ctr">
              <a:spAutoFit/>
            </a:bodyPr>
            <a:lstStyle/>
            <a:p>
              <a:pPr>
                <a:defRPr sz="5000">
                  <a:solidFill>
                    <a:srgbClr val="262626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 sz="2400" i="1" dirty="0"/>
                <a:t>b</a:t>
              </a:r>
              <a:r>
                <a:rPr sz="2400" baseline="-20000" dirty="0"/>
                <a:t>1</a:t>
              </a:r>
            </a:p>
          </p:txBody>
        </p:sp>
        <p:sp>
          <p:nvSpPr>
            <p:cNvPr id="8" name="xiM">
              <a:extLst>
                <a:ext uri="{FF2B5EF4-FFF2-40B4-BE49-F238E27FC236}">
                  <a16:creationId xmlns:a16="http://schemas.microsoft.com/office/drawing/2014/main" id="{53C60B8F-BCB0-4FF9-9F14-714FA612BF76}"/>
                </a:ext>
              </a:extLst>
            </p:cNvPr>
            <p:cNvSpPr txBox="1"/>
            <p:nvPr/>
          </p:nvSpPr>
          <p:spPr>
            <a:xfrm>
              <a:off x="14057514" y="7427422"/>
              <a:ext cx="1298288" cy="12241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799" tIns="50799" rIns="50799" bIns="50799" numCol="1" anchor="ctr">
              <a:noAutofit/>
            </a:bodyPr>
            <a:lstStyle/>
            <a:p>
              <a:pPr>
                <a:defRPr sz="5000">
                  <a:solidFill>
                    <a:srgbClr val="262626"/>
                  </a:solidFill>
                </a:defRPr>
              </a:pPr>
              <a:r>
                <a:rPr sz="2400" i="1" dirty="0" err="1"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r>
                <a:rPr sz="2400" i="1" baseline="-20000" dirty="0" err="1">
                  <a:latin typeface="Times New Roman"/>
                  <a:ea typeface="Times New Roman"/>
                  <a:cs typeface="Times New Roman"/>
                  <a:sym typeface="Times New Roman"/>
                </a:rPr>
                <a:t>i</a:t>
              </a:r>
              <a:r>
                <a:rPr lang="en-US" sz="2400" i="1" baseline="-20000" dirty="0" err="1">
                  <a:latin typeface="Times New Roman"/>
                  <a:ea typeface="Times New Roman"/>
                  <a:cs typeface="Times New Roman"/>
                  <a:sym typeface="Times New Roman"/>
                </a:rPr>
                <a:t>J</a:t>
              </a:r>
              <a:endParaRPr sz="2400" i="1" baseline="-20000" dirty="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" name="xi1">
              <a:extLst>
                <a:ext uri="{FF2B5EF4-FFF2-40B4-BE49-F238E27FC236}">
                  <a16:creationId xmlns:a16="http://schemas.microsoft.com/office/drawing/2014/main" id="{EB7914CC-C851-4439-AE6A-98658748AC6C}"/>
                </a:ext>
              </a:extLst>
            </p:cNvPr>
            <p:cNvSpPr txBox="1"/>
            <p:nvPr/>
          </p:nvSpPr>
          <p:spPr>
            <a:xfrm>
              <a:off x="1484763" y="7427422"/>
              <a:ext cx="1298288" cy="12241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799" tIns="50799" rIns="50799" bIns="50799" numCol="1" anchor="ctr">
              <a:noAutofit/>
            </a:bodyPr>
            <a:lstStyle/>
            <a:p>
              <a:pPr>
                <a:defRPr sz="5000">
                  <a:solidFill>
                    <a:srgbClr val="262626"/>
                  </a:solidFill>
                </a:defRPr>
              </a:pPr>
              <a:r>
                <a:rPr sz="2400" i="1" dirty="0"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r>
                <a:rPr sz="2400" i="1" baseline="-20000" dirty="0">
                  <a:latin typeface="Times New Roman"/>
                  <a:ea typeface="Times New Roman"/>
                  <a:cs typeface="Times New Roman"/>
                  <a:sym typeface="Times New Roman"/>
                </a:rPr>
                <a:t>i</a:t>
              </a:r>
              <a:r>
                <a:rPr sz="2400" baseline="-20000" dirty="0"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</a:p>
          </p:txBody>
        </p:sp>
        <p:sp>
          <p:nvSpPr>
            <p:cNvPr id="10" name="xi2">
              <a:extLst>
                <a:ext uri="{FF2B5EF4-FFF2-40B4-BE49-F238E27FC236}">
                  <a16:creationId xmlns:a16="http://schemas.microsoft.com/office/drawing/2014/main" id="{82AD93C5-016B-4B82-93ED-FCE6A5126C72}"/>
                </a:ext>
              </a:extLst>
            </p:cNvPr>
            <p:cNvSpPr txBox="1"/>
            <p:nvPr/>
          </p:nvSpPr>
          <p:spPr>
            <a:xfrm>
              <a:off x="2351895" y="7427422"/>
              <a:ext cx="1298288" cy="12241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799" tIns="50799" rIns="50799" bIns="50799" numCol="1" anchor="ctr">
              <a:noAutofit/>
            </a:bodyPr>
            <a:lstStyle/>
            <a:p>
              <a:pPr>
                <a:defRPr sz="5000">
                  <a:solidFill>
                    <a:srgbClr val="262626"/>
                  </a:solidFill>
                </a:defRPr>
              </a:pPr>
              <a:r>
                <a:rPr sz="2400" i="1" dirty="0"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r>
                <a:rPr sz="2400" i="1" baseline="-20000" dirty="0">
                  <a:latin typeface="Times New Roman"/>
                  <a:ea typeface="Times New Roman"/>
                  <a:cs typeface="Times New Roman"/>
                  <a:sym typeface="Times New Roman"/>
                </a:rPr>
                <a:t>i</a:t>
              </a:r>
              <a:r>
                <a:rPr sz="2400" baseline="-20000" dirty="0"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</a:p>
          </p:txBody>
        </p:sp>
        <p:sp>
          <p:nvSpPr>
            <p:cNvPr id="11" name="features of data">
              <a:extLst>
                <a:ext uri="{FF2B5EF4-FFF2-40B4-BE49-F238E27FC236}">
                  <a16:creationId xmlns:a16="http://schemas.microsoft.com/office/drawing/2014/main" id="{9B5FF68B-D242-4A2C-9361-EF6B9580C79C}"/>
                </a:ext>
              </a:extLst>
            </p:cNvPr>
            <p:cNvSpPr txBox="1"/>
            <p:nvPr/>
          </p:nvSpPr>
          <p:spPr>
            <a:xfrm>
              <a:off x="6515920" y="7907333"/>
              <a:ext cx="3873902" cy="8408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799" tIns="50799" rIns="50799" bIns="50799" numCol="1" anchor="ctr">
              <a:spAutoFit/>
            </a:bodyPr>
            <a:lstStyle>
              <a:lvl1pPr>
                <a:defRPr sz="5000">
                  <a:solidFill>
                    <a:srgbClr val="262626"/>
                  </a:solidFill>
                </a:defRPr>
              </a:lvl1pPr>
            </a:lstStyle>
            <a:p>
              <a:r>
                <a:rPr sz="2400" dirty="0">
                  <a:latin typeface="Arial" panose="020B0604020202020204" pitchFamily="34" charset="0"/>
                  <a:cs typeface="Arial" panose="020B0604020202020204" pitchFamily="34" charset="0"/>
                </a:rPr>
                <a:t>features of data</a:t>
              </a:r>
            </a:p>
          </p:txBody>
        </p:sp>
        <p:sp>
          <p:nvSpPr>
            <p:cNvPr id="12" name="zi">
              <a:extLst>
                <a:ext uri="{FF2B5EF4-FFF2-40B4-BE49-F238E27FC236}">
                  <a16:creationId xmlns:a16="http://schemas.microsoft.com/office/drawing/2014/main" id="{53F14D20-2B70-4812-8E0F-B27195A72437}"/>
                </a:ext>
              </a:extLst>
            </p:cNvPr>
            <p:cNvSpPr txBox="1"/>
            <p:nvPr/>
          </p:nvSpPr>
          <p:spPr>
            <a:xfrm>
              <a:off x="969820" y="1578142"/>
              <a:ext cx="484928" cy="8514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799" tIns="50799" rIns="50799" bIns="50799" numCol="1" anchor="ctr">
              <a:spAutoFit/>
            </a:bodyPr>
            <a:lstStyle/>
            <a:p>
              <a:pPr>
                <a:defRPr sz="5000">
                  <a:solidFill>
                    <a:srgbClr val="262626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 sz="2400" i="1" dirty="0" err="1"/>
                <a:t>z</a:t>
              </a:r>
              <a:r>
                <a:rPr sz="2400" i="1" baseline="-20000" dirty="0" err="1"/>
                <a:t>i</a:t>
              </a:r>
              <a:endParaRPr sz="2400" i="1" baseline="-20000" dirty="0"/>
            </a:p>
          </p:txBody>
        </p:sp>
        <p:grpSp>
          <p:nvGrpSpPr>
            <p:cNvPr id="13" name="Group">
              <a:extLst>
                <a:ext uri="{FF2B5EF4-FFF2-40B4-BE49-F238E27FC236}">
                  <a16:creationId xmlns:a16="http://schemas.microsoft.com/office/drawing/2014/main" id="{0307DF7A-4FED-4972-8135-B773885C2548}"/>
                </a:ext>
              </a:extLst>
            </p:cNvPr>
            <p:cNvGrpSpPr/>
            <p:nvPr/>
          </p:nvGrpSpPr>
          <p:grpSpPr>
            <a:xfrm>
              <a:off x="1611597" y="265204"/>
              <a:ext cx="13318718" cy="7353026"/>
              <a:chOff x="0" y="0"/>
              <a:chExt cx="13318717" cy="7353024"/>
            </a:xfrm>
          </p:grpSpPr>
          <p:sp>
            <p:nvSpPr>
              <p:cNvPr id="14" name="Line">
                <a:extLst>
                  <a:ext uri="{FF2B5EF4-FFF2-40B4-BE49-F238E27FC236}">
                    <a16:creationId xmlns:a16="http://schemas.microsoft.com/office/drawing/2014/main" id="{2ACD26A5-D100-49EF-B21C-0C2A49AADEAF}"/>
                  </a:ext>
                </a:extLst>
              </p:cNvPr>
              <p:cNvSpPr/>
              <p:nvPr/>
            </p:nvSpPr>
            <p:spPr>
              <a:xfrm>
                <a:off x="355810" y="763871"/>
                <a:ext cx="1" cy="827612"/>
              </a:xfrm>
              <a:prstGeom prst="line">
                <a:avLst/>
              </a:prstGeom>
              <a:noFill/>
              <a:ln w="50800" cap="flat">
                <a:solidFill>
                  <a:srgbClr val="323333"/>
                </a:solidFill>
                <a:prstDash val="solid"/>
                <a:miter lim="400000"/>
                <a:headEnd type="triangle" w="med" len="med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3201"/>
              </a:p>
            </p:txBody>
          </p:sp>
          <p:sp>
            <p:nvSpPr>
              <p:cNvPr id="15" name="Circle">
                <a:extLst>
                  <a:ext uri="{FF2B5EF4-FFF2-40B4-BE49-F238E27FC236}">
                    <a16:creationId xmlns:a16="http://schemas.microsoft.com/office/drawing/2014/main" id="{653FC070-9A79-4D40-8406-E9E6C56017F5}"/>
                  </a:ext>
                </a:extLst>
              </p:cNvPr>
              <p:cNvSpPr/>
              <p:nvPr/>
            </p:nvSpPr>
            <p:spPr>
              <a:xfrm>
                <a:off x="0" y="0"/>
                <a:ext cx="673572" cy="673572"/>
              </a:xfrm>
              <a:prstGeom prst="ellipse">
                <a:avLst/>
              </a:prstGeom>
              <a:solidFill>
                <a:srgbClr val="FFFFFF"/>
              </a:solidFill>
              <a:ln w="38100" cap="flat">
                <a:solidFill>
                  <a:srgbClr val="262626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3201"/>
              </a:p>
            </p:txBody>
          </p:sp>
          <p:sp>
            <p:nvSpPr>
              <p:cNvPr id="16" name="Line">
                <a:extLst>
                  <a:ext uri="{FF2B5EF4-FFF2-40B4-BE49-F238E27FC236}">
                    <a16:creationId xmlns:a16="http://schemas.microsoft.com/office/drawing/2014/main" id="{C4D7E3B0-8D73-458F-8C97-C0932E4F37BD}"/>
                  </a:ext>
                </a:extLst>
              </p:cNvPr>
              <p:cNvSpPr/>
              <p:nvPr/>
            </p:nvSpPr>
            <p:spPr>
              <a:xfrm>
                <a:off x="333357" y="2260185"/>
                <a:ext cx="214191" cy="4504277"/>
              </a:xfrm>
              <a:prstGeom prst="line">
                <a:avLst/>
              </a:prstGeom>
              <a:noFill/>
              <a:ln w="50800" cap="flat">
                <a:solidFill>
                  <a:srgbClr val="323333"/>
                </a:solidFill>
                <a:prstDash val="solid"/>
                <a:miter lim="400000"/>
                <a:headEnd type="triangle" w="med" len="med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3201"/>
              </a:p>
            </p:txBody>
          </p:sp>
          <p:sp>
            <p:nvSpPr>
              <p:cNvPr id="17" name="Line">
                <a:extLst>
                  <a:ext uri="{FF2B5EF4-FFF2-40B4-BE49-F238E27FC236}">
                    <a16:creationId xmlns:a16="http://schemas.microsoft.com/office/drawing/2014/main" id="{25ECCA8A-5491-4FBA-9B8A-CF5CD5AA7AC1}"/>
                  </a:ext>
                </a:extLst>
              </p:cNvPr>
              <p:cNvSpPr/>
              <p:nvPr/>
            </p:nvSpPr>
            <p:spPr>
              <a:xfrm>
                <a:off x="342905" y="2255617"/>
                <a:ext cx="1001596" cy="4507410"/>
              </a:xfrm>
              <a:prstGeom prst="line">
                <a:avLst/>
              </a:prstGeom>
              <a:noFill/>
              <a:ln w="50800" cap="flat">
                <a:solidFill>
                  <a:srgbClr val="323333"/>
                </a:solidFill>
                <a:prstDash val="solid"/>
                <a:miter lim="400000"/>
                <a:headEnd type="triangle" w="med" len="med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3201"/>
              </a:p>
            </p:txBody>
          </p:sp>
          <p:sp>
            <p:nvSpPr>
              <p:cNvPr id="18" name="Line">
                <a:extLst>
                  <a:ext uri="{FF2B5EF4-FFF2-40B4-BE49-F238E27FC236}">
                    <a16:creationId xmlns:a16="http://schemas.microsoft.com/office/drawing/2014/main" id="{C544FFF4-1B00-48EB-A882-ECD14BDCAF3E}"/>
                  </a:ext>
                </a:extLst>
              </p:cNvPr>
              <p:cNvSpPr/>
              <p:nvPr/>
            </p:nvSpPr>
            <p:spPr>
              <a:xfrm>
                <a:off x="385833" y="2252078"/>
                <a:ext cx="1770731" cy="4507758"/>
              </a:xfrm>
              <a:prstGeom prst="line">
                <a:avLst/>
              </a:prstGeom>
              <a:noFill/>
              <a:ln w="50800" cap="flat">
                <a:solidFill>
                  <a:srgbClr val="323333"/>
                </a:solidFill>
                <a:prstDash val="solid"/>
                <a:miter lim="400000"/>
                <a:headEnd type="triangle" w="med" len="med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3201"/>
              </a:p>
            </p:txBody>
          </p:sp>
          <p:sp>
            <p:nvSpPr>
              <p:cNvPr id="19" name="Line">
                <a:extLst>
                  <a:ext uri="{FF2B5EF4-FFF2-40B4-BE49-F238E27FC236}">
                    <a16:creationId xmlns:a16="http://schemas.microsoft.com/office/drawing/2014/main" id="{7BF1BCC5-A8D9-4327-85D6-AF3D65176D63}"/>
                  </a:ext>
                </a:extLst>
              </p:cNvPr>
              <p:cNvSpPr/>
              <p:nvPr/>
            </p:nvSpPr>
            <p:spPr>
              <a:xfrm>
                <a:off x="434239" y="2229994"/>
                <a:ext cx="6252194" cy="4582571"/>
              </a:xfrm>
              <a:prstGeom prst="line">
                <a:avLst/>
              </a:prstGeom>
              <a:noFill/>
              <a:ln w="50800" cap="flat">
                <a:solidFill>
                  <a:srgbClr val="323333"/>
                </a:solidFill>
                <a:prstDash val="solid"/>
                <a:miter lim="400000"/>
                <a:headEnd type="triangle" w="med" len="med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3201"/>
              </a:p>
            </p:txBody>
          </p:sp>
          <p:sp>
            <p:nvSpPr>
              <p:cNvPr id="20" name="Line">
                <a:extLst>
                  <a:ext uri="{FF2B5EF4-FFF2-40B4-BE49-F238E27FC236}">
                    <a16:creationId xmlns:a16="http://schemas.microsoft.com/office/drawing/2014/main" id="{6DC0B2EB-B2BA-414F-B281-6D9628AD2206}"/>
                  </a:ext>
                </a:extLst>
              </p:cNvPr>
              <p:cNvSpPr/>
              <p:nvPr/>
            </p:nvSpPr>
            <p:spPr>
              <a:xfrm>
                <a:off x="548937" y="2159409"/>
                <a:ext cx="11531522" cy="4611206"/>
              </a:xfrm>
              <a:prstGeom prst="line">
                <a:avLst/>
              </a:prstGeom>
              <a:noFill/>
              <a:ln w="50800" cap="flat">
                <a:solidFill>
                  <a:srgbClr val="323333"/>
                </a:solidFill>
                <a:prstDash val="solid"/>
                <a:miter lim="400000"/>
                <a:headEnd type="triangle" w="med" len="med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3201"/>
              </a:p>
            </p:txBody>
          </p:sp>
          <p:sp>
            <p:nvSpPr>
              <p:cNvPr id="21" name="Line">
                <a:extLst>
                  <a:ext uri="{FF2B5EF4-FFF2-40B4-BE49-F238E27FC236}">
                    <a16:creationId xmlns:a16="http://schemas.microsoft.com/office/drawing/2014/main" id="{30F2683B-0195-4BC9-84A6-440D37CF5CE9}"/>
                  </a:ext>
                </a:extLst>
              </p:cNvPr>
              <p:cNvSpPr/>
              <p:nvPr/>
            </p:nvSpPr>
            <p:spPr>
              <a:xfrm>
                <a:off x="632964" y="2010430"/>
                <a:ext cx="12310495" cy="4740294"/>
              </a:xfrm>
              <a:prstGeom prst="line">
                <a:avLst/>
              </a:prstGeom>
              <a:noFill/>
              <a:ln w="50800" cap="flat">
                <a:solidFill>
                  <a:srgbClr val="323333"/>
                </a:solidFill>
                <a:prstDash val="solid"/>
                <a:miter lim="400000"/>
                <a:headEnd type="triangle" w="med" len="med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3201"/>
              </a:p>
            </p:txBody>
          </p:sp>
          <p:sp>
            <p:nvSpPr>
              <p:cNvPr id="22" name="Circle">
                <a:extLst>
                  <a:ext uri="{FF2B5EF4-FFF2-40B4-BE49-F238E27FC236}">
                    <a16:creationId xmlns:a16="http://schemas.microsoft.com/office/drawing/2014/main" id="{F2570888-CC01-4600-AAE8-3568B563ABB5}"/>
                  </a:ext>
                </a:extLst>
              </p:cNvPr>
              <p:cNvSpPr/>
              <p:nvPr/>
            </p:nvSpPr>
            <p:spPr>
              <a:xfrm>
                <a:off x="2607347" y="6724112"/>
                <a:ext cx="621052" cy="621052"/>
              </a:xfrm>
              <a:prstGeom prst="ellipse">
                <a:avLst/>
              </a:prstGeom>
              <a:solidFill>
                <a:srgbClr val="FFFFFF"/>
              </a:solidFill>
              <a:ln w="38100" cap="flat">
                <a:solidFill>
                  <a:srgbClr val="262626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3201"/>
              </a:p>
            </p:txBody>
          </p:sp>
          <p:sp>
            <p:nvSpPr>
              <p:cNvPr id="23" name="Circle">
                <a:extLst>
                  <a:ext uri="{FF2B5EF4-FFF2-40B4-BE49-F238E27FC236}">
                    <a16:creationId xmlns:a16="http://schemas.microsoft.com/office/drawing/2014/main" id="{7AB4305B-5DC2-43CB-9682-23DBC95D6C56}"/>
                  </a:ext>
                </a:extLst>
              </p:cNvPr>
              <p:cNvSpPr/>
              <p:nvPr/>
            </p:nvSpPr>
            <p:spPr>
              <a:xfrm>
                <a:off x="3383524" y="6724112"/>
                <a:ext cx="621053" cy="621052"/>
              </a:xfrm>
              <a:prstGeom prst="ellipse">
                <a:avLst/>
              </a:prstGeom>
              <a:solidFill>
                <a:srgbClr val="FFFFFF"/>
              </a:solidFill>
              <a:ln w="38100" cap="flat">
                <a:solidFill>
                  <a:srgbClr val="262626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3201"/>
              </a:p>
            </p:txBody>
          </p:sp>
          <p:sp>
            <p:nvSpPr>
              <p:cNvPr id="24" name="Circle">
                <a:extLst>
                  <a:ext uri="{FF2B5EF4-FFF2-40B4-BE49-F238E27FC236}">
                    <a16:creationId xmlns:a16="http://schemas.microsoft.com/office/drawing/2014/main" id="{13ABA370-1169-4C02-A0B0-621E715E868C}"/>
                  </a:ext>
                </a:extLst>
              </p:cNvPr>
              <p:cNvSpPr/>
              <p:nvPr/>
            </p:nvSpPr>
            <p:spPr>
              <a:xfrm>
                <a:off x="4159703" y="6724112"/>
                <a:ext cx="621053" cy="621052"/>
              </a:xfrm>
              <a:prstGeom prst="ellipse">
                <a:avLst/>
              </a:prstGeom>
              <a:solidFill>
                <a:srgbClr val="FFFFFF"/>
              </a:solidFill>
              <a:ln w="38100" cap="flat">
                <a:solidFill>
                  <a:srgbClr val="262626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3201"/>
              </a:p>
            </p:txBody>
          </p:sp>
          <p:sp>
            <p:nvSpPr>
              <p:cNvPr id="25" name="Circle">
                <a:extLst>
                  <a:ext uri="{FF2B5EF4-FFF2-40B4-BE49-F238E27FC236}">
                    <a16:creationId xmlns:a16="http://schemas.microsoft.com/office/drawing/2014/main" id="{333365FC-334F-4480-A139-DD83D9196413}"/>
                  </a:ext>
                </a:extLst>
              </p:cNvPr>
              <p:cNvSpPr/>
              <p:nvPr/>
            </p:nvSpPr>
            <p:spPr>
              <a:xfrm>
                <a:off x="4935881" y="6724112"/>
                <a:ext cx="621052" cy="621052"/>
              </a:xfrm>
              <a:prstGeom prst="ellipse">
                <a:avLst/>
              </a:prstGeom>
              <a:solidFill>
                <a:srgbClr val="FFFFFF"/>
              </a:solidFill>
              <a:ln w="38100" cap="flat">
                <a:solidFill>
                  <a:srgbClr val="262626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3201"/>
              </a:p>
            </p:txBody>
          </p:sp>
          <p:sp>
            <p:nvSpPr>
              <p:cNvPr id="26" name="Circle">
                <a:extLst>
                  <a:ext uri="{FF2B5EF4-FFF2-40B4-BE49-F238E27FC236}">
                    <a16:creationId xmlns:a16="http://schemas.microsoft.com/office/drawing/2014/main" id="{EF05CC7A-15F8-447D-88A8-8CD4611614E7}"/>
                  </a:ext>
                </a:extLst>
              </p:cNvPr>
              <p:cNvSpPr/>
              <p:nvPr/>
            </p:nvSpPr>
            <p:spPr>
              <a:xfrm>
                <a:off x="5712059" y="6724112"/>
                <a:ext cx="621052" cy="621052"/>
              </a:xfrm>
              <a:prstGeom prst="ellipse">
                <a:avLst/>
              </a:prstGeom>
              <a:solidFill>
                <a:srgbClr val="FFFFFF"/>
              </a:solidFill>
              <a:ln w="38100" cap="flat">
                <a:solidFill>
                  <a:srgbClr val="262626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3201"/>
              </a:p>
            </p:txBody>
          </p:sp>
          <p:sp>
            <p:nvSpPr>
              <p:cNvPr id="27" name="Circle">
                <a:extLst>
                  <a:ext uri="{FF2B5EF4-FFF2-40B4-BE49-F238E27FC236}">
                    <a16:creationId xmlns:a16="http://schemas.microsoft.com/office/drawing/2014/main" id="{3BBE9FDF-0FA2-4F1D-8D0B-A7E23CA674D8}"/>
                  </a:ext>
                </a:extLst>
              </p:cNvPr>
              <p:cNvSpPr/>
              <p:nvPr/>
            </p:nvSpPr>
            <p:spPr>
              <a:xfrm>
                <a:off x="7264416" y="6724112"/>
                <a:ext cx="621052" cy="621052"/>
              </a:xfrm>
              <a:prstGeom prst="ellipse">
                <a:avLst/>
              </a:prstGeom>
              <a:solidFill>
                <a:srgbClr val="FFFFFF"/>
              </a:solidFill>
              <a:ln w="38100" cap="flat">
                <a:solidFill>
                  <a:srgbClr val="262626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3201"/>
              </a:p>
            </p:txBody>
          </p:sp>
          <p:sp>
            <p:nvSpPr>
              <p:cNvPr id="28" name="Circle">
                <a:extLst>
                  <a:ext uri="{FF2B5EF4-FFF2-40B4-BE49-F238E27FC236}">
                    <a16:creationId xmlns:a16="http://schemas.microsoft.com/office/drawing/2014/main" id="{1D29B59D-0663-4B4B-823A-4A0DB6AC8F35}"/>
                  </a:ext>
                </a:extLst>
              </p:cNvPr>
              <p:cNvSpPr/>
              <p:nvPr/>
            </p:nvSpPr>
            <p:spPr>
              <a:xfrm>
                <a:off x="8040595" y="6724112"/>
                <a:ext cx="621052" cy="621052"/>
              </a:xfrm>
              <a:prstGeom prst="ellipse">
                <a:avLst/>
              </a:prstGeom>
              <a:solidFill>
                <a:srgbClr val="FFFFFF"/>
              </a:solidFill>
              <a:ln w="38100" cap="flat">
                <a:solidFill>
                  <a:srgbClr val="262626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3201"/>
              </a:p>
            </p:txBody>
          </p:sp>
          <p:sp>
            <p:nvSpPr>
              <p:cNvPr id="29" name="Circle">
                <a:extLst>
                  <a:ext uri="{FF2B5EF4-FFF2-40B4-BE49-F238E27FC236}">
                    <a16:creationId xmlns:a16="http://schemas.microsoft.com/office/drawing/2014/main" id="{234E9A22-D0BE-407B-8ADA-CD43658A5486}"/>
                  </a:ext>
                </a:extLst>
              </p:cNvPr>
              <p:cNvSpPr/>
              <p:nvPr/>
            </p:nvSpPr>
            <p:spPr>
              <a:xfrm>
                <a:off x="8816773" y="6724112"/>
                <a:ext cx="621052" cy="621052"/>
              </a:xfrm>
              <a:prstGeom prst="ellipse">
                <a:avLst/>
              </a:prstGeom>
              <a:solidFill>
                <a:srgbClr val="FFFFFF"/>
              </a:solidFill>
              <a:ln w="38100" cap="flat">
                <a:solidFill>
                  <a:srgbClr val="262626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3201"/>
              </a:p>
            </p:txBody>
          </p:sp>
          <p:sp>
            <p:nvSpPr>
              <p:cNvPr id="30" name="Circle">
                <a:extLst>
                  <a:ext uri="{FF2B5EF4-FFF2-40B4-BE49-F238E27FC236}">
                    <a16:creationId xmlns:a16="http://schemas.microsoft.com/office/drawing/2014/main" id="{68AFD91E-EE00-4CAD-B025-B8DB6B5ADDB4}"/>
                  </a:ext>
                </a:extLst>
              </p:cNvPr>
              <p:cNvSpPr/>
              <p:nvPr/>
            </p:nvSpPr>
            <p:spPr>
              <a:xfrm>
                <a:off x="9592952" y="6724112"/>
                <a:ext cx="621052" cy="621052"/>
              </a:xfrm>
              <a:prstGeom prst="ellipse">
                <a:avLst/>
              </a:prstGeom>
              <a:solidFill>
                <a:srgbClr val="FFFFFF"/>
              </a:solidFill>
              <a:ln w="38100" cap="flat">
                <a:solidFill>
                  <a:srgbClr val="262626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3201"/>
              </a:p>
            </p:txBody>
          </p:sp>
          <p:sp>
            <p:nvSpPr>
              <p:cNvPr id="31" name="Circle">
                <a:extLst>
                  <a:ext uri="{FF2B5EF4-FFF2-40B4-BE49-F238E27FC236}">
                    <a16:creationId xmlns:a16="http://schemas.microsoft.com/office/drawing/2014/main" id="{B0259BC1-5027-4DC2-AE0E-BB3C30BE1C99}"/>
                  </a:ext>
                </a:extLst>
              </p:cNvPr>
              <p:cNvSpPr/>
              <p:nvPr/>
            </p:nvSpPr>
            <p:spPr>
              <a:xfrm>
                <a:off x="10369129" y="6724112"/>
                <a:ext cx="621053" cy="621052"/>
              </a:xfrm>
              <a:prstGeom prst="ellipse">
                <a:avLst/>
              </a:prstGeom>
              <a:solidFill>
                <a:srgbClr val="FFFFFF"/>
              </a:solidFill>
              <a:ln w="38100" cap="flat">
                <a:solidFill>
                  <a:srgbClr val="262626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3201"/>
              </a:p>
            </p:txBody>
          </p:sp>
          <p:sp>
            <p:nvSpPr>
              <p:cNvPr id="32" name="Circle">
                <a:extLst>
                  <a:ext uri="{FF2B5EF4-FFF2-40B4-BE49-F238E27FC236}">
                    <a16:creationId xmlns:a16="http://schemas.microsoft.com/office/drawing/2014/main" id="{038CBBFC-84F5-4329-BB10-968A62B69A81}"/>
                  </a:ext>
                </a:extLst>
              </p:cNvPr>
              <p:cNvSpPr/>
              <p:nvPr/>
            </p:nvSpPr>
            <p:spPr>
              <a:xfrm>
                <a:off x="11145308" y="6724112"/>
                <a:ext cx="621053" cy="621052"/>
              </a:xfrm>
              <a:prstGeom prst="ellipse">
                <a:avLst/>
              </a:prstGeom>
              <a:solidFill>
                <a:srgbClr val="FFFFFF"/>
              </a:solidFill>
              <a:ln w="38100" cap="flat">
                <a:solidFill>
                  <a:srgbClr val="262626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3201"/>
              </a:p>
            </p:txBody>
          </p:sp>
          <p:sp>
            <p:nvSpPr>
              <p:cNvPr id="33" name="Circle">
                <a:extLst>
                  <a:ext uri="{FF2B5EF4-FFF2-40B4-BE49-F238E27FC236}">
                    <a16:creationId xmlns:a16="http://schemas.microsoft.com/office/drawing/2014/main" id="{9CBE37EA-6FC1-4E9C-8ED8-A6029E4FC60E}"/>
                  </a:ext>
                </a:extLst>
              </p:cNvPr>
              <p:cNvSpPr/>
              <p:nvPr/>
            </p:nvSpPr>
            <p:spPr>
              <a:xfrm>
                <a:off x="6488238" y="6724112"/>
                <a:ext cx="621052" cy="621052"/>
              </a:xfrm>
              <a:prstGeom prst="ellipse">
                <a:avLst/>
              </a:prstGeom>
              <a:solidFill>
                <a:srgbClr val="FFFFFF"/>
              </a:solidFill>
              <a:ln w="38100" cap="flat">
                <a:solidFill>
                  <a:srgbClr val="262626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3201"/>
              </a:p>
            </p:txBody>
          </p:sp>
          <p:sp>
            <p:nvSpPr>
              <p:cNvPr id="34" name="Circle">
                <a:extLst>
                  <a:ext uri="{FF2B5EF4-FFF2-40B4-BE49-F238E27FC236}">
                    <a16:creationId xmlns:a16="http://schemas.microsoft.com/office/drawing/2014/main" id="{96B6F608-E97F-49D9-84FE-972891934D8C}"/>
                  </a:ext>
                </a:extLst>
              </p:cNvPr>
              <p:cNvSpPr/>
              <p:nvPr/>
            </p:nvSpPr>
            <p:spPr>
              <a:xfrm>
                <a:off x="11921487" y="6724112"/>
                <a:ext cx="621052" cy="621052"/>
              </a:xfrm>
              <a:prstGeom prst="ellipse">
                <a:avLst/>
              </a:prstGeom>
              <a:solidFill>
                <a:srgbClr val="FFFFFF"/>
              </a:solidFill>
              <a:ln w="38100" cap="flat">
                <a:solidFill>
                  <a:srgbClr val="262626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3201"/>
              </a:p>
            </p:txBody>
          </p:sp>
          <p:sp>
            <p:nvSpPr>
              <p:cNvPr id="35" name="Circle">
                <a:extLst>
                  <a:ext uri="{FF2B5EF4-FFF2-40B4-BE49-F238E27FC236}">
                    <a16:creationId xmlns:a16="http://schemas.microsoft.com/office/drawing/2014/main" id="{B4868D9B-0F14-4E25-8456-89D031AA8E6B}"/>
                  </a:ext>
                </a:extLst>
              </p:cNvPr>
              <p:cNvSpPr/>
              <p:nvPr/>
            </p:nvSpPr>
            <p:spPr>
              <a:xfrm>
                <a:off x="1831167" y="6724112"/>
                <a:ext cx="621053" cy="621052"/>
              </a:xfrm>
              <a:prstGeom prst="ellipse">
                <a:avLst/>
              </a:prstGeom>
              <a:solidFill>
                <a:srgbClr val="FFFFFF"/>
              </a:solidFill>
              <a:ln w="38100" cap="flat">
                <a:solidFill>
                  <a:srgbClr val="262626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3201"/>
              </a:p>
            </p:txBody>
          </p:sp>
          <p:sp>
            <p:nvSpPr>
              <p:cNvPr id="36" name="Circle">
                <a:extLst>
                  <a:ext uri="{FF2B5EF4-FFF2-40B4-BE49-F238E27FC236}">
                    <a16:creationId xmlns:a16="http://schemas.microsoft.com/office/drawing/2014/main" id="{9B6B9CBF-2E90-45B7-9311-0F72678C7025}"/>
                  </a:ext>
                </a:extLst>
              </p:cNvPr>
              <p:cNvSpPr/>
              <p:nvPr/>
            </p:nvSpPr>
            <p:spPr>
              <a:xfrm>
                <a:off x="1054991" y="6724112"/>
                <a:ext cx="621052" cy="621052"/>
              </a:xfrm>
              <a:prstGeom prst="ellipse">
                <a:avLst/>
              </a:prstGeom>
              <a:solidFill>
                <a:srgbClr val="FFFFFF"/>
              </a:solidFill>
              <a:ln w="38100" cap="flat">
                <a:solidFill>
                  <a:srgbClr val="262626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3201"/>
              </a:p>
            </p:txBody>
          </p:sp>
          <p:sp>
            <p:nvSpPr>
              <p:cNvPr id="37" name="Circle">
                <a:extLst>
                  <a:ext uri="{FF2B5EF4-FFF2-40B4-BE49-F238E27FC236}">
                    <a16:creationId xmlns:a16="http://schemas.microsoft.com/office/drawing/2014/main" id="{147E1115-10A0-4731-B813-B55CCA501185}"/>
                  </a:ext>
                </a:extLst>
              </p:cNvPr>
              <p:cNvSpPr/>
              <p:nvPr/>
            </p:nvSpPr>
            <p:spPr>
              <a:xfrm>
                <a:off x="278813" y="6731973"/>
                <a:ext cx="621052" cy="621052"/>
              </a:xfrm>
              <a:prstGeom prst="ellipse">
                <a:avLst/>
              </a:prstGeom>
              <a:solidFill>
                <a:srgbClr val="FFFFFF"/>
              </a:solidFill>
              <a:ln w="38100" cap="flat">
                <a:solidFill>
                  <a:srgbClr val="262626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3201"/>
              </a:p>
            </p:txBody>
          </p:sp>
          <p:sp>
            <p:nvSpPr>
              <p:cNvPr id="38" name="Circle">
                <a:extLst>
                  <a:ext uri="{FF2B5EF4-FFF2-40B4-BE49-F238E27FC236}">
                    <a16:creationId xmlns:a16="http://schemas.microsoft.com/office/drawing/2014/main" id="{A4B11753-A611-4765-A723-11187CC9B6B3}"/>
                  </a:ext>
                </a:extLst>
              </p:cNvPr>
              <p:cNvSpPr/>
              <p:nvPr/>
            </p:nvSpPr>
            <p:spPr>
              <a:xfrm>
                <a:off x="12697666" y="6731973"/>
                <a:ext cx="621052" cy="621052"/>
              </a:xfrm>
              <a:prstGeom prst="ellipse">
                <a:avLst/>
              </a:prstGeom>
              <a:solidFill>
                <a:srgbClr val="FFFFFF"/>
              </a:solidFill>
              <a:ln w="38100" cap="flat">
                <a:solidFill>
                  <a:srgbClr val="262626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3201"/>
              </a:p>
            </p:txBody>
          </p:sp>
          <p:sp>
            <p:nvSpPr>
              <p:cNvPr id="39" name="Circle">
                <a:extLst>
                  <a:ext uri="{FF2B5EF4-FFF2-40B4-BE49-F238E27FC236}">
                    <a16:creationId xmlns:a16="http://schemas.microsoft.com/office/drawing/2014/main" id="{77731D8E-AF66-48E1-A792-BCCCF9B0A95A}"/>
                  </a:ext>
                </a:extLst>
              </p:cNvPr>
              <p:cNvSpPr/>
              <p:nvPr/>
            </p:nvSpPr>
            <p:spPr>
              <a:xfrm>
                <a:off x="13572" y="1541592"/>
                <a:ext cx="669328" cy="669328"/>
              </a:xfrm>
              <a:prstGeom prst="ellipse">
                <a:avLst/>
              </a:prstGeom>
              <a:solidFill>
                <a:srgbClr val="FFFFFF"/>
              </a:solidFill>
              <a:ln w="38100" cap="flat">
                <a:solidFill>
                  <a:srgbClr val="262626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3201"/>
              </a:p>
            </p:txBody>
          </p:sp>
        </p:grpSp>
      </p:grpSp>
      <p:pic>
        <p:nvPicPr>
          <p:cNvPr id="40" name="Graphic 39" descr="Computer">
            <a:extLst>
              <a:ext uri="{FF2B5EF4-FFF2-40B4-BE49-F238E27FC236}">
                <a16:creationId xmlns:a16="http://schemas.microsoft.com/office/drawing/2014/main" id="{0B747280-2B2A-409C-A01D-FBBEE6B6D7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192079" y="9451739"/>
            <a:ext cx="3379443" cy="3379443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10BF0695-5343-48D1-8EDD-2B117EC03E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282570" y="2229073"/>
            <a:ext cx="5054504" cy="5643715"/>
          </a:xfrm>
          <a:prstGeom prst="rect">
            <a:avLst/>
          </a:prstGeom>
        </p:spPr>
      </p:pic>
      <p:sp>
        <p:nvSpPr>
          <p:cNvPr id="43" name="Arrow: Right 42">
            <a:extLst>
              <a:ext uri="{FF2B5EF4-FFF2-40B4-BE49-F238E27FC236}">
                <a16:creationId xmlns:a16="http://schemas.microsoft.com/office/drawing/2014/main" id="{A63FE46E-1BEE-43EE-B9E7-7016053282EB}"/>
              </a:ext>
            </a:extLst>
          </p:cNvPr>
          <p:cNvSpPr/>
          <p:nvPr/>
        </p:nvSpPr>
        <p:spPr>
          <a:xfrm rot="20124886">
            <a:off x="9988871" y="8281468"/>
            <a:ext cx="7967451" cy="859716"/>
          </a:xfrm>
          <a:prstGeom prst="rightArrow">
            <a:avLst/>
          </a:prstGeom>
          <a:solidFill>
            <a:schemeClr val="accent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9881479B-4B11-4882-B654-90E7EC32839F}"/>
              </a:ext>
            </a:extLst>
          </p:cNvPr>
          <p:cNvSpPr/>
          <p:nvPr/>
        </p:nvSpPr>
        <p:spPr>
          <a:xfrm rot="6101333">
            <a:off x="19440655" y="8590419"/>
            <a:ext cx="1667267" cy="859716"/>
          </a:xfrm>
          <a:prstGeom prst="rightArrow">
            <a:avLst/>
          </a:prstGeom>
          <a:solidFill>
            <a:schemeClr val="accent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i">
                <a:extLst>
                  <a:ext uri="{FF2B5EF4-FFF2-40B4-BE49-F238E27FC236}">
                    <a16:creationId xmlns:a16="http://schemas.microsoft.com/office/drawing/2014/main" id="{B389D3E0-C1D8-4AF2-AB40-AB64D7BF01CE}"/>
                  </a:ext>
                </a:extLst>
              </p:cNvPr>
              <p:cNvSpPr txBox="1"/>
              <p:nvPr/>
            </p:nvSpPr>
            <p:spPr>
              <a:xfrm>
                <a:off x="5650852" y="9101353"/>
                <a:ext cx="337398" cy="48487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wrap="none" lIns="50799" tIns="50799" rIns="50799" bIns="50799" numCol="1" anchor="ctr">
                <a:spAutoFit/>
              </a:bodyPr>
              <a:lstStyle/>
              <a:p>
                <a:pPr>
                  <a:defRPr sz="5000">
                    <a:solidFill>
                      <a:srgbClr val="262626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sz="1200" i="1" baseline="-20000" dirty="0"/>
              </a:p>
            </p:txBody>
          </p:sp>
        </mc:Choice>
        <mc:Fallback xmlns="">
          <p:sp>
            <p:nvSpPr>
              <p:cNvPr id="47" name="zi">
                <a:extLst>
                  <a:ext uri="{FF2B5EF4-FFF2-40B4-BE49-F238E27FC236}">
                    <a16:creationId xmlns:a16="http://schemas.microsoft.com/office/drawing/2014/main" id="{B389D3E0-C1D8-4AF2-AB40-AB64D7BF0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852" y="9101353"/>
                <a:ext cx="337398" cy="484874"/>
              </a:xfrm>
              <a:prstGeom prst="rect">
                <a:avLst/>
              </a:prstGeom>
              <a:blipFill>
                <a:blip r:embed="rId7"/>
                <a:stretch>
                  <a:fillRect l="-1818"/>
                </a:stretch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i">
                <a:extLst>
                  <a:ext uri="{FF2B5EF4-FFF2-40B4-BE49-F238E27FC236}">
                    <a16:creationId xmlns:a16="http://schemas.microsoft.com/office/drawing/2014/main" id="{91A1C380-10F1-4D93-BD0C-049D18403DFC}"/>
                  </a:ext>
                </a:extLst>
              </p:cNvPr>
              <p:cNvSpPr txBox="1"/>
              <p:nvPr/>
            </p:nvSpPr>
            <p:spPr>
              <a:xfrm>
                <a:off x="6302231" y="11062213"/>
                <a:ext cx="345029" cy="5057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wrap="none" lIns="50799" tIns="50799" rIns="50799" bIns="50799" numCol="1" anchor="ctr">
                <a:spAutoFit/>
              </a:bodyPr>
              <a:lstStyle/>
              <a:p>
                <a:pPr>
                  <a:defRPr sz="5000">
                    <a:solidFill>
                      <a:srgbClr val="262626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sz="1200" i="1" baseline="-20000" dirty="0"/>
              </a:p>
            </p:txBody>
          </p:sp>
        </mc:Choice>
        <mc:Fallback xmlns="">
          <p:sp>
            <p:nvSpPr>
              <p:cNvPr id="48" name="zi">
                <a:extLst>
                  <a:ext uri="{FF2B5EF4-FFF2-40B4-BE49-F238E27FC236}">
                    <a16:creationId xmlns:a16="http://schemas.microsoft.com/office/drawing/2014/main" id="{91A1C380-10F1-4D93-BD0C-049D18403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2231" y="11062213"/>
                <a:ext cx="345029" cy="505777"/>
              </a:xfrm>
              <a:prstGeom prst="rect">
                <a:avLst/>
              </a:prstGeom>
              <a:blipFill>
                <a:blip r:embed="rId8"/>
                <a:stretch>
                  <a:fillRect l="-1786"/>
                </a:stretch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BBF34EDE-0684-4B70-94C9-A277C005E76C}"/>
                  </a:ext>
                </a:extLst>
              </p:cNvPr>
              <p:cNvSpPr/>
              <p:nvPr/>
            </p:nvSpPr>
            <p:spPr>
              <a:xfrm>
                <a:off x="6043479" y="8329017"/>
                <a:ext cx="583399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 sz="5000">
                    <a:solidFill>
                      <a:srgbClr val="000000"/>
                    </a:solidFill>
                    <a:latin typeface="Open Sans Bold"/>
                    <a:ea typeface="Open Sans Bold"/>
                    <a:cs typeface="Open Sans Bold"/>
                    <a:sym typeface="Open Sans Bold"/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1" smtClean="0">
                          <a:latin typeface="Cambria Math" panose="02040503050406030204" pitchFamily="18" charset="0"/>
                        </a:rPr>
                        <m:t>log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1">
                          <a:latin typeface="Cambria Math" panose="02040503050406030204" pitchFamily="18" charset="0"/>
                        </a:rPr>
                        <m:t>log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BBF34EDE-0684-4B70-94C9-A277C005E7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3479" y="8329017"/>
                <a:ext cx="5833995" cy="461665"/>
              </a:xfrm>
              <a:prstGeom prst="rect">
                <a:avLst/>
              </a:prstGeom>
              <a:blipFill>
                <a:blip r:embed="rId9"/>
                <a:stretch>
                  <a:fillRect t="-1316"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his is “deferred” computation or “symbolic” programming">
            <a:extLst>
              <a:ext uri="{FF2B5EF4-FFF2-40B4-BE49-F238E27FC236}">
                <a16:creationId xmlns:a16="http://schemas.microsoft.com/office/drawing/2014/main" id="{5C2F8462-AB2C-4AF8-8131-FAD827E51F95}"/>
              </a:ext>
            </a:extLst>
          </p:cNvPr>
          <p:cNvSpPr txBox="1">
            <a:spLocks/>
          </p:cNvSpPr>
          <p:nvPr/>
        </p:nvSpPr>
        <p:spPr>
          <a:xfrm>
            <a:off x="10148881" y="3855250"/>
            <a:ext cx="4452605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0" marR="0" indent="0" algn="l" defTabSz="82554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Open Sans Regular"/>
                <a:ea typeface="Open Sans Regular"/>
                <a:cs typeface="Open Sans Regular"/>
                <a:sym typeface="Open Sans Regular"/>
              </a:defRPr>
            </a:lvl1pPr>
            <a:lvl2pPr marL="0" marR="0" indent="0" algn="ctr" defTabSz="82554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399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0" algn="ctr" defTabSz="82554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399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0" algn="ctr" defTabSz="82554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399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0" algn="ctr" defTabSz="82554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399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355617" algn="ctr" defTabSz="82554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399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711236" algn="ctr" defTabSz="82554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399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066853" algn="ctr" defTabSz="82554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399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422472" algn="ctr" defTabSz="82554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399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hangingPunct="1"/>
            <a:r>
              <a:rPr lang="en-US" dirty="0"/>
              <a:t>Implement this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1075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7" grpId="0"/>
      <p:bldP spid="48" grpId="0"/>
      <p:bldP spid="46" grpId="0"/>
      <p:bldP spid="4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This is “deferred” computation or “symbolic” programming"/>
          <p:cNvSpPr txBox="1">
            <a:spLocks noGrp="1"/>
          </p:cNvSpPr>
          <p:nvPr>
            <p:ph type="body" idx="13"/>
          </p:nvPr>
        </p:nvSpPr>
        <p:spPr>
          <a:xfrm>
            <a:off x="5718576" y="3855250"/>
            <a:ext cx="4452605" cy="872034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 algn="l">
              <a:defRPr sz="5000">
                <a:solidFill>
                  <a:srgbClr val="FFFFFF"/>
                </a:solidFill>
                <a:latin typeface="Open Sans Regular"/>
                <a:ea typeface="Open Sans Regular"/>
                <a:cs typeface="Open Sans Regular"/>
                <a:sym typeface="Open Sans Regular"/>
              </a:defRPr>
            </a:lvl1pPr>
          </a:lstStyle>
          <a:p>
            <a:r>
              <a:rPr lang="en-US" dirty="0"/>
              <a:t>Plan for today: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his is “deferred” computation or “symbolic” programming">
            <a:extLst>
              <a:ext uri="{FF2B5EF4-FFF2-40B4-BE49-F238E27FC236}">
                <a16:creationId xmlns:a16="http://schemas.microsoft.com/office/drawing/2014/main" id="{5C2F8462-AB2C-4AF8-8131-FAD827E51F95}"/>
              </a:ext>
            </a:extLst>
          </p:cNvPr>
          <p:cNvSpPr txBox="1">
            <a:spLocks/>
          </p:cNvSpPr>
          <p:nvPr/>
        </p:nvSpPr>
        <p:spPr>
          <a:xfrm>
            <a:off x="10148881" y="3855250"/>
            <a:ext cx="4452605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0" marR="0" indent="0" algn="l" defTabSz="82554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Open Sans Regular"/>
                <a:ea typeface="Open Sans Regular"/>
                <a:cs typeface="Open Sans Regular"/>
                <a:sym typeface="Open Sans Regular"/>
              </a:defRPr>
            </a:lvl1pPr>
            <a:lvl2pPr marL="0" marR="0" indent="0" algn="ctr" defTabSz="82554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399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0" algn="ctr" defTabSz="82554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399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0" algn="ctr" defTabSz="82554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399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0" algn="ctr" defTabSz="82554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399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355617" algn="ctr" defTabSz="82554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399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711236" algn="ctr" defTabSz="82554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399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066853" algn="ctr" defTabSz="82554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399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422472" algn="ctr" defTabSz="82554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399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hangingPunct="1"/>
            <a:r>
              <a:rPr lang="en-US" dirty="0"/>
              <a:t>Implement this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Neural networks are built on linear algebra operations">
            <a:extLst>
              <a:ext uri="{FF2B5EF4-FFF2-40B4-BE49-F238E27FC236}">
                <a16:creationId xmlns:a16="http://schemas.microsoft.com/office/drawing/2014/main" id="{55AEE415-6889-4F68-986F-F6D0721EA409}"/>
              </a:ext>
            </a:extLst>
          </p:cNvPr>
          <p:cNvSpPr txBox="1"/>
          <p:nvPr/>
        </p:nvSpPr>
        <p:spPr>
          <a:xfrm>
            <a:off x="5458691" y="6529368"/>
            <a:ext cx="17980261" cy="51680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799" tIns="50799" rIns="50799" bIns="50799" anchor="ctr">
            <a:spAutoFit/>
          </a:bodyPr>
          <a:lstStyle>
            <a:lvl1pPr algn="l">
              <a:defRPr sz="4500">
                <a:solidFill>
                  <a:srgbClr val="262626"/>
                </a:solidFill>
              </a:defRPr>
            </a:lvl1pPr>
          </a:lstStyle>
          <a:p>
            <a:pPr marL="685800" indent="-6858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4501" dirty="0"/>
              <a:t>Introduce the MNIST dataset</a:t>
            </a:r>
          </a:p>
          <a:p>
            <a:pPr marL="685800" indent="-6858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4501" dirty="0"/>
              <a:t>Build a logistic regression classifier with basic </a:t>
            </a:r>
            <a:r>
              <a:rPr lang="en-US" sz="4501" dirty="0" err="1"/>
              <a:t>PyTorch</a:t>
            </a:r>
            <a:r>
              <a:rPr lang="en-US" sz="4501" dirty="0"/>
              <a:t> operations</a:t>
            </a:r>
          </a:p>
          <a:p>
            <a:pPr marL="685800" indent="-6858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4501" dirty="0"/>
              <a:t>Train the logistic regression classifier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 marL="685800" indent="-6858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Evaluate the </a:t>
            </a:r>
            <a:r>
              <a:rPr lang="en-US" sz="4501" dirty="0"/>
              <a:t>logistic regression classifier and interpret the results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 marL="685800" indent="-6858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Refactor code with a higher-level API</a:t>
            </a:r>
            <a:endParaRPr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414286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">
            <a:extLst>
              <a:ext uri="{FF2B5EF4-FFF2-40B4-BE49-F238E27FC236}">
                <a16:creationId xmlns:a16="http://schemas.microsoft.com/office/drawing/2014/main" id="{0D1592D3-76D2-5948-86FA-D10814CFF564}"/>
              </a:ext>
            </a:extLst>
          </p:cNvPr>
          <p:cNvGrpSpPr/>
          <p:nvPr/>
        </p:nvGrpSpPr>
        <p:grpSpPr>
          <a:xfrm>
            <a:off x="0" y="-210227"/>
            <a:ext cx="4584742" cy="13926227"/>
            <a:chOff x="0" y="0"/>
            <a:chExt cx="4584740" cy="13926225"/>
          </a:xfrm>
        </p:grpSpPr>
        <p:sp>
          <p:nvSpPr>
            <p:cNvPr id="46" name="Rectangle">
              <a:extLst>
                <a:ext uri="{FF2B5EF4-FFF2-40B4-BE49-F238E27FC236}">
                  <a16:creationId xmlns:a16="http://schemas.microsoft.com/office/drawing/2014/main" id="{D8A8C3EF-3D5F-5A41-9C49-3D0A91EC0EB1}"/>
                </a:ext>
              </a:extLst>
            </p:cNvPr>
            <p:cNvSpPr/>
            <p:nvPr/>
          </p:nvSpPr>
          <p:spPr>
            <a:xfrm>
              <a:off x="0" y="0"/>
              <a:ext cx="4584740" cy="13913644"/>
            </a:xfrm>
            <a:prstGeom prst="rect">
              <a:avLst/>
            </a:prstGeom>
            <a:solidFill>
              <a:srgbClr val="334F7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3201"/>
            </a:p>
          </p:txBody>
        </p:sp>
        <p:sp>
          <p:nvSpPr>
            <p:cNvPr id="47" name="Rectangle">
              <a:extLst>
                <a:ext uri="{FF2B5EF4-FFF2-40B4-BE49-F238E27FC236}">
                  <a16:creationId xmlns:a16="http://schemas.microsoft.com/office/drawing/2014/main" id="{73CB80AF-7A43-3A45-9CFD-ED5969B64BE1}"/>
                </a:ext>
              </a:extLst>
            </p:cNvPr>
            <p:cNvSpPr/>
            <p:nvPr/>
          </p:nvSpPr>
          <p:spPr>
            <a:xfrm>
              <a:off x="0" y="13483359"/>
              <a:ext cx="4584740" cy="442866"/>
            </a:xfrm>
            <a:prstGeom prst="rect">
              <a:avLst/>
            </a:prstGeom>
            <a:solidFill>
              <a:srgbClr val="FFD96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3201" dirty="0"/>
            </a:p>
          </p:txBody>
        </p:sp>
      </p:grpSp>
      <p:grpSp>
        <p:nvGrpSpPr>
          <p:cNvPr id="273" name="Group"/>
          <p:cNvGrpSpPr/>
          <p:nvPr/>
        </p:nvGrpSpPr>
        <p:grpSpPr>
          <a:xfrm>
            <a:off x="5275695" y="1184929"/>
            <a:ext cx="18035212" cy="11346141"/>
            <a:chOff x="155383" y="-798918"/>
            <a:chExt cx="15200419" cy="95627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7" name="σ(zi)"/>
                <p:cNvSpPr txBox="1"/>
                <p:nvPr/>
              </p:nvSpPr>
              <p:spPr>
                <a:xfrm>
                  <a:off x="155383" y="-798918"/>
                  <a:ext cx="2585081" cy="73507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ma14="http://schemas.microsoft.com/office/mac/drawingml/2011/main" val="1"/>
                  </a:ext>
                </a:extLst>
              </p:spPr>
              <p:txBody>
                <a:bodyPr wrap="none" lIns="50799" tIns="50799" rIns="50799" bIns="50799" numCol="1" anchor="ctr">
                  <a:spAutoFit/>
                </a:bodyPr>
                <a:lstStyle/>
                <a:p>
                  <a:pPr lvl="1">
                    <a:defRPr sz="5000">
                      <a:solidFill>
                        <a:srgbClr val="262626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5001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5001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5001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5001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5001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5001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US" sz="5001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5001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5001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5001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sz="5001" dirty="0"/>
                </a:p>
              </p:txBody>
            </p:sp>
          </mc:Choice>
          <mc:Fallback xmlns="">
            <p:sp>
              <p:nvSpPr>
                <p:cNvPr id="237" name="σ(zi)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383" y="-798918"/>
                  <a:ext cx="2585081" cy="73507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8" name="bM"/>
            <p:cNvSpPr txBox="1"/>
            <p:nvPr/>
          </p:nvSpPr>
          <p:spPr>
            <a:xfrm>
              <a:off x="9296887" y="4115312"/>
              <a:ext cx="516096" cy="7350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799" tIns="50799" rIns="50799" bIns="50799" numCol="1" anchor="ctr">
              <a:spAutoFit/>
            </a:bodyPr>
            <a:lstStyle/>
            <a:p>
              <a:pPr>
                <a:defRPr sz="5000">
                  <a:solidFill>
                    <a:srgbClr val="262626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 sz="5001" i="1" dirty="0" err="1"/>
                <a:t>b</a:t>
              </a:r>
              <a:r>
                <a:rPr lang="en-US" sz="5001" i="1" baseline="-20000" dirty="0" err="1"/>
                <a:t>J</a:t>
              </a:r>
              <a:endParaRPr sz="5001" i="1" baseline="-20000" dirty="0"/>
            </a:p>
          </p:txBody>
        </p:sp>
        <p:sp>
          <p:nvSpPr>
            <p:cNvPr id="239" name="b1"/>
            <p:cNvSpPr txBox="1"/>
            <p:nvPr/>
          </p:nvSpPr>
          <p:spPr>
            <a:xfrm>
              <a:off x="1195405" y="4504586"/>
              <a:ext cx="636391" cy="8721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799" tIns="50799" rIns="50799" bIns="50799" numCol="1" anchor="ctr">
              <a:spAutoFit/>
            </a:bodyPr>
            <a:lstStyle/>
            <a:p>
              <a:pPr>
                <a:defRPr sz="5000">
                  <a:solidFill>
                    <a:srgbClr val="262626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 sz="5001" i="1"/>
                <a:t>b</a:t>
              </a:r>
              <a:r>
                <a:rPr sz="5001" baseline="-20000"/>
                <a:t>1</a:t>
              </a:r>
            </a:p>
          </p:txBody>
        </p:sp>
        <p:sp>
          <p:nvSpPr>
            <p:cNvPr id="240" name="xiM"/>
            <p:cNvSpPr txBox="1"/>
            <p:nvPr/>
          </p:nvSpPr>
          <p:spPr>
            <a:xfrm>
              <a:off x="14057514" y="7427422"/>
              <a:ext cx="1298288" cy="12241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799" tIns="50799" rIns="50799" bIns="50799" numCol="1" anchor="ctr">
              <a:noAutofit/>
            </a:bodyPr>
            <a:lstStyle/>
            <a:p>
              <a:pPr>
                <a:defRPr sz="5000">
                  <a:solidFill>
                    <a:srgbClr val="262626"/>
                  </a:solidFill>
                </a:defRPr>
              </a:pPr>
              <a:r>
                <a:rPr sz="5001" i="1" dirty="0" err="1"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r>
                <a:rPr sz="5001" i="1" baseline="-20000" dirty="0" err="1">
                  <a:latin typeface="Times New Roman"/>
                  <a:ea typeface="Times New Roman"/>
                  <a:cs typeface="Times New Roman"/>
                  <a:sym typeface="Times New Roman"/>
                </a:rPr>
                <a:t>i</a:t>
              </a:r>
              <a:r>
                <a:rPr lang="en-US" sz="5001" i="1" baseline="-20000" dirty="0" err="1">
                  <a:latin typeface="Times New Roman"/>
                  <a:ea typeface="Times New Roman"/>
                  <a:cs typeface="Times New Roman"/>
                  <a:sym typeface="Times New Roman"/>
                </a:rPr>
                <a:t>J</a:t>
              </a:r>
              <a:endParaRPr sz="5001" i="1" baseline="-20000" dirty="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41" name="xi1"/>
            <p:cNvSpPr txBox="1"/>
            <p:nvPr/>
          </p:nvSpPr>
          <p:spPr>
            <a:xfrm>
              <a:off x="1484763" y="7427422"/>
              <a:ext cx="1298288" cy="12241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799" tIns="50799" rIns="50799" bIns="50799" numCol="1" anchor="ctr">
              <a:noAutofit/>
            </a:bodyPr>
            <a:lstStyle/>
            <a:p>
              <a:pPr>
                <a:defRPr sz="5000">
                  <a:solidFill>
                    <a:srgbClr val="262626"/>
                  </a:solidFill>
                </a:defRPr>
              </a:pPr>
              <a:r>
                <a:rPr sz="5001" i="1"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r>
                <a:rPr sz="5001" i="1" baseline="-20000">
                  <a:latin typeface="Times New Roman"/>
                  <a:ea typeface="Times New Roman"/>
                  <a:cs typeface="Times New Roman"/>
                  <a:sym typeface="Times New Roman"/>
                </a:rPr>
                <a:t>i</a:t>
              </a:r>
              <a:r>
                <a:rPr sz="5001" baseline="-20000"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</a:p>
          </p:txBody>
        </p:sp>
        <p:sp>
          <p:nvSpPr>
            <p:cNvPr id="242" name="xi2"/>
            <p:cNvSpPr txBox="1"/>
            <p:nvPr/>
          </p:nvSpPr>
          <p:spPr>
            <a:xfrm>
              <a:off x="2351895" y="7427422"/>
              <a:ext cx="1298288" cy="12241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799" tIns="50799" rIns="50799" bIns="50799" numCol="1" anchor="ctr">
              <a:noAutofit/>
            </a:bodyPr>
            <a:lstStyle/>
            <a:p>
              <a:pPr>
                <a:defRPr sz="5000">
                  <a:solidFill>
                    <a:srgbClr val="262626"/>
                  </a:solidFill>
                </a:defRPr>
              </a:pPr>
              <a:r>
                <a:rPr sz="5001" i="1"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r>
                <a:rPr sz="5001" i="1" baseline="-20000">
                  <a:latin typeface="Times New Roman"/>
                  <a:ea typeface="Times New Roman"/>
                  <a:cs typeface="Times New Roman"/>
                  <a:sym typeface="Times New Roman"/>
                </a:rPr>
                <a:t>i</a:t>
              </a:r>
              <a:r>
                <a:rPr sz="5001" baseline="-20000"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</a:p>
          </p:txBody>
        </p:sp>
        <p:sp>
          <p:nvSpPr>
            <p:cNvPr id="243" name="features of data"/>
            <p:cNvSpPr txBox="1"/>
            <p:nvPr/>
          </p:nvSpPr>
          <p:spPr>
            <a:xfrm>
              <a:off x="6170997" y="7891664"/>
              <a:ext cx="4563748" cy="8721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799" tIns="50799" rIns="50799" bIns="50799" numCol="1" anchor="ctr">
              <a:spAutoFit/>
            </a:bodyPr>
            <a:lstStyle>
              <a:lvl1pPr>
                <a:defRPr sz="5000">
                  <a:solidFill>
                    <a:srgbClr val="262626"/>
                  </a:solidFill>
                </a:defRPr>
              </a:lvl1pPr>
            </a:lstStyle>
            <a:p>
              <a:r>
                <a:rPr sz="5001" dirty="0">
                  <a:latin typeface="Arial" panose="020B0604020202020204" pitchFamily="34" charset="0"/>
                  <a:cs typeface="Arial" panose="020B0604020202020204" pitchFamily="34" charset="0"/>
                </a:rPr>
                <a:t>features of data</a:t>
              </a:r>
            </a:p>
          </p:txBody>
        </p:sp>
        <p:sp>
          <p:nvSpPr>
            <p:cNvPr id="244" name="zi"/>
            <p:cNvSpPr txBox="1"/>
            <p:nvPr/>
          </p:nvSpPr>
          <p:spPr>
            <a:xfrm>
              <a:off x="976643" y="1567772"/>
              <a:ext cx="471281" cy="8721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799" tIns="50799" rIns="50799" bIns="50799" numCol="1" anchor="ctr">
              <a:spAutoFit/>
            </a:bodyPr>
            <a:lstStyle/>
            <a:p>
              <a:pPr>
                <a:defRPr sz="5000">
                  <a:solidFill>
                    <a:srgbClr val="262626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 sz="5001" i="1" dirty="0" err="1"/>
                <a:t>z</a:t>
              </a:r>
              <a:r>
                <a:rPr sz="5001" i="1" baseline="-20000" dirty="0" err="1"/>
                <a:t>i</a:t>
              </a:r>
              <a:endParaRPr sz="5001" i="1" baseline="-20000" dirty="0"/>
            </a:p>
          </p:txBody>
        </p:sp>
        <p:grpSp>
          <p:nvGrpSpPr>
            <p:cNvPr id="271" name="Group"/>
            <p:cNvGrpSpPr/>
            <p:nvPr/>
          </p:nvGrpSpPr>
          <p:grpSpPr>
            <a:xfrm>
              <a:off x="1611597" y="265204"/>
              <a:ext cx="13318718" cy="7353026"/>
              <a:chOff x="0" y="0"/>
              <a:chExt cx="13318717" cy="7353024"/>
            </a:xfrm>
          </p:grpSpPr>
          <p:sp>
            <p:nvSpPr>
              <p:cNvPr id="245" name="Line"/>
              <p:cNvSpPr/>
              <p:nvPr/>
            </p:nvSpPr>
            <p:spPr>
              <a:xfrm>
                <a:off x="355810" y="763871"/>
                <a:ext cx="1" cy="827612"/>
              </a:xfrm>
              <a:prstGeom prst="line">
                <a:avLst/>
              </a:prstGeom>
              <a:noFill/>
              <a:ln w="50800" cap="flat">
                <a:solidFill>
                  <a:srgbClr val="323333"/>
                </a:solidFill>
                <a:prstDash val="solid"/>
                <a:miter lim="400000"/>
                <a:headEnd type="triangle" w="med" len="med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3201"/>
              </a:p>
            </p:txBody>
          </p:sp>
          <p:sp>
            <p:nvSpPr>
              <p:cNvPr id="246" name="Circle"/>
              <p:cNvSpPr/>
              <p:nvPr/>
            </p:nvSpPr>
            <p:spPr>
              <a:xfrm>
                <a:off x="0" y="0"/>
                <a:ext cx="673572" cy="673572"/>
              </a:xfrm>
              <a:prstGeom prst="ellipse">
                <a:avLst/>
              </a:prstGeom>
              <a:solidFill>
                <a:srgbClr val="FFFFFF"/>
              </a:solidFill>
              <a:ln w="38100" cap="flat">
                <a:solidFill>
                  <a:srgbClr val="262626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3201"/>
              </a:p>
            </p:txBody>
          </p:sp>
          <p:sp>
            <p:nvSpPr>
              <p:cNvPr id="247" name="Line"/>
              <p:cNvSpPr/>
              <p:nvPr/>
            </p:nvSpPr>
            <p:spPr>
              <a:xfrm>
                <a:off x="333357" y="2260185"/>
                <a:ext cx="214191" cy="4504277"/>
              </a:xfrm>
              <a:prstGeom prst="line">
                <a:avLst/>
              </a:prstGeom>
              <a:noFill/>
              <a:ln w="50800" cap="flat">
                <a:solidFill>
                  <a:srgbClr val="323333"/>
                </a:solidFill>
                <a:prstDash val="solid"/>
                <a:miter lim="400000"/>
                <a:headEnd type="triangle" w="med" len="med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3201"/>
              </a:p>
            </p:txBody>
          </p:sp>
          <p:sp>
            <p:nvSpPr>
              <p:cNvPr id="248" name="Line"/>
              <p:cNvSpPr/>
              <p:nvPr/>
            </p:nvSpPr>
            <p:spPr>
              <a:xfrm>
                <a:off x="342905" y="2255617"/>
                <a:ext cx="1001596" cy="4507410"/>
              </a:xfrm>
              <a:prstGeom prst="line">
                <a:avLst/>
              </a:prstGeom>
              <a:noFill/>
              <a:ln w="50800" cap="flat">
                <a:solidFill>
                  <a:srgbClr val="323333"/>
                </a:solidFill>
                <a:prstDash val="solid"/>
                <a:miter lim="400000"/>
                <a:headEnd type="triangle" w="med" len="med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3201"/>
              </a:p>
            </p:txBody>
          </p:sp>
          <p:sp>
            <p:nvSpPr>
              <p:cNvPr id="249" name="Line"/>
              <p:cNvSpPr/>
              <p:nvPr/>
            </p:nvSpPr>
            <p:spPr>
              <a:xfrm>
                <a:off x="385833" y="2252078"/>
                <a:ext cx="1770731" cy="4507758"/>
              </a:xfrm>
              <a:prstGeom prst="line">
                <a:avLst/>
              </a:prstGeom>
              <a:noFill/>
              <a:ln w="50800" cap="flat">
                <a:solidFill>
                  <a:srgbClr val="323333"/>
                </a:solidFill>
                <a:prstDash val="solid"/>
                <a:miter lim="400000"/>
                <a:headEnd type="triangle" w="med" len="med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3201"/>
              </a:p>
            </p:txBody>
          </p:sp>
          <p:sp>
            <p:nvSpPr>
              <p:cNvPr id="250" name="Line"/>
              <p:cNvSpPr/>
              <p:nvPr/>
            </p:nvSpPr>
            <p:spPr>
              <a:xfrm>
                <a:off x="434239" y="2229994"/>
                <a:ext cx="6252194" cy="4582571"/>
              </a:xfrm>
              <a:prstGeom prst="line">
                <a:avLst/>
              </a:prstGeom>
              <a:noFill/>
              <a:ln w="50800" cap="flat">
                <a:solidFill>
                  <a:srgbClr val="323333"/>
                </a:solidFill>
                <a:prstDash val="solid"/>
                <a:miter lim="400000"/>
                <a:headEnd type="triangle" w="med" len="med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3201"/>
              </a:p>
            </p:txBody>
          </p:sp>
          <p:sp>
            <p:nvSpPr>
              <p:cNvPr id="251" name="Line"/>
              <p:cNvSpPr/>
              <p:nvPr/>
            </p:nvSpPr>
            <p:spPr>
              <a:xfrm>
                <a:off x="548937" y="2159409"/>
                <a:ext cx="11531522" cy="4611206"/>
              </a:xfrm>
              <a:prstGeom prst="line">
                <a:avLst/>
              </a:prstGeom>
              <a:noFill/>
              <a:ln w="50800" cap="flat">
                <a:solidFill>
                  <a:srgbClr val="323333"/>
                </a:solidFill>
                <a:prstDash val="solid"/>
                <a:miter lim="400000"/>
                <a:headEnd type="triangle" w="med" len="med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3201"/>
              </a:p>
            </p:txBody>
          </p:sp>
          <p:sp>
            <p:nvSpPr>
              <p:cNvPr id="252" name="Line"/>
              <p:cNvSpPr/>
              <p:nvPr/>
            </p:nvSpPr>
            <p:spPr>
              <a:xfrm>
                <a:off x="632964" y="2010430"/>
                <a:ext cx="12310495" cy="4740294"/>
              </a:xfrm>
              <a:prstGeom prst="line">
                <a:avLst/>
              </a:prstGeom>
              <a:noFill/>
              <a:ln w="50800" cap="flat">
                <a:solidFill>
                  <a:srgbClr val="323333"/>
                </a:solidFill>
                <a:prstDash val="solid"/>
                <a:miter lim="400000"/>
                <a:headEnd type="triangle" w="med" len="med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3201"/>
              </a:p>
            </p:txBody>
          </p:sp>
          <p:sp>
            <p:nvSpPr>
              <p:cNvPr id="253" name="Circle"/>
              <p:cNvSpPr/>
              <p:nvPr/>
            </p:nvSpPr>
            <p:spPr>
              <a:xfrm>
                <a:off x="2607347" y="6724112"/>
                <a:ext cx="621052" cy="621052"/>
              </a:xfrm>
              <a:prstGeom prst="ellipse">
                <a:avLst/>
              </a:prstGeom>
              <a:solidFill>
                <a:srgbClr val="FFFFFF"/>
              </a:solidFill>
              <a:ln w="38100" cap="flat">
                <a:solidFill>
                  <a:srgbClr val="262626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3201"/>
              </a:p>
            </p:txBody>
          </p:sp>
          <p:sp>
            <p:nvSpPr>
              <p:cNvPr id="254" name="Circle"/>
              <p:cNvSpPr/>
              <p:nvPr/>
            </p:nvSpPr>
            <p:spPr>
              <a:xfrm>
                <a:off x="3383524" y="6724112"/>
                <a:ext cx="621053" cy="621052"/>
              </a:xfrm>
              <a:prstGeom prst="ellipse">
                <a:avLst/>
              </a:prstGeom>
              <a:solidFill>
                <a:srgbClr val="FFFFFF"/>
              </a:solidFill>
              <a:ln w="38100" cap="flat">
                <a:solidFill>
                  <a:srgbClr val="262626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3201"/>
              </a:p>
            </p:txBody>
          </p:sp>
          <p:sp>
            <p:nvSpPr>
              <p:cNvPr id="255" name="Circle"/>
              <p:cNvSpPr/>
              <p:nvPr/>
            </p:nvSpPr>
            <p:spPr>
              <a:xfrm>
                <a:off x="4159703" y="6724112"/>
                <a:ext cx="621053" cy="621052"/>
              </a:xfrm>
              <a:prstGeom prst="ellipse">
                <a:avLst/>
              </a:prstGeom>
              <a:solidFill>
                <a:srgbClr val="FFFFFF"/>
              </a:solidFill>
              <a:ln w="38100" cap="flat">
                <a:solidFill>
                  <a:srgbClr val="262626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3201"/>
              </a:p>
            </p:txBody>
          </p:sp>
          <p:sp>
            <p:nvSpPr>
              <p:cNvPr id="256" name="Circle"/>
              <p:cNvSpPr/>
              <p:nvPr/>
            </p:nvSpPr>
            <p:spPr>
              <a:xfrm>
                <a:off x="4935881" y="6724112"/>
                <a:ext cx="621052" cy="621052"/>
              </a:xfrm>
              <a:prstGeom prst="ellipse">
                <a:avLst/>
              </a:prstGeom>
              <a:solidFill>
                <a:srgbClr val="FFFFFF"/>
              </a:solidFill>
              <a:ln w="38100" cap="flat">
                <a:solidFill>
                  <a:srgbClr val="262626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3201"/>
              </a:p>
            </p:txBody>
          </p:sp>
          <p:sp>
            <p:nvSpPr>
              <p:cNvPr id="257" name="Circle"/>
              <p:cNvSpPr/>
              <p:nvPr/>
            </p:nvSpPr>
            <p:spPr>
              <a:xfrm>
                <a:off x="5712059" y="6724112"/>
                <a:ext cx="621052" cy="621052"/>
              </a:xfrm>
              <a:prstGeom prst="ellipse">
                <a:avLst/>
              </a:prstGeom>
              <a:solidFill>
                <a:srgbClr val="FFFFFF"/>
              </a:solidFill>
              <a:ln w="38100" cap="flat">
                <a:solidFill>
                  <a:srgbClr val="262626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3201"/>
              </a:p>
            </p:txBody>
          </p:sp>
          <p:sp>
            <p:nvSpPr>
              <p:cNvPr id="258" name="Circle"/>
              <p:cNvSpPr/>
              <p:nvPr/>
            </p:nvSpPr>
            <p:spPr>
              <a:xfrm>
                <a:off x="7264416" y="6724112"/>
                <a:ext cx="621052" cy="621052"/>
              </a:xfrm>
              <a:prstGeom prst="ellipse">
                <a:avLst/>
              </a:prstGeom>
              <a:solidFill>
                <a:srgbClr val="FFFFFF"/>
              </a:solidFill>
              <a:ln w="38100" cap="flat">
                <a:solidFill>
                  <a:srgbClr val="262626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3201"/>
              </a:p>
            </p:txBody>
          </p:sp>
          <p:sp>
            <p:nvSpPr>
              <p:cNvPr id="259" name="Circle"/>
              <p:cNvSpPr/>
              <p:nvPr/>
            </p:nvSpPr>
            <p:spPr>
              <a:xfrm>
                <a:off x="8040595" y="6724112"/>
                <a:ext cx="621052" cy="621052"/>
              </a:xfrm>
              <a:prstGeom prst="ellipse">
                <a:avLst/>
              </a:prstGeom>
              <a:solidFill>
                <a:srgbClr val="FFFFFF"/>
              </a:solidFill>
              <a:ln w="38100" cap="flat">
                <a:solidFill>
                  <a:srgbClr val="262626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3201"/>
              </a:p>
            </p:txBody>
          </p:sp>
          <p:sp>
            <p:nvSpPr>
              <p:cNvPr id="260" name="Circle"/>
              <p:cNvSpPr/>
              <p:nvPr/>
            </p:nvSpPr>
            <p:spPr>
              <a:xfrm>
                <a:off x="8816773" y="6724112"/>
                <a:ext cx="621052" cy="621052"/>
              </a:xfrm>
              <a:prstGeom prst="ellipse">
                <a:avLst/>
              </a:prstGeom>
              <a:solidFill>
                <a:srgbClr val="FFFFFF"/>
              </a:solidFill>
              <a:ln w="38100" cap="flat">
                <a:solidFill>
                  <a:srgbClr val="262626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3201"/>
              </a:p>
            </p:txBody>
          </p:sp>
          <p:sp>
            <p:nvSpPr>
              <p:cNvPr id="261" name="Circle"/>
              <p:cNvSpPr/>
              <p:nvPr/>
            </p:nvSpPr>
            <p:spPr>
              <a:xfrm>
                <a:off x="9592952" y="6724112"/>
                <a:ext cx="621052" cy="621052"/>
              </a:xfrm>
              <a:prstGeom prst="ellipse">
                <a:avLst/>
              </a:prstGeom>
              <a:solidFill>
                <a:srgbClr val="FFFFFF"/>
              </a:solidFill>
              <a:ln w="38100" cap="flat">
                <a:solidFill>
                  <a:srgbClr val="262626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3201"/>
              </a:p>
            </p:txBody>
          </p:sp>
          <p:sp>
            <p:nvSpPr>
              <p:cNvPr id="262" name="Circle"/>
              <p:cNvSpPr/>
              <p:nvPr/>
            </p:nvSpPr>
            <p:spPr>
              <a:xfrm>
                <a:off x="10369129" y="6724112"/>
                <a:ext cx="621053" cy="621052"/>
              </a:xfrm>
              <a:prstGeom prst="ellipse">
                <a:avLst/>
              </a:prstGeom>
              <a:solidFill>
                <a:srgbClr val="FFFFFF"/>
              </a:solidFill>
              <a:ln w="38100" cap="flat">
                <a:solidFill>
                  <a:srgbClr val="262626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3201"/>
              </a:p>
            </p:txBody>
          </p:sp>
          <p:sp>
            <p:nvSpPr>
              <p:cNvPr id="263" name="Circle"/>
              <p:cNvSpPr/>
              <p:nvPr/>
            </p:nvSpPr>
            <p:spPr>
              <a:xfrm>
                <a:off x="11145308" y="6724112"/>
                <a:ext cx="621053" cy="621052"/>
              </a:xfrm>
              <a:prstGeom prst="ellipse">
                <a:avLst/>
              </a:prstGeom>
              <a:solidFill>
                <a:srgbClr val="FFFFFF"/>
              </a:solidFill>
              <a:ln w="38100" cap="flat">
                <a:solidFill>
                  <a:srgbClr val="262626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3201"/>
              </a:p>
            </p:txBody>
          </p:sp>
          <p:sp>
            <p:nvSpPr>
              <p:cNvPr id="264" name="Circle"/>
              <p:cNvSpPr/>
              <p:nvPr/>
            </p:nvSpPr>
            <p:spPr>
              <a:xfrm>
                <a:off x="6488238" y="6724112"/>
                <a:ext cx="621052" cy="621052"/>
              </a:xfrm>
              <a:prstGeom prst="ellipse">
                <a:avLst/>
              </a:prstGeom>
              <a:solidFill>
                <a:srgbClr val="FFFFFF"/>
              </a:solidFill>
              <a:ln w="38100" cap="flat">
                <a:solidFill>
                  <a:srgbClr val="262626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3201"/>
              </a:p>
            </p:txBody>
          </p:sp>
          <p:sp>
            <p:nvSpPr>
              <p:cNvPr id="265" name="Circle"/>
              <p:cNvSpPr/>
              <p:nvPr/>
            </p:nvSpPr>
            <p:spPr>
              <a:xfrm>
                <a:off x="11921487" y="6724112"/>
                <a:ext cx="621052" cy="621052"/>
              </a:xfrm>
              <a:prstGeom prst="ellipse">
                <a:avLst/>
              </a:prstGeom>
              <a:solidFill>
                <a:srgbClr val="FFFFFF"/>
              </a:solidFill>
              <a:ln w="38100" cap="flat">
                <a:solidFill>
                  <a:srgbClr val="262626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3201"/>
              </a:p>
            </p:txBody>
          </p:sp>
          <p:sp>
            <p:nvSpPr>
              <p:cNvPr id="266" name="Circle"/>
              <p:cNvSpPr/>
              <p:nvPr/>
            </p:nvSpPr>
            <p:spPr>
              <a:xfrm>
                <a:off x="1831167" y="6724112"/>
                <a:ext cx="621053" cy="621052"/>
              </a:xfrm>
              <a:prstGeom prst="ellipse">
                <a:avLst/>
              </a:prstGeom>
              <a:solidFill>
                <a:srgbClr val="FFFFFF"/>
              </a:solidFill>
              <a:ln w="38100" cap="flat">
                <a:solidFill>
                  <a:srgbClr val="262626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3201"/>
              </a:p>
            </p:txBody>
          </p:sp>
          <p:sp>
            <p:nvSpPr>
              <p:cNvPr id="267" name="Circle"/>
              <p:cNvSpPr/>
              <p:nvPr/>
            </p:nvSpPr>
            <p:spPr>
              <a:xfrm>
                <a:off x="1054991" y="6724112"/>
                <a:ext cx="621052" cy="621052"/>
              </a:xfrm>
              <a:prstGeom prst="ellipse">
                <a:avLst/>
              </a:prstGeom>
              <a:solidFill>
                <a:srgbClr val="FFFFFF"/>
              </a:solidFill>
              <a:ln w="38100" cap="flat">
                <a:solidFill>
                  <a:srgbClr val="262626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3201"/>
              </a:p>
            </p:txBody>
          </p:sp>
          <p:sp>
            <p:nvSpPr>
              <p:cNvPr id="268" name="Circle"/>
              <p:cNvSpPr/>
              <p:nvPr/>
            </p:nvSpPr>
            <p:spPr>
              <a:xfrm>
                <a:off x="278813" y="6731973"/>
                <a:ext cx="621052" cy="621052"/>
              </a:xfrm>
              <a:prstGeom prst="ellipse">
                <a:avLst/>
              </a:prstGeom>
              <a:solidFill>
                <a:srgbClr val="FFFFFF"/>
              </a:solidFill>
              <a:ln w="38100" cap="flat">
                <a:solidFill>
                  <a:srgbClr val="262626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3201"/>
              </a:p>
            </p:txBody>
          </p:sp>
          <p:sp>
            <p:nvSpPr>
              <p:cNvPr id="269" name="Circle"/>
              <p:cNvSpPr/>
              <p:nvPr/>
            </p:nvSpPr>
            <p:spPr>
              <a:xfrm>
                <a:off x="12697666" y="6731973"/>
                <a:ext cx="621052" cy="621052"/>
              </a:xfrm>
              <a:prstGeom prst="ellipse">
                <a:avLst/>
              </a:prstGeom>
              <a:solidFill>
                <a:srgbClr val="FFFFFF"/>
              </a:solidFill>
              <a:ln w="38100" cap="flat">
                <a:solidFill>
                  <a:srgbClr val="262626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3201"/>
              </a:p>
            </p:txBody>
          </p:sp>
          <p:sp>
            <p:nvSpPr>
              <p:cNvPr id="270" name="Circle"/>
              <p:cNvSpPr/>
              <p:nvPr/>
            </p:nvSpPr>
            <p:spPr>
              <a:xfrm>
                <a:off x="13572" y="1541592"/>
                <a:ext cx="669328" cy="669328"/>
              </a:xfrm>
              <a:prstGeom prst="ellipse">
                <a:avLst/>
              </a:prstGeom>
              <a:solidFill>
                <a:srgbClr val="FFFFFF"/>
              </a:solidFill>
              <a:ln w="38100" cap="flat">
                <a:solidFill>
                  <a:srgbClr val="262626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3201"/>
              </a:p>
            </p:txBody>
          </p:sp>
        </p:grpSp>
      </p:grpSp>
      <p:sp>
        <p:nvSpPr>
          <p:cNvPr id="274" name="A Simple…"/>
          <p:cNvSpPr txBox="1"/>
          <p:nvPr/>
        </p:nvSpPr>
        <p:spPr>
          <a:xfrm>
            <a:off x="127030" y="2635045"/>
            <a:ext cx="4347342" cy="12844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799" tIns="50799" rIns="50799" bIns="50799" anchor="ctr">
            <a:spAutoFit/>
          </a:bodyPr>
          <a:lstStyle/>
          <a:p>
            <a:pPr>
              <a:lnSpc>
                <a:spcPct val="80000"/>
              </a:lnSpc>
              <a:defRPr sz="5000"/>
            </a:pPr>
            <a:r>
              <a:rPr sz="4800" dirty="0">
                <a:latin typeface="Arial" panose="020B0604020202020204" pitchFamily="34" charset="0"/>
                <a:cs typeface="Arial" panose="020B0604020202020204" pitchFamily="34" charset="0"/>
              </a:rPr>
              <a:t>A Simple</a:t>
            </a:r>
          </a:p>
          <a:p>
            <a:pPr>
              <a:lnSpc>
                <a:spcPct val="80000"/>
              </a:lnSpc>
              <a:defRPr sz="5000"/>
            </a:pPr>
            <a:r>
              <a:rPr sz="4800" dirty="0">
                <a:latin typeface="Arial" panose="020B0604020202020204" pitchFamily="34" charset="0"/>
                <a:cs typeface="Arial" panose="020B0604020202020204" pitchFamily="34" charset="0"/>
              </a:rPr>
              <a:t>Neural Network</a:t>
            </a:r>
          </a:p>
        </p:txBody>
      </p:sp>
      <p:sp>
        <p:nvSpPr>
          <p:cNvPr id="275" name="Shape"/>
          <p:cNvSpPr/>
          <p:nvPr/>
        </p:nvSpPr>
        <p:spPr>
          <a:xfrm>
            <a:off x="1370574" y="4538056"/>
            <a:ext cx="1843594" cy="23637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29" h="21600" extrusionOk="0">
                <a:moveTo>
                  <a:pt x="9314" y="0"/>
                </a:moveTo>
                <a:cubicBezTo>
                  <a:pt x="8903" y="0"/>
                  <a:pt x="8567" y="264"/>
                  <a:pt x="8567" y="588"/>
                </a:cubicBezTo>
                <a:lnTo>
                  <a:pt x="8567" y="3859"/>
                </a:lnTo>
                <a:cubicBezTo>
                  <a:pt x="8567" y="4182"/>
                  <a:pt x="8903" y="4446"/>
                  <a:pt x="9314" y="4446"/>
                </a:cubicBezTo>
                <a:cubicBezTo>
                  <a:pt x="9726" y="4446"/>
                  <a:pt x="10057" y="4182"/>
                  <a:pt x="10057" y="3859"/>
                </a:cubicBezTo>
                <a:lnTo>
                  <a:pt x="10057" y="588"/>
                </a:lnTo>
                <a:cubicBezTo>
                  <a:pt x="10057" y="264"/>
                  <a:pt x="9726" y="0"/>
                  <a:pt x="9314" y="0"/>
                </a:cubicBezTo>
                <a:close/>
                <a:moveTo>
                  <a:pt x="2962" y="1563"/>
                </a:moveTo>
                <a:cubicBezTo>
                  <a:pt x="2771" y="1563"/>
                  <a:pt x="2578" y="1620"/>
                  <a:pt x="2432" y="1734"/>
                </a:cubicBezTo>
                <a:cubicBezTo>
                  <a:pt x="2140" y="1961"/>
                  <a:pt x="2137" y="2334"/>
                  <a:pt x="2427" y="2564"/>
                </a:cubicBezTo>
                <a:lnTo>
                  <a:pt x="5361" y="4885"/>
                </a:lnTo>
                <a:cubicBezTo>
                  <a:pt x="5651" y="5115"/>
                  <a:pt x="6125" y="5117"/>
                  <a:pt x="6417" y="4889"/>
                </a:cubicBezTo>
                <a:cubicBezTo>
                  <a:pt x="6709" y="4661"/>
                  <a:pt x="6712" y="4291"/>
                  <a:pt x="6422" y="4062"/>
                </a:cubicBezTo>
                <a:lnTo>
                  <a:pt x="3488" y="1737"/>
                </a:lnTo>
                <a:cubicBezTo>
                  <a:pt x="3343" y="1622"/>
                  <a:pt x="3153" y="1564"/>
                  <a:pt x="2962" y="1563"/>
                </a:cubicBezTo>
                <a:close/>
                <a:moveTo>
                  <a:pt x="15772" y="1625"/>
                </a:moveTo>
                <a:cubicBezTo>
                  <a:pt x="15582" y="1618"/>
                  <a:pt x="15389" y="1668"/>
                  <a:pt x="15237" y="1777"/>
                </a:cubicBezTo>
                <a:lnTo>
                  <a:pt x="12156" y="3982"/>
                </a:lnTo>
                <a:cubicBezTo>
                  <a:pt x="11851" y="4200"/>
                  <a:pt x="11828" y="4570"/>
                  <a:pt x="12105" y="4809"/>
                </a:cubicBezTo>
                <a:cubicBezTo>
                  <a:pt x="12382" y="5048"/>
                  <a:pt x="12852" y="5063"/>
                  <a:pt x="13157" y="4845"/>
                </a:cubicBezTo>
                <a:lnTo>
                  <a:pt x="16238" y="2644"/>
                </a:lnTo>
                <a:cubicBezTo>
                  <a:pt x="16543" y="2426"/>
                  <a:pt x="16566" y="2056"/>
                  <a:pt x="16289" y="1817"/>
                </a:cubicBezTo>
                <a:cubicBezTo>
                  <a:pt x="16150" y="1697"/>
                  <a:pt x="15963" y="1632"/>
                  <a:pt x="15772" y="1625"/>
                </a:cubicBezTo>
                <a:close/>
                <a:moveTo>
                  <a:pt x="18886" y="4406"/>
                </a:moveTo>
                <a:cubicBezTo>
                  <a:pt x="18389" y="4402"/>
                  <a:pt x="17889" y="4548"/>
                  <a:pt x="17511" y="4849"/>
                </a:cubicBezTo>
                <a:lnTo>
                  <a:pt x="8092" y="12258"/>
                </a:lnTo>
                <a:cubicBezTo>
                  <a:pt x="7603" y="11042"/>
                  <a:pt x="6577" y="10002"/>
                  <a:pt x="5204" y="9324"/>
                </a:cubicBezTo>
                <a:cubicBezTo>
                  <a:pt x="4181" y="8818"/>
                  <a:pt x="3007" y="8536"/>
                  <a:pt x="1800" y="8508"/>
                </a:cubicBezTo>
                <a:cubicBezTo>
                  <a:pt x="1232" y="8490"/>
                  <a:pt x="689" y="8692"/>
                  <a:pt x="347" y="9048"/>
                </a:cubicBezTo>
                <a:cubicBezTo>
                  <a:pt x="96" y="9308"/>
                  <a:pt x="-26" y="9630"/>
                  <a:pt x="5" y="9955"/>
                </a:cubicBezTo>
                <a:cubicBezTo>
                  <a:pt x="563" y="10311"/>
                  <a:pt x="1087" y="10700"/>
                  <a:pt x="1569" y="11119"/>
                </a:cubicBezTo>
                <a:cubicBezTo>
                  <a:pt x="2046" y="11534"/>
                  <a:pt x="2479" y="11980"/>
                  <a:pt x="2870" y="12446"/>
                </a:cubicBezTo>
                <a:cubicBezTo>
                  <a:pt x="3373" y="13276"/>
                  <a:pt x="3815" y="14125"/>
                  <a:pt x="4189" y="14996"/>
                </a:cubicBezTo>
                <a:cubicBezTo>
                  <a:pt x="4557" y="15851"/>
                  <a:pt x="4860" y="16724"/>
                  <a:pt x="5098" y="17607"/>
                </a:cubicBezTo>
                <a:lnTo>
                  <a:pt x="9411" y="20980"/>
                </a:lnTo>
                <a:cubicBezTo>
                  <a:pt x="10186" y="21385"/>
                  <a:pt x="11095" y="21600"/>
                  <a:pt x="12027" y="21600"/>
                </a:cubicBezTo>
                <a:cubicBezTo>
                  <a:pt x="12914" y="21600"/>
                  <a:pt x="13780" y="21401"/>
                  <a:pt x="14531" y="21030"/>
                </a:cubicBezTo>
                <a:lnTo>
                  <a:pt x="20971" y="16160"/>
                </a:lnTo>
                <a:cubicBezTo>
                  <a:pt x="21476" y="15704"/>
                  <a:pt x="21574" y="15047"/>
                  <a:pt x="21211" y="14514"/>
                </a:cubicBezTo>
                <a:cubicBezTo>
                  <a:pt x="20919" y="14084"/>
                  <a:pt x="20366" y="13801"/>
                  <a:pt x="19749" y="13763"/>
                </a:cubicBezTo>
                <a:cubicBezTo>
                  <a:pt x="20025" y="13280"/>
                  <a:pt x="19945" y="12715"/>
                  <a:pt x="19537" y="12294"/>
                </a:cubicBezTo>
                <a:cubicBezTo>
                  <a:pt x="19218" y="11965"/>
                  <a:pt x="18733" y="11764"/>
                  <a:pt x="18208" y="11739"/>
                </a:cubicBezTo>
                <a:cubicBezTo>
                  <a:pt x="18444" y="11242"/>
                  <a:pt x="18351" y="10683"/>
                  <a:pt x="17963" y="10249"/>
                </a:cubicBezTo>
                <a:cubicBezTo>
                  <a:pt x="17685" y="9937"/>
                  <a:pt x="17275" y="9717"/>
                  <a:pt x="16806" y="9625"/>
                </a:cubicBezTo>
                <a:lnTo>
                  <a:pt x="20072" y="7065"/>
                </a:lnTo>
                <a:cubicBezTo>
                  <a:pt x="20926" y="6512"/>
                  <a:pt x="21006" y="5506"/>
                  <a:pt x="20247" y="4874"/>
                </a:cubicBezTo>
                <a:cubicBezTo>
                  <a:pt x="19878" y="4567"/>
                  <a:pt x="19383" y="4411"/>
                  <a:pt x="18886" y="4406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latin typeface="+mn-lt"/>
                <a:ea typeface="+mn-ea"/>
                <a:cs typeface="+mn-cs"/>
                <a:sym typeface="Helvetica Neue Medium"/>
              </a:defRPr>
            </a:pPr>
            <a:endParaRPr sz="320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B6EEBFB6-6686-4745-A7ED-E3E256548AFF}"/>
                  </a:ext>
                </a:extLst>
              </p:cNvPr>
              <p:cNvSpPr/>
              <p:nvPr/>
            </p:nvSpPr>
            <p:spPr>
              <a:xfrm>
                <a:off x="8598728" y="4547915"/>
                <a:ext cx="14466443" cy="9355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 sz="5000">
                    <a:solidFill>
                      <a:srgbClr val="000000"/>
                    </a:solidFill>
                    <a:latin typeface="Open Sans Bold"/>
                    <a:ea typeface="Open Sans Bold"/>
                    <a:cs typeface="Open Sans Bold"/>
                    <a:sym typeface="Open Sans Bold"/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+…+</m:t>
                      </m:r>
                      <m:d>
                        <m:d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sub>
                          </m:sSub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sub>
                          </m:sSub>
                        </m:e>
                      </m:d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4800" dirty="0"/>
              </a:p>
            </p:txBody>
          </p:sp>
        </mc:Choice>
        <mc:Fallback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B6EEBFB6-6686-4745-A7ED-E3E256548A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8728" y="4547915"/>
                <a:ext cx="14466443" cy="9355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25426C25-FF3C-4852-AEE8-DE149BF89748}"/>
                  </a:ext>
                </a:extLst>
              </p:cNvPr>
              <p:cNvSpPr/>
              <p:nvPr/>
            </p:nvSpPr>
            <p:spPr>
              <a:xfrm>
                <a:off x="9917557" y="1748188"/>
                <a:ext cx="14466443" cy="8619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 sz="5000">
                    <a:solidFill>
                      <a:srgbClr val="000000"/>
                    </a:solidFill>
                    <a:latin typeface="Open Sans Bold"/>
                    <a:ea typeface="Open Sans Bold"/>
                    <a:cs typeface="Open Sans Bold"/>
                    <a:sym typeface="Open Sans Bold"/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4800" b="0" i="1" smtClean="0">
                          <a:latin typeface="Cambria Math" panose="02040503050406030204" pitchFamily="18" charset="0"/>
                        </a:rPr>
                        <m:t>log</m:t>
                      </m:r>
                      <m:d>
                        <m:d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4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4800" i="1">
                          <a:latin typeface="Cambria Math" panose="02040503050406030204" pitchFamily="18" charset="0"/>
                        </a:rPr>
                        <m:t>log</m:t>
                      </m:r>
                      <m:d>
                        <m:d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4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25426C25-FF3C-4852-AEE8-DE149BF897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7557" y="1748188"/>
                <a:ext cx="14466443" cy="86190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zi">
                <a:extLst>
                  <a:ext uri="{FF2B5EF4-FFF2-40B4-BE49-F238E27FC236}">
                    <a16:creationId xmlns:a16="http://schemas.microsoft.com/office/drawing/2014/main" id="{216C328F-464E-4764-BA18-B53C79FF5B6A}"/>
                  </a:ext>
                </a:extLst>
              </p:cNvPr>
              <p:cNvSpPr txBox="1"/>
              <p:nvPr/>
            </p:nvSpPr>
            <p:spPr>
              <a:xfrm>
                <a:off x="7958418" y="3469382"/>
                <a:ext cx="573809" cy="86728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wrap="none" lIns="50799" tIns="50799" rIns="50799" bIns="50799" numCol="1" anchor="ctr">
                <a:spAutoFit/>
              </a:bodyPr>
              <a:lstStyle/>
              <a:p>
                <a:pPr>
                  <a:defRPr sz="5000">
                    <a:solidFill>
                      <a:srgbClr val="262626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sz="2400" i="1" baseline="-20000" dirty="0"/>
              </a:p>
            </p:txBody>
          </p:sp>
        </mc:Choice>
        <mc:Fallback xmlns="">
          <p:sp>
            <p:nvSpPr>
              <p:cNvPr id="49" name="zi">
                <a:extLst>
                  <a:ext uri="{FF2B5EF4-FFF2-40B4-BE49-F238E27FC236}">
                    <a16:creationId xmlns:a16="http://schemas.microsoft.com/office/drawing/2014/main" id="{216C328F-464E-4764-BA18-B53C79FF5B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8418" y="3469382"/>
                <a:ext cx="573809" cy="8672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i">
                <a:extLst>
                  <a:ext uri="{FF2B5EF4-FFF2-40B4-BE49-F238E27FC236}">
                    <a16:creationId xmlns:a16="http://schemas.microsoft.com/office/drawing/2014/main" id="{B7613075-4867-4141-B07E-E0CD04ECC210}"/>
                  </a:ext>
                </a:extLst>
              </p:cNvPr>
              <p:cNvSpPr txBox="1"/>
              <p:nvPr/>
            </p:nvSpPr>
            <p:spPr>
              <a:xfrm>
                <a:off x="9267702" y="7674099"/>
                <a:ext cx="589069" cy="90909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wrap="none" lIns="50799" tIns="50799" rIns="50799" bIns="50799" numCol="1" anchor="ctr">
                <a:spAutoFit/>
              </a:bodyPr>
              <a:lstStyle/>
              <a:p>
                <a:pPr>
                  <a:defRPr sz="5000">
                    <a:solidFill>
                      <a:srgbClr val="262626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sz="2400" i="1" baseline="-20000" dirty="0"/>
              </a:p>
            </p:txBody>
          </p:sp>
        </mc:Choice>
        <mc:Fallback xmlns="">
          <p:sp>
            <p:nvSpPr>
              <p:cNvPr id="50" name="zi">
                <a:extLst>
                  <a:ext uri="{FF2B5EF4-FFF2-40B4-BE49-F238E27FC236}">
                    <a16:creationId xmlns:a16="http://schemas.microsoft.com/office/drawing/2014/main" id="{B7613075-4867-4141-B07E-E0CD04ECC2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7702" y="7674099"/>
                <a:ext cx="589069" cy="90909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9" grpId="0"/>
      <p:bldP spid="5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This is “deferred” computation or “symbolic” programming"/>
          <p:cNvSpPr txBox="1">
            <a:spLocks noGrp="1"/>
          </p:cNvSpPr>
          <p:nvPr>
            <p:ph type="body" idx="13"/>
          </p:nvPr>
        </p:nvSpPr>
        <p:spPr>
          <a:xfrm>
            <a:off x="5718576" y="3855250"/>
            <a:ext cx="11331623" cy="872034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 algn="l">
              <a:defRPr sz="5000">
                <a:solidFill>
                  <a:srgbClr val="FFFFFF"/>
                </a:solidFill>
                <a:latin typeface="Open Sans Regular"/>
                <a:ea typeface="Open Sans Regular"/>
                <a:cs typeface="Open Sans Regular"/>
                <a:sym typeface="Open Sans Regular"/>
              </a:defRPr>
            </a:lvl1pPr>
          </a:lstStyle>
          <a:p>
            <a:r>
              <a:rPr lang="en-US" dirty="0"/>
              <a:t>How do we actually implement this?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">
            <a:extLst>
              <a:ext uri="{FF2B5EF4-FFF2-40B4-BE49-F238E27FC236}">
                <a16:creationId xmlns:a16="http://schemas.microsoft.com/office/drawing/2014/main" id="{EEE8D483-07BC-414E-ACF1-2B8283B5DC0B}"/>
              </a:ext>
            </a:extLst>
          </p:cNvPr>
          <p:cNvGrpSpPr/>
          <p:nvPr/>
        </p:nvGrpSpPr>
        <p:grpSpPr>
          <a:xfrm>
            <a:off x="4214120" y="8052897"/>
            <a:ext cx="8807508" cy="5391075"/>
            <a:chOff x="130686" y="-857096"/>
            <a:chExt cx="15225116" cy="960525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σ(zi)">
                  <a:extLst>
                    <a:ext uri="{FF2B5EF4-FFF2-40B4-BE49-F238E27FC236}">
                      <a16:creationId xmlns:a16="http://schemas.microsoft.com/office/drawing/2014/main" id="{D0F70A5D-1D1B-4449-A4D1-C870DAA17508}"/>
                    </a:ext>
                  </a:extLst>
                </p:cNvPr>
                <p:cNvSpPr txBox="1"/>
                <p:nvPr/>
              </p:nvSpPr>
              <p:spPr>
                <a:xfrm>
                  <a:off x="130686" y="-857096"/>
                  <a:ext cx="2634474" cy="85141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ma14="http://schemas.microsoft.com/office/mac/drawingml/2011/main" val="1"/>
                  </a:ext>
                </a:extLst>
              </p:spPr>
              <p:txBody>
                <a:bodyPr wrap="none" lIns="50799" tIns="50799" rIns="50799" bIns="50799" numCol="1" anchor="ctr">
                  <a:spAutoFit/>
                </a:bodyPr>
                <a:lstStyle/>
                <a:p>
                  <a:pPr lvl="1">
                    <a:defRPr sz="5000">
                      <a:solidFill>
                        <a:srgbClr val="262626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sz="2400" dirty="0"/>
                </a:p>
              </p:txBody>
            </p:sp>
          </mc:Choice>
          <mc:Fallback xmlns="">
            <p:sp>
              <p:nvSpPr>
                <p:cNvPr id="5" name="σ(zi)">
                  <a:extLst>
                    <a:ext uri="{FF2B5EF4-FFF2-40B4-BE49-F238E27FC236}">
                      <a16:creationId xmlns:a16="http://schemas.microsoft.com/office/drawing/2014/main" id="{D0F70A5D-1D1B-4449-A4D1-C870DAA175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686" y="-857096"/>
                  <a:ext cx="2634474" cy="851419"/>
                </a:xfrm>
                <a:prstGeom prst="rect">
                  <a:avLst/>
                </a:prstGeom>
                <a:blipFill>
                  <a:blip r:embed="rId3"/>
                  <a:stretch>
                    <a:fillRect l="-3200" b="-10127"/>
                  </a:stretch>
                </a:blip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m="http://schemas.openxmlformats.org/officeDocument/2006/math" xmlns="" xmlns:a14="http://schemas.microsoft.com/office/drawing/2010/main" val="1"/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bM">
              <a:extLst>
                <a:ext uri="{FF2B5EF4-FFF2-40B4-BE49-F238E27FC236}">
                  <a16:creationId xmlns:a16="http://schemas.microsoft.com/office/drawing/2014/main" id="{465031DF-404F-4AF8-BED3-763ED008D499}"/>
                </a:ext>
              </a:extLst>
            </p:cNvPr>
            <p:cNvSpPr txBox="1"/>
            <p:nvPr/>
          </p:nvSpPr>
          <p:spPr>
            <a:xfrm>
              <a:off x="9254278" y="4062439"/>
              <a:ext cx="601312" cy="8408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799" tIns="50799" rIns="50799" bIns="50799" numCol="1" anchor="ctr">
              <a:spAutoFit/>
            </a:bodyPr>
            <a:lstStyle/>
            <a:p>
              <a:pPr>
                <a:defRPr sz="5000">
                  <a:solidFill>
                    <a:srgbClr val="262626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 sz="2400" i="1" dirty="0" err="1"/>
                <a:t>b</a:t>
              </a:r>
              <a:r>
                <a:rPr lang="en-US" sz="2400" i="1" baseline="-20000" dirty="0" err="1"/>
                <a:t>J</a:t>
              </a:r>
              <a:endParaRPr sz="2400" i="1" baseline="-20000" dirty="0"/>
            </a:p>
          </p:txBody>
        </p:sp>
        <p:sp>
          <p:nvSpPr>
            <p:cNvPr id="7" name="b1">
              <a:extLst>
                <a:ext uri="{FF2B5EF4-FFF2-40B4-BE49-F238E27FC236}">
                  <a16:creationId xmlns:a16="http://schemas.microsoft.com/office/drawing/2014/main" id="{97C7B61E-5918-4865-A679-8AAC799D911E}"/>
                </a:ext>
              </a:extLst>
            </p:cNvPr>
            <p:cNvSpPr txBox="1"/>
            <p:nvPr/>
          </p:nvSpPr>
          <p:spPr>
            <a:xfrm>
              <a:off x="1195405" y="4504586"/>
              <a:ext cx="636391" cy="8721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799" tIns="50799" rIns="50799" bIns="50799" numCol="1" anchor="ctr">
              <a:spAutoFit/>
            </a:bodyPr>
            <a:lstStyle/>
            <a:p>
              <a:pPr>
                <a:defRPr sz="5000">
                  <a:solidFill>
                    <a:srgbClr val="262626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 sz="2400" i="1" dirty="0"/>
                <a:t>b</a:t>
              </a:r>
              <a:r>
                <a:rPr sz="2400" baseline="-20000" dirty="0"/>
                <a:t>1</a:t>
              </a:r>
            </a:p>
          </p:txBody>
        </p:sp>
        <p:sp>
          <p:nvSpPr>
            <p:cNvPr id="8" name="xiM">
              <a:extLst>
                <a:ext uri="{FF2B5EF4-FFF2-40B4-BE49-F238E27FC236}">
                  <a16:creationId xmlns:a16="http://schemas.microsoft.com/office/drawing/2014/main" id="{53C60B8F-BCB0-4FF9-9F14-714FA612BF76}"/>
                </a:ext>
              </a:extLst>
            </p:cNvPr>
            <p:cNvSpPr txBox="1"/>
            <p:nvPr/>
          </p:nvSpPr>
          <p:spPr>
            <a:xfrm>
              <a:off x="14057514" y="7427422"/>
              <a:ext cx="1298288" cy="12241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799" tIns="50799" rIns="50799" bIns="50799" numCol="1" anchor="ctr">
              <a:noAutofit/>
            </a:bodyPr>
            <a:lstStyle/>
            <a:p>
              <a:pPr>
                <a:defRPr sz="5000">
                  <a:solidFill>
                    <a:srgbClr val="262626"/>
                  </a:solidFill>
                </a:defRPr>
              </a:pPr>
              <a:r>
                <a:rPr sz="2400" i="1" dirty="0" err="1"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r>
                <a:rPr sz="2400" i="1" baseline="-20000" dirty="0" err="1">
                  <a:latin typeface="Times New Roman"/>
                  <a:ea typeface="Times New Roman"/>
                  <a:cs typeface="Times New Roman"/>
                  <a:sym typeface="Times New Roman"/>
                </a:rPr>
                <a:t>i</a:t>
              </a:r>
              <a:r>
                <a:rPr lang="en-US" sz="2400" i="1" baseline="-20000" dirty="0" err="1">
                  <a:latin typeface="Times New Roman"/>
                  <a:ea typeface="Times New Roman"/>
                  <a:cs typeface="Times New Roman"/>
                  <a:sym typeface="Times New Roman"/>
                </a:rPr>
                <a:t>J</a:t>
              </a:r>
              <a:endParaRPr sz="2400" i="1" baseline="-20000" dirty="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" name="xi1">
              <a:extLst>
                <a:ext uri="{FF2B5EF4-FFF2-40B4-BE49-F238E27FC236}">
                  <a16:creationId xmlns:a16="http://schemas.microsoft.com/office/drawing/2014/main" id="{EB7914CC-C851-4439-AE6A-98658748AC6C}"/>
                </a:ext>
              </a:extLst>
            </p:cNvPr>
            <p:cNvSpPr txBox="1"/>
            <p:nvPr/>
          </p:nvSpPr>
          <p:spPr>
            <a:xfrm>
              <a:off x="1484763" y="7427422"/>
              <a:ext cx="1298288" cy="12241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799" tIns="50799" rIns="50799" bIns="50799" numCol="1" anchor="ctr">
              <a:noAutofit/>
            </a:bodyPr>
            <a:lstStyle/>
            <a:p>
              <a:pPr>
                <a:defRPr sz="5000">
                  <a:solidFill>
                    <a:srgbClr val="262626"/>
                  </a:solidFill>
                </a:defRPr>
              </a:pPr>
              <a:r>
                <a:rPr sz="2400" i="1" dirty="0"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r>
                <a:rPr sz="2400" i="1" baseline="-20000" dirty="0">
                  <a:latin typeface="Times New Roman"/>
                  <a:ea typeface="Times New Roman"/>
                  <a:cs typeface="Times New Roman"/>
                  <a:sym typeface="Times New Roman"/>
                </a:rPr>
                <a:t>i</a:t>
              </a:r>
              <a:r>
                <a:rPr sz="2400" baseline="-20000" dirty="0"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</a:p>
          </p:txBody>
        </p:sp>
        <p:sp>
          <p:nvSpPr>
            <p:cNvPr id="10" name="xi2">
              <a:extLst>
                <a:ext uri="{FF2B5EF4-FFF2-40B4-BE49-F238E27FC236}">
                  <a16:creationId xmlns:a16="http://schemas.microsoft.com/office/drawing/2014/main" id="{82AD93C5-016B-4B82-93ED-FCE6A5126C72}"/>
                </a:ext>
              </a:extLst>
            </p:cNvPr>
            <p:cNvSpPr txBox="1"/>
            <p:nvPr/>
          </p:nvSpPr>
          <p:spPr>
            <a:xfrm>
              <a:off x="2351895" y="7427422"/>
              <a:ext cx="1298288" cy="12241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799" tIns="50799" rIns="50799" bIns="50799" numCol="1" anchor="ctr">
              <a:noAutofit/>
            </a:bodyPr>
            <a:lstStyle/>
            <a:p>
              <a:pPr>
                <a:defRPr sz="5000">
                  <a:solidFill>
                    <a:srgbClr val="262626"/>
                  </a:solidFill>
                </a:defRPr>
              </a:pPr>
              <a:r>
                <a:rPr sz="2400" i="1" dirty="0"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r>
                <a:rPr sz="2400" i="1" baseline="-20000" dirty="0">
                  <a:latin typeface="Times New Roman"/>
                  <a:ea typeface="Times New Roman"/>
                  <a:cs typeface="Times New Roman"/>
                  <a:sym typeface="Times New Roman"/>
                </a:rPr>
                <a:t>i</a:t>
              </a:r>
              <a:r>
                <a:rPr sz="2400" baseline="-20000" dirty="0"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</a:p>
          </p:txBody>
        </p:sp>
        <p:sp>
          <p:nvSpPr>
            <p:cNvPr id="11" name="features of data">
              <a:extLst>
                <a:ext uri="{FF2B5EF4-FFF2-40B4-BE49-F238E27FC236}">
                  <a16:creationId xmlns:a16="http://schemas.microsoft.com/office/drawing/2014/main" id="{9B5FF68B-D242-4A2C-9361-EF6B9580C79C}"/>
                </a:ext>
              </a:extLst>
            </p:cNvPr>
            <p:cNvSpPr txBox="1"/>
            <p:nvPr/>
          </p:nvSpPr>
          <p:spPr>
            <a:xfrm>
              <a:off x="6515920" y="7907333"/>
              <a:ext cx="3873902" cy="8408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799" tIns="50799" rIns="50799" bIns="50799" numCol="1" anchor="ctr">
              <a:spAutoFit/>
            </a:bodyPr>
            <a:lstStyle>
              <a:lvl1pPr>
                <a:defRPr sz="5000">
                  <a:solidFill>
                    <a:srgbClr val="262626"/>
                  </a:solidFill>
                </a:defRPr>
              </a:lvl1pPr>
            </a:lstStyle>
            <a:p>
              <a:r>
                <a:rPr sz="2400" dirty="0">
                  <a:latin typeface="Arial" panose="020B0604020202020204" pitchFamily="34" charset="0"/>
                  <a:cs typeface="Arial" panose="020B0604020202020204" pitchFamily="34" charset="0"/>
                </a:rPr>
                <a:t>features of data</a:t>
              </a:r>
            </a:p>
          </p:txBody>
        </p:sp>
        <p:sp>
          <p:nvSpPr>
            <p:cNvPr id="12" name="zi">
              <a:extLst>
                <a:ext uri="{FF2B5EF4-FFF2-40B4-BE49-F238E27FC236}">
                  <a16:creationId xmlns:a16="http://schemas.microsoft.com/office/drawing/2014/main" id="{53F14D20-2B70-4812-8E0F-B27195A72437}"/>
                </a:ext>
              </a:extLst>
            </p:cNvPr>
            <p:cNvSpPr txBox="1"/>
            <p:nvPr/>
          </p:nvSpPr>
          <p:spPr>
            <a:xfrm>
              <a:off x="969820" y="1578142"/>
              <a:ext cx="484928" cy="8514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799" tIns="50799" rIns="50799" bIns="50799" numCol="1" anchor="ctr">
              <a:spAutoFit/>
            </a:bodyPr>
            <a:lstStyle/>
            <a:p>
              <a:pPr>
                <a:defRPr sz="5000">
                  <a:solidFill>
                    <a:srgbClr val="262626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 sz="2400" i="1" dirty="0" err="1"/>
                <a:t>z</a:t>
              </a:r>
              <a:r>
                <a:rPr sz="2400" i="1" baseline="-20000" dirty="0" err="1"/>
                <a:t>i</a:t>
              </a:r>
              <a:endParaRPr sz="2400" i="1" baseline="-20000" dirty="0"/>
            </a:p>
          </p:txBody>
        </p:sp>
        <p:grpSp>
          <p:nvGrpSpPr>
            <p:cNvPr id="13" name="Group">
              <a:extLst>
                <a:ext uri="{FF2B5EF4-FFF2-40B4-BE49-F238E27FC236}">
                  <a16:creationId xmlns:a16="http://schemas.microsoft.com/office/drawing/2014/main" id="{0307DF7A-4FED-4972-8135-B773885C2548}"/>
                </a:ext>
              </a:extLst>
            </p:cNvPr>
            <p:cNvGrpSpPr/>
            <p:nvPr/>
          </p:nvGrpSpPr>
          <p:grpSpPr>
            <a:xfrm>
              <a:off x="1611597" y="265204"/>
              <a:ext cx="13318718" cy="7353026"/>
              <a:chOff x="0" y="0"/>
              <a:chExt cx="13318717" cy="7353024"/>
            </a:xfrm>
          </p:grpSpPr>
          <p:sp>
            <p:nvSpPr>
              <p:cNvPr id="14" name="Line">
                <a:extLst>
                  <a:ext uri="{FF2B5EF4-FFF2-40B4-BE49-F238E27FC236}">
                    <a16:creationId xmlns:a16="http://schemas.microsoft.com/office/drawing/2014/main" id="{2ACD26A5-D100-49EF-B21C-0C2A49AADEAF}"/>
                  </a:ext>
                </a:extLst>
              </p:cNvPr>
              <p:cNvSpPr/>
              <p:nvPr/>
            </p:nvSpPr>
            <p:spPr>
              <a:xfrm>
                <a:off x="355810" y="763871"/>
                <a:ext cx="1" cy="827612"/>
              </a:xfrm>
              <a:prstGeom prst="line">
                <a:avLst/>
              </a:prstGeom>
              <a:noFill/>
              <a:ln w="50800" cap="flat">
                <a:solidFill>
                  <a:srgbClr val="323333"/>
                </a:solidFill>
                <a:prstDash val="solid"/>
                <a:miter lim="400000"/>
                <a:headEnd type="triangle" w="med" len="med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3201"/>
              </a:p>
            </p:txBody>
          </p:sp>
          <p:sp>
            <p:nvSpPr>
              <p:cNvPr id="15" name="Circle">
                <a:extLst>
                  <a:ext uri="{FF2B5EF4-FFF2-40B4-BE49-F238E27FC236}">
                    <a16:creationId xmlns:a16="http://schemas.microsoft.com/office/drawing/2014/main" id="{653FC070-9A79-4D40-8406-E9E6C56017F5}"/>
                  </a:ext>
                </a:extLst>
              </p:cNvPr>
              <p:cNvSpPr/>
              <p:nvPr/>
            </p:nvSpPr>
            <p:spPr>
              <a:xfrm>
                <a:off x="0" y="0"/>
                <a:ext cx="673572" cy="673572"/>
              </a:xfrm>
              <a:prstGeom prst="ellipse">
                <a:avLst/>
              </a:prstGeom>
              <a:solidFill>
                <a:srgbClr val="FFFFFF"/>
              </a:solidFill>
              <a:ln w="38100" cap="flat">
                <a:solidFill>
                  <a:srgbClr val="262626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3201"/>
              </a:p>
            </p:txBody>
          </p:sp>
          <p:sp>
            <p:nvSpPr>
              <p:cNvPr id="16" name="Line">
                <a:extLst>
                  <a:ext uri="{FF2B5EF4-FFF2-40B4-BE49-F238E27FC236}">
                    <a16:creationId xmlns:a16="http://schemas.microsoft.com/office/drawing/2014/main" id="{C4D7E3B0-8D73-458F-8C97-C0932E4F37BD}"/>
                  </a:ext>
                </a:extLst>
              </p:cNvPr>
              <p:cNvSpPr/>
              <p:nvPr/>
            </p:nvSpPr>
            <p:spPr>
              <a:xfrm>
                <a:off x="333357" y="2260185"/>
                <a:ext cx="214191" cy="4504277"/>
              </a:xfrm>
              <a:prstGeom prst="line">
                <a:avLst/>
              </a:prstGeom>
              <a:noFill/>
              <a:ln w="50800" cap="flat">
                <a:solidFill>
                  <a:srgbClr val="323333"/>
                </a:solidFill>
                <a:prstDash val="solid"/>
                <a:miter lim="400000"/>
                <a:headEnd type="triangle" w="med" len="med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3201"/>
              </a:p>
            </p:txBody>
          </p:sp>
          <p:sp>
            <p:nvSpPr>
              <p:cNvPr id="17" name="Line">
                <a:extLst>
                  <a:ext uri="{FF2B5EF4-FFF2-40B4-BE49-F238E27FC236}">
                    <a16:creationId xmlns:a16="http://schemas.microsoft.com/office/drawing/2014/main" id="{25ECCA8A-5491-4FBA-9B8A-CF5CD5AA7AC1}"/>
                  </a:ext>
                </a:extLst>
              </p:cNvPr>
              <p:cNvSpPr/>
              <p:nvPr/>
            </p:nvSpPr>
            <p:spPr>
              <a:xfrm>
                <a:off x="342905" y="2255617"/>
                <a:ext cx="1001596" cy="4507410"/>
              </a:xfrm>
              <a:prstGeom prst="line">
                <a:avLst/>
              </a:prstGeom>
              <a:noFill/>
              <a:ln w="50800" cap="flat">
                <a:solidFill>
                  <a:srgbClr val="323333"/>
                </a:solidFill>
                <a:prstDash val="solid"/>
                <a:miter lim="400000"/>
                <a:headEnd type="triangle" w="med" len="med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3201"/>
              </a:p>
            </p:txBody>
          </p:sp>
          <p:sp>
            <p:nvSpPr>
              <p:cNvPr id="18" name="Line">
                <a:extLst>
                  <a:ext uri="{FF2B5EF4-FFF2-40B4-BE49-F238E27FC236}">
                    <a16:creationId xmlns:a16="http://schemas.microsoft.com/office/drawing/2014/main" id="{C544FFF4-1B00-48EB-A882-ECD14BDCAF3E}"/>
                  </a:ext>
                </a:extLst>
              </p:cNvPr>
              <p:cNvSpPr/>
              <p:nvPr/>
            </p:nvSpPr>
            <p:spPr>
              <a:xfrm>
                <a:off x="385833" y="2252078"/>
                <a:ext cx="1770731" cy="4507758"/>
              </a:xfrm>
              <a:prstGeom prst="line">
                <a:avLst/>
              </a:prstGeom>
              <a:noFill/>
              <a:ln w="50800" cap="flat">
                <a:solidFill>
                  <a:srgbClr val="323333"/>
                </a:solidFill>
                <a:prstDash val="solid"/>
                <a:miter lim="400000"/>
                <a:headEnd type="triangle" w="med" len="med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3201"/>
              </a:p>
            </p:txBody>
          </p:sp>
          <p:sp>
            <p:nvSpPr>
              <p:cNvPr id="19" name="Line">
                <a:extLst>
                  <a:ext uri="{FF2B5EF4-FFF2-40B4-BE49-F238E27FC236}">
                    <a16:creationId xmlns:a16="http://schemas.microsoft.com/office/drawing/2014/main" id="{7BF1BCC5-A8D9-4327-85D6-AF3D65176D63}"/>
                  </a:ext>
                </a:extLst>
              </p:cNvPr>
              <p:cNvSpPr/>
              <p:nvPr/>
            </p:nvSpPr>
            <p:spPr>
              <a:xfrm>
                <a:off x="434239" y="2229994"/>
                <a:ext cx="6252194" cy="4582571"/>
              </a:xfrm>
              <a:prstGeom prst="line">
                <a:avLst/>
              </a:prstGeom>
              <a:noFill/>
              <a:ln w="50800" cap="flat">
                <a:solidFill>
                  <a:srgbClr val="323333"/>
                </a:solidFill>
                <a:prstDash val="solid"/>
                <a:miter lim="400000"/>
                <a:headEnd type="triangle" w="med" len="med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3201"/>
              </a:p>
            </p:txBody>
          </p:sp>
          <p:sp>
            <p:nvSpPr>
              <p:cNvPr id="20" name="Line">
                <a:extLst>
                  <a:ext uri="{FF2B5EF4-FFF2-40B4-BE49-F238E27FC236}">
                    <a16:creationId xmlns:a16="http://schemas.microsoft.com/office/drawing/2014/main" id="{6DC0B2EB-B2BA-414F-B281-6D9628AD2206}"/>
                  </a:ext>
                </a:extLst>
              </p:cNvPr>
              <p:cNvSpPr/>
              <p:nvPr/>
            </p:nvSpPr>
            <p:spPr>
              <a:xfrm>
                <a:off x="548937" y="2159409"/>
                <a:ext cx="11531522" cy="4611206"/>
              </a:xfrm>
              <a:prstGeom prst="line">
                <a:avLst/>
              </a:prstGeom>
              <a:noFill/>
              <a:ln w="50800" cap="flat">
                <a:solidFill>
                  <a:srgbClr val="323333"/>
                </a:solidFill>
                <a:prstDash val="solid"/>
                <a:miter lim="400000"/>
                <a:headEnd type="triangle" w="med" len="med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3201"/>
              </a:p>
            </p:txBody>
          </p:sp>
          <p:sp>
            <p:nvSpPr>
              <p:cNvPr id="21" name="Line">
                <a:extLst>
                  <a:ext uri="{FF2B5EF4-FFF2-40B4-BE49-F238E27FC236}">
                    <a16:creationId xmlns:a16="http://schemas.microsoft.com/office/drawing/2014/main" id="{30F2683B-0195-4BC9-84A6-440D37CF5CE9}"/>
                  </a:ext>
                </a:extLst>
              </p:cNvPr>
              <p:cNvSpPr/>
              <p:nvPr/>
            </p:nvSpPr>
            <p:spPr>
              <a:xfrm>
                <a:off x="632964" y="2010430"/>
                <a:ext cx="12310495" cy="4740294"/>
              </a:xfrm>
              <a:prstGeom prst="line">
                <a:avLst/>
              </a:prstGeom>
              <a:noFill/>
              <a:ln w="50800" cap="flat">
                <a:solidFill>
                  <a:srgbClr val="323333"/>
                </a:solidFill>
                <a:prstDash val="solid"/>
                <a:miter lim="400000"/>
                <a:headEnd type="triangle" w="med" len="med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3201"/>
              </a:p>
            </p:txBody>
          </p:sp>
          <p:sp>
            <p:nvSpPr>
              <p:cNvPr id="22" name="Circle">
                <a:extLst>
                  <a:ext uri="{FF2B5EF4-FFF2-40B4-BE49-F238E27FC236}">
                    <a16:creationId xmlns:a16="http://schemas.microsoft.com/office/drawing/2014/main" id="{F2570888-CC01-4600-AAE8-3568B563ABB5}"/>
                  </a:ext>
                </a:extLst>
              </p:cNvPr>
              <p:cNvSpPr/>
              <p:nvPr/>
            </p:nvSpPr>
            <p:spPr>
              <a:xfrm>
                <a:off x="2607347" y="6724112"/>
                <a:ext cx="621052" cy="621052"/>
              </a:xfrm>
              <a:prstGeom prst="ellipse">
                <a:avLst/>
              </a:prstGeom>
              <a:solidFill>
                <a:srgbClr val="FFFFFF"/>
              </a:solidFill>
              <a:ln w="38100" cap="flat">
                <a:solidFill>
                  <a:srgbClr val="262626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3201"/>
              </a:p>
            </p:txBody>
          </p:sp>
          <p:sp>
            <p:nvSpPr>
              <p:cNvPr id="23" name="Circle">
                <a:extLst>
                  <a:ext uri="{FF2B5EF4-FFF2-40B4-BE49-F238E27FC236}">
                    <a16:creationId xmlns:a16="http://schemas.microsoft.com/office/drawing/2014/main" id="{7AB4305B-5DC2-43CB-9682-23DBC95D6C56}"/>
                  </a:ext>
                </a:extLst>
              </p:cNvPr>
              <p:cNvSpPr/>
              <p:nvPr/>
            </p:nvSpPr>
            <p:spPr>
              <a:xfrm>
                <a:off x="3383524" y="6724112"/>
                <a:ext cx="621053" cy="621052"/>
              </a:xfrm>
              <a:prstGeom prst="ellipse">
                <a:avLst/>
              </a:prstGeom>
              <a:solidFill>
                <a:srgbClr val="FFFFFF"/>
              </a:solidFill>
              <a:ln w="38100" cap="flat">
                <a:solidFill>
                  <a:srgbClr val="262626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3201"/>
              </a:p>
            </p:txBody>
          </p:sp>
          <p:sp>
            <p:nvSpPr>
              <p:cNvPr id="24" name="Circle">
                <a:extLst>
                  <a:ext uri="{FF2B5EF4-FFF2-40B4-BE49-F238E27FC236}">
                    <a16:creationId xmlns:a16="http://schemas.microsoft.com/office/drawing/2014/main" id="{13ABA370-1169-4C02-A0B0-621E715E868C}"/>
                  </a:ext>
                </a:extLst>
              </p:cNvPr>
              <p:cNvSpPr/>
              <p:nvPr/>
            </p:nvSpPr>
            <p:spPr>
              <a:xfrm>
                <a:off x="4159703" y="6724112"/>
                <a:ext cx="621053" cy="621052"/>
              </a:xfrm>
              <a:prstGeom prst="ellipse">
                <a:avLst/>
              </a:prstGeom>
              <a:solidFill>
                <a:srgbClr val="FFFFFF"/>
              </a:solidFill>
              <a:ln w="38100" cap="flat">
                <a:solidFill>
                  <a:srgbClr val="262626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3201"/>
              </a:p>
            </p:txBody>
          </p:sp>
          <p:sp>
            <p:nvSpPr>
              <p:cNvPr id="25" name="Circle">
                <a:extLst>
                  <a:ext uri="{FF2B5EF4-FFF2-40B4-BE49-F238E27FC236}">
                    <a16:creationId xmlns:a16="http://schemas.microsoft.com/office/drawing/2014/main" id="{333365FC-334F-4480-A139-DD83D9196413}"/>
                  </a:ext>
                </a:extLst>
              </p:cNvPr>
              <p:cNvSpPr/>
              <p:nvPr/>
            </p:nvSpPr>
            <p:spPr>
              <a:xfrm>
                <a:off x="4935881" y="6724112"/>
                <a:ext cx="621052" cy="621052"/>
              </a:xfrm>
              <a:prstGeom prst="ellipse">
                <a:avLst/>
              </a:prstGeom>
              <a:solidFill>
                <a:srgbClr val="FFFFFF"/>
              </a:solidFill>
              <a:ln w="38100" cap="flat">
                <a:solidFill>
                  <a:srgbClr val="262626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3201"/>
              </a:p>
            </p:txBody>
          </p:sp>
          <p:sp>
            <p:nvSpPr>
              <p:cNvPr id="26" name="Circle">
                <a:extLst>
                  <a:ext uri="{FF2B5EF4-FFF2-40B4-BE49-F238E27FC236}">
                    <a16:creationId xmlns:a16="http://schemas.microsoft.com/office/drawing/2014/main" id="{EF05CC7A-15F8-447D-88A8-8CD4611614E7}"/>
                  </a:ext>
                </a:extLst>
              </p:cNvPr>
              <p:cNvSpPr/>
              <p:nvPr/>
            </p:nvSpPr>
            <p:spPr>
              <a:xfrm>
                <a:off x="5712059" y="6724112"/>
                <a:ext cx="621052" cy="621052"/>
              </a:xfrm>
              <a:prstGeom prst="ellipse">
                <a:avLst/>
              </a:prstGeom>
              <a:solidFill>
                <a:srgbClr val="FFFFFF"/>
              </a:solidFill>
              <a:ln w="38100" cap="flat">
                <a:solidFill>
                  <a:srgbClr val="262626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3201"/>
              </a:p>
            </p:txBody>
          </p:sp>
          <p:sp>
            <p:nvSpPr>
              <p:cNvPr id="27" name="Circle">
                <a:extLst>
                  <a:ext uri="{FF2B5EF4-FFF2-40B4-BE49-F238E27FC236}">
                    <a16:creationId xmlns:a16="http://schemas.microsoft.com/office/drawing/2014/main" id="{3BBE9FDF-0FA2-4F1D-8D0B-A7E23CA674D8}"/>
                  </a:ext>
                </a:extLst>
              </p:cNvPr>
              <p:cNvSpPr/>
              <p:nvPr/>
            </p:nvSpPr>
            <p:spPr>
              <a:xfrm>
                <a:off x="7264416" y="6724112"/>
                <a:ext cx="621052" cy="621052"/>
              </a:xfrm>
              <a:prstGeom prst="ellipse">
                <a:avLst/>
              </a:prstGeom>
              <a:solidFill>
                <a:srgbClr val="FFFFFF"/>
              </a:solidFill>
              <a:ln w="38100" cap="flat">
                <a:solidFill>
                  <a:srgbClr val="262626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3201"/>
              </a:p>
            </p:txBody>
          </p:sp>
          <p:sp>
            <p:nvSpPr>
              <p:cNvPr id="28" name="Circle">
                <a:extLst>
                  <a:ext uri="{FF2B5EF4-FFF2-40B4-BE49-F238E27FC236}">
                    <a16:creationId xmlns:a16="http://schemas.microsoft.com/office/drawing/2014/main" id="{1D29B59D-0663-4B4B-823A-4A0DB6AC8F35}"/>
                  </a:ext>
                </a:extLst>
              </p:cNvPr>
              <p:cNvSpPr/>
              <p:nvPr/>
            </p:nvSpPr>
            <p:spPr>
              <a:xfrm>
                <a:off x="8040595" y="6724112"/>
                <a:ext cx="621052" cy="621052"/>
              </a:xfrm>
              <a:prstGeom prst="ellipse">
                <a:avLst/>
              </a:prstGeom>
              <a:solidFill>
                <a:srgbClr val="FFFFFF"/>
              </a:solidFill>
              <a:ln w="38100" cap="flat">
                <a:solidFill>
                  <a:srgbClr val="262626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3201"/>
              </a:p>
            </p:txBody>
          </p:sp>
          <p:sp>
            <p:nvSpPr>
              <p:cNvPr id="29" name="Circle">
                <a:extLst>
                  <a:ext uri="{FF2B5EF4-FFF2-40B4-BE49-F238E27FC236}">
                    <a16:creationId xmlns:a16="http://schemas.microsoft.com/office/drawing/2014/main" id="{234E9A22-D0BE-407B-8ADA-CD43658A5486}"/>
                  </a:ext>
                </a:extLst>
              </p:cNvPr>
              <p:cNvSpPr/>
              <p:nvPr/>
            </p:nvSpPr>
            <p:spPr>
              <a:xfrm>
                <a:off x="8816773" y="6724112"/>
                <a:ext cx="621052" cy="621052"/>
              </a:xfrm>
              <a:prstGeom prst="ellipse">
                <a:avLst/>
              </a:prstGeom>
              <a:solidFill>
                <a:srgbClr val="FFFFFF"/>
              </a:solidFill>
              <a:ln w="38100" cap="flat">
                <a:solidFill>
                  <a:srgbClr val="262626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3201"/>
              </a:p>
            </p:txBody>
          </p:sp>
          <p:sp>
            <p:nvSpPr>
              <p:cNvPr id="30" name="Circle">
                <a:extLst>
                  <a:ext uri="{FF2B5EF4-FFF2-40B4-BE49-F238E27FC236}">
                    <a16:creationId xmlns:a16="http://schemas.microsoft.com/office/drawing/2014/main" id="{68AFD91E-EE00-4CAD-B025-B8DB6B5ADDB4}"/>
                  </a:ext>
                </a:extLst>
              </p:cNvPr>
              <p:cNvSpPr/>
              <p:nvPr/>
            </p:nvSpPr>
            <p:spPr>
              <a:xfrm>
                <a:off x="9592952" y="6724112"/>
                <a:ext cx="621052" cy="621052"/>
              </a:xfrm>
              <a:prstGeom prst="ellipse">
                <a:avLst/>
              </a:prstGeom>
              <a:solidFill>
                <a:srgbClr val="FFFFFF"/>
              </a:solidFill>
              <a:ln w="38100" cap="flat">
                <a:solidFill>
                  <a:srgbClr val="262626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3201"/>
              </a:p>
            </p:txBody>
          </p:sp>
          <p:sp>
            <p:nvSpPr>
              <p:cNvPr id="31" name="Circle">
                <a:extLst>
                  <a:ext uri="{FF2B5EF4-FFF2-40B4-BE49-F238E27FC236}">
                    <a16:creationId xmlns:a16="http://schemas.microsoft.com/office/drawing/2014/main" id="{B0259BC1-5027-4DC2-AE0E-BB3C30BE1C99}"/>
                  </a:ext>
                </a:extLst>
              </p:cNvPr>
              <p:cNvSpPr/>
              <p:nvPr/>
            </p:nvSpPr>
            <p:spPr>
              <a:xfrm>
                <a:off x="10369129" y="6724112"/>
                <a:ext cx="621053" cy="621052"/>
              </a:xfrm>
              <a:prstGeom prst="ellipse">
                <a:avLst/>
              </a:prstGeom>
              <a:solidFill>
                <a:srgbClr val="FFFFFF"/>
              </a:solidFill>
              <a:ln w="38100" cap="flat">
                <a:solidFill>
                  <a:srgbClr val="262626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3201"/>
              </a:p>
            </p:txBody>
          </p:sp>
          <p:sp>
            <p:nvSpPr>
              <p:cNvPr id="32" name="Circle">
                <a:extLst>
                  <a:ext uri="{FF2B5EF4-FFF2-40B4-BE49-F238E27FC236}">
                    <a16:creationId xmlns:a16="http://schemas.microsoft.com/office/drawing/2014/main" id="{038CBBFC-84F5-4329-BB10-968A62B69A81}"/>
                  </a:ext>
                </a:extLst>
              </p:cNvPr>
              <p:cNvSpPr/>
              <p:nvPr/>
            </p:nvSpPr>
            <p:spPr>
              <a:xfrm>
                <a:off x="11145308" y="6724112"/>
                <a:ext cx="621053" cy="621052"/>
              </a:xfrm>
              <a:prstGeom prst="ellipse">
                <a:avLst/>
              </a:prstGeom>
              <a:solidFill>
                <a:srgbClr val="FFFFFF"/>
              </a:solidFill>
              <a:ln w="38100" cap="flat">
                <a:solidFill>
                  <a:srgbClr val="262626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3201"/>
              </a:p>
            </p:txBody>
          </p:sp>
          <p:sp>
            <p:nvSpPr>
              <p:cNvPr id="33" name="Circle">
                <a:extLst>
                  <a:ext uri="{FF2B5EF4-FFF2-40B4-BE49-F238E27FC236}">
                    <a16:creationId xmlns:a16="http://schemas.microsoft.com/office/drawing/2014/main" id="{9CBE37EA-6FC1-4E9C-8ED8-A6029E4FC60E}"/>
                  </a:ext>
                </a:extLst>
              </p:cNvPr>
              <p:cNvSpPr/>
              <p:nvPr/>
            </p:nvSpPr>
            <p:spPr>
              <a:xfrm>
                <a:off x="6488238" y="6724112"/>
                <a:ext cx="621052" cy="621052"/>
              </a:xfrm>
              <a:prstGeom prst="ellipse">
                <a:avLst/>
              </a:prstGeom>
              <a:solidFill>
                <a:srgbClr val="FFFFFF"/>
              </a:solidFill>
              <a:ln w="38100" cap="flat">
                <a:solidFill>
                  <a:srgbClr val="262626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3201"/>
              </a:p>
            </p:txBody>
          </p:sp>
          <p:sp>
            <p:nvSpPr>
              <p:cNvPr id="34" name="Circle">
                <a:extLst>
                  <a:ext uri="{FF2B5EF4-FFF2-40B4-BE49-F238E27FC236}">
                    <a16:creationId xmlns:a16="http://schemas.microsoft.com/office/drawing/2014/main" id="{96B6F608-E97F-49D9-84FE-972891934D8C}"/>
                  </a:ext>
                </a:extLst>
              </p:cNvPr>
              <p:cNvSpPr/>
              <p:nvPr/>
            </p:nvSpPr>
            <p:spPr>
              <a:xfrm>
                <a:off x="11921487" y="6724112"/>
                <a:ext cx="621052" cy="621052"/>
              </a:xfrm>
              <a:prstGeom prst="ellipse">
                <a:avLst/>
              </a:prstGeom>
              <a:solidFill>
                <a:srgbClr val="FFFFFF"/>
              </a:solidFill>
              <a:ln w="38100" cap="flat">
                <a:solidFill>
                  <a:srgbClr val="262626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3201"/>
              </a:p>
            </p:txBody>
          </p:sp>
          <p:sp>
            <p:nvSpPr>
              <p:cNvPr id="35" name="Circle">
                <a:extLst>
                  <a:ext uri="{FF2B5EF4-FFF2-40B4-BE49-F238E27FC236}">
                    <a16:creationId xmlns:a16="http://schemas.microsoft.com/office/drawing/2014/main" id="{B4868D9B-0F14-4E25-8456-89D031AA8E6B}"/>
                  </a:ext>
                </a:extLst>
              </p:cNvPr>
              <p:cNvSpPr/>
              <p:nvPr/>
            </p:nvSpPr>
            <p:spPr>
              <a:xfrm>
                <a:off x="1831167" y="6724112"/>
                <a:ext cx="621053" cy="621052"/>
              </a:xfrm>
              <a:prstGeom prst="ellipse">
                <a:avLst/>
              </a:prstGeom>
              <a:solidFill>
                <a:srgbClr val="FFFFFF"/>
              </a:solidFill>
              <a:ln w="38100" cap="flat">
                <a:solidFill>
                  <a:srgbClr val="262626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3201"/>
              </a:p>
            </p:txBody>
          </p:sp>
          <p:sp>
            <p:nvSpPr>
              <p:cNvPr id="36" name="Circle">
                <a:extLst>
                  <a:ext uri="{FF2B5EF4-FFF2-40B4-BE49-F238E27FC236}">
                    <a16:creationId xmlns:a16="http://schemas.microsoft.com/office/drawing/2014/main" id="{9B6B9CBF-2E90-45B7-9311-0F72678C7025}"/>
                  </a:ext>
                </a:extLst>
              </p:cNvPr>
              <p:cNvSpPr/>
              <p:nvPr/>
            </p:nvSpPr>
            <p:spPr>
              <a:xfrm>
                <a:off x="1054991" y="6724112"/>
                <a:ext cx="621052" cy="621052"/>
              </a:xfrm>
              <a:prstGeom prst="ellipse">
                <a:avLst/>
              </a:prstGeom>
              <a:solidFill>
                <a:srgbClr val="FFFFFF"/>
              </a:solidFill>
              <a:ln w="38100" cap="flat">
                <a:solidFill>
                  <a:srgbClr val="262626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3201"/>
              </a:p>
            </p:txBody>
          </p:sp>
          <p:sp>
            <p:nvSpPr>
              <p:cNvPr id="37" name="Circle">
                <a:extLst>
                  <a:ext uri="{FF2B5EF4-FFF2-40B4-BE49-F238E27FC236}">
                    <a16:creationId xmlns:a16="http://schemas.microsoft.com/office/drawing/2014/main" id="{147E1115-10A0-4731-B813-B55CCA501185}"/>
                  </a:ext>
                </a:extLst>
              </p:cNvPr>
              <p:cNvSpPr/>
              <p:nvPr/>
            </p:nvSpPr>
            <p:spPr>
              <a:xfrm>
                <a:off x="278813" y="6731973"/>
                <a:ext cx="621052" cy="621052"/>
              </a:xfrm>
              <a:prstGeom prst="ellipse">
                <a:avLst/>
              </a:prstGeom>
              <a:solidFill>
                <a:srgbClr val="FFFFFF"/>
              </a:solidFill>
              <a:ln w="38100" cap="flat">
                <a:solidFill>
                  <a:srgbClr val="262626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3201"/>
              </a:p>
            </p:txBody>
          </p:sp>
          <p:sp>
            <p:nvSpPr>
              <p:cNvPr id="38" name="Circle">
                <a:extLst>
                  <a:ext uri="{FF2B5EF4-FFF2-40B4-BE49-F238E27FC236}">
                    <a16:creationId xmlns:a16="http://schemas.microsoft.com/office/drawing/2014/main" id="{A4B11753-A611-4765-A723-11187CC9B6B3}"/>
                  </a:ext>
                </a:extLst>
              </p:cNvPr>
              <p:cNvSpPr/>
              <p:nvPr/>
            </p:nvSpPr>
            <p:spPr>
              <a:xfrm>
                <a:off x="12697666" y="6731973"/>
                <a:ext cx="621052" cy="621052"/>
              </a:xfrm>
              <a:prstGeom prst="ellipse">
                <a:avLst/>
              </a:prstGeom>
              <a:solidFill>
                <a:srgbClr val="FFFFFF"/>
              </a:solidFill>
              <a:ln w="38100" cap="flat">
                <a:solidFill>
                  <a:srgbClr val="262626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3201"/>
              </a:p>
            </p:txBody>
          </p:sp>
          <p:sp>
            <p:nvSpPr>
              <p:cNvPr id="39" name="Circle">
                <a:extLst>
                  <a:ext uri="{FF2B5EF4-FFF2-40B4-BE49-F238E27FC236}">
                    <a16:creationId xmlns:a16="http://schemas.microsoft.com/office/drawing/2014/main" id="{77731D8E-AF66-48E1-A792-BCCCF9B0A95A}"/>
                  </a:ext>
                </a:extLst>
              </p:cNvPr>
              <p:cNvSpPr/>
              <p:nvPr/>
            </p:nvSpPr>
            <p:spPr>
              <a:xfrm>
                <a:off x="13572" y="1541592"/>
                <a:ext cx="669328" cy="669328"/>
              </a:xfrm>
              <a:prstGeom prst="ellipse">
                <a:avLst/>
              </a:prstGeom>
              <a:solidFill>
                <a:srgbClr val="FFFFFF"/>
              </a:solidFill>
              <a:ln w="38100" cap="flat">
                <a:solidFill>
                  <a:srgbClr val="262626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3201"/>
              </a:p>
            </p:txBody>
          </p:sp>
        </p:grpSp>
      </p:grpSp>
      <p:pic>
        <p:nvPicPr>
          <p:cNvPr id="40" name="Graphic 39" descr="Computer">
            <a:extLst>
              <a:ext uri="{FF2B5EF4-FFF2-40B4-BE49-F238E27FC236}">
                <a16:creationId xmlns:a16="http://schemas.microsoft.com/office/drawing/2014/main" id="{0B747280-2B2A-409C-A01D-FBBEE6B6D7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192079" y="9451739"/>
            <a:ext cx="3379443" cy="3379443"/>
          </a:xfrm>
          <a:prstGeom prst="rect">
            <a:avLst/>
          </a:prstGeom>
        </p:spPr>
      </p:pic>
      <p:sp>
        <p:nvSpPr>
          <p:cNvPr id="41" name="Arrow: Right 40">
            <a:extLst>
              <a:ext uri="{FF2B5EF4-FFF2-40B4-BE49-F238E27FC236}">
                <a16:creationId xmlns:a16="http://schemas.microsoft.com/office/drawing/2014/main" id="{3A646A55-F03B-40AA-9931-DACB2CE8FF8C}"/>
              </a:ext>
            </a:extLst>
          </p:cNvPr>
          <p:cNvSpPr/>
          <p:nvPr/>
        </p:nvSpPr>
        <p:spPr>
          <a:xfrm>
            <a:off x="13539534" y="10632355"/>
            <a:ext cx="3221436" cy="859716"/>
          </a:xfrm>
          <a:prstGeom prst="rightArrow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10BF0695-5343-48D1-8EDD-2B117EC03E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282570" y="2229073"/>
            <a:ext cx="5054504" cy="5643715"/>
          </a:xfrm>
          <a:prstGeom prst="rect">
            <a:avLst/>
          </a:prstGeom>
        </p:spPr>
      </p:pic>
      <p:sp>
        <p:nvSpPr>
          <p:cNvPr id="43" name="Arrow: Right 42">
            <a:extLst>
              <a:ext uri="{FF2B5EF4-FFF2-40B4-BE49-F238E27FC236}">
                <a16:creationId xmlns:a16="http://schemas.microsoft.com/office/drawing/2014/main" id="{A63FE46E-1BEE-43EE-B9E7-7016053282EB}"/>
              </a:ext>
            </a:extLst>
          </p:cNvPr>
          <p:cNvSpPr/>
          <p:nvPr/>
        </p:nvSpPr>
        <p:spPr>
          <a:xfrm rot="20124886">
            <a:off x="9988871" y="8281468"/>
            <a:ext cx="7967451" cy="859716"/>
          </a:xfrm>
          <a:prstGeom prst="rightArrow">
            <a:avLst/>
          </a:prstGeom>
          <a:solidFill>
            <a:schemeClr val="accent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9881479B-4B11-4882-B654-90E7EC32839F}"/>
              </a:ext>
            </a:extLst>
          </p:cNvPr>
          <p:cNvSpPr/>
          <p:nvPr/>
        </p:nvSpPr>
        <p:spPr>
          <a:xfrm rot="6101333">
            <a:off x="19440655" y="8590419"/>
            <a:ext cx="1667267" cy="859716"/>
          </a:xfrm>
          <a:prstGeom prst="rightArrow">
            <a:avLst/>
          </a:prstGeom>
          <a:solidFill>
            <a:schemeClr val="accent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i">
                <a:extLst>
                  <a:ext uri="{FF2B5EF4-FFF2-40B4-BE49-F238E27FC236}">
                    <a16:creationId xmlns:a16="http://schemas.microsoft.com/office/drawing/2014/main" id="{B389D3E0-C1D8-4AF2-AB40-AB64D7BF01CE}"/>
                  </a:ext>
                </a:extLst>
              </p:cNvPr>
              <p:cNvSpPr txBox="1"/>
              <p:nvPr/>
            </p:nvSpPr>
            <p:spPr>
              <a:xfrm>
                <a:off x="5650852" y="9101353"/>
                <a:ext cx="337398" cy="48487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wrap="none" lIns="50799" tIns="50799" rIns="50799" bIns="50799" numCol="1" anchor="ctr">
                <a:spAutoFit/>
              </a:bodyPr>
              <a:lstStyle/>
              <a:p>
                <a:pPr>
                  <a:defRPr sz="5000">
                    <a:solidFill>
                      <a:srgbClr val="262626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sz="1200" i="1" baseline="-20000" dirty="0"/>
              </a:p>
            </p:txBody>
          </p:sp>
        </mc:Choice>
        <mc:Fallback xmlns="">
          <p:sp>
            <p:nvSpPr>
              <p:cNvPr id="47" name="zi">
                <a:extLst>
                  <a:ext uri="{FF2B5EF4-FFF2-40B4-BE49-F238E27FC236}">
                    <a16:creationId xmlns:a16="http://schemas.microsoft.com/office/drawing/2014/main" id="{B389D3E0-C1D8-4AF2-AB40-AB64D7BF0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852" y="9101353"/>
                <a:ext cx="337398" cy="484874"/>
              </a:xfrm>
              <a:prstGeom prst="rect">
                <a:avLst/>
              </a:prstGeom>
              <a:blipFill>
                <a:blip r:embed="rId7"/>
                <a:stretch>
                  <a:fillRect l="-1818"/>
                </a:stretch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i">
                <a:extLst>
                  <a:ext uri="{FF2B5EF4-FFF2-40B4-BE49-F238E27FC236}">
                    <a16:creationId xmlns:a16="http://schemas.microsoft.com/office/drawing/2014/main" id="{91A1C380-10F1-4D93-BD0C-049D18403DFC}"/>
                  </a:ext>
                </a:extLst>
              </p:cNvPr>
              <p:cNvSpPr txBox="1"/>
              <p:nvPr/>
            </p:nvSpPr>
            <p:spPr>
              <a:xfrm>
                <a:off x="6302231" y="11062213"/>
                <a:ext cx="345029" cy="5057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wrap="none" lIns="50799" tIns="50799" rIns="50799" bIns="50799" numCol="1" anchor="ctr">
                <a:spAutoFit/>
              </a:bodyPr>
              <a:lstStyle/>
              <a:p>
                <a:pPr>
                  <a:defRPr sz="5000">
                    <a:solidFill>
                      <a:srgbClr val="262626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sz="1200" i="1" baseline="-20000" dirty="0"/>
              </a:p>
            </p:txBody>
          </p:sp>
        </mc:Choice>
        <mc:Fallback xmlns="">
          <p:sp>
            <p:nvSpPr>
              <p:cNvPr id="48" name="zi">
                <a:extLst>
                  <a:ext uri="{FF2B5EF4-FFF2-40B4-BE49-F238E27FC236}">
                    <a16:creationId xmlns:a16="http://schemas.microsoft.com/office/drawing/2014/main" id="{91A1C380-10F1-4D93-BD0C-049D18403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2231" y="11062213"/>
                <a:ext cx="345029" cy="505777"/>
              </a:xfrm>
              <a:prstGeom prst="rect">
                <a:avLst/>
              </a:prstGeom>
              <a:blipFill>
                <a:blip r:embed="rId8"/>
                <a:stretch>
                  <a:fillRect l="-1786"/>
                </a:stretch>
              </a:blip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BBF34EDE-0684-4B70-94C9-A277C005E76C}"/>
                  </a:ext>
                </a:extLst>
              </p:cNvPr>
              <p:cNvSpPr/>
              <p:nvPr/>
            </p:nvSpPr>
            <p:spPr>
              <a:xfrm>
                <a:off x="6043479" y="8329017"/>
                <a:ext cx="583399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 sz="5000">
                    <a:solidFill>
                      <a:srgbClr val="000000"/>
                    </a:solidFill>
                    <a:latin typeface="Open Sans Bold"/>
                    <a:ea typeface="Open Sans Bold"/>
                    <a:cs typeface="Open Sans Bold"/>
                    <a:sym typeface="Open Sans Bold"/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1" smtClean="0">
                          <a:latin typeface="Cambria Math" panose="02040503050406030204" pitchFamily="18" charset="0"/>
                        </a:rPr>
                        <m:t>log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1">
                          <a:latin typeface="Cambria Math" panose="02040503050406030204" pitchFamily="18" charset="0"/>
                        </a:rPr>
                        <m:t>log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BBF34EDE-0684-4B70-94C9-A277C005E7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3479" y="8329017"/>
                <a:ext cx="5833995" cy="461665"/>
              </a:xfrm>
              <a:prstGeom prst="rect">
                <a:avLst/>
              </a:prstGeom>
              <a:blipFill>
                <a:blip r:embed="rId9"/>
                <a:stretch>
                  <a:fillRect t="-1316"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50548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1" grpId="1" animBg="1"/>
      <p:bldP spid="43" grpId="0" animBg="1"/>
      <p:bldP spid="44" grpId="0" animBg="1"/>
      <p:bldP spid="47" grpId="0"/>
      <p:bldP spid="48" grpId="0"/>
      <p:bldP spid="4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">
            <a:extLst>
              <a:ext uri="{FF2B5EF4-FFF2-40B4-BE49-F238E27FC236}">
                <a16:creationId xmlns:a16="http://schemas.microsoft.com/office/drawing/2014/main" id="{0D1592D3-76D2-5948-86FA-D10814CFF564}"/>
              </a:ext>
            </a:extLst>
          </p:cNvPr>
          <p:cNvGrpSpPr/>
          <p:nvPr/>
        </p:nvGrpSpPr>
        <p:grpSpPr>
          <a:xfrm>
            <a:off x="0" y="-210227"/>
            <a:ext cx="4584742" cy="13926227"/>
            <a:chOff x="0" y="0"/>
            <a:chExt cx="4584740" cy="13926225"/>
          </a:xfrm>
        </p:grpSpPr>
        <p:sp>
          <p:nvSpPr>
            <p:cNvPr id="46" name="Rectangle">
              <a:extLst>
                <a:ext uri="{FF2B5EF4-FFF2-40B4-BE49-F238E27FC236}">
                  <a16:creationId xmlns:a16="http://schemas.microsoft.com/office/drawing/2014/main" id="{D8A8C3EF-3D5F-5A41-9C49-3D0A91EC0EB1}"/>
                </a:ext>
              </a:extLst>
            </p:cNvPr>
            <p:cNvSpPr/>
            <p:nvPr/>
          </p:nvSpPr>
          <p:spPr>
            <a:xfrm>
              <a:off x="0" y="0"/>
              <a:ext cx="4584740" cy="13913644"/>
            </a:xfrm>
            <a:prstGeom prst="rect">
              <a:avLst/>
            </a:prstGeom>
            <a:solidFill>
              <a:srgbClr val="334F7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3201"/>
            </a:p>
          </p:txBody>
        </p:sp>
        <p:sp>
          <p:nvSpPr>
            <p:cNvPr id="47" name="Rectangle">
              <a:extLst>
                <a:ext uri="{FF2B5EF4-FFF2-40B4-BE49-F238E27FC236}">
                  <a16:creationId xmlns:a16="http://schemas.microsoft.com/office/drawing/2014/main" id="{73CB80AF-7A43-3A45-9CFD-ED5969B64BE1}"/>
                </a:ext>
              </a:extLst>
            </p:cNvPr>
            <p:cNvSpPr/>
            <p:nvPr/>
          </p:nvSpPr>
          <p:spPr>
            <a:xfrm>
              <a:off x="0" y="13483359"/>
              <a:ext cx="4584740" cy="442866"/>
            </a:xfrm>
            <a:prstGeom prst="rect">
              <a:avLst/>
            </a:prstGeom>
            <a:solidFill>
              <a:srgbClr val="FFD96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3201" dirty="0"/>
            </a:p>
          </p:txBody>
        </p:sp>
      </p:grpSp>
      <p:sp>
        <p:nvSpPr>
          <p:cNvPr id="274" name="A Simple…"/>
          <p:cNvSpPr txBox="1"/>
          <p:nvPr/>
        </p:nvSpPr>
        <p:spPr>
          <a:xfrm>
            <a:off x="127030" y="2635045"/>
            <a:ext cx="4347342" cy="12844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799" tIns="50799" rIns="50799" bIns="50799" anchor="ctr">
            <a:spAutoFit/>
          </a:bodyPr>
          <a:lstStyle/>
          <a:p>
            <a:pPr>
              <a:lnSpc>
                <a:spcPct val="80000"/>
              </a:lnSpc>
              <a:defRPr sz="5000"/>
            </a:pPr>
            <a:r>
              <a:rPr sz="4800" dirty="0">
                <a:latin typeface="Arial" panose="020B0604020202020204" pitchFamily="34" charset="0"/>
                <a:cs typeface="Arial" panose="020B0604020202020204" pitchFamily="34" charset="0"/>
              </a:rPr>
              <a:t>A Simple</a:t>
            </a:r>
          </a:p>
          <a:p>
            <a:pPr>
              <a:lnSpc>
                <a:spcPct val="80000"/>
              </a:lnSpc>
              <a:defRPr sz="5000"/>
            </a:pPr>
            <a:r>
              <a:rPr sz="4800" dirty="0">
                <a:latin typeface="Arial" panose="020B0604020202020204" pitchFamily="34" charset="0"/>
                <a:cs typeface="Arial" panose="020B0604020202020204" pitchFamily="34" charset="0"/>
              </a:rPr>
              <a:t>Neural Network</a:t>
            </a:r>
          </a:p>
        </p:txBody>
      </p:sp>
      <p:sp>
        <p:nvSpPr>
          <p:cNvPr id="275" name="Shape"/>
          <p:cNvSpPr/>
          <p:nvPr/>
        </p:nvSpPr>
        <p:spPr>
          <a:xfrm>
            <a:off x="1370574" y="4538056"/>
            <a:ext cx="1843594" cy="23637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29" h="21600" extrusionOk="0">
                <a:moveTo>
                  <a:pt x="9314" y="0"/>
                </a:moveTo>
                <a:cubicBezTo>
                  <a:pt x="8903" y="0"/>
                  <a:pt x="8567" y="264"/>
                  <a:pt x="8567" y="588"/>
                </a:cubicBezTo>
                <a:lnTo>
                  <a:pt x="8567" y="3859"/>
                </a:lnTo>
                <a:cubicBezTo>
                  <a:pt x="8567" y="4182"/>
                  <a:pt x="8903" y="4446"/>
                  <a:pt x="9314" y="4446"/>
                </a:cubicBezTo>
                <a:cubicBezTo>
                  <a:pt x="9726" y="4446"/>
                  <a:pt x="10057" y="4182"/>
                  <a:pt x="10057" y="3859"/>
                </a:cubicBezTo>
                <a:lnTo>
                  <a:pt x="10057" y="588"/>
                </a:lnTo>
                <a:cubicBezTo>
                  <a:pt x="10057" y="264"/>
                  <a:pt x="9726" y="0"/>
                  <a:pt x="9314" y="0"/>
                </a:cubicBezTo>
                <a:close/>
                <a:moveTo>
                  <a:pt x="2962" y="1563"/>
                </a:moveTo>
                <a:cubicBezTo>
                  <a:pt x="2771" y="1563"/>
                  <a:pt x="2578" y="1620"/>
                  <a:pt x="2432" y="1734"/>
                </a:cubicBezTo>
                <a:cubicBezTo>
                  <a:pt x="2140" y="1961"/>
                  <a:pt x="2137" y="2334"/>
                  <a:pt x="2427" y="2564"/>
                </a:cubicBezTo>
                <a:lnTo>
                  <a:pt x="5361" y="4885"/>
                </a:lnTo>
                <a:cubicBezTo>
                  <a:pt x="5651" y="5115"/>
                  <a:pt x="6125" y="5117"/>
                  <a:pt x="6417" y="4889"/>
                </a:cubicBezTo>
                <a:cubicBezTo>
                  <a:pt x="6709" y="4661"/>
                  <a:pt x="6712" y="4291"/>
                  <a:pt x="6422" y="4062"/>
                </a:cubicBezTo>
                <a:lnTo>
                  <a:pt x="3488" y="1737"/>
                </a:lnTo>
                <a:cubicBezTo>
                  <a:pt x="3343" y="1622"/>
                  <a:pt x="3153" y="1564"/>
                  <a:pt x="2962" y="1563"/>
                </a:cubicBezTo>
                <a:close/>
                <a:moveTo>
                  <a:pt x="15772" y="1625"/>
                </a:moveTo>
                <a:cubicBezTo>
                  <a:pt x="15582" y="1618"/>
                  <a:pt x="15389" y="1668"/>
                  <a:pt x="15237" y="1777"/>
                </a:cubicBezTo>
                <a:lnTo>
                  <a:pt x="12156" y="3982"/>
                </a:lnTo>
                <a:cubicBezTo>
                  <a:pt x="11851" y="4200"/>
                  <a:pt x="11828" y="4570"/>
                  <a:pt x="12105" y="4809"/>
                </a:cubicBezTo>
                <a:cubicBezTo>
                  <a:pt x="12382" y="5048"/>
                  <a:pt x="12852" y="5063"/>
                  <a:pt x="13157" y="4845"/>
                </a:cubicBezTo>
                <a:lnTo>
                  <a:pt x="16238" y="2644"/>
                </a:lnTo>
                <a:cubicBezTo>
                  <a:pt x="16543" y="2426"/>
                  <a:pt x="16566" y="2056"/>
                  <a:pt x="16289" y="1817"/>
                </a:cubicBezTo>
                <a:cubicBezTo>
                  <a:pt x="16150" y="1697"/>
                  <a:pt x="15963" y="1632"/>
                  <a:pt x="15772" y="1625"/>
                </a:cubicBezTo>
                <a:close/>
                <a:moveTo>
                  <a:pt x="18886" y="4406"/>
                </a:moveTo>
                <a:cubicBezTo>
                  <a:pt x="18389" y="4402"/>
                  <a:pt x="17889" y="4548"/>
                  <a:pt x="17511" y="4849"/>
                </a:cubicBezTo>
                <a:lnTo>
                  <a:pt x="8092" y="12258"/>
                </a:lnTo>
                <a:cubicBezTo>
                  <a:pt x="7603" y="11042"/>
                  <a:pt x="6577" y="10002"/>
                  <a:pt x="5204" y="9324"/>
                </a:cubicBezTo>
                <a:cubicBezTo>
                  <a:pt x="4181" y="8818"/>
                  <a:pt x="3007" y="8536"/>
                  <a:pt x="1800" y="8508"/>
                </a:cubicBezTo>
                <a:cubicBezTo>
                  <a:pt x="1232" y="8490"/>
                  <a:pt x="689" y="8692"/>
                  <a:pt x="347" y="9048"/>
                </a:cubicBezTo>
                <a:cubicBezTo>
                  <a:pt x="96" y="9308"/>
                  <a:pt x="-26" y="9630"/>
                  <a:pt x="5" y="9955"/>
                </a:cubicBezTo>
                <a:cubicBezTo>
                  <a:pt x="563" y="10311"/>
                  <a:pt x="1087" y="10700"/>
                  <a:pt x="1569" y="11119"/>
                </a:cubicBezTo>
                <a:cubicBezTo>
                  <a:pt x="2046" y="11534"/>
                  <a:pt x="2479" y="11980"/>
                  <a:pt x="2870" y="12446"/>
                </a:cubicBezTo>
                <a:cubicBezTo>
                  <a:pt x="3373" y="13276"/>
                  <a:pt x="3815" y="14125"/>
                  <a:pt x="4189" y="14996"/>
                </a:cubicBezTo>
                <a:cubicBezTo>
                  <a:pt x="4557" y="15851"/>
                  <a:pt x="4860" y="16724"/>
                  <a:pt x="5098" y="17607"/>
                </a:cubicBezTo>
                <a:lnTo>
                  <a:pt x="9411" y="20980"/>
                </a:lnTo>
                <a:cubicBezTo>
                  <a:pt x="10186" y="21385"/>
                  <a:pt x="11095" y="21600"/>
                  <a:pt x="12027" y="21600"/>
                </a:cubicBezTo>
                <a:cubicBezTo>
                  <a:pt x="12914" y="21600"/>
                  <a:pt x="13780" y="21401"/>
                  <a:pt x="14531" y="21030"/>
                </a:cubicBezTo>
                <a:lnTo>
                  <a:pt x="20971" y="16160"/>
                </a:lnTo>
                <a:cubicBezTo>
                  <a:pt x="21476" y="15704"/>
                  <a:pt x="21574" y="15047"/>
                  <a:pt x="21211" y="14514"/>
                </a:cubicBezTo>
                <a:cubicBezTo>
                  <a:pt x="20919" y="14084"/>
                  <a:pt x="20366" y="13801"/>
                  <a:pt x="19749" y="13763"/>
                </a:cubicBezTo>
                <a:cubicBezTo>
                  <a:pt x="20025" y="13280"/>
                  <a:pt x="19945" y="12715"/>
                  <a:pt x="19537" y="12294"/>
                </a:cubicBezTo>
                <a:cubicBezTo>
                  <a:pt x="19218" y="11965"/>
                  <a:pt x="18733" y="11764"/>
                  <a:pt x="18208" y="11739"/>
                </a:cubicBezTo>
                <a:cubicBezTo>
                  <a:pt x="18444" y="11242"/>
                  <a:pt x="18351" y="10683"/>
                  <a:pt x="17963" y="10249"/>
                </a:cubicBezTo>
                <a:cubicBezTo>
                  <a:pt x="17685" y="9937"/>
                  <a:pt x="17275" y="9717"/>
                  <a:pt x="16806" y="9625"/>
                </a:cubicBezTo>
                <a:lnTo>
                  <a:pt x="20072" y="7065"/>
                </a:lnTo>
                <a:cubicBezTo>
                  <a:pt x="20926" y="6512"/>
                  <a:pt x="21006" y="5506"/>
                  <a:pt x="20247" y="4874"/>
                </a:cubicBezTo>
                <a:cubicBezTo>
                  <a:pt x="19878" y="4567"/>
                  <a:pt x="19383" y="4411"/>
                  <a:pt x="18886" y="4406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latin typeface="+mn-lt"/>
                <a:ea typeface="+mn-ea"/>
                <a:cs typeface="+mn-cs"/>
                <a:sym typeface="Helvetica Neue Medium"/>
              </a:defRPr>
            </a:pPr>
            <a:endParaRPr sz="3201"/>
          </a:p>
        </p:txBody>
      </p:sp>
      <p:sp>
        <p:nvSpPr>
          <p:cNvPr id="48" name="Python is dynamically typed">
            <a:extLst>
              <a:ext uri="{FF2B5EF4-FFF2-40B4-BE49-F238E27FC236}">
                <a16:creationId xmlns:a16="http://schemas.microsoft.com/office/drawing/2014/main" id="{D4828080-E3E3-4BA7-A786-BD0BB08E58F4}"/>
              </a:ext>
            </a:extLst>
          </p:cNvPr>
          <p:cNvSpPr txBox="1">
            <a:spLocks/>
          </p:cNvSpPr>
          <p:nvPr/>
        </p:nvSpPr>
        <p:spPr>
          <a:xfrm>
            <a:off x="5489586" y="1630018"/>
            <a:ext cx="13289077" cy="1056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marL="0" marR="0" indent="0" algn="l" defTabSz="82554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500" b="0" i="0" u="none" strike="noStrike" cap="none" spc="0" baseline="0">
                <a:ln>
                  <a:noFill/>
                </a:ln>
                <a:solidFill>
                  <a:srgbClr val="262626"/>
                </a:solidFill>
                <a:uFillTx/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0" marR="0" indent="0" algn="ctr" defTabSz="82554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399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0" algn="ctr" defTabSz="82554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399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0" algn="ctr" defTabSz="82554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399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0" algn="ctr" defTabSz="82554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399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355617" algn="ctr" defTabSz="82554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399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711236" algn="ctr" defTabSz="82554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399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066853" algn="ctr" defTabSz="82554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399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422472" algn="ctr" defTabSz="82554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399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hangingPunct="1"/>
            <a:r>
              <a:rPr lang="en-US" dirty="0"/>
              <a:t>Neural networks during training</a:t>
            </a:r>
          </a:p>
        </p:txBody>
      </p:sp>
      <p:sp>
        <p:nvSpPr>
          <p:cNvPr id="49" name="Line">
            <a:extLst>
              <a:ext uri="{FF2B5EF4-FFF2-40B4-BE49-F238E27FC236}">
                <a16:creationId xmlns:a16="http://schemas.microsoft.com/office/drawing/2014/main" id="{A7FB3354-DE51-4313-A57A-4FAB30051FFB}"/>
              </a:ext>
            </a:extLst>
          </p:cNvPr>
          <p:cNvSpPr/>
          <p:nvPr/>
        </p:nvSpPr>
        <p:spPr>
          <a:xfrm>
            <a:off x="5418448" y="2609251"/>
            <a:ext cx="12786425" cy="0"/>
          </a:xfrm>
          <a:prstGeom prst="line">
            <a:avLst/>
          </a:prstGeom>
          <a:ln w="50800">
            <a:solidFill>
              <a:srgbClr val="566889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>
                <a:latin typeface="+mn-lt"/>
                <a:ea typeface="+mn-ea"/>
                <a:cs typeface="+mn-cs"/>
                <a:sym typeface="Helvetica Neue Medium"/>
              </a:defRPr>
            </a:pPr>
            <a:endParaRPr sz="320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F58CA22-2398-4C2A-914D-7D5AC33EFDE6}"/>
                  </a:ext>
                </a:extLst>
              </p:cNvPr>
              <p:cNvSpPr txBox="1"/>
              <p:nvPr/>
            </p:nvSpPr>
            <p:spPr>
              <a:xfrm>
                <a:off x="7618267" y="5931221"/>
                <a:ext cx="15823623" cy="81291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4600" b="0" i="0" u="none" strike="noStrike" cap="none" spc="0" normalizeH="0" baseline="0" dirty="0">
                    <a:ln>
                      <a:noFill/>
                    </a:ln>
                    <a:solidFill>
                      <a:schemeClr val="bg2">
                        <a:lumMod val="50000"/>
                      </a:schemeClr>
                    </a:solidFill>
                    <a:effectLst/>
                    <a:uFillTx/>
                    <a:latin typeface="Open Sans Regular"/>
                    <a:ea typeface="Open Sans Regular"/>
                    <a:cs typeface="Open Sans Regular"/>
                    <a:sym typeface="Open Sans Regular"/>
                  </a:rPr>
                  <a:t>Sample a minibatch of data from the dataset: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0" lang="en-US" sz="46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Open Sans Regular"/>
                            <a:cs typeface="Open Sans Regular"/>
                            <a:sym typeface="Open Sans Regular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kumimoji="0" lang="en-US" sz="46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Open Sans Regular"/>
                                <a:cs typeface="Open Sans Regular"/>
                                <a:sym typeface="Open Sans Regular"/>
                              </a:rPr>
                            </m:ctrlPr>
                          </m:dPr>
                          <m:e>
                            <m:r>
                              <a:rPr kumimoji="0" lang="en-US" sz="4600" b="0" i="0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Open Sans Regular"/>
                                <a:cs typeface="Open Sans Regular"/>
                                <a:sym typeface="Open Sans Regular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kumimoji="0" lang="en-US" sz="46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Open Sans Regular"/>
                                    <a:cs typeface="Open Sans Regular"/>
                                    <a:sym typeface="Open Sans Regular"/>
                                  </a:rPr>
                                </m:ctrlPr>
                              </m:sSubPr>
                              <m:e>
                                <m:r>
                                  <a:rPr kumimoji="0" lang="en-US" sz="46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Open Sans Regular"/>
                                    <a:cs typeface="Open Sans Regular"/>
                                    <a:sym typeface="Open Sans Regular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46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Open Sans Regular"/>
                                    <a:cs typeface="Open Sans Regular"/>
                                    <a:sym typeface="Open Sans Regular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kumimoji="0" lang="en-US" sz="46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Open Sans Regular"/>
                                <a:cs typeface="Open Sans Regular"/>
                                <a:sym typeface="Open Sans Regular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kumimoji="0" lang="en-US" sz="46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Open Sans Regular"/>
                                    <a:cs typeface="Open Sans Regular"/>
                                    <a:sym typeface="Open Sans Regular"/>
                                  </a:rPr>
                                </m:ctrlPr>
                              </m:sSubPr>
                              <m:e>
                                <m:r>
                                  <a:rPr kumimoji="0" lang="en-US" sz="46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Open Sans Regular"/>
                                    <a:cs typeface="Open Sans Regular"/>
                                    <a:sym typeface="Open Sans Regular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0" lang="en-US" sz="46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Open Sans Regular"/>
                                    <a:cs typeface="Open Sans Regular"/>
                                    <a:sym typeface="Open Sans Regular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kumimoji="0" lang="en-US" sz="46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Open Sans Regular"/>
                                <a:cs typeface="Open Sans Regular"/>
                                <a:sym typeface="Open Sans Regular"/>
                              </a:rPr>
                              <m:t>)</m:t>
                            </m:r>
                          </m:e>
                        </m:d>
                      </m:e>
                      <m:sub>
                        <m:r>
                          <a:rPr kumimoji="0" lang="en-US" sz="46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Open Sans Regular"/>
                            <a:cs typeface="Open Sans Regular"/>
                            <a:sym typeface="Open Sans Regular"/>
                          </a:rPr>
                          <m:t>𝑖</m:t>
                        </m:r>
                        <m:r>
                          <a:rPr kumimoji="0" lang="en-US" sz="46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Open Sans Regular"/>
                            <a:cs typeface="Open Sans Regular"/>
                            <a:sym typeface="Open Sans Regular"/>
                          </a:rPr>
                          <m:t>=1</m:t>
                        </m:r>
                      </m:sub>
                      <m:sup>
                        <m:r>
                          <a:rPr kumimoji="0" lang="en-US" sz="46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Open Sans Regular"/>
                            <a:cs typeface="Open Sans Regular"/>
                            <a:sym typeface="Open Sans Regular"/>
                          </a:rPr>
                          <m:t>𝑚</m:t>
                        </m:r>
                      </m:sup>
                    </m:sSubSup>
                    <m:r>
                      <a:rPr kumimoji="0" lang="en-US" sz="4600" b="0" i="1" u="none" strike="noStrike" cap="none" spc="0" normalizeH="0" baseline="0" smtClean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uFillTx/>
                        <a:latin typeface="Cambria Math" panose="02040503050406030204" pitchFamily="18" charset="0"/>
                        <a:ea typeface="Open Sans Regular"/>
                        <a:cs typeface="Open Sans Regular"/>
                        <a:sym typeface="Open Sans Regular"/>
                      </a:rPr>
                      <m:t>~</m:t>
                    </m:r>
                    <m:r>
                      <a:rPr kumimoji="0" lang="en-US" sz="4600" b="0" i="1" u="none" strike="noStrike" cap="none" spc="0" normalizeH="0" baseline="0" smtClean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uFillTx/>
                        <a:latin typeface="Cambria Math" panose="02040503050406030204" pitchFamily="18" charset="0"/>
                        <a:ea typeface="Open Sans Regular"/>
                        <a:cs typeface="Open Sans Regular"/>
                        <a:sym typeface="Open Sans Regular"/>
                      </a:rPr>
                      <m:t>𝒟</m:t>
                    </m:r>
                  </m:oMath>
                </a14:m>
                <a:endParaRPr kumimoji="0" lang="en-US" sz="4600" b="0" i="0" u="none" strike="noStrike" cap="none" spc="0" normalizeH="0" baseline="0" dirty="0">
                  <a:ln>
                    <a:noFill/>
                  </a:ln>
                  <a:solidFill>
                    <a:schemeClr val="bg2">
                      <a:lumMod val="50000"/>
                    </a:schemeClr>
                  </a:solidFill>
                  <a:effectLst/>
                  <a:uFillTx/>
                  <a:latin typeface="Open Sans Regular"/>
                  <a:ea typeface="Open Sans Regular"/>
                  <a:cs typeface="Open Sans Regular"/>
                  <a:sym typeface="Open Sans Regular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F58CA22-2398-4C2A-914D-7D5AC33EFD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8267" y="5931221"/>
                <a:ext cx="15823623" cy="812915"/>
              </a:xfrm>
              <a:prstGeom prst="rect">
                <a:avLst/>
              </a:prstGeom>
              <a:blipFill>
                <a:blip r:embed="rId3"/>
                <a:stretch>
                  <a:fillRect l="-1927" t="-15789" b="-36090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E055503B-9C2F-4C24-8BE7-B2C66D2B6B2C}"/>
                  </a:ext>
                </a:extLst>
              </p:cNvPr>
              <p:cNvSpPr txBox="1"/>
              <p:nvPr/>
            </p:nvSpPr>
            <p:spPr>
              <a:xfrm>
                <a:off x="7609402" y="6895319"/>
                <a:ext cx="13878998" cy="81047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 defTabSz="825500"/>
                <a:r>
                  <a:rPr kumimoji="0" lang="en-US" sz="4600" b="0" i="0" u="none" strike="noStrike" cap="none" spc="0" normalizeH="0" baseline="0" dirty="0">
                    <a:ln>
                      <a:noFill/>
                    </a:ln>
                    <a:solidFill>
                      <a:schemeClr val="bg2">
                        <a:lumMod val="50000"/>
                      </a:schemeClr>
                    </a:solidFill>
                    <a:effectLst/>
                    <a:uFillTx/>
                    <a:latin typeface="Open Sans Regular"/>
                    <a:ea typeface="Open Sans Regular"/>
                    <a:cs typeface="Open Sans Regular"/>
                    <a:sym typeface="Open Sans Regular"/>
                  </a:rPr>
                  <a:t>Calculate forward pass:</a:t>
                </a:r>
                <a:r>
                  <a:rPr kumimoji="0" lang="en-US" sz="4600" b="0" i="0" u="none" strike="noStrike" cap="none" spc="0" normalizeH="0" dirty="0">
                    <a:ln>
                      <a:noFill/>
                    </a:ln>
                    <a:solidFill>
                      <a:schemeClr val="bg2">
                        <a:lumMod val="50000"/>
                      </a:schemeClr>
                    </a:solidFill>
                    <a:effectLst/>
                    <a:uFillTx/>
                    <a:latin typeface="Open Sans Regular"/>
                    <a:ea typeface="Open Sans Regular"/>
                    <a:cs typeface="Open Sans Regular"/>
                    <a:sym typeface="Open Sans Regular"/>
                  </a:rPr>
                  <a:t> </a:t>
                </a:r>
                <a:r>
                  <a:rPr kumimoji="0" lang="en-US" sz="4600" b="0" i="0" u="none" strike="noStrike" cap="none" spc="0" normalizeH="0" baseline="0" dirty="0">
                    <a:ln>
                      <a:noFill/>
                    </a:ln>
                    <a:solidFill>
                      <a:schemeClr val="bg2">
                        <a:lumMod val="50000"/>
                      </a:schemeClr>
                    </a:solidFill>
                    <a:effectLst/>
                    <a:uFillTx/>
                    <a:latin typeface="Open Sans Regular"/>
                    <a:ea typeface="Open Sans Regular"/>
                    <a:cs typeface="Open Sans Regular"/>
                    <a:sym typeface="Open Sans Regular"/>
                  </a:rPr>
                  <a:t>predictions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4400" i="1" smtClean="0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4400" i="1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kumimoji="0" lang="en-US" sz="4600" b="0" i="0" u="none" strike="noStrike" cap="none" spc="0" normalizeH="0" baseline="0" dirty="0">
                    <a:ln>
                      <a:noFill/>
                    </a:ln>
                    <a:solidFill>
                      <a:schemeClr val="bg2">
                        <a:lumMod val="50000"/>
                      </a:schemeClr>
                    </a:solidFill>
                    <a:effectLst/>
                    <a:uFillTx/>
                    <a:latin typeface="Open Sans Regular"/>
                    <a:ea typeface="Open Sans Regular"/>
                    <a:cs typeface="Open Sans Regular"/>
                    <a:sym typeface="Open Sans Regular"/>
                  </a:rPr>
                  <a:t>, loss </a:t>
                </a:r>
                <a14:m>
                  <m:oMath xmlns:m="http://schemas.openxmlformats.org/officeDocument/2006/math">
                    <m:r>
                      <a:rPr kumimoji="0" lang="en-US" sz="4600" b="0" i="1" u="none" strike="noStrike" cap="none" spc="0" normalizeH="0" baseline="0" smtClean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uFillTx/>
                        <a:latin typeface="Cambria Math" panose="02040503050406030204" pitchFamily="18" charset="0"/>
                        <a:ea typeface="Open Sans Regular"/>
                        <a:cs typeface="Open Sans Regular"/>
                        <a:sym typeface="Open Sans Regular"/>
                      </a:rPr>
                      <m:t>ℒ</m:t>
                    </m:r>
                  </m:oMath>
                </a14:m>
                <a:r>
                  <a:rPr kumimoji="0" lang="en-US" sz="4600" b="0" i="0" u="none" strike="noStrike" cap="none" spc="0" normalizeH="0" baseline="0" dirty="0">
                    <a:ln>
                      <a:noFill/>
                    </a:ln>
                    <a:solidFill>
                      <a:schemeClr val="bg2">
                        <a:lumMod val="50000"/>
                      </a:schemeClr>
                    </a:solidFill>
                    <a:effectLst/>
                    <a:uFillTx/>
                    <a:latin typeface="Open Sans Regular"/>
                    <a:ea typeface="Open Sans Regular"/>
                    <a:cs typeface="Open Sans Regular"/>
                    <a:sym typeface="Open Sans Regular"/>
                  </a:rPr>
                  <a:t>, etc.</a:t>
                </a: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E055503B-9C2F-4C24-8BE7-B2C66D2B6B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9402" y="6895319"/>
                <a:ext cx="13878998" cy="810478"/>
              </a:xfrm>
              <a:prstGeom prst="rect">
                <a:avLst/>
              </a:prstGeom>
              <a:blipFill>
                <a:blip r:embed="rId4"/>
                <a:stretch>
                  <a:fillRect l="-2152" t="-15038" b="-36842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F989BD2-FD09-4BE7-89E3-C938F6DC8ACA}"/>
                  </a:ext>
                </a:extLst>
              </p:cNvPr>
              <p:cNvSpPr txBox="1"/>
              <p:nvPr/>
            </p:nvSpPr>
            <p:spPr>
              <a:xfrm>
                <a:off x="7609401" y="7870099"/>
                <a:ext cx="12391365" cy="81047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4600" b="0" i="0" u="none" strike="noStrike" cap="none" spc="0" normalizeH="0" baseline="0" dirty="0">
                    <a:ln>
                      <a:noFill/>
                    </a:ln>
                    <a:solidFill>
                      <a:schemeClr val="bg2">
                        <a:lumMod val="50000"/>
                      </a:schemeClr>
                    </a:solidFill>
                    <a:effectLst/>
                    <a:uFillTx/>
                    <a:latin typeface="Open Sans Regular"/>
                    <a:ea typeface="Open Sans Regular"/>
                    <a:cs typeface="Open Sans Regular"/>
                    <a:sym typeface="Open Sans Regular"/>
                  </a:rPr>
                  <a:t>Calculate backwards pass:</a:t>
                </a:r>
                <a:r>
                  <a:rPr kumimoji="0" lang="en-US" sz="4600" b="0" i="0" u="none" strike="noStrike" cap="none" spc="0" normalizeH="0" dirty="0">
                    <a:ln>
                      <a:noFill/>
                    </a:ln>
                    <a:solidFill>
                      <a:schemeClr val="bg2">
                        <a:lumMod val="50000"/>
                      </a:schemeClr>
                    </a:solidFill>
                    <a:effectLst/>
                    <a:uFillTx/>
                    <a:latin typeface="Open Sans Regular"/>
                    <a:ea typeface="Open Sans Regular"/>
                    <a:cs typeface="Open Sans Regular"/>
                    <a:sym typeface="Open Sans Regular"/>
                  </a:rPr>
                  <a:t> </a:t>
                </a:r>
                <a:r>
                  <a:rPr kumimoji="0" lang="en-US" sz="4600" b="0" i="0" u="none" strike="noStrike" cap="none" spc="0" normalizeH="0" baseline="0" dirty="0">
                    <a:ln>
                      <a:noFill/>
                    </a:ln>
                    <a:solidFill>
                      <a:schemeClr val="bg2">
                        <a:lumMod val="50000"/>
                      </a:schemeClr>
                    </a:solidFill>
                    <a:effectLst/>
                    <a:uFillTx/>
                    <a:latin typeface="Open Sans Regular"/>
                    <a:ea typeface="Open Sans Regular"/>
                    <a:cs typeface="Open Sans Regular"/>
                    <a:sym typeface="Open Sans Regular"/>
                  </a:rPr>
                  <a:t>gradients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46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Open Sans Regular"/>
                            <a:cs typeface="Open Sans Regular"/>
                            <a:sym typeface="Open Sans Regular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en-US" sz="4600" b="0" i="0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Open Sans Regular"/>
                            <a:cs typeface="Open Sans Regular"/>
                            <a:sym typeface="Open Sans Regular"/>
                          </a:rPr>
                          <m:t>∇</m:t>
                        </m:r>
                      </m:e>
                      <m:sub>
                        <m:r>
                          <a:rPr kumimoji="0" lang="en-US" sz="46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Open Sans Regular"/>
                            <a:cs typeface="Open Sans Regular"/>
                            <a:sym typeface="Open Sans Regular"/>
                          </a:rPr>
                          <m:t>𝑏</m:t>
                        </m:r>
                      </m:sub>
                    </m:sSub>
                    <m:r>
                      <a:rPr kumimoji="0" lang="en-US" sz="4600" b="0" i="1" u="none" strike="noStrike" cap="none" spc="0" normalizeH="0" baseline="0" smtClean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uFillTx/>
                        <a:latin typeface="Cambria Math" panose="02040503050406030204" pitchFamily="18" charset="0"/>
                        <a:ea typeface="Open Sans Regular"/>
                        <a:cs typeface="Open Sans Regular"/>
                        <a:sym typeface="Open Sans Regular"/>
                      </a:rPr>
                      <m:t>ℒ</m:t>
                    </m:r>
                  </m:oMath>
                </a14:m>
                <a:r>
                  <a:rPr kumimoji="0" lang="en-US" sz="4600" b="0" i="0" u="none" strike="noStrike" cap="none" spc="0" normalizeH="0" baseline="0" dirty="0">
                    <a:ln>
                      <a:noFill/>
                    </a:ln>
                    <a:solidFill>
                      <a:schemeClr val="bg2">
                        <a:lumMod val="50000"/>
                      </a:schemeClr>
                    </a:solidFill>
                    <a:effectLst/>
                    <a:uFillTx/>
                    <a:latin typeface="Open Sans Regular"/>
                    <a:ea typeface="Open Sans Regular"/>
                    <a:cs typeface="Open Sans Regular"/>
                    <a:sym typeface="Open Sans Regular"/>
                  </a:rPr>
                  <a:t> </a:t>
                </a: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F989BD2-FD09-4BE7-89E3-C938F6DC8A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9401" y="7870099"/>
                <a:ext cx="12391365" cy="810478"/>
              </a:xfrm>
              <a:prstGeom prst="rect">
                <a:avLst/>
              </a:prstGeom>
              <a:blipFill>
                <a:blip r:embed="rId5"/>
                <a:stretch>
                  <a:fillRect l="-2410" t="-15038" b="-36842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C5E35DB-5FAB-470D-B7DD-D20F807FD803}"/>
                  </a:ext>
                </a:extLst>
              </p:cNvPr>
              <p:cNvSpPr txBox="1"/>
              <p:nvPr/>
            </p:nvSpPr>
            <p:spPr>
              <a:xfrm>
                <a:off x="7609401" y="8844880"/>
                <a:ext cx="12391365" cy="81047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 defTabSz="825500"/>
                <a:r>
                  <a:rPr kumimoji="0" lang="en-US" sz="4600" b="0" i="0" u="none" strike="noStrike" cap="none" spc="0" normalizeH="0" baseline="0" dirty="0">
                    <a:ln>
                      <a:noFill/>
                    </a:ln>
                    <a:solidFill>
                      <a:schemeClr val="bg2">
                        <a:lumMod val="50000"/>
                      </a:schemeClr>
                    </a:solidFill>
                    <a:effectLst/>
                    <a:uFillTx/>
                    <a:latin typeface="Open Sans Regular"/>
                    <a:ea typeface="Open Sans Regular"/>
                    <a:cs typeface="Open Sans Regular"/>
                    <a:sym typeface="Open Sans Regular"/>
                  </a:rPr>
                  <a:t>Update weights: </a:t>
                </a:r>
                <a14:m>
                  <m:oMath xmlns:m="http://schemas.openxmlformats.org/officeDocument/2006/math">
                    <m:r>
                      <a:rPr kumimoji="0" lang="en-US" sz="4600" b="0" i="1" u="none" strike="noStrike" cap="none" spc="0" normalizeH="0" baseline="0" smtClean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uFillTx/>
                        <a:latin typeface="Cambria Math" panose="02040503050406030204" pitchFamily="18" charset="0"/>
                        <a:ea typeface="Open Sans Regular"/>
                        <a:cs typeface="Open Sans Regular"/>
                        <a:sym typeface="Open Sans Regular"/>
                      </a:rPr>
                      <m:t>𝑏</m:t>
                    </m:r>
                    <m:box>
                      <m:boxPr>
                        <m:ctrlPr>
                          <a:rPr kumimoji="0" lang="en-US" sz="46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Open Sans Regular"/>
                            <a:cs typeface="Open Sans Regular"/>
                            <a:sym typeface="Open Sans Regular"/>
                          </a:rPr>
                        </m:ctrlPr>
                      </m:boxPr>
                      <m:e>
                        <m:r>
                          <a:rPr kumimoji="0" lang="en-US" sz="46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Open Sans Regular"/>
                            <a:cs typeface="Open Sans Regular"/>
                            <a:sym typeface="Open Sans Regular"/>
                          </a:rPr>
                          <m:t>≔</m:t>
                        </m:r>
                      </m:e>
                    </m:box>
                    <m:r>
                      <a:rPr kumimoji="0" lang="en-US" sz="4600" b="0" i="1" u="none" strike="noStrike" cap="none" spc="0" normalizeH="0" baseline="0" smtClean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uFillTx/>
                        <a:latin typeface="Cambria Math" panose="02040503050406030204" pitchFamily="18" charset="0"/>
                        <a:ea typeface="Open Sans Regular"/>
                        <a:cs typeface="Open Sans Regular"/>
                        <a:sym typeface="Open Sans Regular"/>
                      </a:rPr>
                      <m:t>𝑏</m:t>
                    </m:r>
                    <m:r>
                      <a:rPr kumimoji="0" lang="en-US" sz="4600" b="0" i="1" u="none" strike="noStrike" cap="none" spc="0" normalizeH="0" baseline="0" smtClean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uFillTx/>
                        <a:latin typeface="Cambria Math" panose="02040503050406030204" pitchFamily="18" charset="0"/>
                        <a:ea typeface="Open Sans Regular"/>
                        <a:cs typeface="Open Sans Regular"/>
                        <a:sym typeface="Open Sans Regular"/>
                      </a:rPr>
                      <m:t>−</m:t>
                    </m:r>
                    <m:r>
                      <a:rPr kumimoji="0" lang="en-US" sz="4600" b="0" i="1" u="none" strike="noStrike" cap="none" spc="0" normalizeH="0" baseline="0" smtClean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uFillTx/>
                        <a:latin typeface="Cambria Math" panose="02040503050406030204" pitchFamily="18" charset="0"/>
                        <a:ea typeface="Open Sans Regular"/>
                        <a:cs typeface="Open Sans Regular"/>
                        <a:sym typeface="Open Sans Regular"/>
                      </a:rPr>
                      <m:t>𝛼</m:t>
                    </m:r>
                    <m:sSub>
                      <m:sSubPr>
                        <m:ctrlPr>
                          <a:rPr lang="en-US" sz="4600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460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sz="4600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sz="4600" i="1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ℒ</m:t>
                    </m:r>
                  </m:oMath>
                </a14:m>
                <a:endParaRPr kumimoji="0" lang="en-US" sz="4600" b="0" i="0" u="none" strike="noStrike" cap="none" spc="0" normalizeH="0" baseline="0" dirty="0">
                  <a:ln>
                    <a:noFill/>
                  </a:ln>
                  <a:solidFill>
                    <a:schemeClr val="bg2">
                      <a:lumMod val="50000"/>
                    </a:schemeClr>
                  </a:solidFill>
                  <a:effectLst/>
                  <a:uFillTx/>
                  <a:latin typeface="Open Sans Regular"/>
                  <a:ea typeface="Open Sans Regular"/>
                  <a:cs typeface="Open Sans Regular"/>
                  <a:sym typeface="Open Sans Regular"/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C5E35DB-5FAB-470D-B7DD-D20F807FD8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9401" y="8844880"/>
                <a:ext cx="12391365" cy="810478"/>
              </a:xfrm>
              <a:prstGeom prst="rect">
                <a:avLst/>
              </a:prstGeom>
              <a:blipFill>
                <a:blip r:embed="rId6"/>
                <a:stretch>
                  <a:fillRect l="-2410" t="-15038" b="-36842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17D2C39-6F74-450E-90EC-0AC3212B0CA8}"/>
                  </a:ext>
                </a:extLst>
              </p:cNvPr>
              <p:cNvSpPr txBox="1"/>
              <p:nvPr/>
            </p:nvSpPr>
            <p:spPr>
              <a:xfrm>
                <a:off x="6428302" y="4969562"/>
                <a:ext cx="11991315" cy="81047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 defTabSz="825500"/>
                <a:r>
                  <a:rPr kumimoji="0" lang="en-US" sz="4600" b="0" i="0" u="none" strike="noStrike" cap="none" spc="0" normalizeH="0" baseline="0" dirty="0">
                    <a:ln>
                      <a:noFill/>
                    </a:ln>
                    <a:solidFill>
                      <a:schemeClr val="bg2">
                        <a:lumMod val="50000"/>
                      </a:schemeClr>
                    </a:solidFill>
                    <a:effectLst/>
                    <a:uFillTx/>
                    <a:latin typeface="Open Sans Regular"/>
                    <a:ea typeface="Open Sans Regular"/>
                    <a:cs typeface="Open Sans Regular"/>
                    <a:sym typeface="Open Sans Regular"/>
                  </a:rPr>
                  <a:t>For </a:t>
                </a:r>
                <a14:m>
                  <m:oMath xmlns:m="http://schemas.openxmlformats.org/officeDocument/2006/math">
                    <m:r>
                      <a:rPr kumimoji="0" lang="en-US" sz="4600" b="0" i="1" u="none" strike="noStrike" cap="none" spc="0" normalizeH="0" baseline="0" smtClean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uFillTx/>
                        <a:latin typeface="Cambria Math" panose="02040503050406030204" pitchFamily="18" charset="0"/>
                        <a:ea typeface="Open Sans Regular"/>
                        <a:cs typeface="Open Sans Regular"/>
                        <a:sym typeface="Open Sans Regular"/>
                      </a:rPr>
                      <m:t>𝑀</m:t>
                    </m:r>
                  </m:oMath>
                </a14:m>
                <a:r>
                  <a:rPr kumimoji="0" lang="en-US" sz="4600" b="0" i="0" u="none" strike="noStrike" cap="none" spc="0" normalizeH="0" baseline="0" dirty="0">
                    <a:ln>
                      <a:noFill/>
                    </a:ln>
                    <a:solidFill>
                      <a:schemeClr val="bg2">
                        <a:lumMod val="50000"/>
                      </a:schemeClr>
                    </a:solidFill>
                    <a:effectLst/>
                    <a:uFillTx/>
                    <a:latin typeface="Open Sans Regular"/>
                    <a:ea typeface="Open Sans Regular"/>
                    <a:cs typeface="Open Sans Regular"/>
                    <a:sym typeface="Open Sans Regular"/>
                  </a:rPr>
                  <a:t> minibatches in dataset </a:t>
                </a:r>
                <a14:m>
                  <m:oMath xmlns:m="http://schemas.openxmlformats.org/officeDocument/2006/math">
                    <m:r>
                      <a:rPr lang="en-US" sz="4600" i="1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𝒟</m:t>
                    </m:r>
                    <m:r>
                      <a:rPr lang="en-US" sz="4600" i="1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0" lang="en-US" sz="4600" b="0" i="0" u="none" strike="noStrike" cap="none" spc="0" normalizeH="0" baseline="0" dirty="0">
                    <a:ln>
                      <a:noFill/>
                    </a:ln>
                    <a:solidFill>
                      <a:schemeClr val="bg2">
                        <a:lumMod val="50000"/>
                      </a:schemeClr>
                    </a:solidFill>
                    <a:effectLst/>
                    <a:uFillTx/>
                    <a:latin typeface="Open Sans Regular"/>
                    <a:ea typeface="Open Sans Regular"/>
                    <a:cs typeface="Open Sans Regular"/>
                    <a:sym typeface="Open Sans Regular"/>
                  </a:rPr>
                  <a:t>:</a:t>
                </a: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17D2C39-6F74-450E-90EC-0AC3212B0C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8302" y="4969562"/>
                <a:ext cx="11991315" cy="810478"/>
              </a:xfrm>
              <a:prstGeom prst="rect">
                <a:avLst/>
              </a:prstGeom>
              <a:blipFill>
                <a:blip r:embed="rId7"/>
                <a:stretch>
                  <a:fillRect l="-2542" t="-15038" b="-36842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55A9AD6F-C535-455A-A769-069ED0739FFC}"/>
                  </a:ext>
                </a:extLst>
              </p:cNvPr>
              <p:cNvSpPr txBox="1"/>
              <p:nvPr/>
            </p:nvSpPr>
            <p:spPr>
              <a:xfrm>
                <a:off x="5401134" y="3993999"/>
                <a:ext cx="9658350" cy="81047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4600" b="0" i="0" u="none" strike="noStrike" cap="none" spc="0" normalizeH="0" baseline="0" dirty="0">
                    <a:ln>
                      <a:noFill/>
                    </a:ln>
                    <a:solidFill>
                      <a:schemeClr val="bg2">
                        <a:lumMod val="50000"/>
                      </a:schemeClr>
                    </a:solidFill>
                    <a:effectLst/>
                    <a:uFillTx/>
                    <a:latin typeface="Open Sans Regular"/>
                    <a:ea typeface="Open Sans Regular"/>
                    <a:cs typeface="Open Sans Regular"/>
                    <a:sym typeface="Open Sans Regular"/>
                  </a:rPr>
                  <a:t>For </a:t>
                </a:r>
                <a14:m>
                  <m:oMath xmlns:m="http://schemas.openxmlformats.org/officeDocument/2006/math">
                    <m:r>
                      <a:rPr kumimoji="0" lang="en-US" sz="4600" b="0" i="1" u="none" strike="noStrike" cap="none" spc="0" normalizeH="0" baseline="0" smtClean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uFillTx/>
                        <a:latin typeface="Cambria Math" panose="02040503050406030204" pitchFamily="18" charset="0"/>
                        <a:ea typeface="Open Sans Regular"/>
                        <a:cs typeface="Open Sans Regular"/>
                        <a:sym typeface="Open Sans Regular"/>
                      </a:rPr>
                      <m:t>𝐾</m:t>
                    </m:r>
                  </m:oMath>
                </a14:m>
                <a:r>
                  <a:rPr kumimoji="0" lang="en-US" sz="4600" b="0" i="0" u="none" strike="noStrike" cap="none" spc="0" normalizeH="0" baseline="0" dirty="0">
                    <a:ln>
                      <a:noFill/>
                    </a:ln>
                    <a:solidFill>
                      <a:schemeClr val="bg2">
                        <a:lumMod val="50000"/>
                      </a:schemeClr>
                    </a:solidFill>
                    <a:effectLst/>
                    <a:uFillTx/>
                    <a:latin typeface="Open Sans Regular"/>
                    <a:ea typeface="Open Sans Regular"/>
                    <a:cs typeface="Open Sans Regular"/>
                    <a:sym typeface="Open Sans Regular"/>
                  </a:rPr>
                  <a:t> epochs: </a:t>
                </a: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55A9AD6F-C535-455A-A769-069ED0739F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1134" y="3993999"/>
                <a:ext cx="9658350" cy="810478"/>
              </a:xfrm>
              <a:prstGeom prst="rect">
                <a:avLst/>
              </a:prstGeom>
              <a:blipFill>
                <a:blip r:embed="rId8"/>
                <a:stretch>
                  <a:fillRect l="-3157" t="-15038" b="-36842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37785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0" grpId="0"/>
      <p:bldP spid="51" grpId="0"/>
      <p:bldP spid="52" grpId="0"/>
      <p:bldP spid="54" grpId="0"/>
      <p:bldP spid="5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">
            <a:extLst>
              <a:ext uri="{FF2B5EF4-FFF2-40B4-BE49-F238E27FC236}">
                <a16:creationId xmlns:a16="http://schemas.microsoft.com/office/drawing/2014/main" id="{0D1592D3-76D2-5948-86FA-D10814CFF564}"/>
              </a:ext>
            </a:extLst>
          </p:cNvPr>
          <p:cNvGrpSpPr/>
          <p:nvPr/>
        </p:nvGrpSpPr>
        <p:grpSpPr>
          <a:xfrm>
            <a:off x="0" y="-210227"/>
            <a:ext cx="4584742" cy="13926227"/>
            <a:chOff x="0" y="0"/>
            <a:chExt cx="4584740" cy="13926225"/>
          </a:xfrm>
        </p:grpSpPr>
        <p:sp>
          <p:nvSpPr>
            <p:cNvPr id="46" name="Rectangle">
              <a:extLst>
                <a:ext uri="{FF2B5EF4-FFF2-40B4-BE49-F238E27FC236}">
                  <a16:creationId xmlns:a16="http://schemas.microsoft.com/office/drawing/2014/main" id="{D8A8C3EF-3D5F-5A41-9C49-3D0A91EC0EB1}"/>
                </a:ext>
              </a:extLst>
            </p:cNvPr>
            <p:cNvSpPr/>
            <p:nvPr/>
          </p:nvSpPr>
          <p:spPr>
            <a:xfrm>
              <a:off x="0" y="0"/>
              <a:ext cx="4584740" cy="13913644"/>
            </a:xfrm>
            <a:prstGeom prst="rect">
              <a:avLst/>
            </a:prstGeom>
            <a:solidFill>
              <a:srgbClr val="334F7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3201"/>
            </a:p>
          </p:txBody>
        </p:sp>
        <p:sp>
          <p:nvSpPr>
            <p:cNvPr id="47" name="Rectangle">
              <a:extLst>
                <a:ext uri="{FF2B5EF4-FFF2-40B4-BE49-F238E27FC236}">
                  <a16:creationId xmlns:a16="http://schemas.microsoft.com/office/drawing/2014/main" id="{73CB80AF-7A43-3A45-9CFD-ED5969B64BE1}"/>
                </a:ext>
              </a:extLst>
            </p:cNvPr>
            <p:cNvSpPr/>
            <p:nvPr/>
          </p:nvSpPr>
          <p:spPr>
            <a:xfrm>
              <a:off x="0" y="13483359"/>
              <a:ext cx="4584740" cy="442866"/>
            </a:xfrm>
            <a:prstGeom prst="rect">
              <a:avLst/>
            </a:prstGeom>
            <a:solidFill>
              <a:srgbClr val="FFD96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3201" dirty="0"/>
            </a:p>
          </p:txBody>
        </p:sp>
      </p:grpSp>
      <p:sp>
        <p:nvSpPr>
          <p:cNvPr id="274" name="A Simple…"/>
          <p:cNvSpPr txBox="1"/>
          <p:nvPr/>
        </p:nvSpPr>
        <p:spPr>
          <a:xfrm>
            <a:off x="127030" y="2635045"/>
            <a:ext cx="4347342" cy="12844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799" tIns="50799" rIns="50799" bIns="50799" anchor="ctr">
            <a:spAutoFit/>
          </a:bodyPr>
          <a:lstStyle/>
          <a:p>
            <a:pPr>
              <a:lnSpc>
                <a:spcPct val="80000"/>
              </a:lnSpc>
              <a:defRPr sz="5000"/>
            </a:pPr>
            <a:r>
              <a:rPr sz="4800" dirty="0">
                <a:latin typeface="Arial" panose="020B0604020202020204" pitchFamily="34" charset="0"/>
                <a:cs typeface="Arial" panose="020B0604020202020204" pitchFamily="34" charset="0"/>
              </a:rPr>
              <a:t>A Simple</a:t>
            </a:r>
          </a:p>
          <a:p>
            <a:pPr>
              <a:lnSpc>
                <a:spcPct val="80000"/>
              </a:lnSpc>
              <a:defRPr sz="5000"/>
            </a:pPr>
            <a:r>
              <a:rPr sz="4800" dirty="0">
                <a:latin typeface="Arial" panose="020B0604020202020204" pitchFamily="34" charset="0"/>
                <a:cs typeface="Arial" panose="020B0604020202020204" pitchFamily="34" charset="0"/>
              </a:rPr>
              <a:t>Neural Network</a:t>
            </a:r>
          </a:p>
        </p:txBody>
      </p:sp>
      <p:sp>
        <p:nvSpPr>
          <p:cNvPr id="275" name="Shape"/>
          <p:cNvSpPr/>
          <p:nvPr/>
        </p:nvSpPr>
        <p:spPr>
          <a:xfrm>
            <a:off x="1370574" y="4538056"/>
            <a:ext cx="1843594" cy="23637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29" h="21600" extrusionOk="0">
                <a:moveTo>
                  <a:pt x="9314" y="0"/>
                </a:moveTo>
                <a:cubicBezTo>
                  <a:pt x="8903" y="0"/>
                  <a:pt x="8567" y="264"/>
                  <a:pt x="8567" y="588"/>
                </a:cubicBezTo>
                <a:lnTo>
                  <a:pt x="8567" y="3859"/>
                </a:lnTo>
                <a:cubicBezTo>
                  <a:pt x="8567" y="4182"/>
                  <a:pt x="8903" y="4446"/>
                  <a:pt x="9314" y="4446"/>
                </a:cubicBezTo>
                <a:cubicBezTo>
                  <a:pt x="9726" y="4446"/>
                  <a:pt x="10057" y="4182"/>
                  <a:pt x="10057" y="3859"/>
                </a:cubicBezTo>
                <a:lnTo>
                  <a:pt x="10057" y="588"/>
                </a:lnTo>
                <a:cubicBezTo>
                  <a:pt x="10057" y="264"/>
                  <a:pt x="9726" y="0"/>
                  <a:pt x="9314" y="0"/>
                </a:cubicBezTo>
                <a:close/>
                <a:moveTo>
                  <a:pt x="2962" y="1563"/>
                </a:moveTo>
                <a:cubicBezTo>
                  <a:pt x="2771" y="1563"/>
                  <a:pt x="2578" y="1620"/>
                  <a:pt x="2432" y="1734"/>
                </a:cubicBezTo>
                <a:cubicBezTo>
                  <a:pt x="2140" y="1961"/>
                  <a:pt x="2137" y="2334"/>
                  <a:pt x="2427" y="2564"/>
                </a:cubicBezTo>
                <a:lnTo>
                  <a:pt x="5361" y="4885"/>
                </a:lnTo>
                <a:cubicBezTo>
                  <a:pt x="5651" y="5115"/>
                  <a:pt x="6125" y="5117"/>
                  <a:pt x="6417" y="4889"/>
                </a:cubicBezTo>
                <a:cubicBezTo>
                  <a:pt x="6709" y="4661"/>
                  <a:pt x="6712" y="4291"/>
                  <a:pt x="6422" y="4062"/>
                </a:cubicBezTo>
                <a:lnTo>
                  <a:pt x="3488" y="1737"/>
                </a:lnTo>
                <a:cubicBezTo>
                  <a:pt x="3343" y="1622"/>
                  <a:pt x="3153" y="1564"/>
                  <a:pt x="2962" y="1563"/>
                </a:cubicBezTo>
                <a:close/>
                <a:moveTo>
                  <a:pt x="15772" y="1625"/>
                </a:moveTo>
                <a:cubicBezTo>
                  <a:pt x="15582" y="1618"/>
                  <a:pt x="15389" y="1668"/>
                  <a:pt x="15237" y="1777"/>
                </a:cubicBezTo>
                <a:lnTo>
                  <a:pt x="12156" y="3982"/>
                </a:lnTo>
                <a:cubicBezTo>
                  <a:pt x="11851" y="4200"/>
                  <a:pt x="11828" y="4570"/>
                  <a:pt x="12105" y="4809"/>
                </a:cubicBezTo>
                <a:cubicBezTo>
                  <a:pt x="12382" y="5048"/>
                  <a:pt x="12852" y="5063"/>
                  <a:pt x="13157" y="4845"/>
                </a:cubicBezTo>
                <a:lnTo>
                  <a:pt x="16238" y="2644"/>
                </a:lnTo>
                <a:cubicBezTo>
                  <a:pt x="16543" y="2426"/>
                  <a:pt x="16566" y="2056"/>
                  <a:pt x="16289" y="1817"/>
                </a:cubicBezTo>
                <a:cubicBezTo>
                  <a:pt x="16150" y="1697"/>
                  <a:pt x="15963" y="1632"/>
                  <a:pt x="15772" y="1625"/>
                </a:cubicBezTo>
                <a:close/>
                <a:moveTo>
                  <a:pt x="18886" y="4406"/>
                </a:moveTo>
                <a:cubicBezTo>
                  <a:pt x="18389" y="4402"/>
                  <a:pt x="17889" y="4548"/>
                  <a:pt x="17511" y="4849"/>
                </a:cubicBezTo>
                <a:lnTo>
                  <a:pt x="8092" y="12258"/>
                </a:lnTo>
                <a:cubicBezTo>
                  <a:pt x="7603" y="11042"/>
                  <a:pt x="6577" y="10002"/>
                  <a:pt x="5204" y="9324"/>
                </a:cubicBezTo>
                <a:cubicBezTo>
                  <a:pt x="4181" y="8818"/>
                  <a:pt x="3007" y="8536"/>
                  <a:pt x="1800" y="8508"/>
                </a:cubicBezTo>
                <a:cubicBezTo>
                  <a:pt x="1232" y="8490"/>
                  <a:pt x="689" y="8692"/>
                  <a:pt x="347" y="9048"/>
                </a:cubicBezTo>
                <a:cubicBezTo>
                  <a:pt x="96" y="9308"/>
                  <a:pt x="-26" y="9630"/>
                  <a:pt x="5" y="9955"/>
                </a:cubicBezTo>
                <a:cubicBezTo>
                  <a:pt x="563" y="10311"/>
                  <a:pt x="1087" y="10700"/>
                  <a:pt x="1569" y="11119"/>
                </a:cubicBezTo>
                <a:cubicBezTo>
                  <a:pt x="2046" y="11534"/>
                  <a:pt x="2479" y="11980"/>
                  <a:pt x="2870" y="12446"/>
                </a:cubicBezTo>
                <a:cubicBezTo>
                  <a:pt x="3373" y="13276"/>
                  <a:pt x="3815" y="14125"/>
                  <a:pt x="4189" y="14996"/>
                </a:cubicBezTo>
                <a:cubicBezTo>
                  <a:pt x="4557" y="15851"/>
                  <a:pt x="4860" y="16724"/>
                  <a:pt x="5098" y="17607"/>
                </a:cubicBezTo>
                <a:lnTo>
                  <a:pt x="9411" y="20980"/>
                </a:lnTo>
                <a:cubicBezTo>
                  <a:pt x="10186" y="21385"/>
                  <a:pt x="11095" y="21600"/>
                  <a:pt x="12027" y="21600"/>
                </a:cubicBezTo>
                <a:cubicBezTo>
                  <a:pt x="12914" y="21600"/>
                  <a:pt x="13780" y="21401"/>
                  <a:pt x="14531" y="21030"/>
                </a:cubicBezTo>
                <a:lnTo>
                  <a:pt x="20971" y="16160"/>
                </a:lnTo>
                <a:cubicBezTo>
                  <a:pt x="21476" y="15704"/>
                  <a:pt x="21574" y="15047"/>
                  <a:pt x="21211" y="14514"/>
                </a:cubicBezTo>
                <a:cubicBezTo>
                  <a:pt x="20919" y="14084"/>
                  <a:pt x="20366" y="13801"/>
                  <a:pt x="19749" y="13763"/>
                </a:cubicBezTo>
                <a:cubicBezTo>
                  <a:pt x="20025" y="13280"/>
                  <a:pt x="19945" y="12715"/>
                  <a:pt x="19537" y="12294"/>
                </a:cubicBezTo>
                <a:cubicBezTo>
                  <a:pt x="19218" y="11965"/>
                  <a:pt x="18733" y="11764"/>
                  <a:pt x="18208" y="11739"/>
                </a:cubicBezTo>
                <a:cubicBezTo>
                  <a:pt x="18444" y="11242"/>
                  <a:pt x="18351" y="10683"/>
                  <a:pt x="17963" y="10249"/>
                </a:cubicBezTo>
                <a:cubicBezTo>
                  <a:pt x="17685" y="9937"/>
                  <a:pt x="17275" y="9717"/>
                  <a:pt x="16806" y="9625"/>
                </a:cubicBezTo>
                <a:lnTo>
                  <a:pt x="20072" y="7065"/>
                </a:lnTo>
                <a:cubicBezTo>
                  <a:pt x="20926" y="6512"/>
                  <a:pt x="21006" y="5506"/>
                  <a:pt x="20247" y="4874"/>
                </a:cubicBezTo>
                <a:cubicBezTo>
                  <a:pt x="19878" y="4567"/>
                  <a:pt x="19383" y="4411"/>
                  <a:pt x="18886" y="4406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latin typeface="+mn-lt"/>
                <a:ea typeface="+mn-ea"/>
                <a:cs typeface="+mn-cs"/>
                <a:sym typeface="Helvetica Neue Medium"/>
              </a:defRPr>
            </a:pPr>
            <a:endParaRPr sz="3201"/>
          </a:p>
        </p:txBody>
      </p:sp>
      <p:sp>
        <p:nvSpPr>
          <p:cNvPr id="48" name="Python is dynamically typed">
            <a:extLst>
              <a:ext uri="{FF2B5EF4-FFF2-40B4-BE49-F238E27FC236}">
                <a16:creationId xmlns:a16="http://schemas.microsoft.com/office/drawing/2014/main" id="{D4828080-E3E3-4BA7-A786-BD0BB08E58F4}"/>
              </a:ext>
            </a:extLst>
          </p:cNvPr>
          <p:cNvSpPr txBox="1">
            <a:spLocks/>
          </p:cNvSpPr>
          <p:nvPr/>
        </p:nvSpPr>
        <p:spPr>
          <a:xfrm>
            <a:off x="5489586" y="1630018"/>
            <a:ext cx="13289077" cy="1056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marL="0" marR="0" indent="0" algn="l" defTabSz="82554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500" b="0" i="0" u="none" strike="noStrike" cap="none" spc="0" baseline="0">
                <a:ln>
                  <a:noFill/>
                </a:ln>
                <a:solidFill>
                  <a:srgbClr val="262626"/>
                </a:solidFill>
                <a:uFillTx/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0" marR="0" indent="0" algn="ctr" defTabSz="82554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399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0" algn="ctr" defTabSz="82554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399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0" algn="ctr" defTabSz="82554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399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0" algn="ctr" defTabSz="82554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399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355617" algn="ctr" defTabSz="82554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399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711236" algn="ctr" defTabSz="82554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399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066853" algn="ctr" defTabSz="82554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399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422472" algn="ctr" defTabSz="82554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399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hangingPunct="1"/>
            <a:r>
              <a:rPr lang="en-US" dirty="0"/>
              <a:t>Neural networks during inference</a:t>
            </a:r>
          </a:p>
        </p:txBody>
      </p:sp>
      <p:sp>
        <p:nvSpPr>
          <p:cNvPr id="49" name="Line">
            <a:extLst>
              <a:ext uri="{FF2B5EF4-FFF2-40B4-BE49-F238E27FC236}">
                <a16:creationId xmlns:a16="http://schemas.microsoft.com/office/drawing/2014/main" id="{A7FB3354-DE51-4313-A57A-4FAB30051FFB}"/>
              </a:ext>
            </a:extLst>
          </p:cNvPr>
          <p:cNvSpPr/>
          <p:nvPr/>
        </p:nvSpPr>
        <p:spPr>
          <a:xfrm>
            <a:off x="5418448" y="2609251"/>
            <a:ext cx="12786425" cy="0"/>
          </a:xfrm>
          <a:prstGeom prst="line">
            <a:avLst/>
          </a:prstGeom>
          <a:ln w="50800">
            <a:solidFill>
              <a:srgbClr val="566889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>
                <a:latin typeface="+mn-lt"/>
                <a:ea typeface="+mn-ea"/>
                <a:cs typeface="+mn-cs"/>
                <a:sym typeface="Helvetica Neue Medium"/>
              </a:defRPr>
            </a:pPr>
            <a:endParaRPr sz="320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F58CA22-2398-4C2A-914D-7D5AC33EFDE6}"/>
                  </a:ext>
                </a:extLst>
              </p:cNvPr>
              <p:cNvSpPr txBox="1"/>
              <p:nvPr/>
            </p:nvSpPr>
            <p:spPr>
              <a:xfrm>
                <a:off x="7618267" y="5932439"/>
                <a:ext cx="15823623" cy="81047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 defTabSz="825500"/>
                <a:r>
                  <a:rPr lang="en-US" sz="4600" dirty="0">
                    <a:solidFill>
                      <a:schemeClr val="bg2">
                        <a:lumMod val="50000"/>
                      </a:schemeClr>
                    </a:solidFill>
                  </a:rPr>
                  <a:t>Receive i</a:t>
                </a:r>
                <a:r>
                  <a:rPr kumimoji="0" lang="en-US" sz="4600" b="0" i="0" u="none" strike="noStrike" cap="none" spc="0" normalizeH="0" baseline="0" dirty="0">
                    <a:ln>
                      <a:noFill/>
                    </a:ln>
                    <a:solidFill>
                      <a:schemeClr val="bg2">
                        <a:lumMod val="50000"/>
                      </a:schemeClr>
                    </a:solidFill>
                    <a:effectLst/>
                    <a:uFillTx/>
                    <a:latin typeface="Open Sans Regular"/>
                    <a:ea typeface="Open Sans Regular"/>
                    <a:cs typeface="Open Sans Regular"/>
                    <a:sym typeface="Open Sans Regular"/>
                  </a:rPr>
                  <a:t>nput</a:t>
                </a:r>
                <a:r>
                  <a:rPr kumimoji="0" lang="en-US" sz="4600" b="0" i="0" u="none" strike="noStrike" cap="none" spc="0" normalizeH="0" dirty="0">
                    <a:ln>
                      <a:noFill/>
                    </a:ln>
                    <a:solidFill>
                      <a:schemeClr val="bg2">
                        <a:lumMod val="50000"/>
                      </a:schemeClr>
                    </a:solidFill>
                    <a:effectLst/>
                    <a:uFillTx/>
                    <a:latin typeface="Open Sans Regular"/>
                    <a:ea typeface="Open Sans Regular"/>
                    <a:cs typeface="Open Sans Regular"/>
                    <a:sym typeface="Open Sans Regular"/>
                  </a:rPr>
                  <a:t> example</a:t>
                </a:r>
                <a:r>
                  <a:rPr kumimoji="0" lang="en-US" sz="4600" b="0" i="0" u="none" strike="noStrike" cap="none" spc="0" normalizeH="0" baseline="0" dirty="0">
                    <a:ln>
                      <a:noFill/>
                    </a:ln>
                    <a:solidFill>
                      <a:schemeClr val="bg2">
                        <a:lumMod val="50000"/>
                      </a:schemeClr>
                    </a:solidFill>
                    <a:effectLst/>
                    <a:uFillTx/>
                    <a:latin typeface="Open Sans Regular"/>
                    <a:ea typeface="Open Sans Regular"/>
                    <a:cs typeface="Open Sans Regular"/>
                    <a:sym typeface="Open Sans Regular"/>
                  </a:rPr>
                  <a:t>: </a:t>
                </a:r>
                <a14:m>
                  <m:oMath xmlns:m="http://schemas.openxmlformats.org/officeDocument/2006/math">
                    <m:r>
                      <a:rPr lang="en-US" sz="46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kumimoji="0" lang="en-US" sz="4600" b="0" i="0" u="none" strike="noStrike" cap="none" spc="0" normalizeH="0" baseline="0" dirty="0">
                  <a:ln>
                    <a:noFill/>
                  </a:ln>
                  <a:solidFill>
                    <a:schemeClr val="bg2">
                      <a:lumMod val="50000"/>
                    </a:schemeClr>
                  </a:solidFill>
                  <a:effectLst/>
                  <a:uFillTx/>
                  <a:latin typeface="Open Sans Regular"/>
                  <a:ea typeface="Open Sans Regular"/>
                  <a:cs typeface="Open Sans Regular"/>
                  <a:sym typeface="Open Sans Regular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F58CA22-2398-4C2A-914D-7D5AC33EFD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8267" y="5932439"/>
                <a:ext cx="15823623" cy="810478"/>
              </a:xfrm>
              <a:prstGeom prst="rect">
                <a:avLst/>
              </a:prstGeom>
              <a:blipFill>
                <a:blip r:embed="rId3"/>
                <a:stretch>
                  <a:fillRect l="-1927" t="-15038" b="-36842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E055503B-9C2F-4C24-8BE7-B2C66D2B6B2C}"/>
                  </a:ext>
                </a:extLst>
              </p:cNvPr>
              <p:cNvSpPr txBox="1"/>
              <p:nvPr/>
            </p:nvSpPr>
            <p:spPr>
              <a:xfrm>
                <a:off x="7609402" y="6895319"/>
                <a:ext cx="13878998" cy="81047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 defTabSz="825500"/>
                <a:r>
                  <a:rPr kumimoji="0" lang="en-US" sz="4600" b="0" i="0" u="none" strike="noStrike" cap="none" spc="0" normalizeH="0" baseline="0" dirty="0">
                    <a:ln>
                      <a:noFill/>
                    </a:ln>
                    <a:solidFill>
                      <a:schemeClr val="bg2">
                        <a:lumMod val="50000"/>
                      </a:schemeClr>
                    </a:solidFill>
                    <a:effectLst/>
                    <a:uFillTx/>
                    <a:latin typeface="Open Sans Regular"/>
                    <a:ea typeface="Open Sans Regular"/>
                    <a:cs typeface="Open Sans Regular"/>
                    <a:sym typeface="Open Sans Regular"/>
                  </a:rPr>
                  <a:t>Calculate forward pass:</a:t>
                </a:r>
                <a:r>
                  <a:rPr kumimoji="0" lang="en-US" sz="4600" b="0" i="0" u="none" strike="noStrike" cap="none" spc="0" normalizeH="0" dirty="0">
                    <a:ln>
                      <a:noFill/>
                    </a:ln>
                    <a:solidFill>
                      <a:schemeClr val="bg2">
                        <a:lumMod val="50000"/>
                      </a:schemeClr>
                    </a:solidFill>
                    <a:effectLst/>
                    <a:uFillTx/>
                    <a:latin typeface="Open Sans Regular"/>
                    <a:ea typeface="Open Sans Regular"/>
                    <a:cs typeface="Open Sans Regular"/>
                    <a:sym typeface="Open Sans Regular"/>
                  </a:rPr>
                  <a:t> </a:t>
                </a:r>
                <a:r>
                  <a:rPr kumimoji="0" lang="en-US" sz="4600" b="0" i="0" u="none" strike="noStrike" cap="none" spc="0" normalizeH="0" baseline="0" dirty="0">
                    <a:ln>
                      <a:noFill/>
                    </a:ln>
                    <a:solidFill>
                      <a:schemeClr val="bg2">
                        <a:lumMod val="50000"/>
                      </a:schemeClr>
                    </a:solidFill>
                    <a:effectLst/>
                    <a:uFillTx/>
                    <a:latin typeface="Open Sans Regular"/>
                    <a:ea typeface="Open Sans Regular"/>
                    <a:cs typeface="Open Sans Regular"/>
                    <a:sym typeface="Open Sans Regular"/>
                  </a:rPr>
                  <a:t>predictions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4400" i="1" smtClean="0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4400" i="1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kumimoji="0" lang="en-US" sz="4600" b="0" i="0" u="none" strike="noStrike" cap="none" spc="0" normalizeH="0" baseline="0" dirty="0">
                  <a:ln>
                    <a:noFill/>
                  </a:ln>
                  <a:solidFill>
                    <a:schemeClr val="bg2">
                      <a:lumMod val="50000"/>
                    </a:schemeClr>
                  </a:solidFill>
                  <a:effectLst/>
                  <a:uFillTx/>
                  <a:latin typeface="Open Sans Regular"/>
                  <a:ea typeface="Open Sans Regular"/>
                  <a:cs typeface="Open Sans Regular"/>
                  <a:sym typeface="Open Sans Regular"/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E055503B-9C2F-4C24-8BE7-B2C66D2B6B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9402" y="6895319"/>
                <a:ext cx="13878998" cy="810478"/>
              </a:xfrm>
              <a:prstGeom prst="rect">
                <a:avLst/>
              </a:prstGeom>
              <a:blipFill>
                <a:blip r:embed="rId4"/>
                <a:stretch>
                  <a:fillRect l="-2152" t="-15038" b="-36842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259557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">
            <a:extLst>
              <a:ext uri="{FF2B5EF4-FFF2-40B4-BE49-F238E27FC236}">
                <a16:creationId xmlns:a16="http://schemas.microsoft.com/office/drawing/2014/main" id="{4434E884-8156-ED4B-9606-CC8DC081A608}"/>
              </a:ext>
            </a:extLst>
          </p:cNvPr>
          <p:cNvGrpSpPr/>
          <p:nvPr/>
        </p:nvGrpSpPr>
        <p:grpSpPr>
          <a:xfrm>
            <a:off x="0" y="-210227"/>
            <a:ext cx="4584742" cy="13926227"/>
            <a:chOff x="0" y="0"/>
            <a:chExt cx="4584740" cy="13926225"/>
          </a:xfrm>
        </p:grpSpPr>
        <p:sp>
          <p:nvSpPr>
            <p:cNvPr id="14" name="Rectangle">
              <a:extLst>
                <a:ext uri="{FF2B5EF4-FFF2-40B4-BE49-F238E27FC236}">
                  <a16:creationId xmlns:a16="http://schemas.microsoft.com/office/drawing/2014/main" id="{AA386423-138F-6C40-A908-45BA9F07727E}"/>
                </a:ext>
              </a:extLst>
            </p:cNvPr>
            <p:cNvSpPr/>
            <p:nvPr/>
          </p:nvSpPr>
          <p:spPr>
            <a:xfrm>
              <a:off x="0" y="0"/>
              <a:ext cx="4584740" cy="13913644"/>
            </a:xfrm>
            <a:prstGeom prst="rect">
              <a:avLst/>
            </a:prstGeom>
            <a:solidFill>
              <a:srgbClr val="334F7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3201"/>
            </a:p>
          </p:txBody>
        </p:sp>
        <p:sp>
          <p:nvSpPr>
            <p:cNvPr id="15" name="Rectangle">
              <a:extLst>
                <a:ext uri="{FF2B5EF4-FFF2-40B4-BE49-F238E27FC236}">
                  <a16:creationId xmlns:a16="http://schemas.microsoft.com/office/drawing/2014/main" id="{0AED9004-6B38-2247-A3A6-7463F7B81CC0}"/>
                </a:ext>
              </a:extLst>
            </p:cNvPr>
            <p:cNvSpPr/>
            <p:nvPr/>
          </p:nvSpPr>
          <p:spPr>
            <a:xfrm>
              <a:off x="0" y="13483359"/>
              <a:ext cx="4584740" cy="442866"/>
            </a:xfrm>
            <a:prstGeom prst="rect">
              <a:avLst/>
            </a:prstGeom>
            <a:solidFill>
              <a:srgbClr val="FFD96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3201" dirty="0"/>
            </a:p>
          </p:txBody>
        </p:sp>
      </p:grpSp>
      <p:sp>
        <p:nvSpPr>
          <p:cNvPr id="292" name="Why Not Deep Learning with Python?"/>
          <p:cNvSpPr txBox="1"/>
          <p:nvPr/>
        </p:nvSpPr>
        <p:spPr>
          <a:xfrm>
            <a:off x="-807199" y="1173180"/>
            <a:ext cx="6229529" cy="7182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799" tIns="50799" rIns="50799" bIns="50799" anchor="ctr">
            <a:spAutoFit/>
          </a:bodyPr>
          <a:lstStyle>
            <a:lvl1pPr>
              <a:lnSpc>
                <a:spcPct val="80000"/>
              </a:lnSpc>
              <a:defRPr sz="5000"/>
            </a:lvl1pPr>
          </a:lstStyle>
          <a:p>
            <a:r>
              <a:rPr sz="5001" dirty="0"/>
              <a:t>Python</a:t>
            </a:r>
          </a:p>
        </p:txBody>
      </p:sp>
      <p:pic>
        <p:nvPicPr>
          <p:cNvPr id="294" name="Image" descr="Image"/>
          <p:cNvPicPr>
            <a:picLocks noChangeAspect="1"/>
          </p:cNvPicPr>
          <p:nvPr/>
        </p:nvPicPr>
        <p:blipFill>
          <a:blip r:embed="rId3"/>
          <a:srcRect r="73080" b="11305"/>
          <a:stretch>
            <a:fillRect/>
          </a:stretch>
        </p:blipFill>
        <p:spPr>
          <a:xfrm>
            <a:off x="904844" y="2679963"/>
            <a:ext cx="3326640" cy="3181162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Why Not Deep Learning with Python?">
            <a:extLst>
              <a:ext uri="{FF2B5EF4-FFF2-40B4-BE49-F238E27FC236}">
                <a16:creationId xmlns:a16="http://schemas.microsoft.com/office/drawing/2014/main" id="{2B0E9A7D-FA3F-4D72-B2E2-724637F1607B}"/>
              </a:ext>
            </a:extLst>
          </p:cNvPr>
          <p:cNvSpPr txBox="1"/>
          <p:nvPr/>
        </p:nvSpPr>
        <p:spPr>
          <a:xfrm>
            <a:off x="-807199" y="7938673"/>
            <a:ext cx="6229529" cy="7182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799" tIns="50799" rIns="50799" bIns="50799" anchor="ctr">
            <a:spAutoFit/>
          </a:bodyPr>
          <a:lstStyle>
            <a:lvl1pPr>
              <a:lnSpc>
                <a:spcPct val="80000"/>
              </a:lnSpc>
              <a:defRPr sz="5000"/>
            </a:lvl1pPr>
          </a:lstStyle>
          <a:p>
            <a:r>
              <a:rPr lang="en-US" sz="5001" dirty="0"/>
              <a:t>NumPy</a:t>
            </a:r>
            <a:endParaRPr sz="5001" dirty="0"/>
          </a:p>
        </p:txBody>
      </p:sp>
      <p:pic>
        <p:nvPicPr>
          <p:cNvPr id="21" name="Image" descr="Image">
            <a:extLst>
              <a:ext uri="{FF2B5EF4-FFF2-40B4-BE49-F238E27FC236}">
                <a16:creationId xmlns:a16="http://schemas.microsoft.com/office/drawing/2014/main" id="{9927E4F6-20E9-417D-BFB1-BFBC41DB0CD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62406"/>
          <a:stretch>
            <a:fillRect/>
          </a:stretch>
        </p:blipFill>
        <p:spPr>
          <a:xfrm>
            <a:off x="895944" y="9051492"/>
            <a:ext cx="2823241" cy="2977555"/>
          </a:xfrm>
          <a:prstGeom prst="rect">
            <a:avLst/>
          </a:prstGeom>
          <a:ln w="12700">
            <a:miter lim="400000"/>
          </a:ln>
        </p:spPr>
      </p:pic>
      <p:sp>
        <p:nvSpPr>
          <p:cNvPr id="22" name="Why Not Deep Learning with Python?">
            <a:extLst>
              <a:ext uri="{FF2B5EF4-FFF2-40B4-BE49-F238E27FC236}">
                <a16:creationId xmlns:a16="http://schemas.microsoft.com/office/drawing/2014/main" id="{766AD8C6-9AC6-4332-86F1-C0C6EBBD6531}"/>
              </a:ext>
            </a:extLst>
          </p:cNvPr>
          <p:cNvSpPr txBox="1"/>
          <p:nvPr/>
        </p:nvSpPr>
        <p:spPr>
          <a:xfrm>
            <a:off x="-822394" y="6825854"/>
            <a:ext cx="6229529" cy="7182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799" tIns="50799" rIns="50799" bIns="50799" anchor="ctr">
            <a:spAutoFit/>
          </a:bodyPr>
          <a:lstStyle>
            <a:lvl1pPr>
              <a:lnSpc>
                <a:spcPct val="80000"/>
              </a:lnSpc>
              <a:defRPr sz="5000"/>
            </a:lvl1pPr>
          </a:lstStyle>
          <a:p>
            <a:r>
              <a:rPr lang="en-US" sz="5001" dirty="0"/>
              <a:t>+</a:t>
            </a:r>
            <a:endParaRPr sz="5001" dirty="0"/>
          </a:p>
        </p:txBody>
      </p:sp>
      <p:sp>
        <p:nvSpPr>
          <p:cNvPr id="23" name="Neural networks are built on linear algebra operations">
            <a:extLst>
              <a:ext uri="{FF2B5EF4-FFF2-40B4-BE49-F238E27FC236}">
                <a16:creationId xmlns:a16="http://schemas.microsoft.com/office/drawing/2014/main" id="{C0EE71D6-3ABD-44CB-BA05-AA0AAC30467B}"/>
              </a:ext>
            </a:extLst>
          </p:cNvPr>
          <p:cNvSpPr txBox="1"/>
          <p:nvPr/>
        </p:nvSpPr>
        <p:spPr>
          <a:xfrm>
            <a:off x="6244723" y="1336916"/>
            <a:ext cx="16519635" cy="62072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799" tIns="50799" rIns="50799" bIns="50799" anchor="ctr">
            <a:spAutoFit/>
          </a:bodyPr>
          <a:lstStyle>
            <a:lvl1pPr algn="l">
              <a:defRPr sz="4500">
                <a:solidFill>
                  <a:srgbClr val="262626"/>
                </a:solidFill>
              </a:defRPr>
            </a:lvl1pPr>
          </a:lstStyle>
          <a:p>
            <a:pPr marL="685800" indent="-6858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4501" dirty="0"/>
              <a:t>High-level language, fast to write</a:t>
            </a:r>
          </a:p>
          <a:p>
            <a:pPr marL="685800" indent="-6858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4501" dirty="0"/>
              <a:t>Emphasis on readability</a:t>
            </a:r>
          </a:p>
          <a:p>
            <a:pPr marL="685800" indent="-6858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4501" dirty="0"/>
              <a:t>Supports scripting and object-oriented programming</a:t>
            </a:r>
          </a:p>
          <a:p>
            <a:pPr marL="685800" indent="-6858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4501" dirty="0"/>
              <a:t>Large community, widespread use</a:t>
            </a:r>
          </a:p>
          <a:p>
            <a:pPr marL="685800" indent="-6858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4501" dirty="0"/>
              <a:t>Free</a:t>
            </a:r>
          </a:p>
          <a:p>
            <a:pPr marL="685800" indent="-6858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4501" dirty="0"/>
              <a:t>Highly extensible, many importable libraries</a:t>
            </a:r>
          </a:p>
        </p:txBody>
      </p:sp>
      <p:sp>
        <p:nvSpPr>
          <p:cNvPr id="28" name="Triangle">
            <a:extLst>
              <a:ext uri="{FF2B5EF4-FFF2-40B4-BE49-F238E27FC236}">
                <a16:creationId xmlns:a16="http://schemas.microsoft.com/office/drawing/2014/main" id="{7F6A366E-F92F-4B82-8AC5-73619286090D}"/>
              </a:ext>
            </a:extLst>
          </p:cNvPr>
          <p:cNvSpPr/>
          <p:nvPr/>
        </p:nvSpPr>
        <p:spPr>
          <a:xfrm rot="5387670">
            <a:off x="4377448" y="3864432"/>
            <a:ext cx="1060906" cy="6702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334F78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latin typeface="+mn-lt"/>
                <a:ea typeface="+mn-ea"/>
                <a:cs typeface="+mn-cs"/>
                <a:sym typeface="Helvetica Neue Medium"/>
              </a:defRPr>
            </a:pPr>
            <a:endParaRPr sz="3201"/>
          </a:p>
        </p:txBody>
      </p:sp>
      <p:sp>
        <p:nvSpPr>
          <p:cNvPr id="30" name="Neural networks are built on linear algebra operations">
            <a:extLst>
              <a:ext uri="{FF2B5EF4-FFF2-40B4-BE49-F238E27FC236}">
                <a16:creationId xmlns:a16="http://schemas.microsoft.com/office/drawing/2014/main" id="{F6D3D01F-CDEF-41C4-881F-1EBD7A3D785F}"/>
              </a:ext>
            </a:extLst>
          </p:cNvPr>
          <p:cNvSpPr txBox="1"/>
          <p:nvPr/>
        </p:nvSpPr>
        <p:spPr>
          <a:xfrm>
            <a:off x="6244724" y="8995263"/>
            <a:ext cx="16519635" cy="30900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799" tIns="50799" rIns="50799" bIns="50799" anchor="ctr">
            <a:spAutoFit/>
          </a:bodyPr>
          <a:lstStyle>
            <a:lvl1pPr algn="l">
              <a:defRPr sz="4500">
                <a:solidFill>
                  <a:srgbClr val="262626"/>
                </a:solidFill>
              </a:defRPr>
            </a:lvl1pPr>
          </a:lstStyle>
          <a:p>
            <a:pPr marL="685800" indent="-685800">
              <a:lnSpc>
                <a:spcPct val="150000"/>
              </a:lnSpc>
              <a:buFont typeface="Wingdings" panose="05000000000000000000" pitchFamily="2" charset="2"/>
              <a:buChar char="§"/>
              <a:defRPr sz="4500">
                <a:solidFill>
                  <a:srgbClr val="262626"/>
                </a:solidFill>
                <a:latin typeface="Open Sans Regular"/>
                <a:ea typeface="Open Sans Regular"/>
                <a:cs typeface="Open Sans Regular"/>
                <a:sym typeface="Open Sans Regular"/>
              </a:defRPr>
            </a:pPr>
            <a:r>
              <a:rPr lang="en-US" dirty="0"/>
              <a:t>Python package for numerical computation </a:t>
            </a:r>
          </a:p>
          <a:p>
            <a:pPr marL="685800" indent="-685800">
              <a:lnSpc>
                <a:spcPct val="150000"/>
              </a:lnSpc>
              <a:buFont typeface="Wingdings" panose="05000000000000000000" pitchFamily="2" charset="2"/>
              <a:buChar char="§"/>
              <a:defRPr sz="4500">
                <a:solidFill>
                  <a:srgbClr val="262626"/>
                </a:solidFill>
                <a:latin typeface="Open Sans Regular"/>
                <a:ea typeface="Open Sans Regular"/>
                <a:cs typeface="Open Sans Regular"/>
                <a:sym typeface="Open Sans Regular"/>
              </a:defRPr>
            </a:pPr>
            <a:r>
              <a:rPr lang="en-US" sz="4501" dirty="0"/>
              <a:t>Multidimensional numerical array support with </a:t>
            </a:r>
            <a:r>
              <a:rPr lang="en-US" sz="4501" dirty="0" err="1">
                <a:latin typeface="Courier New"/>
                <a:ea typeface="Courier New"/>
                <a:cs typeface="Courier New"/>
                <a:sym typeface="Courier New"/>
              </a:rPr>
              <a:t>numpy.array</a:t>
            </a:r>
            <a:r>
              <a:rPr lang="en-US" sz="4501" dirty="0"/>
              <a:t> </a:t>
            </a:r>
          </a:p>
          <a:p>
            <a:pPr marL="685800" indent="-685800">
              <a:lnSpc>
                <a:spcPct val="150000"/>
              </a:lnSpc>
              <a:buFont typeface="Wingdings" panose="05000000000000000000" pitchFamily="2" charset="2"/>
              <a:buChar char="§"/>
              <a:defRPr sz="4500">
                <a:solidFill>
                  <a:srgbClr val="262626"/>
                </a:solidFill>
                <a:latin typeface="Open Sans Regular"/>
                <a:ea typeface="Open Sans Regular"/>
                <a:cs typeface="Open Sans Regular"/>
                <a:sym typeface="Open Sans Regular"/>
              </a:defRPr>
            </a:pPr>
            <a:r>
              <a:rPr lang="en-US" dirty="0"/>
              <a:t>Provides mathematical 	operations, written in C to be fast</a:t>
            </a:r>
          </a:p>
        </p:txBody>
      </p:sp>
      <p:sp>
        <p:nvSpPr>
          <p:cNvPr id="32" name="Triangle">
            <a:extLst>
              <a:ext uri="{FF2B5EF4-FFF2-40B4-BE49-F238E27FC236}">
                <a16:creationId xmlns:a16="http://schemas.microsoft.com/office/drawing/2014/main" id="{37E130FD-83CC-4DC9-9029-4FA4E2B86500}"/>
              </a:ext>
            </a:extLst>
          </p:cNvPr>
          <p:cNvSpPr/>
          <p:nvPr/>
        </p:nvSpPr>
        <p:spPr>
          <a:xfrm rot="5387670">
            <a:off x="4348142" y="10097569"/>
            <a:ext cx="1060906" cy="6702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334F78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latin typeface="+mn-lt"/>
                <a:ea typeface="+mn-ea"/>
                <a:cs typeface="+mn-cs"/>
                <a:sym typeface="Helvetica Neue Medium"/>
              </a:defRPr>
            </a:pPr>
            <a:endParaRPr sz="3201"/>
          </a:p>
        </p:txBody>
      </p:sp>
      <p:pic>
        <p:nvPicPr>
          <p:cNvPr id="1026" name="Picture 2" descr="Image result for green check mark&quot;">
            <a:extLst>
              <a:ext uri="{FF2B5EF4-FFF2-40B4-BE49-F238E27FC236}">
                <a16:creationId xmlns:a16="http://schemas.microsoft.com/office/drawing/2014/main" id="{0115902D-9929-45B1-A6F5-54A8467830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5383" y="519498"/>
            <a:ext cx="1568782" cy="1634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2" grpId="0" animBg="1"/>
      <p:bldP spid="23" grpId="0" animBg="1"/>
      <p:bldP spid="28" grpId="0" animBg="1"/>
      <p:bldP spid="28" grpId="1" animBg="1"/>
      <p:bldP spid="30" grpId="0" animBg="1"/>
      <p:bldP spid="3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">
            <a:extLst>
              <a:ext uri="{FF2B5EF4-FFF2-40B4-BE49-F238E27FC236}">
                <a16:creationId xmlns:a16="http://schemas.microsoft.com/office/drawing/2014/main" id="{0D1592D3-76D2-5948-86FA-D10814CFF564}"/>
              </a:ext>
            </a:extLst>
          </p:cNvPr>
          <p:cNvGrpSpPr/>
          <p:nvPr/>
        </p:nvGrpSpPr>
        <p:grpSpPr>
          <a:xfrm>
            <a:off x="0" y="-210227"/>
            <a:ext cx="4584742" cy="13926227"/>
            <a:chOff x="0" y="0"/>
            <a:chExt cx="4584740" cy="13926225"/>
          </a:xfrm>
        </p:grpSpPr>
        <p:sp>
          <p:nvSpPr>
            <p:cNvPr id="46" name="Rectangle">
              <a:extLst>
                <a:ext uri="{FF2B5EF4-FFF2-40B4-BE49-F238E27FC236}">
                  <a16:creationId xmlns:a16="http://schemas.microsoft.com/office/drawing/2014/main" id="{D8A8C3EF-3D5F-5A41-9C49-3D0A91EC0EB1}"/>
                </a:ext>
              </a:extLst>
            </p:cNvPr>
            <p:cNvSpPr/>
            <p:nvPr/>
          </p:nvSpPr>
          <p:spPr>
            <a:xfrm>
              <a:off x="0" y="0"/>
              <a:ext cx="4584740" cy="13913644"/>
            </a:xfrm>
            <a:prstGeom prst="rect">
              <a:avLst/>
            </a:prstGeom>
            <a:solidFill>
              <a:srgbClr val="334F7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3201"/>
            </a:p>
          </p:txBody>
        </p:sp>
        <p:sp>
          <p:nvSpPr>
            <p:cNvPr id="47" name="Rectangle">
              <a:extLst>
                <a:ext uri="{FF2B5EF4-FFF2-40B4-BE49-F238E27FC236}">
                  <a16:creationId xmlns:a16="http://schemas.microsoft.com/office/drawing/2014/main" id="{73CB80AF-7A43-3A45-9CFD-ED5969B64BE1}"/>
                </a:ext>
              </a:extLst>
            </p:cNvPr>
            <p:cNvSpPr/>
            <p:nvPr/>
          </p:nvSpPr>
          <p:spPr>
            <a:xfrm>
              <a:off x="0" y="13483359"/>
              <a:ext cx="4584740" cy="442866"/>
            </a:xfrm>
            <a:prstGeom prst="rect">
              <a:avLst/>
            </a:prstGeom>
            <a:solidFill>
              <a:srgbClr val="FFD96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3201" dirty="0"/>
            </a:p>
          </p:txBody>
        </p:sp>
      </p:grpSp>
      <p:sp>
        <p:nvSpPr>
          <p:cNvPr id="274" name="A Simple…"/>
          <p:cNvSpPr txBox="1"/>
          <p:nvPr/>
        </p:nvSpPr>
        <p:spPr>
          <a:xfrm>
            <a:off x="127030" y="2635045"/>
            <a:ext cx="4347342" cy="12844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799" tIns="50799" rIns="50799" bIns="50799" anchor="ctr">
            <a:spAutoFit/>
          </a:bodyPr>
          <a:lstStyle/>
          <a:p>
            <a:pPr>
              <a:lnSpc>
                <a:spcPct val="80000"/>
              </a:lnSpc>
              <a:defRPr sz="5000"/>
            </a:pPr>
            <a:r>
              <a:rPr sz="4800" dirty="0">
                <a:latin typeface="Arial" panose="020B0604020202020204" pitchFamily="34" charset="0"/>
                <a:cs typeface="Arial" panose="020B0604020202020204" pitchFamily="34" charset="0"/>
              </a:rPr>
              <a:t>A Simple</a:t>
            </a:r>
          </a:p>
          <a:p>
            <a:pPr>
              <a:lnSpc>
                <a:spcPct val="80000"/>
              </a:lnSpc>
              <a:defRPr sz="5000"/>
            </a:pPr>
            <a:r>
              <a:rPr sz="4800" dirty="0">
                <a:latin typeface="Arial" panose="020B0604020202020204" pitchFamily="34" charset="0"/>
                <a:cs typeface="Arial" panose="020B0604020202020204" pitchFamily="34" charset="0"/>
              </a:rPr>
              <a:t>Neural Network</a:t>
            </a:r>
          </a:p>
        </p:txBody>
      </p:sp>
      <p:sp>
        <p:nvSpPr>
          <p:cNvPr id="275" name="Shape"/>
          <p:cNvSpPr/>
          <p:nvPr/>
        </p:nvSpPr>
        <p:spPr>
          <a:xfrm>
            <a:off x="1370574" y="4538056"/>
            <a:ext cx="1843594" cy="23637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29" h="21600" extrusionOk="0">
                <a:moveTo>
                  <a:pt x="9314" y="0"/>
                </a:moveTo>
                <a:cubicBezTo>
                  <a:pt x="8903" y="0"/>
                  <a:pt x="8567" y="264"/>
                  <a:pt x="8567" y="588"/>
                </a:cubicBezTo>
                <a:lnTo>
                  <a:pt x="8567" y="3859"/>
                </a:lnTo>
                <a:cubicBezTo>
                  <a:pt x="8567" y="4182"/>
                  <a:pt x="8903" y="4446"/>
                  <a:pt x="9314" y="4446"/>
                </a:cubicBezTo>
                <a:cubicBezTo>
                  <a:pt x="9726" y="4446"/>
                  <a:pt x="10057" y="4182"/>
                  <a:pt x="10057" y="3859"/>
                </a:cubicBezTo>
                <a:lnTo>
                  <a:pt x="10057" y="588"/>
                </a:lnTo>
                <a:cubicBezTo>
                  <a:pt x="10057" y="264"/>
                  <a:pt x="9726" y="0"/>
                  <a:pt x="9314" y="0"/>
                </a:cubicBezTo>
                <a:close/>
                <a:moveTo>
                  <a:pt x="2962" y="1563"/>
                </a:moveTo>
                <a:cubicBezTo>
                  <a:pt x="2771" y="1563"/>
                  <a:pt x="2578" y="1620"/>
                  <a:pt x="2432" y="1734"/>
                </a:cubicBezTo>
                <a:cubicBezTo>
                  <a:pt x="2140" y="1961"/>
                  <a:pt x="2137" y="2334"/>
                  <a:pt x="2427" y="2564"/>
                </a:cubicBezTo>
                <a:lnTo>
                  <a:pt x="5361" y="4885"/>
                </a:lnTo>
                <a:cubicBezTo>
                  <a:pt x="5651" y="5115"/>
                  <a:pt x="6125" y="5117"/>
                  <a:pt x="6417" y="4889"/>
                </a:cubicBezTo>
                <a:cubicBezTo>
                  <a:pt x="6709" y="4661"/>
                  <a:pt x="6712" y="4291"/>
                  <a:pt x="6422" y="4062"/>
                </a:cubicBezTo>
                <a:lnTo>
                  <a:pt x="3488" y="1737"/>
                </a:lnTo>
                <a:cubicBezTo>
                  <a:pt x="3343" y="1622"/>
                  <a:pt x="3153" y="1564"/>
                  <a:pt x="2962" y="1563"/>
                </a:cubicBezTo>
                <a:close/>
                <a:moveTo>
                  <a:pt x="15772" y="1625"/>
                </a:moveTo>
                <a:cubicBezTo>
                  <a:pt x="15582" y="1618"/>
                  <a:pt x="15389" y="1668"/>
                  <a:pt x="15237" y="1777"/>
                </a:cubicBezTo>
                <a:lnTo>
                  <a:pt x="12156" y="3982"/>
                </a:lnTo>
                <a:cubicBezTo>
                  <a:pt x="11851" y="4200"/>
                  <a:pt x="11828" y="4570"/>
                  <a:pt x="12105" y="4809"/>
                </a:cubicBezTo>
                <a:cubicBezTo>
                  <a:pt x="12382" y="5048"/>
                  <a:pt x="12852" y="5063"/>
                  <a:pt x="13157" y="4845"/>
                </a:cubicBezTo>
                <a:lnTo>
                  <a:pt x="16238" y="2644"/>
                </a:lnTo>
                <a:cubicBezTo>
                  <a:pt x="16543" y="2426"/>
                  <a:pt x="16566" y="2056"/>
                  <a:pt x="16289" y="1817"/>
                </a:cubicBezTo>
                <a:cubicBezTo>
                  <a:pt x="16150" y="1697"/>
                  <a:pt x="15963" y="1632"/>
                  <a:pt x="15772" y="1625"/>
                </a:cubicBezTo>
                <a:close/>
                <a:moveTo>
                  <a:pt x="18886" y="4406"/>
                </a:moveTo>
                <a:cubicBezTo>
                  <a:pt x="18389" y="4402"/>
                  <a:pt x="17889" y="4548"/>
                  <a:pt x="17511" y="4849"/>
                </a:cubicBezTo>
                <a:lnTo>
                  <a:pt x="8092" y="12258"/>
                </a:lnTo>
                <a:cubicBezTo>
                  <a:pt x="7603" y="11042"/>
                  <a:pt x="6577" y="10002"/>
                  <a:pt x="5204" y="9324"/>
                </a:cubicBezTo>
                <a:cubicBezTo>
                  <a:pt x="4181" y="8818"/>
                  <a:pt x="3007" y="8536"/>
                  <a:pt x="1800" y="8508"/>
                </a:cubicBezTo>
                <a:cubicBezTo>
                  <a:pt x="1232" y="8490"/>
                  <a:pt x="689" y="8692"/>
                  <a:pt x="347" y="9048"/>
                </a:cubicBezTo>
                <a:cubicBezTo>
                  <a:pt x="96" y="9308"/>
                  <a:pt x="-26" y="9630"/>
                  <a:pt x="5" y="9955"/>
                </a:cubicBezTo>
                <a:cubicBezTo>
                  <a:pt x="563" y="10311"/>
                  <a:pt x="1087" y="10700"/>
                  <a:pt x="1569" y="11119"/>
                </a:cubicBezTo>
                <a:cubicBezTo>
                  <a:pt x="2046" y="11534"/>
                  <a:pt x="2479" y="11980"/>
                  <a:pt x="2870" y="12446"/>
                </a:cubicBezTo>
                <a:cubicBezTo>
                  <a:pt x="3373" y="13276"/>
                  <a:pt x="3815" y="14125"/>
                  <a:pt x="4189" y="14996"/>
                </a:cubicBezTo>
                <a:cubicBezTo>
                  <a:pt x="4557" y="15851"/>
                  <a:pt x="4860" y="16724"/>
                  <a:pt x="5098" y="17607"/>
                </a:cubicBezTo>
                <a:lnTo>
                  <a:pt x="9411" y="20980"/>
                </a:lnTo>
                <a:cubicBezTo>
                  <a:pt x="10186" y="21385"/>
                  <a:pt x="11095" y="21600"/>
                  <a:pt x="12027" y="21600"/>
                </a:cubicBezTo>
                <a:cubicBezTo>
                  <a:pt x="12914" y="21600"/>
                  <a:pt x="13780" y="21401"/>
                  <a:pt x="14531" y="21030"/>
                </a:cubicBezTo>
                <a:lnTo>
                  <a:pt x="20971" y="16160"/>
                </a:lnTo>
                <a:cubicBezTo>
                  <a:pt x="21476" y="15704"/>
                  <a:pt x="21574" y="15047"/>
                  <a:pt x="21211" y="14514"/>
                </a:cubicBezTo>
                <a:cubicBezTo>
                  <a:pt x="20919" y="14084"/>
                  <a:pt x="20366" y="13801"/>
                  <a:pt x="19749" y="13763"/>
                </a:cubicBezTo>
                <a:cubicBezTo>
                  <a:pt x="20025" y="13280"/>
                  <a:pt x="19945" y="12715"/>
                  <a:pt x="19537" y="12294"/>
                </a:cubicBezTo>
                <a:cubicBezTo>
                  <a:pt x="19218" y="11965"/>
                  <a:pt x="18733" y="11764"/>
                  <a:pt x="18208" y="11739"/>
                </a:cubicBezTo>
                <a:cubicBezTo>
                  <a:pt x="18444" y="11242"/>
                  <a:pt x="18351" y="10683"/>
                  <a:pt x="17963" y="10249"/>
                </a:cubicBezTo>
                <a:cubicBezTo>
                  <a:pt x="17685" y="9937"/>
                  <a:pt x="17275" y="9717"/>
                  <a:pt x="16806" y="9625"/>
                </a:cubicBezTo>
                <a:lnTo>
                  <a:pt x="20072" y="7065"/>
                </a:lnTo>
                <a:cubicBezTo>
                  <a:pt x="20926" y="6512"/>
                  <a:pt x="21006" y="5506"/>
                  <a:pt x="20247" y="4874"/>
                </a:cubicBezTo>
                <a:cubicBezTo>
                  <a:pt x="19878" y="4567"/>
                  <a:pt x="19383" y="4411"/>
                  <a:pt x="18886" y="4406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latin typeface="+mn-lt"/>
                <a:ea typeface="+mn-ea"/>
                <a:cs typeface="+mn-cs"/>
                <a:sym typeface="Helvetica Neue Medium"/>
              </a:defRPr>
            </a:pPr>
            <a:endParaRPr sz="3201"/>
          </a:p>
        </p:txBody>
      </p:sp>
      <p:sp>
        <p:nvSpPr>
          <p:cNvPr id="48" name="Python is dynamically typed">
            <a:extLst>
              <a:ext uri="{FF2B5EF4-FFF2-40B4-BE49-F238E27FC236}">
                <a16:creationId xmlns:a16="http://schemas.microsoft.com/office/drawing/2014/main" id="{D4828080-E3E3-4BA7-A786-BD0BB08E58F4}"/>
              </a:ext>
            </a:extLst>
          </p:cNvPr>
          <p:cNvSpPr txBox="1">
            <a:spLocks/>
          </p:cNvSpPr>
          <p:nvPr/>
        </p:nvSpPr>
        <p:spPr>
          <a:xfrm>
            <a:off x="5489586" y="1630018"/>
            <a:ext cx="13289077" cy="1056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marL="0" marR="0" indent="0" algn="l" defTabSz="82554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500" b="0" i="0" u="none" strike="noStrike" cap="none" spc="0" baseline="0">
                <a:ln>
                  <a:noFill/>
                </a:ln>
                <a:solidFill>
                  <a:srgbClr val="262626"/>
                </a:solidFill>
                <a:uFillTx/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0" marR="0" indent="0" algn="ctr" defTabSz="82554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399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0" algn="ctr" defTabSz="82554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399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0" algn="ctr" defTabSz="82554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399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0" algn="ctr" defTabSz="82554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399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355617" algn="ctr" defTabSz="82554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399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711236" algn="ctr" defTabSz="82554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399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066853" algn="ctr" defTabSz="82554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399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422472" algn="ctr" defTabSz="82554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399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hangingPunct="1"/>
            <a:r>
              <a:rPr lang="en-US" dirty="0"/>
              <a:t>Neural networks during training</a:t>
            </a:r>
          </a:p>
        </p:txBody>
      </p:sp>
      <p:sp>
        <p:nvSpPr>
          <p:cNvPr id="49" name="Line">
            <a:extLst>
              <a:ext uri="{FF2B5EF4-FFF2-40B4-BE49-F238E27FC236}">
                <a16:creationId xmlns:a16="http://schemas.microsoft.com/office/drawing/2014/main" id="{A7FB3354-DE51-4313-A57A-4FAB30051FFB}"/>
              </a:ext>
            </a:extLst>
          </p:cNvPr>
          <p:cNvSpPr/>
          <p:nvPr/>
        </p:nvSpPr>
        <p:spPr>
          <a:xfrm>
            <a:off x="5418448" y="2609251"/>
            <a:ext cx="12786425" cy="0"/>
          </a:xfrm>
          <a:prstGeom prst="line">
            <a:avLst/>
          </a:prstGeom>
          <a:ln w="50800">
            <a:solidFill>
              <a:srgbClr val="566889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>
                <a:latin typeface="+mn-lt"/>
                <a:ea typeface="+mn-ea"/>
                <a:cs typeface="+mn-cs"/>
                <a:sym typeface="Helvetica Neue Medium"/>
              </a:defRPr>
            </a:pPr>
            <a:endParaRPr sz="320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F58CA22-2398-4C2A-914D-7D5AC33EFDE6}"/>
                  </a:ext>
                </a:extLst>
              </p:cNvPr>
              <p:cNvSpPr txBox="1"/>
              <p:nvPr/>
            </p:nvSpPr>
            <p:spPr>
              <a:xfrm>
                <a:off x="7618267" y="5931221"/>
                <a:ext cx="15823623" cy="81291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4600" b="0" i="0" u="none" strike="noStrike" cap="none" spc="0" normalizeH="0" baseline="0" dirty="0">
                    <a:ln>
                      <a:noFill/>
                    </a:ln>
                    <a:solidFill>
                      <a:schemeClr val="bg2">
                        <a:lumMod val="50000"/>
                      </a:schemeClr>
                    </a:solidFill>
                    <a:effectLst/>
                    <a:uFillTx/>
                    <a:latin typeface="Open Sans Regular"/>
                    <a:ea typeface="Open Sans Regular"/>
                    <a:cs typeface="Open Sans Regular"/>
                    <a:sym typeface="Open Sans Regular"/>
                  </a:rPr>
                  <a:t>Sample a minibatch of data from the dataset: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0" lang="en-US" sz="46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Open Sans Regular"/>
                            <a:cs typeface="Open Sans Regular"/>
                            <a:sym typeface="Open Sans Regular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kumimoji="0" lang="en-US" sz="46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Open Sans Regular"/>
                                <a:cs typeface="Open Sans Regular"/>
                                <a:sym typeface="Open Sans Regular"/>
                              </a:rPr>
                            </m:ctrlPr>
                          </m:dPr>
                          <m:e>
                            <m:r>
                              <a:rPr kumimoji="0" lang="en-US" sz="4600" b="0" i="0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Open Sans Regular"/>
                                <a:cs typeface="Open Sans Regular"/>
                                <a:sym typeface="Open Sans Regular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kumimoji="0" lang="en-US" sz="46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Open Sans Regular"/>
                                    <a:cs typeface="Open Sans Regular"/>
                                    <a:sym typeface="Open Sans Regular"/>
                                  </a:rPr>
                                </m:ctrlPr>
                              </m:sSubPr>
                              <m:e>
                                <m:r>
                                  <a:rPr kumimoji="0" lang="en-US" sz="46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Open Sans Regular"/>
                                    <a:cs typeface="Open Sans Regular"/>
                                    <a:sym typeface="Open Sans Regular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46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Open Sans Regular"/>
                                    <a:cs typeface="Open Sans Regular"/>
                                    <a:sym typeface="Open Sans Regular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kumimoji="0" lang="en-US" sz="46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Open Sans Regular"/>
                                <a:cs typeface="Open Sans Regular"/>
                                <a:sym typeface="Open Sans Regular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kumimoji="0" lang="en-US" sz="46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Open Sans Regular"/>
                                    <a:cs typeface="Open Sans Regular"/>
                                    <a:sym typeface="Open Sans Regular"/>
                                  </a:rPr>
                                </m:ctrlPr>
                              </m:sSubPr>
                              <m:e>
                                <m:r>
                                  <a:rPr kumimoji="0" lang="en-US" sz="46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Open Sans Regular"/>
                                    <a:cs typeface="Open Sans Regular"/>
                                    <a:sym typeface="Open Sans Regular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0" lang="en-US" sz="46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Open Sans Regular"/>
                                    <a:cs typeface="Open Sans Regular"/>
                                    <a:sym typeface="Open Sans Regular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kumimoji="0" lang="en-US" sz="46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Open Sans Regular"/>
                                <a:cs typeface="Open Sans Regular"/>
                                <a:sym typeface="Open Sans Regular"/>
                              </a:rPr>
                              <m:t>)</m:t>
                            </m:r>
                          </m:e>
                        </m:d>
                      </m:e>
                      <m:sub>
                        <m:r>
                          <a:rPr kumimoji="0" lang="en-US" sz="46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Open Sans Regular"/>
                            <a:cs typeface="Open Sans Regular"/>
                            <a:sym typeface="Open Sans Regular"/>
                          </a:rPr>
                          <m:t>𝑖</m:t>
                        </m:r>
                        <m:r>
                          <a:rPr kumimoji="0" lang="en-US" sz="46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Open Sans Regular"/>
                            <a:cs typeface="Open Sans Regular"/>
                            <a:sym typeface="Open Sans Regular"/>
                          </a:rPr>
                          <m:t>=1</m:t>
                        </m:r>
                      </m:sub>
                      <m:sup>
                        <m:r>
                          <a:rPr kumimoji="0" lang="en-US" sz="46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Open Sans Regular"/>
                            <a:cs typeface="Open Sans Regular"/>
                            <a:sym typeface="Open Sans Regular"/>
                          </a:rPr>
                          <m:t>𝑚</m:t>
                        </m:r>
                      </m:sup>
                    </m:sSubSup>
                    <m:r>
                      <a:rPr kumimoji="0" lang="en-US" sz="4600" b="0" i="1" u="none" strike="noStrike" cap="none" spc="0" normalizeH="0" baseline="0" smtClean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uFillTx/>
                        <a:latin typeface="Cambria Math" panose="02040503050406030204" pitchFamily="18" charset="0"/>
                        <a:ea typeface="Open Sans Regular"/>
                        <a:cs typeface="Open Sans Regular"/>
                        <a:sym typeface="Open Sans Regular"/>
                      </a:rPr>
                      <m:t>~</m:t>
                    </m:r>
                    <m:r>
                      <a:rPr kumimoji="0" lang="en-US" sz="4600" b="0" i="1" u="none" strike="noStrike" cap="none" spc="0" normalizeH="0" baseline="0" smtClean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uFillTx/>
                        <a:latin typeface="Cambria Math" panose="02040503050406030204" pitchFamily="18" charset="0"/>
                        <a:ea typeface="Open Sans Regular"/>
                        <a:cs typeface="Open Sans Regular"/>
                        <a:sym typeface="Open Sans Regular"/>
                      </a:rPr>
                      <m:t>𝒟</m:t>
                    </m:r>
                  </m:oMath>
                </a14:m>
                <a:endParaRPr kumimoji="0" lang="en-US" sz="4600" b="0" i="0" u="none" strike="noStrike" cap="none" spc="0" normalizeH="0" baseline="0" dirty="0">
                  <a:ln>
                    <a:noFill/>
                  </a:ln>
                  <a:solidFill>
                    <a:schemeClr val="bg2">
                      <a:lumMod val="50000"/>
                    </a:schemeClr>
                  </a:solidFill>
                  <a:effectLst/>
                  <a:uFillTx/>
                  <a:latin typeface="Open Sans Regular"/>
                  <a:ea typeface="Open Sans Regular"/>
                  <a:cs typeface="Open Sans Regular"/>
                  <a:sym typeface="Open Sans Regular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F58CA22-2398-4C2A-914D-7D5AC33EFD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8267" y="5931221"/>
                <a:ext cx="15823623" cy="812915"/>
              </a:xfrm>
              <a:prstGeom prst="rect">
                <a:avLst/>
              </a:prstGeom>
              <a:blipFill>
                <a:blip r:embed="rId3"/>
                <a:stretch>
                  <a:fillRect l="-1927" t="-15789" b="-36090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E055503B-9C2F-4C24-8BE7-B2C66D2B6B2C}"/>
                  </a:ext>
                </a:extLst>
              </p:cNvPr>
              <p:cNvSpPr txBox="1"/>
              <p:nvPr/>
            </p:nvSpPr>
            <p:spPr>
              <a:xfrm>
                <a:off x="7609402" y="6895319"/>
                <a:ext cx="13878998" cy="81047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 defTabSz="825500"/>
                <a:r>
                  <a:rPr kumimoji="0" lang="en-US" sz="4600" b="0" i="0" u="none" strike="noStrike" cap="none" spc="0" normalizeH="0" baseline="0" dirty="0">
                    <a:ln>
                      <a:noFill/>
                    </a:ln>
                    <a:solidFill>
                      <a:schemeClr val="bg2">
                        <a:lumMod val="50000"/>
                      </a:schemeClr>
                    </a:solidFill>
                    <a:effectLst/>
                    <a:uFillTx/>
                    <a:latin typeface="Open Sans Regular"/>
                    <a:ea typeface="Open Sans Regular"/>
                    <a:cs typeface="Open Sans Regular"/>
                    <a:sym typeface="Open Sans Regular"/>
                  </a:rPr>
                  <a:t>Calculate forward pass:</a:t>
                </a:r>
                <a:r>
                  <a:rPr kumimoji="0" lang="en-US" sz="4600" b="0" i="0" u="none" strike="noStrike" cap="none" spc="0" normalizeH="0" dirty="0">
                    <a:ln>
                      <a:noFill/>
                    </a:ln>
                    <a:solidFill>
                      <a:schemeClr val="bg2">
                        <a:lumMod val="50000"/>
                      </a:schemeClr>
                    </a:solidFill>
                    <a:effectLst/>
                    <a:uFillTx/>
                    <a:latin typeface="Open Sans Regular"/>
                    <a:ea typeface="Open Sans Regular"/>
                    <a:cs typeface="Open Sans Regular"/>
                    <a:sym typeface="Open Sans Regular"/>
                  </a:rPr>
                  <a:t> </a:t>
                </a:r>
                <a:r>
                  <a:rPr kumimoji="0" lang="en-US" sz="4600" b="0" i="0" u="none" strike="noStrike" cap="none" spc="0" normalizeH="0" baseline="0" dirty="0">
                    <a:ln>
                      <a:noFill/>
                    </a:ln>
                    <a:solidFill>
                      <a:schemeClr val="bg2">
                        <a:lumMod val="50000"/>
                      </a:schemeClr>
                    </a:solidFill>
                    <a:effectLst/>
                    <a:uFillTx/>
                    <a:latin typeface="Open Sans Regular"/>
                    <a:ea typeface="Open Sans Regular"/>
                    <a:cs typeface="Open Sans Regular"/>
                    <a:sym typeface="Open Sans Regular"/>
                  </a:rPr>
                  <a:t>predictions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4400" i="1" smtClean="0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4400" i="1">
                            <a:solidFill>
                              <a:schemeClr val="tx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kumimoji="0" lang="en-US" sz="4600" b="0" i="0" u="none" strike="noStrike" cap="none" spc="0" normalizeH="0" baseline="0" dirty="0">
                    <a:ln>
                      <a:noFill/>
                    </a:ln>
                    <a:solidFill>
                      <a:schemeClr val="bg2">
                        <a:lumMod val="50000"/>
                      </a:schemeClr>
                    </a:solidFill>
                    <a:effectLst/>
                    <a:uFillTx/>
                    <a:latin typeface="Open Sans Regular"/>
                    <a:ea typeface="Open Sans Regular"/>
                    <a:cs typeface="Open Sans Regular"/>
                    <a:sym typeface="Open Sans Regular"/>
                  </a:rPr>
                  <a:t>, loss </a:t>
                </a:r>
                <a14:m>
                  <m:oMath xmlns:m="http://schemas.openxmlformats.org/officeDocument/2006/math">
                    <m:r>
                      <a:rPr kumimoji="0" lang="en-US" sz="4600" b="0" i="1" u="none" strike="noStrike" cap="none" spc="0" normalizeH="0" baseline="0" smtClean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uFillTx/>
                        <a:latin typeface="Cambria Math" panose="02040503050406030204" pitchFamily="18" charset="0"/>
                        <a:ea typeface="Open Sans Regular"/>
                        <a:cs typeface="Open Sans Regular"/>
                        <a:sym typeface="Open Sans Regular"/>
                      </a:rPr>
                      <m:t>ℒ</m:t>
                    </m:r>
                  </m:oMath>
                </a14:m>
                <a:r>
                  <a:rPr kumimoji="0" lang="en-US" sz="4600" b="0" i="0" u="none" strike="noStrike" cap="none" spc="0" normalizeH="0" baseline="0" dirty="0">
                    <a:ln>
                      <a:noFill/>
                    </a:ln>
                    <a:solidFill>
                      <a:schemeClr val="bg2">
                        <a:lumMod val="50000"/>
                      </a:schemeClr>
                    </a:solidFill>
                    <a:effectLst/>
                    <a:uFillTx/>
                    <a:latin typeface="Open Sans Regular"/>
                    <a:ea typeface="Open Sans Regular"/>
                    <a:cs typeface="Open Sans Regular"/>
                    <a:sym typeface="Open Sans Regular"/>
                  </a:rPr>
                  <a:t>, etc.</a:t>
                </a: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E055503B-9C2F-4C24-8BE7-B2C66D2B6B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9402" y="6895319"/>
                <a:ext cx="13878998" cy="810478"/>
              </a:xfrm>
              <a:prstGeom prst="rect">
                <a:avLst/>
              </a:prstGeom>
              <a:blipFill>
                <a:blip r:embed="rId4"/>
                <a:stretch>
                  <a:fillRect l="-2152" t="-15038" b="-36842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F989BD2-FD09-4BE7-89E3-C938F6DC8ACA}"/>
                  </a:ext>
                </a:extLst>
              </p:cNvPr>
              <p:cNvSpPr txBox="1"/>
              <p:nvPr/>
            </p:nvSpPr>
            <p:spPr>
              <a:xfrm>
                <a:off x="7609401" y="7870099"/>
                <a:ext cx="12391365" cy="81047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4600" b="0" i="0" u="none" strike="noStrike" cap="none" spc="0" normalizeH="0" baseline="0" dirty="0">
                    <a:ln>
                      <a:noFill/>
                    </a:ln>
                    <a:solidFill>
                      <a:schemeClr val="bg2">
                        <a:lumMod val="50000"/>
                      </a:schemeClr>
                    </a:solidFill>
                    <a:effectLst/>
                    <a:uFillTx/>
                    <a:latin typeface="Open Sans Regular"/>
                    <a:ea typeface="Open Sans Regular"/>
                    <a:cs typeface="Open Sans Regular"/>
                    <a:sym typeface="Open Sans Regular"/>
                  </a:rPr>
                  <a:t>Calculate backwards pass:</a:t>
                </a:r>
                <a:r>
                  <a:rPr kumimoji="0" lang="en-US" sz="4600" b="0" i="0" u="none" strike="noStrike" cap="none" spc="0" normalizeH="0" dirty="0">
                    <a:ln>
                      <a:noFill/>
                    </a:ln>
                    <a:solidFill>
                      <a:schemeClr val="bg2">
                        <a:lumMod val="50000"/>
                      </a:schemeClr>
                    </a:solidFill>
                    <a:effectLst/>
                    <a:uFillTx/>
                    <a:latin typeface="Open Sans Regular"/>
                    <a:ea typeface="Open Sans Regular"/>
                    <a:cs typeface="Open Sans Regular"/>
                    <a:sym typeface="Open Sans Regular"/>
                  </a:rPr>
                  <a:t> </a:t>
                </a:r>
                <a:r>
                  <a:rPr kumimoji="0" lang="en-US" sz="4600" b="0" i="0" u="none" strike="noStrike" cap="none" spc="0" normalizeH="0" baseline="0" dirty="0">
                    <a:ln>
                      <a:noFill/>
                    </a:ln>
                    <a:solidFill>
                      <a:schemeClr val="bg2">
                        <a:lumMod val="50000"/>
                      </a:schemeClr>
                    </a:solidFill>
                    <a:effectLst/>
                    <a:uFillTx/>
                    <a:latin typeface="Open Sans Regular"/>
                    <a:ea typeface="Open Sans Regular"/>
                    <a:cs typeface="Open Sans Regular"/>
                    <a:sym typeface="Open Sans Regular"/>
                  </a:rPr>
                  <a:t>gradients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46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Open Sans Regular"/>
                            <a:cs typeface="Open Sans Regular"/>
                            <a:sym typeface="Open Sans Regular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en-US" sz="4600" b="0" i="0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Open Sans Regular"/>
                            <a:cs typeface="Open Sans Regular"/>
                            <a:sym typeface="Open Sans Regular"/>
                          </a:rPr>
                          <m:t>∇</m:t>
                        </m:r>
                      </m:e>
                      <m:sub>
                        <m:r>
                          <a:rPr kumimoji="0" lang="en-US" sz="46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Open Sans Regular"/>
                            <a:cs typeface="Open Sans Regular"/>
                            <a:sym typeface="Open Sans Regular"/>
                          </a:rPr>
                          <m:t>𝑏</m:t>
                        </m:r>
                      </m:sub>
                    </m:sSub>
                    <m:r>
                      <a:rPr kumimoji="0" lang="en-US" sz="4600" b="0" i="1" u="none" strike="noStrike" cap="none" spc="0" normalizeH="0" baseline="0" smtClean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uFillTx/>
                        <a:latin typeface="Cambria Math" panose="02040503050406030204" pitchFamily="18" charset="0"/>
                        <a:ea typeface="Open Sans Regular"/>
                        <a:cs typeface="Open Sans Regular"/>
                        <a:sym typeface="Open Sans Regular"/>
                      </a:rPr>
                      <m:t>ℒ</m:t>
                    </m:r>
                  </m:oMath>
                </a14:m>
                <a:r>
                  <a:rPr kumimoji="0" lang="en-US" sz="4600" b="0" i="0" u="none" strike="noStrike" cap="none" spc="0" normalizeH="0" baseline="0" dirty="0">
                    <a:ln>
                      <a:noFill/>
                    </a:ln>
                    <a:solidFill>
                      <a:schemeClr val="bg2">
                        <a:lumMod val="50000"/>
                      </a:schemeClr>
                    </a:solidFill>
                    <a:effectLst/>
                    <a:uFillTx/>
                    <a:latin typeface="Open Sans Regular"/>
                    <a:ea typeface="Open Sans Regular"/>
                    <a:cs typeface="Open Sans Regular"/>
                    <a:sym typeface="Open Sans Regular"/>
                  </a:rPr>
                  <a:t> </a:t>
                </a: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F989BD2-FD09-4BE7-89E3-C938F6DC8A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9401" y="7870099"/>
                <a:ext cx="12391365" cy="810478"/>
              </a:xfrm>
              <a:prstGeom prst="rect">
                <a:avLst/>
              </a:prstGeom>
              <a:blipFill>
                <a:blip r:embed="rId5"/>
                <a:stretch>
                  <a:fillRect l="-2410" t="-15038" b="-36842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C5E35DB-5FAB-470D-B7DD-D20F807FD803}"/>
                  </a:ext>
                </a:extLst>
              </p:cNvPr>
              <p:cNvSpPr txBox="1"/>
              <p:nvPr/>
            </p:nvSpPr>
            <p:spPr>
              <a:xfrm>
                <a:off x="7609401" y="8844880"/>
                <a:ext cx="12391365" cy="81047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 defTabSz="825500"/>
                <a:r>
                  <a:rPr kumimoji="0" lang="en-US" sz="4600" b="0" i="0" u="none" strike="noStrike" cap="none" spc="0" normalizeH="0" baseline="0" dirty="0">
                    <a:ln>
                      <a:noFill/>
                    </a:ln>
                    <a:solidFill>
                      <a:schemeClr val="bg2">
                        <a:lumMod val="50000"/>
                      </a:schemeClr>
                    </a:solidFill>
                    <a:effectLst/>
                    <a:uFillTx/>
                    <a:latin typeface="Open Sans Regular"/>
                    <a:ea typeface="Open Sans Regular"/>
                    <a:cs typeface="Open Sans Regular"/>
                    <a:sym typeface="Open Sans Regular"/>
                  </a:rPr>
                  <a:t>Update weights: </a:t>
                </a:r>
                <a14:m>
                  <m:oMath xmlns:m="http://schemas.openxmlformats.org/officeDocument/2006/math">
                    <m:r>
                      <a:rPr kumimoji="0" lang="en-US" sz="4600" b="0" i="1" u="none" strike="noStrike" cap="none" spc="0" normalizeH="0" baseline="0" smtClean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uFillTx/>
                        <a:latin typeface="Cambria Math" panose="02040503050406030204" pitchFamily="18" charset="0"/>
                        <a:ea typeface="Open Sans Regular"/>
                        <a:cs typeface="Open Sans Regular"/>
                        <a:sym typeface="Open Sans Regular"/>
                      </a:rPr>
                      <m:t>𝑏</m:t>
                    </m:r>
                    <m:box>
                      <m:boxPr>
                        <m:ctrlPr>
                          <a:rPr kumimoji="0" lang="en-US" sz="46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Open Sans Regular"/>
                            <a:cs typeface="Open Sans Regular"/>
                            <a:sym typeface="Open Sans Regular"/>
                          </a:rPr>
                        </m:ctrlPr>
                      </m:boxPr>
                      <m:e>
                        <m:r>
                          <a:rPr kumimoji="0" lang="en-US" sz="46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Open Sans Regular"/>
                            <a:cs typeface="Open Sans Regular"/>
                            <a:sym typeface="Open Sans Regular"/>
                          </a:rPr>
                          <m:t>≔</m:t>
                        </m:r>
                      </m:e>
                    </m:box>
                    <m:r>
                      <a:rPr kumimoji="0" lang="en-US" sz="4600" b="0" i="1" u="none" strike="noStrike" cap="none" spc="0" normalizeH="0" baseline="0" smtClean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uFillTx/>
                        <a:latin typeface="Cambria Math" panose="02040503050406030204" pitchFamily="18" charset="0"/>
                        <a:ea typeface="Open Sans Regular"/>
                        <a:cs typeface="Open Sans Regular"/>
                        <a:sym typeface="Open Sans Regular"/>
                      </a:rPr>
                      <m:t>𝑏</m:t>
                    </m:r>
                    <m:r>
                      <a:rPr kumimoji="0" lang="en-US" sz="4600" b="0" i="1" u="none" strike="noStrike" cap="none" spc="0" normalizeH="0" baseline="0" smtClean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uFillTx/>
                        <a:latin typeface="Cambria Math" panose="02040503050406030204" pitchFamily="18" charset="0"/>
                        <a:ea typeface="Open Sans Regular"/>
                        <a:cs typeface="Open Sans Regular"/>
                        <a:sym typeface="Open Sans Regular"/>
                      </a:rPr>
                      <m:t>−</m:t>
                    </m:r>
                    <m:r>
                      <a:rPr kumimoji="0" lang="en-US" sz="4600" b="0" i="1" u="none" strike="noStrike" cap="none" spc="0" normalizeH="0" baseline="0" smtClean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uFillTx/>
                        <a:latin typeface="Cambria Math" panose="02040503050406030204" pitchFamily="18" charset="0"/>
                        <a:ea typeface="Open Sans Regular"/>
                        <a:cs typeface="Open Sans Regular"/>
                        <a:sym typeface="Open Sans Regular"/>
                      </a:rPr>
                      <m:t>𝛼</m:t>
                    </m:r>
                    <m:sSub>
                      <m:sSubPr>
                        <m:ctrlPr>
                          <a:rPr lang="en-US" sz="4600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460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sz="4600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sz="4600" i="1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ℒ</m:t>
                    </m:r>
                  </m:oMath>
                </a14:m>
                <a:endParaRPr kumimoji="0" lang="en-US" sz="4600" b="0" i="0" u="none" strike="noStrike" cap="none" spc="0" normalizeH="0" baseline="0" dirty="0">
                  <a:ln>
                    <a:noFill/>
                  </a:ln>
                  <a:solidFill>
                    <a:schemeClr val="bg2">
                      <a:lumMod val="50000"/>
                    </a:schemeClr>
                  </a:solidFill>
                  <a:effectLst/>
                  <a:uFillTx/>
                  <a:latin typeface="Open Sans Regular"/>
                  <a:ea typeface="Open Sans Regular"/>
                  <a:cs typeface="Open Sans Regular"/>
                  <a:sym typeface="Open Sans Regular"/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C5E35DB-5FAB-470D-B7DD-D20F807FD8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9401" y="8844880"/>
                <a:ext cx="12391365" cy="810478"/>
              </a:xfrm>
              <a:prstGeom prst="rect">
                <a:avLst/>
              </a:prstGeom>
              <a:blipFill>
                <a:blip r:embed="rId6"/>
                <a:stretch>
                  <a:fillRect l="-2410" t="-15038" b="-36842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17D2C39-6F74-450E-90EC-0AC3212B0CA8}"/>
                  </a:ext>
                </a:extLst>
              </p:cNvPr>
              <p:cNvSpPr txBox="1"/>
              <p:nvPr/>
            </p:nvSpPr>
            <p:spPr>
              <a:xfrm>
                <a:off x="6428302" y="4969562"/>
                <a:ext cx="11991315" cy="81047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 defTabSz="825500"/>
                <a:r>
                  <a:rPr kumimoji="0" lang="en-US" sz="4600" b="0" i="0" u="none" strike="noStrike" cap="none" spc="0" normalizeH="0" baseline="0" dirty="0">
                    <a:ln>
                      <a:noFill/>
                    </a:ln>
                    <a:solidFill>
                      <a:schemeClr val="bg2">
                        <a:lumMod val="50000"/>
                      </a:schemeClr>
                    </a:solidFill>
                    <a:effectLst/>
                    <a:uFillTx/>
                    <a:latin typeface="Open Sans Regular"/>
                    <a:ea typeface="Open Sans Regular"/>
                    <a:cs typeface="Open Sans Regular"/>
                    <a:sym typeface="Open Sans Regular"/>
                  </a:rPr>
                  <a:t>For </a:t>
                </a:r>
                <a14:m>
                  <m:oMath xmlns:m="http://schemas.openxmlformats.org/officeDocument/2006/math">
                    <m:r>
                      <a:rPr kumimoji="0" lang="en-US" sz="4600" b="0" i="1" u="none" strike="noStrike" cap="none" spc="0" normalizeH="0" baseline="0" smtClean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uFillTx/>
                        <a:latin typeface="Cambria Math" panose="02040503050406030204" pitchFamily="18" charset="0"/>
                        <a:ea typeface="Open Sans Regular"/>
                        <a:cs typeface="Open Sans Regular"/>
                        <a:sym typeface="Open Sans Regular"/>
                      </a:rPr>
                      <m:t>𝑀</m:t>
                    </m:r>
                  </m:oMath>
                </a14:m>
                <a:r>
                  <a:rPr kumimoji="0" lang="en-US" sz="4600" b="0" i="0" u="none" strike="noStrike" cap="none" spc="0" normalizeH="0" baseline="0" dirty="0">
                    <a:ln>
                      <a:noFill/>
                    </a:ln>
                    <a:solidFill>
                      <a:schemeClr val="bg2">
                        <a:lumMod val="50000"/>
                      </a:schemeClr>
                    </a:solidFill>
                    <a:effectLst/>
                    <a:uFillTx/>
                    <a:latin typeface="Open Sans Regular"/>
                    <a:ea typeface="Open Sans Regular"/>
                    <a:cs typeface="Open Sans Regular"/>
                    <a:sym typeface="Open Sans Regular"/>
                  </a:rPr>
                  <a:t> minibatches in dataset </a:t>
                </a:r>
                <a14:m>
                  <m:oMath xmlns:m="http://schemas.openxmlformats.org/officeDocument/2006/math">
                    <m:r>
                      <a:rPr lang="en-US" sz="4600" i="1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𝒟</m:t>
                    </m:r>
                    <m:r>
                      <a:rPr lang="en-US" sz="4600" i="1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0" lang="en-US" sz="4600" b="0" i="0" u="none" strike="noStrike" cap="none" spc="0" normalizeH="0" baseline="0" dirty="0">
                    <a:ln>
                      <a:noFill/>
                    </a:ln>
                    <a:solidFill>
                      <a:schemeClr val="bg2">
                        <a:lumMod val="50000"/>
                      </a:schemeClr>
                    </a:solidFill>
                    <a:effectLst/>
                    <a:uFillTx/>
                    <a:latin typeface="Open Sans Regular"/>
                    <a:ea typeface="Open Sans Regular"/>
                    <a:cs typeface="Open Sans Regular"/>
                    <a:sym typeface="Open Sans Regular"/>
                  </a:rPr>
                  <a:t>:</a:t>
                </a: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17D2C39-6F74-450E-90EC-0AC3212B0C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8302" y="4969562"/>
                <a:ext cx="11991315" cy="810478"/>
              </a:xfrm>
              <a:prstGeom prst="rect">
                <a:avLst/>
              </a:prstGeom>
              <a:blipFill>
                <a:blip r:embed="rId7"/>
                <a:stretch>
                  <a:fillRect l="-2542" t="-15038" b="-36842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55A9AD6F-C535-455A-A769-069ED0739FFC}"/>
                  </a:ext>
                </a:extLst>
              </p:cNvPr>
              <p:cNvSpPr txBox="1"/>
              <p:nvPr/>
            </p:nvSpPr>
            <p:spPr>
              <a:xfrm>
                <a:off x="5401134" y="3993999"/>
                <a:ext cx="9658350" cy="81047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4600" b="0" i="0" u="none" strike="noStrike" cap="none" spc="0" normalizeH="0" baseline="0" dirty="0">
                    <a:ln>
                      <a:noFill/>
                    </a:ln>
                    <a:solidFill>
                      <a:schemeClr val="bg2">
                        <a:lumMod val="50000"/>
                      </a:schemeClr>
                    </a:solidFill>
                    <a:effectLst/>
                    <a:uFillTx/>
                    <a:latin typeface="Open Sans Regular"/>
                    <a:ea typeface="Open Sans Regular"/>
                    <a:cs typeface="Open Sans Regular"/>
                    <a:sym typeface="Open Sans Regular"/>
                  </a:rPr>
                  <a:t>For </a:t>
                </a:r>
                <a14:m>
                  <m:oMath xmlns:m="http://schemas.openxmlformats.org/officeDocument/2006/math">
                    <m:r>
                      <a:rPr kumimoji="0" lang="en-US" sz="4600" b="0" i="1" u="none" strike="noStrike" cap="none" spc="0" normalizeH="0" baseline="0" smtClean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uFillTx/>
                        <a:latin typeface="Cambria Math" panose="02040503050406030204" pitchFamily="18" charset="0"/>
                        <a:ea typeface="Open Sans Regular"/>
                        <a:cs typeface="Open Sans Regular"/>
                        <a:sym typeface="Open Sans Regular"/>
                      </a:rPr>
                      <m:t>𝐾</m:t>
                    </m:r>
                  </m:oMath>
                </a14:m>
                <a:r>
                  <a:rPr kumimoji="0" lang="en-US" sz="4600" b="0" i="0" u="none" strike="noStrike" cap="none" spc="0" normalizeH="0" baseline="0" dirty="0">
                    <a:ln>
                      <a:noFill/>
                    </a:ln>
                    <a:solidFill>
                      <a:schemeClr val="bg2">
                        <a:lumMod val="50000"/>
                      </a:schemeClr>
                    </a:solidFill>
                    <a:effectLst/>
                    <a:uFillTx/>
                    <a:latin typeface="Open Sans Regular"/>
                    <a:ea typeface="Open Sans Regular"/>
                    <a:cs typeface="Open Sans Regular"/>
                    <a:sym typeface="Open Sans Regular"/>
                  </a:rPr>
                  <a:t> epochs: </a:t>
                </a: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55A9AD6F-C535-455A-A769-069ED0739F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1134" y="3993999"/>
                <a:ext cx="9658350" cy="810478"/>
              </a:xfrm>
              <a:prstGeom prst="rect">
                <a:avLst/>
              </a:prstGeom>
              <a:blipFill>
                <a:blip r:embed="rId8"/>
                <a:stretch>
                  <a:fillRect l="-3157" t="-15038" b="-36842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Arrow: Right 15">
            <a:extLst>
              <a:ext uri="{FF2B5EF4-FFF2-40B4-BE49-F238E27FC236}">
                <a16:creationId xmlns:a16="http://schemas.microsoft.com/office/drawing/2014/main" id="{3AB7250D-4B75-4FD8-A42D-3C615B163285}"/>
              </a:ext>
            </a:extLst>
          </p:cNvPr>
          <p:cNvSpPr/>
          <p:nvPr/>
        </p:nvSpPr>
        <p:spPr>
          <a:xfrm rot="18838279">
            <a:off x="5680817" y="5701008"/>
            <a:ext cx="984700" cy="859716"/>
          </a:xfrm>
          <a:prstGeom prst="rightArrow">
            <a:avLst/>
          </a:prstGeom>
          <a:solidFill>
            <a:schemeClr val="accent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13A9D1D3-E8DE-4EEF-A567-DEF019F5A849}"/>
              </a:ext>
            </a:extLst>
          </p:cNvPr>
          <p:cNvSpPr/>
          <p:nvPr/>
        </p:nvSpPr>
        <p:spPr>
          <a:xfrm rot="18838279">
            <a:off x="4745853" y="4944943"/>
            <a:ext cx="984700" cy="859716"/>
          </a:xfrm>
          <a:prstGeom prst="rightArrow">
            <a:avLst/>
          </a:prstGeom>
          <a:solidFill>
            <a:schemeClr val="accent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89314192-CA73-4C58-BD80-446B2C7736CE}"/>
              </a:ext>
            </a:extLst>
          </p:cNvPr>
          <p:cNvSpPr/>
          <p:nvPr/>
        </p:nvSpPr>
        <p:spPr>
          <a:xfrm rot="13259841">
            <a:off x="17927267" y="8578076"/>
            <a:ext cx="984700" cy="859716"/>
          </a:xfrm>
          <a:prstGeom prst="rightArrow">
            <a:avLst/>
          </a:prstGeom>
          <a:solidFill>
            <a:schemeClr val="accent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8345119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">
            <a:extLst>
              <a:ext uri="{FF2B5EF4-FFF2-40B4-BE49-F238E27FC236}">
                <a16:creationId xmlns:a16="http://schemas.microsoft.com/office/drawing/2014/main" id="{4434E884-8156-ED4B-9606-CC8DC081A608}"/>
              </a:ext>
            </a:extLst>
          </p:cNvPr>
          <p:cNvGrpSpPr/>
          <p:nvPr/>
        </p:nvGrpSpPr>
        <p:grpSpPr>
          <a:xfrm>
            <a:off x="0" y="-210227"/>
            <a:ext cx="4584742" cy="13926227"/>
            <a:chOff x="0" y="0"/>
            <a:chExt cx="4584740" cy="13926225"/>
          </a:xfrm>
        </p:grpSpPr>
        <p:sp>
          <p:nvSpPr>
            <p:cNvPr id="14" name="Rectangle">
              <a:extLst>
                <a:ext uri="{FF2B5EF4-FFF2-40B4-BE49-F238E27FC236}">
                  <a16:creationId xmlns:a16="http://schemas.microsoft.com/office/drawing/2014/main" id="{AA386423-138F-6C40-A908-45BA9F07727E}"/>
                </a:ext>
              </a:extLst>
            </p:cNvPr>
            <p:cNvSpPr/>
            <p:nvPr/>
          </p:nvSpPr>
          <p:spPr>
            <a:xfrm>
              <a:off x="0" y="0"/>
              <a:ext cx="4584740" cy="13913644"/>
            </a:xfrm>
            <a:prstGeom prst="rect">
              <a:avLst/>
            </a:prstGeom>
            <a:solidFill>
              <a:srgbClr val="334F7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3201"/>
            </a:p>
          </p:txBody>
        </p:sp>
        <p:sp>
          <p:nvSpPr>
            <p:cNvPr id="15" name="Rectangle">
              <a:extLst>
                <a:ext uri="{FF2B5EF4-FFF2-40B4-BE49-F238E27FC236}">
                  <a16:creationId xmlns:a16="http://schemas.microsoft.com/office/drawing/2014/main" id="{0AED9004-6B38-2247-A3A6-7463F7B81CC0}"/>
                </a:ext>
              </a:extLst>
            </p:cNvPr>
            <p:cNvSpPr/>
            <p:nvPr/>
          </p:nvSpPr>
          <p:spPr>
            <a:xfrm>
              <a:off x="0" y="13483359"/>
              <a:ext cx="4584740" cy="442866"/>
            </a:xfrm>
            <a:prstGeom prst="rect">
              <a:avLst/>
            </a:prstGeom>
            <a:solidFill>
              <a:srgbClr val="FFD96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3201" dirty="0"/>
            </a:p>
          </p:txBody>
        </p:sp>
      </p:grpSp>
      <p:sp>
        <p:nvSpPr>
          <p:cNvPr id="292" name="Why Not Deep Learning with Python?"/>
          <p:cNvSpPr txBox="1"/>
          <p:nvPr/>
        </p:nvSpPr>
        <p:spPr>
          <a:xfrm>
            <a:off x="-807199" y="1173180"/>
            <a:ext cx="6229529" cy="7182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799" tIns="50799" rIns="50799" bIns="50799" anchor="ctr">
            <a:spAutoFit/>
          </a:bodyPr>
          <a:lstStyle>
            <a:lvl1pPr>
              <a:lnSpc>
                <a:spcPct val="80000"/>
              </a:lnSpc>
              <a:defRPr sz="5000"/>
            </a:lvl1pPr>
          </a:lstStyle>
          <a:p>
            <a:r>
              <a:rPr sz="5001" dirty="0"/>
              <a:t>Python</a:t>
            </a:r>
          </a:p>
        </p:txBody>
      </p:sp>
      <p:pic>
        <p:nvPicPr>
          <p:cNvPr id="294" name="Image" descr="Image"/>
          <p:cNvPicPr>
            <a:picLocks noChangeAspect="1"/>
          </p:cNvPicPr>
          <p:nvPr/>
        </p:nvPicPr>
        <p:blipFill>
          <a:blip r:embed="rId3"/>
          <a:srcRect r="73080" b="11305"/>
          <a:stretch>
            <a:fillRect/>
          </a:stretch>
        </p:blipFill>
        <p:spPr>
          <a:xfrm>
            <a:off x="904844" y="2679963"/>
            <a:ext cx="3326640" cy="3181162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Why Not Deep Learning with Python?">
            <a:extLst>
              <a:ext uri="{FF2B5EF4-FFF2-40B4-BE49-F238E27FC236}">
                <a16:creationId xmlns:a16="http://schemas.microsoft.com/office/drawing/2014/main" id="{2B0E9A7D-FA3F-4D72-B2E2-724637F1607B}"/>
              </a:ext>
            </a:extLst>
          </p:cNvPr>
          <p:cNvSpPr txBox="1"/>
          <p:nvPr/>
        </p:nvSpPr>
        <p:spPr>
          <a:xfrm>
            <a:off x="-807199" y="7938673"/>
            <a:ext cx="6229529" cy="7182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799" tIns="50799" rIns="50799" bIns="50799" anchor="ctr">
            <a:spAutoFit/>
          </a:bodyPr>
          <a:lstStyle>
            <a:lvl1pPr>
              <a:lnSpc>
                <a:spcPct val="80000"/>
              </a:lnSpc>
              <a:defRPr sz="5000"/>
            </a:lvl1pPr>
          </a:lstStyle>
          <a:p>
            <a:r>
              <a:rPr lang="en-US" sz="5001" dirty="0"/>
              <a:t>NumPy</a:t>
            </a:r>
            <a:endParaRPr sz="5001" dirty="0"/>
          </a:p>
        </p:txBody>
      </p:sp>
      <p:pic>
        <p:nvPicPr>
          <p:cNvPr id="21" name="Image" descr="Image">
            <a:extLst>
              <a:ext uri="{FF2B5EF4-FFF2-40B4-BE49-F238E27FC236}">
                <a16:creationId xmlns:a16="http://schemas.microsoft.com/office/drawing/2014/main" id="{9927E4F6-20E9-417D-BFB1-BFBC41DB0CD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62406"/>
          <a:stretch>
            <a:fillRect/>
          </a:stretch>
        </p:blipFill>
        <p:spPr>
          <a:xfrm>
            <a:off x="895944" y="9051492"/>
            <a:ext cx="2823241" cy="2977555"/>
          </a:xfrm>
          <a:prstGeom prst="rect">
            <a:avLst/>
          </a:prstGeom>
          <a:ln w="12700">
            <a:miter lim="400000"/>
          </a:ln>
        </p:spPr>
      </p:pic>
      <p:sp>
        <p:nvSpPr>
          <p:cNvPr id="22" name="Why Not Deep Learning with Python?">
            <a:extLst>
              <a:ext uri="{FF2B5EF4-FFF2-40B4-BE49-F238E27FC236}">
                <a16:creationId xmlns:a16="http://schemas.microsoft.com/office/drawing/2014/main" id="{766AD8C6-9AC6-4332-86F1-C0C6EBBD6531}"/>
              </a:ext>
            </a:extLst>
          </p:cNvPr>
          <p:cNvSpPr txBox="1"/>
          <p:nvPr/>
        </p:nvSpPr>
        <p:spPr>
          <a:xfrm>
            <a:off x="-822394" y="6825854"/>
            <a:ext cx="6229529" cy="7182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799" tIns="50799" rIns="50799" bIns="50799" anchor="ctr">
            <a:spAutoFit/>
          </a:bodyPr>
          <a:lstStyle>
            <a:lvl1pPr>
              <a:lnSpc>
                <a:spcPct val="80000"/>
              </a:lnSpc>
              <a:defRPr sz="5000"/>
            </a:lvl1pPr>
          </a:lstStyle>
          <a:p>
            <a:r>
              <a:rPr lang="en-US" sz="5001" dirty="0"/>
              <a:t>+</a:t>
            </a:r>
            <a:endParaRPr sz="5001" dirty="0"/>
          </a:p>
        </p:txBody>
      </p:sp>
      <p:sp>
        <p:nvSpPr>
          <p:cNvPr id="23" name="Neural networks are built on linear algebra operations">
            <a:extLst>
              <a:ext uri="{FF2B5EF4-FFF2-40B4-BE49-F238E27FC236}">
                <a16:creationId xmlns:a16="http://schemas.microsoft.com/office/drawing/2014/main" id="{C0EE71D6-3ABD-44CB-BA05-AA0AAC30467B}"/>
              </a:ext>
            </a:extLst>
          </p:cNvPr>
          <p:cNvSpPr txBox="1"/>
          <p:nvPr/>
        </p:nvSpPr>
        <p:spPr>
          <a:xfrm>
            <a:off x="6244723" y="1399033"/>
            <a:ext cx="16519635" cy="30903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799" tIns="50799" rIns="50799" bIns="50799" anchor="ctr">
            <a:spAutoFit/>
          </a:bodyPr>
          <a:lstStyle>
            <a:lvl1pPr algn="l">
              <a:defRPr sz="4500">
                <a:solidFill>
                  <a:srgbClr val="262626"/>
                </a:solidFill>
              </a:defRPr>
            </a:lvl1pPr>
          </a:lstStyle>
          <a:p>
            <a:pPr marL="685800" indent="-6858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4501" dirty="0"/>
              <a:t>Operations run on CPU; no GPU support</a:t>
            </a:r>
          </a:p>
          <a:p>
            <a:pPr marL="685800" indent="-6858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4501" dirty="0"/>
              <a:t>No memory, no auto-differentiation</a:t>
            </a:r>
          </a:p>
          <a:p>
            <a:pPr marL="685800" indent="-6858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4501" dirty="0"/>
              <a:t>Missing common neural network operations:	</a:t>
            </a:r>
          </a:p>
        </p:txBody>
      </p:sp>
      <p:pic>
        <p:nvPicPr>
          <p:cNvPr id="2060" name="Picture 12" descr="Image result for red x&quot;">
            <a:extLst>
              <a:ext uri="{FF2B5EF4-FFF2-40B4-BE49-F238E27FC236}">
                <a16:creationId xmlns:a16="http://schemas.microsoft.com/office/drawing/2014/main" id="{EE80DE51-58DB-4E44-8D33-99C4A9E393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0289" y="364650"/>
            <a:ext cx="1970809" cy="1944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Neural networks are built on linear algebra operations">
            <a:extLst>
              <a:ext uri="{FF2B5EF4-FFF2-40B4-BE49-F238E27FC236}">
                <a16:creationId xmlns:a16="http://schemas.microsoft.com/office/drawing/2014/main" id="{3F8650C3-C2EB-41DB-B56B-EB08852C71F1}"/>
              </a:ext>
            </a:extLst>
          </p:cNvPr>
          <p:cNvSpPr txBox="1"/>
          <p:nvPr/>
        </p:nvSpPr>
        <p:spPr>
          <a:xfrm>
            <a:off x="7711965" y="4672892"/>
            <a:ext cx="16519635" cy="4154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799" tIns="50799" rIns="50799" bIns="50799" anchor="ctr">
            <a:spAutoFit/>
          </a:bodyPr>
          <a:lstStyle>
            <a:lvl1pPr algn="l">
              <a:defRPr sz="4500">
                <a:solidFill>
                  <a:srgbClr val="262626"/>
                </a:solidFill>
              </a:defRPr>
            </a:lvl1pPr>
          </a:lstStyle>
          <a:p>
            <a:pPr marL="685800" indent="-6858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3600" dirty="0"/>
              <a:t>Batched convolution</a:t>
            </a:r>
          </a:p>
          <a:p>
            <a:pPr marL="685800" indent="-6858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3600" dirty="0"/>
              <a:t>Sigmoid, softmax</a:t>
            </a:r>
          </a:p>
          <a:p>
            <a:pPr marL="685800" indent="-6858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3600" dirty="0"/>
              <a:t>Cross entropy</a:t>
            </a:r>
          </a:p>
          <a:p>
            <a:pPr marL="685800" indent="-6858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3600" dirty="0"/>
              <a:t>Pooling</a:t>
            </a:r>
          </a:p>
          <a:p>
            <a:pPr marL="685800" indent="-6858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3600" dirty="0"/>
              <a:t>…</a:t>
            </a:r>
          </a:p>
        </p:txBody>
      </p:sp>
      <p:sp>
        <p:nvSpPr>
          <p:cNvPr id="26" name="Neural networks are built on linear algebra operations">
            <a:extLst>
              <a:ext uri="{FF2B5EF4-FFF2-40B4-BE49-F238E27FC236}">
                <a16:creationId xmlns:a16="http://schemas.microsoft.com/office/drawing/2014/main" id="{11DADBEF-8B4A-4048-8856-381F891BC17A}"/>
              </a:ext>
            </a:extLst>
          </p:cNvPr>
          <p:cNvSpPr txBox="1"/>
          <p:nvPr/>
        </p:nvSpPr>
        <p:spPr>
          <a:xfrm>
            <a:off x="6244722" y="8828367"/>
            <a:ext cx="16519635" cy="10125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799" tIns="50799" rIns="50799" bIns="50799" anchor="ctr">
            <a:spAutoFit/>
          </a:bodyPr>
          <a:lstStyle>
            <a:lvl1pPr algn="l">
              <a:defRPr sz="4500">
                <a:solidFill>
                  <a:srgbClr val="262626"/>
                </a:solidFill>
              </a:defRPr>
            </a:lvl1pPr>
          </a:lstStyle>
          <a:p>
            <a:pPr marL="685800" indent="-6858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4501" dirty="0"/>
              <a:t>Must implement own high-level abstractions</a:t>
            </a:r>
          </a:p>
        </p:txBody>
      </p:sp>
      <p:sp>
        <p:nvSpPr>
          <p:cNvPr id="27" name="Neural networks are built on linear algebra operations">
            <a:extLst>
              <a:ext uri="{FF2B5EF4-FFF2-40B4-BE49-F238E27FC236}">
                <a16:creationId xmlns:a16="http://schemas.microsoft.com/office/drawing/2014/main" id="{D54DC18E-5EED-44EF-B000-837E161E2790}"/>
              </a:ext>
            </a:extLst>
          </p:cNvPr>
          <p:cNvSpPr txBox="1"/>
          <p:nvPr/>
        </p:nvSpPr>
        <p:spPr>
          <a:xfrm>
            <a:off x="7711964" y="9944768"/>
            <a:ext cx="16519635" cy="24923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799" tIns="50799" rIns="50799" bIns="50799" anchor="ctr">
            <a:spAutoFit/>
          </a:bodyPr>
          <a:lstStyle>
            <a:lvl1pPr algn="l">
              <a:defRPr sz="4500">
                <a:solidFill>
                  <a:srgbClr val="262626"/>
                </a:solidFill>
              </a:defRPr>
            </a:lvl1pPr>
          </a:lstStyle>
          <a:p>
            <a:pPr marL="685800" indent="-6858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3600" dirty="0"/>
              <a:t>Model organization</a:t>
            </a:r>
          </a:p>
          <a:p>
            <a:pPr marL="685800" indent="-6858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3600" dirty="0"/>
              <a:t>Data pipelines</a:t>
            </a:r>
          </a:p>
          <a:p>
            <a:pPr marL="685800" indent="-6858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3600" dirty="0"/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414952706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">
            <a:extLst>
              <a:ext uri="{FF2B5EF4-FFF2-40B4-BE49-F238E27FC236}">
                <a16:creationId xmlns:a16="http://schemas.microsoft.com/office/drawing/2014/main" id="{4434E884-8156-ED4B-9606-CC8DC081A608}"/>
              </a:ext>
            </a:extLst>
          </p:cNvPr>
          <p:cNvGrpSpPr/>
          <p:nvPr/>
        </p:nvGrpSpPr>
        <p:grpSpPr>
          <a:xfrm>
            <a:off x="0" y="-210227"/>
            <a:ext cx="4584742" cy="13926227"/>
            <a:chOff x="0" y="0"/>
            <a:chExt cx="4584740" cy="13926225"/>
          </a:xfrm>
        </p:grpSpPr>
        <p:sp>
          <p:nvSpPr>
            <p:cNvPr id="14" name="Rectangle">
              <a:extLst>
                <a:ext uri="{FF2B5EF4-FFF2-40B4-BE49-F238E27FC236}">
                  <a16:creationId xmlns:a16="http://schemas.microsoft.com/office/drawing/2014/main" id="{AA386423-138F-6C40-A908-45BA9F07727E}"/>
                </a:ext>
              </a:extLst>
            </p:cNvPr>
            <p:cNvSpPr/>
            <p:nvPr/>
          </p:nvSpPr>
          <p:spPr>
            <a:xfrm>
              <a:off x="0" y="0"/>
              <a:ext cx="4584740" cy="13913644"/>
            </a:xfrm>
            <a:prstGeom prst="rect">
              <a:avLst/>
            </a:prstGeom>
            <a:solidFill>
              <a:srgbClr val="334F7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3201"/>
            </a:p>
          </p:txBody>
        </p:sp>
        <p:sp>
          <p:nvSpPr>
            <p:cNvPr id="15" name="Rectangle">
              <a:extLst>
                <a:ext uri="{FF2B5EF4-FFF2-40B4-BE49-F238E27FC236}">
                  <a16:creationId xmlns:a16="http://schemas.microsoft.com/office/drawing/2014/main" id="{0AED9004-6B38-2247-A3A6-7463F7B81CC0}"/>
                </a:ext>
              </a:extLst>
            </p:cNvPr>
            <p:cNvSpPr/>
            <p:nvPr/>
          </p:nvSpPr>
          <p:spPr>
            <a:xfrm>
              <a:off x="0" y="13483359"/>
              <a:ext cx="4584740" cy="442866"/>
            </a:xfrm>
            <a:prstGeom prst="rect">
              <a:avLst/>
            </a:prstGeom>
            <a:solidFill>
              <a:srgbClr val="FFD96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3201" dirty="0"/>
            </a:p>
          </p:txBody>
        </p:sp>
      </p:grpSp>
      <p:sp>
        <p:nvSpPr>
          <p:cNvPr id="292" name="Why Not Deep Learning with Python?"/>
          <p:cNvSpPr txBox="1"/>
          <p:nvPr/>
        </p:nvSpPr>
        <p:spPr>
          <a:xfrm>
            <a:off x="-919620" y="1180414"/>
            <a:ext cx="6229529" cy="7182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799" tIns="50799" rIns="50799" bIns="50799" anchor="ctr">
            <a:spAutoFit/>
          </a:bodyPr>
          <a:lstStyle>
            <a:lvl1pPr>
              <a:lnSpc>
                <a:spcPct val="80000"/>
              </a:lnSpc>
              <a:defRPr sz="5000"/>
            </a:lvl1pPr>
          </a:lstStyle>
          <a:p>
            <a:r>
              <a:rPr lang="en-US" sz="5001" dirty="0" err="1"/>
              <a:t>PyTorch</a:t>
            </a:r>
            <a:endParaRPr sz="5001" dirty="0"/>
          </a:p>
        </p:txBody>
      </p:sp>
      <p:sp>
        <p:nvSpPr>
          <p:cNvPr id="23" name="Neural networks are built on linear algebra operations">
            <a:extLst>
              <a:ext uri="{FF2B5EF4-FFF2-40B4-BE49-F238E27FC236}">
                <a16:creationId xmlns:a16="http://schemas.microsoft.com/office/drawing/2014/main" id="{C0EE71D6-3ABD-44CB-BA05-AA0AAC30467B}"/>
              </a:ext>
            </a:extLst>
          </p:cNvPr>
          <p:cNvSpPr txBox="1"/>
          <p:nvPr/>
        </p:nvSpPr>
        <p:spPr>
          <a:xfrm>
            <a:off x="6309717" y="1834239"/>
            <a:ext cx="16519635" cy="5167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799" tIns="50799" rIns="50799" bIns="50799" anchor="ctr">
            <a:spAutoFit/>
          </a:bodyPr>
          <a:lstStyle>
            <a:lvl1pPr algn="l">
              <a:defRPr sz="4500">
                <a:solidFill>
                  <a:srgbClr val="262626"/>
                </a:solidFill>
              </a:defRPr>
            </a:lvl1pPr>
          </a:lstStyle>
          <a:p>
            <a:pPr marL="685800" indent="-6858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4501" dirty="0"/>
              <a:t>An open source, machine learning library</a:t>
            </a:r>
          </a:p>
          <a:p>
            <a:pPr marL="685800" indent="-6858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4501" dirty="0">
                <a:solidFill>
                  <a:schemeClr val="tx2"/>
                </a:solidFill>
              </a:rPr>
              <a:t>Primarily built by Facebook AI Research (FAIR)</a:t>
            </a:r>
          </a:p>
          <a:p>
            <a:pPr marL="685800" indent="-6858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4501" dirty="0">
                <a:solidFill>
                  <a:schemeClr val="tx2"/>
                </a:solidFill>
              </a:rPr>
              <a:t>Pythonic, imperative coding; dynamic computation graphs</a:t>
            </a:r>
          </a:p>
          <a:p>
            <a:pPr marL="685800" indent="-6858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tx2"/>
                </a:solidFill>
              </a:rPr>
              <a:t>Autograd</a:t>
            </a:r>
            <a:r>
              <a:rPr lang="en-US" dirty="0">
                <a:solidFill>
                  <a:schemeClr val="tx2"/>
                </a:solidFill>
              </a:rPr>
              <a:t> engine</a:t>
            </a:r>
            <a:endParaRPr lang="en-US" sz="4501" dirty="0">
              <a:solidFill>
                <a:schemeClr val="tx2"/>
              </a:solidFill>
            </a:endParaRPr>
          </a:p>
          <a:p>
            <a:pPr marL="685800" indent="-6858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CPU and GPU support</a:t>
            </a:r>
          </a:p>
        </p:txBody>
      </p:sp>
      <p:sp>
        <p:nvSpPr>
          <p:cNvPr id="28" name="Triangle">
            <a:extLst>
              <a:ext uri="{FF2B5EF4-FFF2-40B4-BE49-F238E27FC236}">
                <a16:creationId xmlns:a16="http://schemas.microsoft.com/office/drawing/2014/main" id="{7F6A366E-F92F-4B82-8AC5-73619286090D}"/>
              </a:ext>
            </a:extLst>
          </p:cNvPr>
          <p:cNvSpPr/>
          <p:nvPr/>
        </p:nvSpPr>
        <p:spPr>
          <a:xfrm rot="5387670">
            <a:off x="4377449" y="2186319"/>
            <a:ext cx="1060906" cy="6702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334F78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latin typeface="+mn-lt"/>
                <a:ea typeface="+mn-ea"/>
                <a:cs typeface="+mn-cs"/>
                <a:sym typeface="Helvetica Neue Medium"/>
              </a:defRPr>
            </a:pPr>
            <a:endParaRPr sz="3201"/>
          </a:p>
        </p:txBody>
      </p:sp>
      <p:pic>
        <p:nvPicPr>
          <p:cNvPr id="16" name="Picture 2" descr="Image result for pytorch">
            <a:extLst>
              <a:ext uri="{FF2B5EF4-FFF2-40B4-BE49-F238E27FC236}">
                <a16:creationId xmlns:a16="http://schemas.microsoft.com/office/drawing/2014/main" id="{1C2EB841-2D6B-4377-B85E-E629E42823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211" y="2211554"/>
            <a:ext cx="2751868" cy="2751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AA936234-C6CB-4A78-880A-6A269E8B54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6350" y="7474767"/>
            <a:ext cx="10744200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7332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8" grpId="0" animBg="1"/>
    </p:bld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FFFFFF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Open Sans Regular"/>
            <a:ea typeface="Open Sans Regular"/>
            <a:cs typeface="Open Sans Regular"/>
            <a:sym typeface="Open Sans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Open Sans Regular"/>
            <a:ea typeface="Open Sans Regular"/>
            <a:cs typeface="Open Sans Regular"/>
            <a:sym typeface="Open Sans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3352</TotalTime>
  <Words>554</Words>
  <Application>Microsoft Office PowerPoint</Application>
  <PresentationFormat>Custom</PresentationFormat>
  <Paragraphs>134</Paragraphs>
  <Slides>16</Slides>
  <Notes>14</Notes>
  <HiddenSlides>1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8" baseType="lpstr">
      <vt:lpstr>Arial</vt:lpstr>
      <vt:lpstr>Cambria Math</vt:lpstr>
      <vt:lpstr>Courier New</vt:lpstr>
      <vt:lpstr>Helvetica Neue</vt:lpstr>
      <vt:lpstr>Helvetica Neue Light</vt:lpstr>
      <vt:lpstr>Helvetica Neue Medium</vt:lpstr>
      <vt:lpstr>Open Sans Bold</vt:lpstr>
      <vt:lpstr>Open Sans Regular</vt:lpstr>
      <vt:lpstr>Open Sans SemiBold</vt:lpstr>
      <vt:lpstr>Times New Roman</vt:lpstr>
      <vt:lpstr>Wingdings</vt:lpstr>
      <vt:lpstr>White</vt:lpstr>
      <vt:lpstr>Introduction to PyTorch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TensorFlow Introduction</dc:title>
  <cp:lastModifiedBy>Kevin Liang</cp:lastModifiedBy>
  <cp:revision>60</cp:revision>
  <dcterms:modified xsi:type="dcterms:W3CDTF">2019-12-28T00:43:54Z</dcterms:modified>
</cp:coreProperties>
</file>