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32" r:id="rId1"/>
  </p:sldMasterIdLst>
  <p:notesMasterIdLst>
    <p:notesMasterId r:id="rId2"/>
  </p:notesMasterIdLst>
  <p:sldIdLst>
    <p:sldId id="366" r:id="rId3"/>
    <p:sldId id="367" r:id="rId4"/>
    <p:sldId id="368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</p:sldIdLst>
  <p:sldSz type="screen16x9" cy="6858000" cx="12192000"/>
  <p:notesSz cx="6858000" cy="9144000"/>
  <p:defaultTextStyle>
    <a:defPPr>
      <a:defRPr lang="en-KE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dirty="0"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dirty="0" lang="en-US"/>
          </a:p>
        </p:txBody>
      </p:sp>
      <p:sp>
        <p:nvSpPr>
          <p:cNvPr id="10486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dirty="0"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KE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KE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C48A-6225-468C-B2F1-091A1125E03B}" type="datetimeFigureOut">
              <a:rPr lang="en-KE" smtClean="0"/>
              <a:t>07/10/2023</a:t>
            </a:fld>
            <a:endParaRPr lang="en-KE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6610-A479-4236-BB27-214369F701D7}" type="slidenum">
              <a:rPr lang="en-KE" smtClean="0"/>
              <a:t>‹#›</a:t>
            </a:fld>
            <a:endParaRPr lang="en-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672465" y="1097281"/>
            <a:ext cx="10847070" cy="2331719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0" dirty="0" sz="4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FERMENTATION OF CASSAVA PEELS TO PRODUCE ETHANOL</a:t>
            </a:r>
            <a:endParaRPr dirty="0" sz="44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524000" y="4082097"/>
            <a:ext cx="9144000" cy="1655762"/>
          </a:xfrm>
        </p:spPr>
        <p:txBody>
          <a:bodyPr/>
          <a:p>
            <a:pPr>
              <a:lnSpc>
                <a:spcPct val="15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DENNIS NGIGI S080-01-1879/2020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 DOUGLUS ONYANCHA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ult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d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irmed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duced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om</a:t>
            </a:r>
            <a:r>
              <a:rPr lang="en-US"/>
              <a:t> </a:t>
            </a:r>
            <a:r>
              <a:rPr lang="en-US"/>
              <a:t>cassava</a:t>
            </a:r>
            <a:r>
              <a:rPr lang="en-US"/>
              <a:t> </a:t>
            </a:r>
            <a:r>
              <a:rPr lang="en-US"/>
              <a:t>peels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cultural</a:t>
            </a:r>
            <a:r>
              <a:rPr lang="en-US"/>
              <a:t> </a:t>
            </a:r>
            <a:r>
              <a:rPr lang="en-US"/>
              <a:t>waste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ite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lity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ava</a:t>
            </a:r>
            <a:r>
              <a:rPr lang="en-US"/>
              <a:t> </a:t>
            </a:r>
            <a:r>
              <a:rPr lang="en-US"/>
              <a:t>peels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or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roduction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enced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al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ors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lly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rature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time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OMMENDATION</a:t>
            </a:r>
            <a:r>
              <a:rPr lang="en-US"/>
              <a:t>.</a:t>
            </a:r>
            <a:endParaRPr lang="en-US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commended</a:t>
            </a:r>
            <a:r>
              <a:rPr lang="en-US"/>
              <a:t> </a:t>
            </a:r>
            <a:r>
              <a:rPr lang="en-US"/>
              <a:t>that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 </a:t>
            </a:r>
            <a:r>
              <a:rPr lang="en-US"/>
              <a:t>production</a:t>
            </a:r>
            <a:r>
              <a:rPr lang="en-US"/>
              <a:t> </a:t>
            </a:r>
            <a:r>
              <a:rPr lang="en-US"/>
              <a:t>from</a:t>
            </a:r>
            <a:r>
              <a:rPr lang="en-US"/>
              <a:t> </a:t>
            </a:r>
            <a:r>
              <a:rPr lang="en-US"/>
              <a:t>cassava</a:t>
            </a:r>
            <a:r>
              <a:rPr lang="en-US"/>
              <a:t> </a:t>
            </a:r>
            <a:r>
              <a:rPr lang="en-US"/>
              <a:t>peels</a:t>
            </a:r>
            <a:r>
              <a:rPr lang="en-US"/>
              <a:t> </a:t>
            </a:r>
            <a:r>
              <a:rPr lang="en-US"/>
              <a:t>parameters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optimized</a:t>
            </a:r>
            <a:r>
              <a:rPr lang="en-US"/>
              <a:t>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better</a:t>
            </a:r>
            <a:r>
              <a:rPr lang="en-US"/>
              <a:t> </a:t>
            </a:r>
            <a:r>
              <a:rPr lang="en-US"/>
              <a:t>quality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mentation</a:t>
            </a:r>
            <a:r>
              <a:rPr lang="en-US"/>
              <a:t> </a:t>
            </a:r>
            <a:r>
              <a:rPr lang="en-US"/>
              <a:t>equipment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optimize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fermentation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research</a:t>
            </a:r>
            <a:r>
              <a:rPr lang="en-US"/>
              <a:t> </a:t>
            </a:r>
            <a:r>
              <a:rPr lang="en-US"/>
              <a:t>should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done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there</a:t>
            </a:r>
            <a:r>
              <a:rPr lang="en-US"/>
              <a:t>fore</a:t>
            </a:r>
            <a:r>
              <a:rPr lang="en-US"/>
              <a:t> </a:t>
            </a:r>
            <a:r>
              <a:rPr lang="en-US"/>
              <a:t>people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industries</a:t>
            </a:r>
            <a:r>
              <a:rPr lang="en-US"/>
              <a:t> </a:t>
            </a:r>
            <a:r>
              <a:rPr lang="en-US"/>
              <a:t>should</a:t>
            </a:r>
            <a:r>
              <a:rPr lang="en-US"/>
              <a:t> </a:t>
            </a:r>
            <a:r>
              <a:rPr lang="en-US"/>
              <a:t>be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ncouraged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invest</a:t>
            </a:r>
            <a:r>
              <a:rPr lang="en-US"/>
              <a:t> </a:t>
            </a:r>
            <a:r>
              <a:rPr lang="en-US"/>
              <a:t>in</a:t>
            </a:r>
            <a:r>
              <a:rPr lang="en-US"/>
              <a:t> </a:t>
            </a:r>
            <a:r>
              <a:rPr lang="en-US"/>
              <a:t>this</a:t>
            </a:r>
            <a:r>
              <a:rPr lang="en-US"/>
              <a:t> </a:t>
            </a:r>
            <a:r>
              <a:rPr lang="en-US"/>
              <a:t>idea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/>
        </p:nvSpPr>
        <p:spPr>
          <a:xfrm>
            <a:off x="462195" y="1690688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coursemate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edan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Kimathi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sity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5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/>
        </p:nvSpPr>
        <p:spPr>
          <a:xfrm flipV="0">
            <a:off x="838200" y="495245"/>
            <a:ext cx="10463606" cy="388694"/>
          </a:xfrm>
          <a:prstGeom prst="rect"/>
        </p:spPr>
        <p:txBody>
          <a:bodyPr anchor="ctr" bIns="45720" lIns="91440" rIns="91440" rtlCol="0" tIns="45720" vert="horz">
            <a:normAutofit fontScale="68182" lnSpcReduction="20000"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Content Placeholder 2"/>
          <p:cNvSpPr>
            <a:spLocks noGrp="1"/>
          </p:cNvSpPr>
          <p:nvPr/>
        </p:nvSpPr>
        <p:spPr>
          <a:xfrm>
            <a:off x="838200" y="1729716"/>
            <a:ext cx="10515600" cy="4667250"/>
          </a:xfrm>
          <a:prstGeom prst="rect"/>
        </p:spPr>
        <p:txBody>
          <a:bodyPr bIns="45720" lIns="91440" rIns="91440" rtlCol="0" tIns="45720" vert="horz">
            <a:normAutofit fontScale="32292" lnSpcReduction="2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0" dirty="0" sz="96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	Mussatto, S.I. and Teixeira, J.A. (2010) Lignocellulose as Raw Material in Fermentation Processes. In: Mēndez-Villas, A., Ed., Current Research Technology &amp; Education Topics in Applied Microbiology &amp; Microbial Biotechnology, Formatex Research Centre, Bad Ajoc. 2: 897-907.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0" dirty="0" sz="96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	Taherzadeh, M.J. and Karimi, K. (2007) Acid-Based Hydrolysis Processes for Ethanol from Lignocellulosic Materials: Bioethanol Review. BioResources, 2, 707-738.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0" dirty="0" sz="96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	Ha, M.A., Apperley, D.C., Evans, B.W., Huxham, M., Jardine, W.G., Vietor, R.J., Reis, D., Vian, B. and Jarvis, M.C. (1998) Fine Structure in Cellulose Microfibrils: NMR Evidence from Onion and Quince. The Plant Journal, 16, 183-190. https://doi.org/10.1046/j.1365-313x.1998.00291.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Title 1"/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Ethanol is a renewable biofuel derived from various biomass source including cassava peels .Cassava is a widely cultivated crop known for its starchy tuber but its  peels are considered waste .</a:t>
            </a:r>
            <a:endParaRPr altLang="en-US" dirty="0" lang="zh-CN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altLang="en-US" dirty="0" lang="en-US"/>
              <a:t>.Ethanol production from cassava offers a sustainable solution for waste management and bioenergy production.</a:t>
            </a:r>
            <a:endParaRPr altLang="en-US" dirty="0" lang="zh-CN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altLang="en-US" dirty="0" lang="en-US"/>
              <a:t>.Cassava peels due to their  composition which consIst of complex sugar and other compounds of interest they could be utilized for the production of a number of value added products such as ethanol , food additives ,organic acid etc.</a:t>
            </a:r>
            <a:endParaRPr altLang="en-US" dirty="0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812202" y="1237668"/>
            <a:ext cx="10541598" cy="3414468"/>
          </a:xfrm>
        </p:spPr>
        <p:txBody>
          <a:bodyPr>
            <a:noAutofit/>
          </a:bodyPr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enge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Cassava peels are a byproduct of cassava processing and  are discarded as waste these peels can cause environmental pollution and emit greenhouse gases if left untreated.</a:t>
            </a:r>
            <a:endParaRPr altLang="en-US" sz="2400" lang="zh-CN"/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nergy</a:t>
            </a:r>
            <a:r>
              <a:rPr b="0" dirty="0" sz="24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-Ethanol produced from cassava peels can be serve as a renewable energy source It can be be used as a biofuel to replace fossil fuel.</a:t>
            </a:r>
            <a:endParaRPr altLang="en-US" sz="2400" lang="zh-CN"/>
          </a:p>
          <a:p>
            <a:pPr indent="0" marL="0">
              <a:lnSpc>
                <a:spcPct val="100000"/>
              </a:lnSpc>
              <a:buNone/>
            </a:pPr>
            <a:endParaRPr dirty="0" sz="2400" lang="en-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b="1"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l" indent="0" marL="0">
              <a:lnSpc>
                <a:spcPct val="110000"/>
              </a:lnSpc>
              <a:buNone/>
            </a:pPr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Objective: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Fermentation of cassava peels to produce ethanol.</a:t>
            </a:r>
            <a:endParaRPr altLang="en-US" dirty="0" lang="zh-CN"/>
          </a:p>
          <a:p>
            <a:pPr algn="l" indent="0" marL="0">
              <a:lnSpc>
                <a:spcPct val="110000"/>
              </a:lnSpc>
              <a:buNone/>
            </a:pPr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altLang="en-US"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dirty="0" lang="zh-CN"/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altLang="en-US" dirty="0" lang="en-US"/>
              <a:t>F</a:t>
            </a:r>
            <a:r>
              <a:rPr altLang="en-US" dirty="0" lang="en-US"/>
              <a:t>e</a:t>
            </a:r>
            <a:r>
              <a:rPr altLang="en-US" dirty="0" lang="en-US"/>
              <a:t>r</a:t>
            </a:r>
            <a:r>
              <a:rPr altLang="en-US" dirty="0" lang="en-US"/>
              <a:t>m</a:t>
            </a:r>
            <a:r>
              <a:rPr altLang="en-US" dirty="0" lang="en-US"/>
              <a:t>entation</a:t>
            </a:r>
            <a:r>
              <a:rPr altLang="en-US" dirty="0" lang="en-US"/>
              <a:t> </a:t>
            </a:r>
            <a:r>
              <a:rPr altLang="en-US" dirty="0" lang="en-US"/>
              <a:t>o</a:t>
            </a:r>
            <a:r>
              <a:rPr altLang="en-US" dirty="0" lang="en-US"/>
              <a:t>f</a:t>
            </a:r>
            <a:r>
              <a:rPr altLang="en-US" dirty="0" lang="en-US"/>
              <a:t> </a:t>
            </a:r>
            <a:r>
              <a:rPr altLang="en-US" dirty="0" lang="en-US"/>
              <a:t>c</a:t>
            </a:r>
            <a:r>
              <a:rPr altLang="en-US" dirty="0" lang="en-US"/>
              <a:t>a</a:t>
            </a:r>
            <a:r>
              <a:rPr altLang="en-US" dirty="0" lang="en-US"/>
              <a:t>ssava</a:t>
            </a:r>
            <a:r>
              <a:rPr altLang="en-US" dirty="0" lang="en-US"/>
              <a:t> </a:t>
            </a:r>
            <a:r>
              <a:rPr altLang="en-US" dirty="0" lang="en-US"/>
              <a:t>peels</a:t>
            </a:r>
            <a:r>
              <a:rPr altLang="en-US" dirty="0" lang="en-US"/>
              <a:t>.</a:t>
            </a:r>
            <a:endParaRPr altLang="en-US" dirty="0" lang="zh-CN"/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altLang="en-US" dirty="0" lang="en-US"/>
              <a:t>R</a:t>
            </a:r>
            <a:r>
              <a:rPr altLang="en-US" dirty="0" lang="en-US"/>
              <a:t>e</a:t>
            </a:r>
            <a:r>
              <a:rPr altLang="en-US" dirty="0" lang="en-US"/>
              <a:t>c</a:t>
            </a:r>
            <a:r>
              <a:rPr altLang="en-US" dirty="0" lang="en-US"/>
              <a:t>o</a:t>
            </a:r>
            <a:r>
              <a:rPr altLang="en-US" dirty="0" lang="en-US"/>
              <a:t>v</a:t>
            </a:r>
            <a:r>
              <a:rPr altLang="en-US" dirty="0" lang="en-US"/>
              <a:t>ery</a:t>
            </a:r>
            <a:r>
              <a:rPr altLang="en-US" dirty="0" lang="en-US"/>
              <a:t> </a:t>
            </a:r>
            <a:r>
              <a:rPr altLang="en-US" dirty="0" lang="en-US"/>
              <a:t>o</a:t>
            </a:r>
            <a:r>
              <a:rPr altLang="en-US" dirty="0" lang="en-US"/>
              <a:t>f</a:t>
            </a:r>
            <a:r>
              <a:rPr altLang="en-US" dirty="0" lang="en-US"/>
              <a:t> </a:t>
            </a:r>
            <a:r>
              <a:rPr altLang="en-US" dirty="0" lang="en-US"/>
              <a:t>ethanol</a:t>
            </a:r>
            <a:r>
              <a:rPr altLang="en-US" dirty="0" lang="en-US"/>
              <a:t> </a:t>
            </a:r>
            <a:r>
              <a:rPr altLang="en-US" dirty="0" lang="en-US"/>
              <a:t>and</a:t>
            </a:r>
            <a:r>
              <a:rPr altLang="en-US" dirty="0" lang="en-US"/>
              <a:t> </a:t>
            </a:r>
            <a:r>
              <a:rPr altLang="en-US" dirty="0" lang="en-US"/>
              <a:t>characterization</a:t>
            </a:r>
            <a:r>
              <a:rPr altLang="en-US" dirty="0" lang="en-US"/>
              <a:t>.</a:t>
            </a:r>
            <a:endParaRPr altLang="en-US" dirty="0" lang="zh-CN"/>
          </a:p>
          <a:p>
            <a:pPr indent="0" marL="0">
              <a:lnSpc>
                <a:spcPct val="110000"/>
              </a:lnSpc>
              <a:buNone/>
            </a:pPr>
            <a:endParaRPr dirty="0" lang="en-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FLOW CHART</a:t>
            </a:r>
            <a:endParaRPr b="1" dirty="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Rectangle 1"/>
          <p:cNvSpPr/>
          <p:nvPr/>
        </p:nvSpPr>
        <p:spPr>
          <a:xfrm>
            <a:off x="945932" y="1825625"/>
            <a:ext cx="2459420" cy="1040552"/>
          </a:xfrm>
          <a:prstGeom prst="rect"/>
          <a:solidFill>
            <a:srgbClr val="4472C4"/>
          </a:solidFill>
          <a:ln>
            <a:solidFill>
              <a:srgbClr val="FFFFFF"/>
            </a:solidFill>
          </a:ln>
        </p:spPr>
        <p:txBody>
          <a:bodyPr anchor="ctr" rtlCol="0"/>
          <a:lstStyle>
            <a:defPPr>
              <a:defRPr lang="en-KE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latin typeface="Arial"/>
              </a:rPr>
              <a:t>S</a:t>
            </a:r>
            <a:r>
              <a:rPr dirty="0" lang="en-US" smtClean="0">
                <a:latin typeface="Arial"/>
              </a:rPr>
              <a:t>a</a:t>
            </a:r>
            <a:r>
              <a:rPr dirty="0" lang="en-US" smtClean="0">
                <a:latin typeface="Arial"/>
              </a:rPr>
              <a:t>m</a:t>
            </a:r>
            <a:r>
              <a:rPr dirty="0" lang="en-US" smtClean="0">
                <a:latin typeface="Arial"/>
              </a:rPr>
              <a:t>p</a:t>
            </a:r>
            <a:r>
              <a:rPr dirty="0" lang="en-US" smtClean="0">
                <a:latin typeface="Arial"/>
              </a:rPr>
              <a:t>l</a:t>
            </a:r>
            <a:r>
              <a:rPr dirty="0" lang="en-US" smtClean="0">
                <a:latin typeface="Arial"/>
              </a:rPr>
              <a:t>e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c</a:t>
            </a:r>
            <a:r>
              <a:rPr dirty="0" lang="en-US" smtClean="0">
                <a:latin typeface="Arial"/>
              </a:rPr>
              <a:t>o</a:t>
            </a:r>
            <a:r>
              <a:rPr dirty="0" lang="en-US" smtClean="0">
                <a:latin typeface="Arial"/>
              </a:rPr>
              <a:t>l</a:t>
            </a:r>
            <a:r>
              <a:rPr dirty="0" lang="en-US" smtClean="0">
                <a:latin typeface="Arial"/>
              </a:rPr>
              <a:t>l</a:t>
            </a:r>
            <a:r>
              <a:rPr dirty="0" lang="en-US" smtClean="0">
                <a:latin typeface="Arial"/>
              </a:rPr>
              <a:t>ection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and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preparation</a:t>
            </a:r>
            <a:endParaRPr dirty="0" lang="en-US"/>
          </a:p>
        </p:txBody>
      </p:sp>
      <p:sp>
        <p:nvSpPr>
          <p:cNvPr id="1048615" name="Rectangle 3"/>
          <p:cNvSpPr/>
          <p:nvPr/>
        </p:nvSpPr>
        <p:spPr>
          <a:xfrm>
            <a:off x="4403834" y="1825625"/>
            <a:ext cx="2438400" cy="1040552"/>
          </a:xfrm>
          <a:prstGeom prst="rect"/>
          <a:solidFill>
            <a:srgbClr val="4472C4"/>
          </a:solidFill>
          <a:ln w="12700" cap="flat" cmpd="sng" algn="ctr">
            <a:solidFill>
              <a:srgbClr val="2F528F"/>
            </a:solidFill>
            <a:prstDash val="solid"/>
            <a:miter lim="800000"/>
          </a:ln>
        </p:spPr>
        <p:txBody>
          <a:bodyPr anchor="ctr" rtlCol="0"/>
          <a:lstStyle>
            <a:defPPr>
              <a:defRPr lang="en-KE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latin typeface="Arial"/>
              </a:rPr>
              <a:t>F</a:t>
            </a:r>
            <a:r>
              <a:rPr dirty="0" lang="en-US" smtClean="0">
                <a:latin typeface="Arial"/>
              </a:rPr>
              <a:t>e</a:t>
            </a:r>
            <a:r>
              <a:rPr dirty="0" lang="en-US" smtClean="0">
                <a:latin typeface="Arial"/>
              </a:rPr>
              <a:t>r</a:t>
            </a:r>
            <a:r>
              <a:rPr dirty="0" lang="en-US" smtClean="0">
                <a:latin typeface="Arial"/>
              </a:rPr>
              <a:t>m</a:t>
            </a:r>
            <a:r>
              <a:rPr dirty="0" lang="en-US" smtClean="0">
                <a:latin typeface="Arial"/>
              </a:rPr>
              <a:t>e</a:t>
            </a:r>
            <a:r>
              <a:rPr dirty="0" lang="en-US" smtClean="0">
                <a:latin typeface="Arial"/>
              </a:rPr>
              <a:t>ntation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of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cassava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peels</a:t>
            </a:r>
            <a:endParaRPr dirty="0" lang="en-US"/>
          </a:p>
        </p:txBody>
      </p:sp>
      <p:sp>
        <p:nvSpPr>
          <p:cNvPr id="1048616" name="Right Arrow 4"/>
          <p:cNvSpPr/>
          <p:nvPr/>
        </p:nvSpPr>
        <p:spPr>
          <a:xfrm>
            <a:off x="6842234" y="2103585"/>
            <a:ext cx="978408" cy="484632"/>
          </a:xfrm>
          <a:prstGeom prst="rightArrow"/>
          <a:solidFill>
            <a:srgbClr val="4472C4"/>
          </a:solidFill>
          <a:ln w="12700" cap="flat" cmpd="sng" algn="ctr">
            <a:solidFill>
              <a:srgbClr val="2F528F"/>
            </a:solidFill>
            <a:prstDash val="solid"/>
            <a:miter lim="800000"/>
          </a:ln>
        </p:spPr>
        <p:txBody>
          <a:bodyPr anchor="ctr" rtlCol="0"/>
          <a:lstStyle>
            <a:defPPr>
              <a:defRPr lang="en-KE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 lang="en-US"/>
          </a:p>
        </p:txBody>
      </p:sp>
      <p:sp>
        <p:nvSpPr>
          <p:cNvPr id="1048617" name="Rectangle 5"/>
          <p:cNvSpPr/>
          <p:nvPr/>
        </p:nvSpPr>
        <p:spPr>
          <a:xfrm>
            <a:off x="7820642" y="1825625"/>
            <a:ext cx="2384904" cy="969624"/>
          </a:xfrm>
          <a:prstGeom prst="rect"/>
          <a:solidFill>
            <a:srgbClr val="4472C4"/>
          </a:solidFill>
          <a:ln w="12700" cap="flat" cmpd="sng" algn="ctr">
            <a:solidFill>
              <a:srgbClr val="2F528F"/>
            </a:solidFill>
            <a:prstDash val="solid"/>
            <a:miter lim="800000"/>
          </a:ln>
        </p:spPr>
        <p:txBody>
          <a:bodyPr anchor="ctr" rtlCol="0"/>
          <a:lstStyle>
            <a:defPPr>
              <a:defRPr lang="en-KE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latin typeface="Arial"/>
              </a:rPr>
              <a:t>Recovery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of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ethanol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and</a:t>
            </a:r>
            <a:r>
              <a:rPr dirty="0" lang="en-US" smtClean="0">
                <a:latin typeface="Arial"/>
              </a:rPr>
              <a:t> </a:t>
            </a:r>
            <a:r>
              <a:rPr dirty="0" lang="en-US" smtClean="0">
                <a:latin typeface="Arial"/>
              </a:rPr>
              <a:t>characterization</a:t>
            </a:r>
            <a:endParaRPr dirty="0" lang="en-US"/>
          </a:p>
        </p:txBody>
      </p:sp>
      <p:sp>
        <p:nvSpPr>
          <p:cNvPr id="1048618" name="Right Arrow 2"/>
          <p:cNvSpPr/>
          <p:nvPr/>
        </p:nvSpPr>
        <p:spPr>
          <a:xfrm>
            <a:off x="3405352" y="2103585"/>
            <a:ext cx="998482" cy="484632"/>
          </a:xfrm>
          <a:prstGeom prst="rightArrow">
            <a:avLst>
              <a:gd name="adj1" fmla="val 54337"/>
              <a:gd name="adj2" fmla="val 50000"/>
            </a:avLst>
          </a:prstGeom>
          <a:solidFill>
            <a:srgbClr val="4472C4"/>
          </a:solidFill>
          <a:ln w="12700" cap="flat" cmpd="sng" algn="ctr">
            <a:solidFill>
              <a:srgbClr val="2F528F"/>
            </a:solidFill>
            <a:prstDash val="solid"/>
            <a:miter lim="800000"/>
          </a:ln>
        </p:spPr>
        <p:txBody>
          <a:bodyPr anchor="ctr" rtlCol="0"/>
          <a:lstStyle>
            <a:defPPr>
              <a:defRPr lang="en-KE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/>
        </p:nvSpPr>
        <p:spPr>
          <a:xfrm>
            <a:off x="520361" y="-3269815"/>
            <a:ext cx="10496179" cy="1057874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SSION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ermentation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eels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roduce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lves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eels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cally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cose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istillation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llate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boiling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altLang="en-US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NTAGE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LD</a:t>
            </a:r>
            <a:r>
              <a:rPr lang="en-US"/>
              <a:t>.</a:t>
            </a:r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%</a:t>
            </a:r>
            <a:r>
              <a:rPr lang="en-US"/>
              <a:t>y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=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llate</a:t>
            </a:r>
            <a:r>
              <a:rPr lang="en-US"/>
              <a:t>/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al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ght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cassava</a:t>
            </a:r>
            <a:r>
              <a:rPr lang="en-US"/>
              <a:t> </a:t>
            </a:r>
            <a:r>
              <a:rPr lang="en-US"/>
              <a:t>peels</a:t>
            </a:r>
            <a:r>
              <a:rPr lang="en-US"/>
              <a:t> </a:t>
            </a:r>
            <a:r>
              <a:rPr lang="en-US"/>
              <a:t>X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0</a:t>
            </a:r>
            <a:endParaRPr lang="en-US"/>
          </a:p>
          <a:p>
            <a:r>
              <a:rPr lang="en-US"/>
              <a:t>T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llate</a:t>
            </a:r>
            <a:r>
              <a:rPr lang="en-US"/>
              <a:t> </a:t>
            </a:r>
            <a:r>
              <a:rPr lang="en-US"/>
              <a:t>=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m</a:t>
            </a:r>
            <a:r>
              <a:rPr lang="en-US"/>
              <a:t>l</a:t>
            </a:r>
            <a:endParaRPr lang="en-US"/>
          </a:p>
          <a:p>
            <a:r>
              <a:rPr lang="en-US"/>
              <a:t>T</a:t>
            </a:r>
            <a:r>
              <a:rPr lang="en-US"/>
              <a:t>o</a:t>
            </a:r>
            <a:r>
              <a:rPr lang="en-US"/>
              <a:t>tal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cassava</a:t>
            </a:r>
            <a:r>
              <a:rPr lang="en-US"/>
              <a:t> </a:t>
            </a:r>
            <a:r>
              <a:rPr lang="en-US"/>
              <a:t>peels</a:t>
            </a:r>
            <a:r>
              <a:rPr lang="en-US"/>
              <a:t> </a:t>
            </a:r>
            <a:r>
              <a:rPr lang="en-US"/>
              <a:t>=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g</a:t>
            </a:r>
            <a:endParaRPr lang="en-US"/>
          </a:p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/</a:t>
            </a:r>
            <a:r>
              <a:rPr lang="en-US"/>
              <a:t>5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X</a:t>
            </a:r>
            <a:r>
              <a:rPr lang="en-US"/>
              <a:t>1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 </a:t>
            </a:r>
            <a:r>
              <a:rPr lang="en-US"/>
              <a:t>=</a:t>
            </a:r>
            <a:r>
              <a:rPr lang="en-US"/>
              <a:t> </a:t>
            </a:r>
            <a:r>
              <a:rPr lang="en-US"/>
              <a:t>4</a:t>
            </a:r>
            <a:r>
              <a:rPr lang="en-US"/>
              <a:t>%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ry</a:t>
            </a:r>
            <a:r>
              <a:rPr lang="en-US"/>
              <a:t> </a:t>
            </a:r>
            <a:r>
              <a:rPr lang="en-US"/>
              <a:t>test</a:t>
            </a:r>
            <a:r>
              <a:rPr lang="en-US"/>
              <a:t>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ethanol</a:t>
            </a:r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3123565" y="2687319"/>
          <a:ext cx="7985640" cy="4062886"/>
        </p:xfrm>
        <a:graphic>
          <a:graphicData uri="http://schemas.openxmlformats.org/drawingml/2006/table">
            <a:tbl>
              <a:tblPr/>
              <a:tblGrid>
                <a:gridCol w="1991719"/>
                <a:gridCol w="1991719"/>
                <a:gridCol w="2008778"/>
                <a:gridCol w="1993424"/>
              </a:tblGrid>
              <a:tr h="339604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OBSERVATION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INFERENCE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4739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IODOFORM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2ml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distillate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+2ml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Iodine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solution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NaOH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yellow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precipitate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IODOFORM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(CHI3)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Ethanol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present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948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Potassium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dichromate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test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2ml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distillate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2drops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potassium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dichromate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heat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in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water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bath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for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20min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Formation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Green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color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Ethanol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present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9061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Distillation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process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Carried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out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distillation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process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ethanol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boiling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point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is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78˚C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78.4˚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Distillate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at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78˚C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78.4˚C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800"/>
                        </a:spcAft>
                        <a:tabLst>
                          <a:tab algn="ctr" pos="2971800"/>
                        </a:tabLst>
                      </a:pP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Ethanol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b="0" sz="14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present</a:t>
                      </a:r>
                      <a:r>
                        <a:rPr b="0" sz="1200" i="0" lang="en-US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t"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I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oform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istillate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ydroxide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ow</a:t>
            </a:r>
            <a:r>
              <a:rPr lang="en-US"/>
              <a:t> </a:t>
            </a:r>
            <a:r>
              <a:rPr lang="en-US"/>
              <a:t>precipitate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formed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present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.</a:t>
            </a:r>
            <a:endParaRPr lang="en-US"/>
          </a:p>
          <a:p>
            <a:r>
              <a:rPr lang="en-US"/>
              <a:t>potassium</a:t>
            </a:r>
            <a:r>
              <a:rPr lang="en-US"/>
              <a:t> </a:t>
            </a:r>
            <a:r>
              <a:rPr lang="en-US"/>
              <a:t>dichromate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-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distillate</a:t>
            </a:r>
            <a:r>
              <a:rPr lang="en-US"/>
              <a:t> </a:t>
            </a:r>
            <a:r>
              <a:rPr lang="en-US"/>
              <a:t>was</a:t>
            </a:r>
            <a:r>
              <a:rPr lang="en-US"/>
              <a:t> </a:t>
            </a:r>
            <a:r>
              <a:rPr lang="en-US"/>
              <a:t>added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tassium</a:t>
            </a:r>
            <a:r>
              <a:rPr lang="en-US"/>
              <a:t> </a:t>
            </a:r>
            <a:r>
              <a:rPr lang="en-US"/>
              <a:t>dichromate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ted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water bath</a:t>
            </a:r>
            <a:r>
              <a:rPr lang="en-US"/>
              <a:t> </a:t>
            </a:r>
            <a:r>
              <a:rPr lang="en-US"/>
              <a:t>for</a:t>
            </a:r>
            <a:r>
              <a:rPr lang="en-US"/>
              <a:t> </a:t>
            </a:r>
            <a:r>
              <a:rPr lang="en-US"/>
              <a:t>2</a:t>
            </a:r>
            <a:r>
              <a:rPr lang="en-US"/>
              <a:t>0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colour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Green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present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.</a:t>
            </a:r>
            <a:endParaRPr lang="en-US"/>
          </a:p>
          <a:p>
            <a:r>
              <a:rPr lang="en-US"/>
              <a:t>B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ling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-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standard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ing</a:t>
            </a:r>
            <a:r>
              <a:rPr lang="en-US"/>
              <a:t> </a:t>
            </a:r>
            <a:r>
              <a:rPr lang="en-US"/>
              <a:t>point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ethanol</a:t>
            </a:r>
            <a:r>
              <a:rPr lang="en-US"/>
              <a:t> </a:t>
            </a:r>
            <a:r>
              <a:rPr lang="en-US"/>
              <a:t>is</a:t>
            </a:r>
            <a:r>
              <a:rPr lang="en-US"/>
              <a:t> </a:t>
            </a:r>
            <a:r>
              <a:rPr lang="en-US"/>
              <a:t>7</a:t>
            </a:r>
            <a:r>
              <a:rPr lang="en-US"/>
              <a:t>8</a:t>
            </a:r>
            <a:r>
              <a:rPr lang="en-US"/>
              <a:t>.</a:t>
            </a:r>
            <a:r>
              <a:rPr lang="en-US"/>
              <a:t>5</a:t>
            </a:r>
            <a:r>
              <a:rPr altLang="en-US" lang="en-US"/>
              <a:t>°</a:t>
            </a:r>
            <a:r>
              <a:rPr altLang="en-US" lang="en-US"/>
              <a:t>c</a:t>
            </a:r>
            <a:r>
              <a:rPr altLang="en-US" lang="en-US"/>
              <a:t>.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i</a:t>
            </a:r>
            <a:r>
              <a:rPr altLang="en-US" lang="en-US"/>
              <a:t>l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o</a:t>
            </a:r>
            <a:r>
              <a:rPr altLang="en-US" lang="en-US"/>
              <a:t>i</a:t>
            </a:r>
            <a:r>
              <a:rPr altLang="en-US" lang="en-US"/>
              <a:t>nt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h</a:t>
            </a:r>
            <a:r>
              <a:rPr altLang="en-US" lang="en-US"/>
              <a:t>y</a:t>
            </a:r>
            <a:r>
              <a:rPr altLang="en-US" lang="en-US"/>
              <a:t>s</a:t>
            </a:r>
            <a:r>
              <a:rPr altLang="en-US" lang="en-US"/>
              <a:t>ical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ties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hat</a:t>
            </a:r>
            <a:r>
              <a:rPr altLang="en-US" lang="en-US"/>
              <a:t> </a:t>
            </a:r>
            <a:r>
              <a:rPr altLang="en-US" lang="en-US"/>
              <a:t>can</a:t>
            </a:r>
            <a:r>
              <a:rPr altLang="en-US" lang="en-US"/>
              <a:t> </a:t>
            </a:r>
            <a:r>
              <a:rPr altLang="en-US" lang="en-US"/>
              <a:t>help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ity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present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u</a:t>
            </a:r>
            <a:r>
              <a:rPr altLang="en-US" lang="en-US"/>
              <a:t>b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ce</a:t>
            </a:r>
            <a:r>
              <a:rPr altLang="en-US" lang="en-US"/>
              <a:t>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PRODUCTION OF MOSQUITO REPELLENT FROM LANTANA CAMARA LEAF EXTRACT</dc:title>
  <dc:creator>Dominic</dc:creator>
  <cp:lastModifiedBy>namee</cp:lastModifiedBy>
  <dcterms:created xsi:type="dcterms:W3CDTF">2023-06-24T03:40:58Z</dcterms:created>
  <dcterms:modified xsi:type="dcterms:W3CDTF">2023-12-06T06:21:19Z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9a46980e25da49aead104053825b26e3</vt:lpwstr>
  </property>
</Properties>
</file>