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3" r:id="rId4"/>
    <p:sldId id="264" r:id="rId5"/>
    <p:sldId id="266" r:id="rId6"/>
    <p:sldId id="269" r:id="rId7"/>
    <p:sldId id="265" r:id="rId8"/>
    <p:sldId id="267" r:id="rId9"/>
    <p:sldId id="262" r:id="rId10"/>
    <p:sldId id="261" r:id="rId11"/>
    <p:sldId id="260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2"/>
    <p:restoredTop sz="96327"/>
  </p:normalViewPr>
  <p:slideViewPr>
    <p:cSldViewPr snapToGrid="0">
      <p:cViewPr varScale="1">
        <p:scale>
          <a:sx n="121" d="100"/>
          <a:sy n="121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B9D2-CCAE-462F-E00C-04D415129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C3BFB-277E-EF70-B722-AFEAEBF0E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3C26-7317-6AC1-F36E-ABE88763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2601-4AE2-E02F-34AB-4B403913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07D1-8FF7-49CB-97D3-394C1434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A15C-F366-3DC5-0BAB-A9836A9F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E6366-D47D-3C57-6BB0-92691FA27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F1E4-8BEE-B9E7-017B-FCE024B4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25B48-9CD2-1028-C2C3-27FF7B6C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F417-4AA7-5333-A7C2-42F58464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8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4703A-8531-B708-7C4E-9DF0D0971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3BB0E-C365-0C69-D614-1680C339C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C3EB-D583-6572-C2C1-CCBA602C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6D026-F500-A66B-64CA-5443E7D0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6EC2-200D-7368-A4DF-CC887458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5D6-8862-BDC7-DC67-BC031073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A128-0C90-3F5E-2313-E9921CD0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20B9-BFDA-0582-C426-DC14F6C8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151B-98F5-1766-2EFC-035416AF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2FAF-A509-A8F6-33DE-B5FAE5E0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7826-DFB3-D9B0-0ABF-A4885D69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491D6-3172-9882-030A-7E7EF97E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6653-1D02-6309-35E0-86D26F26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F188-FDAD-B20F-39BC-9529C2E6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E1FCD-58AB-3CB4-7432-95F59558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835-A4EE-E15A-EBB7-B00448AE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0A83-C72E-7159-3FFA-1068A1F7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7BE81-3A50-A35D-9ABF-3576DA524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7424-734D-33B4-D8CA-F7BAC10B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4020D-F496-E7DD-94E8-9C0AAD91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D387-D009-62BF-9970-B437178C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4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89EE-7BDB-212C-2FA2-DC96D3AD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CD9D-E5D2-2961-A3FA-A9F65A0B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AD2A7-3917-010C-6B0E-139CA637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712E7-E8F2-8D37-87DE-93169E2BA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568BD-EC9E-3B71-97CA-BA52E395F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6A452-9CD9-BB69-519D-8020D04A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E027E-751B-4A57-87DE-3A1267F4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0A53D-4C0D-728D-309A-AD0DDA5D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1DAD-28A7-AE9A-75FE-38768C99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6027F-71CF-7104-56D6-574E9880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9FB36-5513-C486-857C-DD2CB101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8077A-ABE4-AD8B-09C4-96E36B70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D90F7-DAE2-E48A-A628-E30768CA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12354-C8D1-B6F2-5488-EF77038F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69ED-20A6-73B3-B425-EC2A5C0C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D6E8-B3B6-0F12-B4D2-4317BF2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CF58-D6A1-9613-29D1-2D9D5221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1C77-9F0B-1519-2964-701874927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253B4-01E4-918C-31B6-BF6D1C80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C049B-3111-19F8-DC80-283A7CBD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DAB79-5B33-50B0-C022-867B41FC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5D87-EDA7-F471-6717-A17A1628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2E856-269E-9718-4FC4-534784E96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9460D-D8C4-52EA-FCF9-90E7A7C8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CC4E-06D7-5778-416F-E773871D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30385-124D-2B7B-4631-CAFB6C7A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4BC52-BE63-1729-E8A0-C1382A4B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C6CCB-9010-0A9F-F23F-9147D06D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433D7-4375-B350-BE27-94016366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008E-AA9F-9125-8110-8C15C6837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9071-99C5-4A0E-D7F0-ECED99FC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B28C-CAF0-3020-9238-D7DDFCED2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my_chatbot_svc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885603F3-0E92-B329-4A48-6EE24075DC89}"/>
              </a:ext>
            </a:extLst>
          </p:cNvPr>
          <p:cNvGrpSpPr/>
          <p:nvPr/>
        </p:nvGrpSpPr>
        <p:grpSpPr>
          <a:xfrm>
            <a:off x="3403600" y="795475"/>
            <a:ext cx="7081323" cy="5765800"/>
            <a:chOff x="3403600" y="546100"/>
            <a:chExt cx="7081323" cy="5765800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D5E78526-C2E4-BF5A-F7DB-6D48DFDFA52E}"/>
                </a:ext>
              </a:extLst>
            </p:cNvPr>
            <p:cNvGrpSpPr/>
            <p:nvPr/>
          </p:nvGrpSpPr>
          <p:grpSpPr>
            <a:xfrm>
              <a:off x="3403600" y="546100"/>
              <a:ext cx="6769262" cy="5765800"/>
              <a:chOff x="3403600" y="546100"/>
              <a:chExt cx="6769262" cy="5765800"/>
            </a:xfrm>
          </p:grpSpPr>
          <p:pic>
            <p:nvPicPr>
              <p:cNvPr id="1054" name="Picture 1053">
                <a:extLst>
                  <a:ext uri="{FF2B5EF4-FFF2-40B4-BE49-F238E27FC236}">
                    <a16:creationId xmlns:a16="http://schemas.microsoft.com/office/drawing/2014/main" id="{09A4EDA7-3512-096D-CC8F-7669B3AA7A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3600" y="546100"/>
                <a:ext cx="5384800" cy="5765800"/>
              </a:xfrm>
              <a:prstGeom prst="rect">
                <a:avLst/>
              </a:prstGeom>
            </p:spPr>
          </p:pic>
          <p:pic>
            <p:nvPicPr>
              <p:cNvPr id="1055" name="Picture 1054">
                <a:extLst>
                  <a:ext uri="{FF2B5EF4-FFF2-40B4-BE49-F238E27FC236}">
                    <a16:creationId xmlns:a16="http://schemas.microsoft.com/office/drawing/2014/main" id="{817C498F-FBD8-C32F-0CAC-0E526440A2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85492" y="1938051"/>
                <a:ext cx="987370" cy="2819702"/>
              </a:xfrm>
              <a:prstGeom prst="rect">
                <a:avLst/>
              </a:prstGeom>
            </p:spPr>
          </p:pic>
          <p:cxnSp>
            <p:nvCxnSpPr>
              <p:cNvPr id="1056" name="Straight Arrow Connector 1055">
                <a:extLst>
                  <a:ext uri="{FF2B5EF4-FFF2-40B4-BE49-F238E27FC236}">
                    <a16:creationId xmlns:a16="http://schemas.microsoft.com/office/drawing/2014/main" id="{9B310618-A5A1-FD1E-F448-1DA1CBA64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4650" y="3296049"/>
                <a:ext cx="379351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lg" len="med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8" name="Straight Arrow Connector 1057">
                <a:extLst>
                  <a:ext uri="{FF2B5EF4-FFF2-40B4-BE49-F238E27FC236}">
                    <a16:creationId xmlns:a16="http://schemas.microsoft.com/office/drawing/2014/main" id="{9B0DBCAC-785F-70DC-6AAF-22E5D4EB4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2671" y="3733455"/>
                <a:ext cx="379351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lg" len="med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F5091220-3E58-6EDE-77D9-D245A0566C5C}"/>
                </a:ext>
              </a:extLst>
            </p:cNvPr>
            <p:cNvSpPr/>
            <p:nvPr/>
          </p:nvSpPr>
          <p:spPr>
            <a:xfrm>
              <a:off x="7261195" y="1831032"/>
              <a:ext cx="3223728" cy="3244184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an 5">
            <a:extLst>
              <a:ext uri="{FF2B5EF4-FFF2-40B4-BE49-F238E27FC236}">
                <a16:creationId xmlns:a16="http://schemas.microsoft.com/office/drawing/2014/main" id="{9BC30F2C-EAF1-DB54-6170-3DF988AA2F76}"/>
              </a:ext>
            </a:extLst>
          </p:cNvPr>
          <p:cNvSpPr/>
          <p:nvPr/>
        </p:nvSpPr>
        <p:spPr>
          <a:xfrm>
            <a:off x="6337299" y="1788677"/>
            <a:ext cx="1094509" cy="797498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policies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quota/user/api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BCA37-BAB1-E6D9-6DE8-E34F47B6F40D}"/>
              </a:ext>
            </a:extLst>
          </p:cNvPr>
          <p:cNvSpPr txBox="1"/>
          <p:nvPr/>
        </p:nvSpPr>
        <p:spPr>
          <a:xfrm>
            <a:off x="7673687" y="1595576"/>
            <a:ext cx="1315043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sp>
        <p:nvSpPr>
          <p:cNvPr id="11" name="직사각형 363">
            <a:extLst>
              <a:ext uri="{FF2B5EF4-FFF2-40B4-BE49-F238E27FC236}">
                <a16:creationId xmlns:a16="http://schemas.microsoft.com/office/drawing/2014/main" id="{6B1D5576-BA73-A3EC-0DFF-D9589489B05B}"/>
              </a:ext>
            </a:extLst>
          </p:cNvPr>
          <p:cNvSpPr/>
          <p:nvPr/>
        </p:nvSpPr>
        <p:spPr>
          <a:xfrm>
            <a:off x="4677224" y="3151284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DBB35-4D2D-D081-8D9F-422B6323204A}"/>
              </a:ext>
            </a:extLst>
          </p:cNvPr>
          <p:cNvGrpSpPr/>
          <p:nvPr/>
        </p:nvGrpSpPr>
        <p:grpSpPr>
          <a:xfrm>
            <a:off x="4677224" y="2451650"/>
            <a:ext cx="1298758" cy="464724"/>
            <a:chOff x="4546599" y="2111542"/>
            <a:chExt cx="1145309" cy="530057"/>
          </a:xfrm>
        </p:grpSpPr>
        <p:sp>
          <p:nvSpPr>
            <p:cNvPr id="10" name="Internal Storage 9">
              <a:extLst>
                <a:ext uri="{FF2B5EF4-FFF2-40B4-BE49-F238E27FC236}">
                  <a16:creationId xmlns:a16="http://schemas.microsoft.com/office/drawing/2014/main" id="{F66D1F55-C492-9C0E-9464-919526641E17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6E81DF-5F10-7316-4926-61BE7D64AA3E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AD9274CF-9762-E0BB-CAF5-9E2BE3D47DB0}"/>
              </a:ext>
            </a:extLst>
          </p:cNvPr>
          <p:cNvSpPr/>
          <p:nvPr/>
        </p:nvSpPr>
        <p:spPr>
          <a:xfrm>
            <a:off x="4677224" y="4624484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E359B-8C7F-8948-0502-C150B65363F5}"/>
              </a:ext>
            </a:extLst>
          </p:cNvPr>
          <p:cNvGrpSpPr/>
          <p:nvPr/>
        </p:nvGrpSpPr>
        <p:grpSpPr>
          <a:xfrm>
            <a:off x="4677224" y="3934943"/>
            <a:ext cx="1298758" cy="467331"/>
            <a:chOff x="4546599" y="1943100"/>
            <a:chExt cx="1145309" cy="698500"/>
          </a:xfrm>
        </p:grpSpPr>
        <p:sp>
          <p:nvSpPr>
            <p:cNvPr id="18" name="Internal Storage 17">
              <a:extLst>
                <a:ext uri="{FF2B5EF4-FFF2-40B4-BE49-F238E27FC236}">
                  <a16:creationId xmlns:a16="http://schemas.microsoft.com/office/drawing/2014/main" id="{7A64989D-73F3-64C9-A56C-7378C5203C47}"/>
                </a:ext>
              </a:extLst>
            </p:cNvPr>
            <p:cNvSpPr/>
            <p:nvPr/>
          </p:nvSpPr>
          <p:spPr>
            <a:xfrm>
              <a:off x="4546599" y="1943100"/>
              <a:ext cx="1094509" cy="698500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B6A09-38BC-9CAE-F3B9-D18B8ACB8922}"/>
                </a:ext>
              </a:extLst>
            </p:cNvPr>
            <p:cNvSpPr txBox="1"/>
            <p:nvPr/>
          </p:nvSpPr>
          <p:spPr>
            <a:xfrm>
              <a:off x="4648200" y="2043619"/>
              <a:ext cx="1043708" cy="55202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4D36722-5BC6-6BE9-05D8-08DA14A20BC5}"/>
              </a:ext>
            </a:extLst>
          </p:cNvPr>
          <p:cNvSpPr/>
          <p:nvPr/>
        </p:nvSpPr>
        <p:spPr>
          <a:xfrm>
            <a:off x="424868" y="475377"/>
            <a:ext cx="4948387" cy="12582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B2FF64-FC10-59DB-D80A-DC38AA102BFC}"/>
              </a:ext>
            </a:extLst>
          </p:cNvPr>
          <p:cNvSpPr>
            <a:spLocks/>
          </p:cNvSpPr>
          <p:nvPr/>
        </p:nvSpPr>
        <p:spPr>
          <a:xfrm>
            <a:off x="6730628" y="561845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C2091B-A9FD-E3CC-7005-88938D422254}"/>
              </a:ext>
            </a:extLst>
          </p:cNvPr>
          <p:cNvSpPr txBox="1"/>
          <p:nvPr/>
        </p:nvSpPr>
        <p:spPr>
          <a:xfrm>
            <a:off x="6913990" y="553619"/>
            <a:ext cx="174393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 policy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 / user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 model</a:t>
            </a:r>
          </a:p>
        </p:txBody>
      </p:sp>
      <p:sp>
        <p:nvSpPr>
          <p:cNvPr id="24" name="Decision 23">
            <a:extLst>
              <a:ext uri="{FF2B5EF4-FFF2-40B4-BE49-F238E27FC236}">
                <a16:creationId xmlns:a16="http://schemas.microsoft.com/office/drawing/2014/main" id="{7EDC6E5B-A22B-B12E-E2CA-E8E04771BBFE}"/>
              </a:ext>
            </a:extLst>
          </p:cNvPr>
          <p:cNvSpPr/>
          <p:nvPr/>
        </p:nvSpPr>
        <p:spPr>
          <a:xfrm>
            <a:off x="6100780" y="2730660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5" name="Decision 24">
            <a:extLst>
              <a:ext uri="{FF2B5EF4-FFF2-40B4-BE49-F238E27FC236}">
                <a16:creationId xmlns:a16="http://schemas.microsoft.com/office/drawing/2014/main" id="{1A47A402-ACEC-29C1-77FD-D1BA78786F7E}"/>
              </a:ext>
            </a:extLst>
          </p:cNvPr>
          <p:cNvSpPr/>
          <p:nvPr/>
        </p:nvSpPr>
        <p:spPr>
          <a:xfrm>
            <a:off x="6100408" y="4188060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6" name="직사각형 363">
            <a:extLst>
              <a:ext uri="{FF2B5EF4-FFF2-40B4-BE49-F238E27FC236}">
                <a16:creationId xmlns:a16="http://schemas.microsoft.com/office/drawing/2014/main" id="{2BD010B9-3933-E5A8-D412-33A4D61C577B}"/>
              </a:ext>
            </a:extLst>
          </p:cNvPr>
          <p:cNvSpPr/>
          <p:nvPr/>
        </p:nvSpPr>
        <p:spPr>
          <a:xfrm>
            <a:off x="4546598" y="6188403"/>
            <a:ext cx="12309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2D5BE7-8A0B-6DF7-97C8-DA4CA84A2B49}"/>
              </a:ext>
            </a:extLst>
          </p:cNvPr>
          <p:cNvCxnSpPr/>
          <p:nvPr/>
        </p:nvCxnSpPr>
        <p:spPr>
          <a:xfrm>
            <a:off x="6061484" y="2092525"/>
            <a:ext cx="0" cy="27940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ecision 28">
            <a:extLst>
              <a:ext uri="{FF2B5EF4-FFF2-40B4-BE49-F238E27FC236}">
                <a16:creationId xmlns:a16="http://schemas.microsoft.com/office/drawing/2014/main" id="{6C732181-77E5-2D0F-E95C-C1588014A759}"/>
              </a:ext>
            </a:extLst>
          </p:cNvPr>
          <p:cNvSpPr/>
          <p:nvPr/>
        </p:nvSpPr>
        <p:spPr>
          <a:xfrm>
            <a:off x="5360181" y="5204060"/>
            <a:ext cx="1116817" cy="612648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Purchased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F3376C-C682-ED85-510B-058F5A06980C}"/>
              </a:ext>
            </a:extLst>
          </p:cNvPr>
          <p:cNvSpPr txBox="1"/>
          <p:nvPr/>
        </p:nvSpPr>
        <p:spPr>
          <a:xfrm>
            <a:off x="6911451" y="2808384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1C52D2-9339-E1BF-6151-038648209CB8}"/>
              </a:ext>
            </a:extLst>
          </p:cNvPr>
          <p:cNvSpPr txBox="1"/>
          <p:nvPr/>
        </p:nvSpPr>
        <p:spPr>
          <a:xfrm>
            <a:off x="6911451" y="4256184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88B3F-11DD-F300-F534-3CA6FC6EBD2A}"/>
              </a:ext>
            </a:extLst>
          </p:cNvPr>
          <p:cNvSpPr txBox="1"/>
          <p:nvPr/>
        </p:nvSpPr>
        <p:spPr>
          <a:xfrm>
            <a:off x="5942625" y="5018184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5726473C-1E25-0BD6-7F2B-EFF6404B8318}"/>
              </a:ext>
            </a:extLst>
          </p:cNvPr>
          <p:cNvSpPr/>
          <p:nvPr/>
        </p:nvSpPr>
        <p:spPr>
          <a:xfrm>
            <a:off x="7837040" y="5081699"/>
            <a:ext cx="977106" cy="6832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External Payment Gateway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1C63379-F350-EA2E-F40D-2C8CF033455C}"/>
              </a:ext>
            </a:extLst>
          </p:cNvPr>
          <p:cNvSpPr>
            <a:spLocks/>
          </p:cNvSpPr>
          <p:nvPr/>
        </p:nvSpPr>
        <p:spPr>
          <a:xfrm>
            <a:off x="4422066" y="2096073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5F3058-6364-75D3-3D56-0EB24C1105ED}"/>
              </a:ext>
            </a:extLst>
          </p:cNvPr>
          <p:cNvSpPr txBox="1"/>
          <p:nvPr/>
        </p:nvSpPr>
        <p:spPr>
          <a:xfrm>
            <a:off x="4598681" y="2080407"/>
            <a:ext cx="1214470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meta data and key/val store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4CEC5D-69F0-0565-3904-7A6560D4B41B}"/>
              </a:ext>
            </a:extLst>
          </p:cNvPr>
          <p:cNvSpPr>
            <a:spLocks/>
          </p:cNvSpPr>
          <p:nvPr/>
        </p:nvSpPr>
        <p:spPr>
          <a:xfrm>
            <a:off x="5837470" y="337644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21B39-2281-419A-52B8-597D585F3297}"/>
              </a:ext>
            </a:extLst>
          </p:cNvPr>
          <p:cNvSpPr txBox="1"/>
          <p:nvPr/>
        </p:nvSpPr>
        <p:spPr>
          <a:xfrm>
            <a:off x="5988684" y="3360775"/>
            <a:ext cx="1266333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Validate quota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decrement quota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93DC9D-C725-C48F-07AB-11C7B8A30115}"/>
              </a:ext>
            </a:extLst>
          </p:cNvPr>
          <p:cNvSpPr>
            <a:spLocks/>
          </p:cNvSpPr>
          <p:nvPr/>
        </p:nvSpPr>
        <p:spPr>
          <a:xfrm>
            <a:off x="4385119" y="1613473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2E593F-5CF6-FDCD-0CC8-79A76088521C}"/>
              </a:ext>
            </a:extLst>
          </p:cNvPr>
          <p:cNvSpPr txBox="1"/>
          <p:nvPr/>
        </p:nvSpPr>
        <p:spPr>
          <a:xfrm>
            <a:off x="4574433" y="1597807"/>
            <a:ext cx="887634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Policy metrics </a:t>
            </a:r>
          </a:p>
          <a:p>
            <a:r>
              <a:rPr lang="en-US" sz="1100" dirty="0"/>
              <a:t>mgmt.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3334ED-2F5B-321F-129B-4388EEF9E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97801" y="2890975"/>
            <a:ext cx="0" cy="260309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EE4435-B180-89B9-0322-AE11E03D560C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5297800" y="4402274"/>
            <a:ext cx="1" cy="222210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917B2FC-F050-9AD0-5BF6-7C86691B5EE8}"/>
              </a:ext>
            </a:extLst>
          </p:cNvPr>
          <p:cNvCxnSpPr>
            <a:cxnSpLocks/>
            <a:stCxn id="18" idx="1"/>
            <a:endCxn id="10" idx="1"/>
          </p:cNvCxnSpPr>
          <p:nvPr/>
        </p:nvCxnSpPr>
        <p:spPr>
          <a:xfrm rot="10800000">
            <a:off x="4677224" y="2684013"/>
            <a:ext cx="12700" cy="1484597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olid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C82D4F73-628A-DBF1-BD72-8B47E756F0BE}"/>
              </a:ext>
            </a:extLst>
          </p:cNvPr>
          <p:cNvSpPr/>
          <p:nvPr/>
        </p:nvSpPr>
        <p:spPr>
          <a:xfrm>
            <a:off x="8762671" y="6207997"/>
            <a:ext cx="693104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24" name="직사각형 363">
            <a:extLst>
              <a:ext uri="{FF2B5EF4-FFF2-40B4-BE49-F238E27FC236}">
                <a16:creationId xmlns:a16="http://schemas.microsoft.com/office/drawing/2014/main" id="{55D2F201-4C3A-4375-D72B-FAD66830F9EC}"/>
              </a:ext>
            </a:extLst>
          </p:cNvPr>
          <p:cNvSpPr/>
          <p:nvPr/>
        </p:nvSpPr>
        <p:spPr>
          <a:xfrm>
            <a:off x="9506873" y="6201977"/>
            <a:ext cx="693104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53E147F-6A2E-DDFF-26C9-BB3FD0AFACB6}"/>
              </a:ext>
            </a:extLst>
          </p:cNvPr>
          <p:cNvGrpSpPr/>
          <p:nvPr/>
        </p:nvGrpSpPr>
        <p:grpSpPr>
          <a:xfrm>
            <a:off x="169801" y="205796"/>
            <a:ext cx="3934765" cy="341313"/>
            <a:chOff x="284101" y="116896"/>
            <a:chExt cx="3934765" cy="341313"/>
          </a:xfrm>
        </p:grpSpPr>
        <p:grpSp>
          <p:nvGrpSpPr>
            <p:cNvPr id="1027" name="Group 69">
              <a:extLst>
                <a:ext uri="{FF2B5EF4-FFF2-40B4-BE49-F238E27FC236}">
                  <a16:creationId xmlns:a16="http://schemas.microsoft.com/office/drawing/2014/main" id="{0447E2C4-7553-5D3E-8F5F-4721A3AE61B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033" name="Picture 70" descr="화살표-3_1">
                <a:extLst>
                  <a:ext uri="{FF2B5EF4-FFF2-40B4-BE49-F238E27FC236}">
                    <a16:creationId xmlns:a16="http://schemas.microsoft.com/office/drawing/2014/main" id="{D7797CBD-CE59-6600-EF2F-6A7C9561D3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71" descr="화살표-3_1">
                <a:extLst>
                  <a:ext uri="{FF2B5EF4-FFF2-40B4-BE49-F238E27FC236}">
                    <a16:creationId xmlns:a16="http://schemas.microsoft.com/office/drawing/2014/main" id="{A7BD3702-32A1-8BA1-78FB-C1325867CA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28" name="AutoShape 72">
              <a:extLst>
                <a:ext uri="{FF2B5EF4-FFF2-40B4-BE49-F238E27FC236}">
                  <a16:creationId xmlns:a16="http://schemas.microsoft.com/office/drawing/2014/main" id="{3D4AE4E9-9D82-83D7-6EEA-18A5C446A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3934765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029" name="Group 73">
              <a:extLst>
                <a:ext uri="{FF2B5EF4-FFF2-40B4-BE49-F238E27FC236}">
                  <a16:creationId xmlns:a16="http://schemas.microsoft.com/office/drawing/2014/main" id="{54532AD8-9948-83C9-AEEF-A4901FCB1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031" name="Picture 74" descr="화살표-3_1">
                <a:extLst>
                  <a:ext uri="{FF2B5EF4-FFF2-40B4-BE49-F238E27FC236}">
                    <a16:creationId xmlns:a16="http://schemas.microsoft.com/office/drawing/2014/main" id="{ED0BE9AA-327A-0F18-5323-52330E4C0A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75" descr="화살표-3_1">
                <a:extLst>
                  <a:ext uri="{FF2B5EF4-FFF2-40B4-BE49-F238E27FC236}">
                    <a16:creationId xmlns:a16="http://schemas.microsoft.com/office/drawing/2014/main" id="{1C1BD46F-833A-B3D5-B2A8-31226C90E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30" name="Rectangle 76">
              <a:extLst>
                <a:ext uri="{FF2B5EF4-FFF2-40B4-BE49-F238E27FC236}">
                  <a16:creationId xmlns:a16="http://schemas.microsoft.com/office/drawing/2014/main" id="{42ECDABD-C8A8-76EC-EBEB-7AF69C327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2456901" cy="246063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API Quotas Flow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1036" name="Can 1035">
            <a:extLst>
              <a:ext uri="{FF2B5EF4-FFF2-40B4-BE49-F238E27FC236}">
                <a16:creationId xmlns:a16="http://schemas.microsoft.com/office/drawing/2014/main" id="{C0FCF9F3-FE1A-35F5-E499-DF00F92E9AD2}"/>
              </a:ext>
            </a:extLst>
          </p:cNvPr>
          <p:cNvSpPr/>
          <p:nvPr/>
        </p:nvSpPr>
        <p:spPr>
          <a:xfrm>
            <a:off x="8731212" y="5238345"/>
            <a:ext cx="1468766" cy="73274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products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pricing model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subscription</a:t>
            </a: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AF50E140-CB04-40CD-46E4-6F00A980A054}"/>
              </a:ext>
            </a:extLst>
          </p:cNvPr>
          <p:cNvSpPr>
            <a:spLocks/>
          </p:cNvSpPr>
          <p:nvPr/>
        </p:nvSpPr>
        <p:spPr>
          <a:xfrm>
            <a:off x="5867842" y="642887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F79BE079-5D0D-15BD-BFEA-E448F58FAFED}"/>
              </a:ext>
            </a:extLst>
          </p:cNvPr>
          <p:cNvSpPr txBox="1"/>
          <p:nvPr/>
        </p:nvSpPr>
        <p:spPr>
          <a:xfrm>
            <a:off x="6057156" y="6413211"/>
            <a:ext cx="106829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 Subscription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30DA55A8-B23A-6640-DBA5-503C3F3160E5}"/>
              </a:ext>
            </a:extLst>
          </p:cNvPr>
          <p:cNvSpPr txBox="1"/>
          <p:nvPr/>
        </p:nvSpPr>
        <p:spPr>
          <a:xfrm>
            <a:off x="3102017" y="5597606"/>
            <a:ext cx="1451084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Subscribe</a:t>
            </a:r>
          </a:p>
          <a:p>
            <a:r>
              <a:rPr lang="en-US" sz="1100" dirty="0"/>
              <a:t>API</a:t>
            </a:r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8D00971C-DA85-E8BC-F36D-A29B7B4F1870}"/>
              </a:ext>
            </a:extLst>
          </p:cNvPr>
          <p:cNvSpPr>
            <a:spLocks/>
          </p:cNvSpPr>
          <p:nvPr/>
        </p:nvSpPr>
        <p:spPr>
          <a:xfrm>
            <a:off x="5266003" y="5055173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62A2501B-150C-D52C-9962-97F47878EC0E}"/>
              </a:ext>
            </a:extLst>
          </p:cNvPr>
          <p:cNvCxnSpPr>
            <a:cxnSpLocks/>
            <a:endCxn id="1042" idx="4"/>
          </p:cNvCxnSpPr>
          <p:nvPr/>
        </p:nvCxnSpPr>
        <p:spPr>
          <a:xfrm flipH="1" flipV="1">
            <a:off x="5334583" y="5192333"/>
            <a:ext cx="1185" cy="99607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2784E48-6E38-3E10-5FD9-B225D0EA4766}"/>
              </a:ext>
            </a:extLst>
          </p:cNvPr>
          <p:cNvSpPr txBox="1"/>
          <p:nvPr/>
        </p:nvSpPr>
        <p:spPr>
          <a:xfrm>
            <a:off x="4608442" y="5181311"/>
            <a:ext cx="696780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dirty="0"/>
              <a:t>Create API</a:t>
            </a:r>
          </a:p>
          <a:p>
            <a:pPr algn="r"/>
            <a:r>
              <a:rPr lang="en-US" sz="1100" dirty="0"/>
              <a:t>Product</a:t>
            </a:r>
          </a:p>
          <a:p>
            <a:pPr algn="r"/>
            <a:r>
              <a:rPr lang="en-US" sz="1100" dirty="0"/>
              <a:t>&amp;Pricing</a:t>
            </a:r>
          </a:p>
          <a:p>
            <a:pPr algn="r"/>
            <a:r>
              <a:rPr lang="en-US" sz="1100" dirty="0"/>
              <a:t>Model</a:t>
            </a:r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0ED1C80F-99D6-45F7-6E8E-3AAF9C49B64E}"/>
              </a:ext>
            </a:extLst>
          </p:cNvPr>
          <p:cNvSpPr>
            <a:spLocks/>
          </p:cNvSpPr>
          <p:nvPr/>
        </p:nvSpPr>
        <p:spPr>
          <a:xfrm>
            <a:off x="5867842" y="6178503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2454A2F-9F0C-E6C6-C3EA-4122335B1890}"/>
              </a:ext>
            </a:extLst>
          </p:cNvPr>
          <p:cNvSpPr txBox="1"/>
          <p:nvPr/>
        </p:nvSpPr>
        <p:spPr>
          <a:xfrm>
            <a:off x="6057156" y="6159537"/>
            <a:ext cx="2257344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API Products &amp; pricing model</a:t>
            </a:r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AA480DA7-D22F-9E26-718B-7E3C429E2A55}"/>
              </a:ext>
            </a:extLst>
          </p:cNvPr>
          <p:cNvSpPr>
            <a:spLocks/>
          </p:cNvSpPr>
          <p:nvPr/>
        </p:nvSpPr>
        <p:spPr>
          <a:xfrm>
            <a:off x="4530217" y="519697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F4289E9D-FC54-1AC9-F4E3-AF144FDCC734}"/>
              </a:ext>
            </a:extLst>
          </p:cNvPr>
          <p:cNvSpPr txBox="1"/>
          <p:nvPr/>
        </p:nvSpPr>
        <p:spPr>
          <a:xfrm>
            <a:off x="6133571" y="4837533"/>
            <a:ext cx="1237598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request</a:t>
            </a:r>
          </a:p>
          <a:p>
            <a:r>
              <a:rPr lang="en-US" sz="1100" dirty="0"/>
              <a:t>(quotas /user/api)</a:t>
            </a: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0FD6612D-1150-9C1E-37E0-1820924EA19B}"/>
              </a:ext>
            </a:extLst>
          </p:cNvPr>
          <p:cNvSpPr>
            <a:spLocks/>
          </p:cNvSpPr>
          <p:nvPr/>
        </p:nvSpPr>
        <p:spPr>
          <a:xfrm>
            <a:off x="5955928" y="4864673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062" name="Picture 1061">
            <a:extLst>
              <a:ext uri="{FF2B5EF4-FFF2-40B4-BE49-F238E27FC236}">
                <a16:creationId xmlns:a16="http://schemas.microsoft.com/office/drawing/2014/main" id="{371EB15D-703D-41D3-D564-7C2551198F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134" y="3492523"/>
            <a:ext cx="584200" cy="419100"/>
          </a:xfrm>
          <a:prstGeom prst="rect">
            <a:avLst/>
          </a:prstGeom>
        </p:spPr>
      </p:pic>
      <p:pic>
        <p:nvPicPr>
          <p:cNvPr id="1063" name="Picture 1062">
            <a:extLst>
              <a:ext uri="{FF2B5EF4-FFF2-40B4-BE49-F238E27FC236}">
                <a16:creationId xmlns:a16="http://schemas.microsoft.com/office/drawing/2014/main" id="{49F7C193-8B36-A757-73F4-FA9AEBA4CE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014" y="5667331"/>
            <a:ext cx="584200" cy="596900"/>
          </a:xfrm>
          <a:prstGeom prst="rect">
            <a:avLst/>
          </a:prstGeom>
        </p:spPr>
      </p:pic>
      <p:sp>
        <p:nvSpPr>
          <p:cNvPr id="1064" name="TextBox 1063">
            <a:extLst>
              <a:ext uri="{FF2B5EF4-FFF2-40B4-BE49-F238E27FC236}">
                <a16:creationId xmlns:a16="http://schemas.microsoft.com/office/drawing/2014/main" id="{B32021DE-46DF-B139-DFA7-FEFB7EC85058}"/>
              </a:ext>
            </a:extLst>
          </p:cNvPr>
          <p:cNvSpPr txBox="1"/>
          <p:nvPr/>
        </p:nvSpPr>
        <p:spPr>
          <a:xfrm>
            <a:off x="2289917" y="6235123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Developers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803C7AA3-F33E-4CBB-E447-6DA07358BC5B}"/>
              </a:ext>
            </a:extLst>
          </p:cNvPr>
          <p:cNvSpPr txBox="1"/>
          <p:nvPr/>
        </p:nvSpPr>
        <p:spPr>
          <a:xfrm>
            <a:off x="2287942" y="3929336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Client</a:t>
            </a:r>
          </a:p>
        </p:txBody>
      </p:sp>
      <p:cxnSp>
        <p:nvCxnSpPr>
          <p:cNvPr id="1067" name="Elbow Connector 1066">
            <a:extLst>
              <a:ext uri="{FF2B5EF4-FFF2-40B4-BE49-F238E27FC236}">
                <a16:creationId xmlns:a16="http://schemas.microsoft.com/office/drawing/2014/main" id="{713DD0E7-F90C-3774-2748-35DCA08E2A02}"/>
              </a:ext>
            </a:extLst>
          </p:cNvPr>
          <p:cNvCxnSpPr>
            <a:cxnSpLocks/>
            <a:endCxn id="1062" idx="0"/>
          </p:cNvCxnSpPr>
          <p:nvPr/>
        </p:nvCxnSpPr>
        <p:spPr>
          <a:xfrm rot="10800000" flipV="1">
            <a:off x="2775234" y="3029977"/>
            <a:ext cx="652162" cy="462545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Elbow Connector 1071">
            <a:extLst>
              <a:ext uri="{FF2B5EF4-FFF2-40B4-BE49-F238E27FC236}">
                <a16:creationId xmlns:a16="http://schemas.microsoft.com/office/drawing/2014/main" id="{A579690E-EDF0-6DFC-C318-54AADD125401}"/>
              </a:ext>
            </a:extLst>
          </p:cNvPr>
          <p:cNvCxnSpPr>
            <a:cxnSpLocks/>
            <a:endCxn id="1065" idx="2"/>
          </p:cNvCxnSpPr>
          <p:nvPr/>
        </p:nvCxnSpPr>
        <p:spPr>
          <a:xfrm rot="10800000">
            <a:off x="2769098" y="4098614"/>
            <a:ext cx="658298" cy="404979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Elbow Connector 1077">
            <a:extLst>
              <a:ext uri="{FF2B5EF4-FFF2-40B4-BE49-F238E27FC236}">
                <a16:creationId xmlns:a16="http://schemas.microsoft.com/office/drawing/2014/main" id="{A027A154-1499-BC7E-97E9-761697D4BE1A}"/>
              </a:ext>
            </a:extLst>
          </p:cNvPr>
          <p:cNvCxnSpPr>
            <a:cxnSpLocks/>
            <a:stCxn id="34" idx="2"/>
            <a:endCxn id="26" idx="3"/>
          </p:cNvCxnSpPr>
          <p:nvPr/>
        </p:nvCxnSpPr>
        <p:spPr>
          <a:xfrm rot="5400000">
            <a:off x="6750076" y="4792495"/>
            <a:ext cx="603030" cy="2548005"/>
          </a:xfrm>
          <a:prstGeom prst="bentConnector2">
            <a:avLst/>
          </a:prstGeom>
          <a:ln w="9525">
            <a:solidFill>
              <a:schemeClr val="tx2"/>
            </a:solidFill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230C0286-463F-C046-BEFA-F822ED6AE5BD}"/>
              </a:ext>
            </a:extLst>
          </p:cNvPr>
          <p:cNvCxnSpPr>
            <a:cxnSpLocks/>
          </p:cNvCxnSpPr>
          <p:nvPr/>
        </p:nvCxnSpPr>
        <p:spPr>
          <a:xfrm flipH="1">
            <a:off x="3067334" y="5959088"/>
            <a:ext cx="416699" cy="12347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Oval 1085">
            <a:extLst>
              <a:ext uri="{FF2B5EF4-FFF2-40B4-BE49-F238E27FC236}">
                <a16:creationId xmlns:a16="http://schemas.microsoft.com/office/drawing/2014/main" id="{D370DA19-35DF-54BB-6E56-CF5930C53E5A}"/>
              </a:ext>
            </a:extLst>
          </p:cNvPr>
          <p:cNvSpPr>
            <a:spLocks/>
          </p:cNvSpPr>
          <p:nvPr/>
        </p:nvSpPr>
        <p:spPr>
          <a:xfrm>
            <a:off x="2936453" y="561327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B09521D1-538A-17C6-C830-F4CB2B76319E}"/>
              </a:ext>
            </a:extLst>
          </p:cNvPr>
          <p:cNvCxnSpPr>
            <a:cxnSpLocks/>
            <a:stCxn id="34" idx="0"/>
            <a:endCxn id="7" idx="2"/>
          </p:cNvCxnSpPr>
          <p:nvPr/>
        </p:nvCxnSpPr>
        <p:spPr>
          <a:xfrm flipV="1">
            <a:off x="8325593" y="1764853"/>
            <a:ext cx="5616" cy="3316846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5" name="Oval 1094">
            <a:extLst>
              <a:ext uri="{FF2B5EF4-FFF2-40B4-BE49-F238E27FC236}">
                <a16:creationId xmlns:a16="http://schemas.microsoft.com/office/drawing/2014/main" id="{CF9D40F3-D317-F2C7-ED05-AD9DDB87DA5C}"/>
              </a:ext>
            </a:extLst>
          </p:cNvPr>
          <p:cNvSpPr>
            <a:spLocks/>
          </p:cNvSpPr>
          <p:nvPr/>
        </p:nvSpPr>
        <p:spPr>
          <a:xfrm>
            <a:off x="8380049" y="1867439"/>
            <a:ext cx="150876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EA9E2024-2D82-4B85-C599-9B9CD20CFD5E}"/>
              </a:ext>
            </a:extLst>
          </p:cNvPr>
          <p:cNvSpPr txBox="1"/>
          <p:nvPr/>
        </p:nvSpPr>
        <p:spPr>
          <a:xfrm>
            <a:off x="8576221" y="1851773"/>
            <a:ext cx="1068291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Monitor</a:t>
            </a:r>
          </a:p>
          <a:p>
            <a:r>
              <a:rPr lang="en-US" sz="1100" dirty="0"/>
              <a:t>API Billing Data</a:t>
            </a:r>
          </a:p>
        </p:txBody>
      </p:sp>
      <p:sp>
        <p:nvSpPr>
          <p:cNvPr id="1097" name="Oval 1096">
            <a:extLst>
              <a:ext uri="{FF2B5EF4-FFF2-40B4-BE49-F238E27FC236}">
                <a16:creationId xmlns:a16="http://schemas.microsoft.com/office/drawing/2014/main" id="{CC39CA7C-8FD2-2773-2DBC-3545316B5C15}"/>
              </a:ext>
            </a:extLst>
          </p:cNvPr>
          <p:cNvSpPr>
            <a:spLocks/>
          </p:cNvSpPr>
          <p:nvPr/>
        </p:nvSpPr>
        <p:spPr>
          <a:xfrm>
            <a:off x="6912583" y="130273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2CD0F8B4-8B4E-EC7C-F732-C50D23254BE9}"/>
              </a:ext>
            </a:extLst>
          </p:cNvPr>
          <p:cNvSpPr txBox="1"/>
          <p:nvPr/>
        </p:nvSpPr>
        <p:spPr>
          <a:xfrm>
            <a:off x="7101897" y="1287072"/>
            <a:ext cx="887634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Analyze</a:t>
            </a:r>
          </a:p>
          <a:p>
            <a:r>
              <a:rPr lang="en-US" sz="1100" dirty="0"/>
              <a:t>API Usage</a:t>
            </a:r>
          </a:p>
        </p:txBody>
      </p:sp>
    </p:spTree>
    <p:extLst>
      <p:ext uri="{BB962C8B-B14F-4D97-AF65-F5344CB8AC3E}">
        <p14:creationId xmlns:p14="http://schemas.microsoft.com/office/powerpoint/2010/main" val="463009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307" y="13609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377" y="11938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4923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at API Proxy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124" y="16085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021027" y="22144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/>
        </p:nvGraphicFramePr>
        <p:xfrm>
          <a:off x="373771" y="3827585"/>
          <a:ext cx="7819707" cy="2499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49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  <a:gridCol w="3118802">
                  <a:extLst>
                    <a:ext uri="{9D8B030D-6E8A-4147-A177-3AD203B41FA5}">
                      <a16:colId xmlns:a16="http://schemas.microsoft.com/office/drawing/2014/main" val="2031943777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Description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image-api on a user (Free,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USR:image-api:W:B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POST, PUT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Bronze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(Bronze,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USR:image-api:A:S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Silver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(Silver, Read/Write)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GRP:chat-api:W:G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Group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chat-api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group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API:image-api:R:G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Proxy (Free,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API:image-api:W:G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Proxy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GLO::R:P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Global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Platinum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Global Policy for all proxies (Platinum,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GLO::W:G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Global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Global Policy for all proxies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3657361" y="2700756"/>
            <a:ext cx="1548247" cy="377641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quota_policies</a:t>
            </a:r>
          </a:p>
        </p:txBody>
      </p:sp>
      <p:sp>
        <p:nvSpPr>
          <p:cNvPr id="24" name="직사각형 363">
            <a:extLst>
              <a:ext uri="{FF2B5EF4-FFF2-40B4-BE49-F238E27FC236}">
                <a16:creationId xmlns:a16="http://schemas.microsoft.com/office/drawing/2014/main" id="{0D97FE8F-C7CD-4BB8-F984-33055885779C}"/>
              </a:ext>
            </a:extLst>
          </p:cNvPr>
          <p:cNvSpPr/>
          <p:nvPr/>
        </p:nvSpPr>
        <p:spPr>
          <a:xfrm>
            <a:off x="367384" y="3537484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1791324" y="1905549"/>
            <a:ext cx="13399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CBBD59F-A6F9-DE99-7FF2-5C90C42B8E5C}"/>
              </a:ext>
            </a:extLst>
          </p:cNvPr>
          <p:cNvCxnSpPr>
            <a:cxnSpLocks/>
            <a:stCxn id="23" idx="1"/>
            <a:endCxn id="53" idx="2"/>
          </p:cNvCxnSpPr>
          <p:nvPr/>
        </p:nvCxnSpPr>
        <p:spPr>
          <a:xfrm rot="5400000" flipH="1" flipV="1">
            <a:off x="4407195" y="2380140"/>
            <a:ext cx="344907" cy="296327"/>
          </a:xfrm>
          <a:prstGeom prst="bentConnector3">
            <a:avLst>
              <a:gd name="adj1" fmla="val 50000"/>
            </a:avLst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205608" y="21762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6785376" y="20094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1833888" y="1536464"/>
            <a:ext cx="1371139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</a:t>
            </a:r>
          </a:p>
          <a:p>
            <a:r>
              <a:rPr lang="en-US" sz="1100" dirty="0"/>
              <a:t>Set quotas per API</a:t>
            </a: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250016" y="19966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250016" y="14917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6789904" y="15086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4727812" y="1850946"/>
            <a:ext cx="0" cy="1456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205608" y="16713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83C0C54-9E59-617F-6FDA-337DB6C694C1}"/>
              </a:ext>
            </a:extLst>
          </p:cNvPr>
          <p:cNvSpPr>
            <a:spLocks/>
          </p:cNvSpPr>
          <p:nvPr/>
        </p:nvSpPr>
        <p:spPr>
          <a:xfrm>
            <a:off x="1664142" y="15313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466088" y="1472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270942" y="1493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658596" y="2103676"/>
            <a:ext cx="1310701" cy="76852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policies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692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5400000" flipH="1" flipV="1">
            <a:off x="8277628" y="460579"/>
            <a:ext cx="38100" cy="2057956"/>
          </a:xfrm>
          <a:prstGeom prst="bentConnector3">
            <a:avLst>
              <a:gd name="adj1" fmla="val 106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713988" y="9014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518842" y="921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128833" y="647474"/>
            <a:ext cx="979330" cy="2701597"/>
          </a:xfrm>
          <a:prstGeom prst="bentConnector4">
            <a:avLst>
              <a:gd name="adj1" fmla="val -41497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676551" y="1470507"/>
            <a:ext cx="1358464" cy="464724"/>
            <a:chOff x="4546599" y="2111542"/>
            <a:chExt cx="11453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C0CCC48-C63B-5CB4-1279-251B23E0A5D9}"/>
              </a:ext>
            </a:extLst>
          </p:cNvPr>
          <p:cNvSpPr txBox="1"/>
          <p:nvPr/>
        </p:nvSpPr>
        <p:spPr>
          <a:xfrm>
            <a:off x="8463483" y="3968908"/>
            <a:ext cx="3520033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"api-key-01:API:chat-api:W:G"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"api-key-02:API:chat-api:R:G"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6000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D9C95B-9A72-0439-02C7-354A833ABB3C}"/>
              </a:ext>
            </a:extLst>
          </p:cNvPr>
          <p:cNvSpPr txBox="1"/>
          <p:nvPr/>
        </p:nvSpPr>
        <p:spPr>
          <a:xfrm>
            <a:off x="7713988" y="2914252"/>
            <a:ext cx="4008112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api_quota_policy_name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quota_limit_per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API:chat-api:R:G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"5000r/M"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API:chat-api:W:G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"6000r/M"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66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07" y="8656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76" y="865605"/>
            <a:ext cx="1005495" cy="108928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3934765" cy="341313"/>
            <a:chOff x="284101" y="116896"/>
            <a:chExt cx="3934765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3934765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2199320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Create a quota policy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24" y="11132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411427" y="17191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/>
        </p:nvGraphicFramePr>
        <p:xfrm>
          <a:off x="542059" y="2952394"/>
          <a:ext cx="8513128" cy="1981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63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  <a:gridCol w="3159443">
                  <a:extLst>
                    <a:ext uri="{9D8B030D-6E8A-4147-A177-3AD203B41FA5}">
                      <a16:colId xmlns:a16="http://schemas.microsoft.com/office/drawing/2014/main" val="2031943777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Quota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Policy</a:t>
                      </a:r>
                    </a:p>
                    <a:p>
                      <a:r>
                        <a:rPr lang="en-US" sz="11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Proxy </a:t>
                      </a:r>
                    </a:p>
                    <a:p>
                      <a:r>
                        <a:rPr lang="en-US" sz="11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API </a:t>
                      </a:r>
                    </a:p>
                    <a:p>
                      <a:r>
                        <a:rPr lang="en-US" sz="11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Pay </a:t>
                      </a:r>
                    </a:p>
                    <a:p>
                      <a:r>
                        <a:rPr lang="en-US" sz="11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</a:t>
                      </a:r>
                    </a:p>
                    <a:p>
                      <a:r>
                        <a:rPr lang="en-US" sz="1100" dirty="0"/>
                        <a:t>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Limit </a:t>
                      </a:r>
                    </a:p>
                    <a:p>
                      <a:r>
                        <a:rPr lang="en-US" sz="1100" dirty="0"/>
                        <a:t>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per image-api on a user (Free, Read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USR:image-api:W:B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POST, 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Bronze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(Bronze,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USR:image-api:A:S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Silver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(Silver, all APIs)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GRP:chat-api:W:G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Chat-api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per chatbot-api on a group (Gold,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GLO::R:P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 Policy for all proxies (Premium, Read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GLO::W:G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Global Policy for all proxies (Gold,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3657361" y="1710156"/>
            <a:ext cx="1718658" cy="768522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quota_policies</a:t>
            </a:r>
            <a:endParaRPr lang="en-US" sz="1200" dirty="0">
              <a:solidFill>
                <a:schemeClr val="tx1"/>
              </a:solidFill>
            </a:endParaRP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users_quota_policies</a:t>
            </a:r>
            <a:endParaRPr lang="en-US" sz="1200" dirty="0">
              <a:solidFill>
                <a:schemeClr val="tx1"/>
              </a:solidFill>
            </a:endParaRP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groups_policies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363">
            <a:extLst>
              <a:ext uri="{FF2B5EF4-FFF2-40B4-BE49-F238E27FC236}">
                <a16:creationId xmlns:a16="http://schemas.microsoft.com/office/drawing/2014/main" id="{0D97FE8F-C7CD-4BB8-F984-33055885779C}"/>
              </a:ext>
            </a:extLst>
          </p:cNvPr>
          <p:cNvSpPr/>
          <p:nvPr/>
        </p:nvSpPr>
        <p:spPr>
          <a:xfrm>
            <a:off x="535672" y="26622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1181724" y="1410249"/>
            <a:ext cx="13399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CBBD59F-A6F9-DE99-7FF2-5C90C42B8E5C}"/>
              </a:ext>
            </a:extLst>
          </p:cNvPr>
          <p:cNvCxnSpPr>
            <a:cxnSpLocks/>
            <a:stCxn id="23" idx="2"/>
            <a:endCxn id="8" idx="2"/>
          </p:cNvCxnSpPr>
          <p:nvPr/>
        </p:nvCxnSpPr>
        <p:spPr>
          <a:xfrm rot="10800000">
            <a:off x="3131307" y="1954891"/>
            <a:ext cx="526054" cy="139526"/>
          </a:xfrm>
          <a:prstGeom prst="bentConnector2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3740907" y="1410248"/>
            <a:ext cx="1833769" cy="1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5514623" y="1371519"/>
            <a:ext cx="1241153" cy="287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aphicFrame>
        <p:nvGraphicFramePr>
          <p:cNvPr id="41" name="Table 22">
            <a:extLst>
              <a:ext uri="{FF2B5EF4-FFF2-40B4-BE49-F238E27FC236}">
                <a16:creationId xmlns:a16="http://schemas.microsoft.com/office/drawing/2014/main" id="{E53A3C20-4211-DC81-33DA-4DE041507ED7}"/>
              </a:ext>
            </a:extLst>
          </p:cNvPr>
          <p:cNvGraphicFramePr>
            <a:graphicFrameLocks noGrp="1"/>
          </p:cNvGraphicFramePr>
          <p:nvPr/>
        </p:nvGraphicFramePr>
        <p:xfrm>
          <a:off x="542059" y="5394610"/>
          <a:ext cx="2475241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6186">
                  <a:extLst>
                    <a:ext uri="{9D8B030D-6E8A-4147-A177-3AD203B41FA5}">
                      <a16:colId xmlns:a16="http://schemas.microsoft.com/office/drawing/2014/main" val="2480765251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 ID (sub)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Policy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7601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USR:image-api:R:B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USR:chat-api:W:G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</a:tbl>
          </a:graphicData>
        </a:graphic>
      </p:graphicFrame>
      <p:sp>
        <p:nvSpPr>
          <p:cNvPr id="42" name="직사각형 363">
            <a:extLst>
              <a:ext uri="{FF2B5EF4-FFF2-40B4-BE49-F238E27FC236}">
                <a16:creationId xmlns:a16="http://schemas.microsoft.com/office/drawing/2014/main" id="{9CCA2374-6049-ADDB-5A94-E24D430CFA3D}"/>
              </a:ext>
            </a:extLst>
          </p:cNvPr>
          <p:cNvSpPr/>
          <p:nvPr/>
        </p:nvSpPr>
        <p:spPr>
          <a:xfrm>
            <a:off x="542059" y="51113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users_quota_policies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aphicFrame>
        <p:nvGraphicFramePr>
          <p:cNvPr id="44" name="Table 22">
            <a:extLst>
              <a:ext uri="{FF2B5EF4-FFF2-40B4-BE49-F238E27FC236}">
                <a16:creationId xmlns:a16="http://schemas.microsoft.com/office/drawing/2014/main" id="{386B3C89-5C0F-421D-086B-9A56F0721E8C}"/>
              </a:ext>
            </a:extLst>
          </p:cNvPr>
          <p:cNvGraphicFramePr>
            <a:graphicFrameLocks noGrp="1"/>
          </p:cNvGraphicFramePr>
          <p:nvPr/>
        </p:nvGraphicFramePr>
        <p:xfrm>
          <a:off x="3463059" y="5394610"/>
          <a:ext cx="2475241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6186">
                  <a:extLst>
                    <a:ext uri="{9D8B030D-6E8A-4147-A177-3AD203B41FA5}">
                      <a16:colId xmlns:a16="http://schemas.microsoft.com/office/drawing/2014/main" val="2480765251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Group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Policy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nginx-dev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nginx-dev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7601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nginx-product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USR:image-api:R:B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F5-product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USR:chat-api:W:G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</a:tbl>
          </a:graphicData>
        </a:graphic>
      </p:graphicFrame>
      <p:sp>
        <p:nvSpPr>
          <p:cNvPr id="45" name="직사각형 363">
            <a:extLst>
              <a:ext uri="{FF2B5EF4-FFF2-40B4-BE49-F238E27FC236}">
                <a16:creationId xmlns:a16="http://schemas.microsoft.com/office/drawing/2014/main" id="{2ECF5482-BB41-1791-EE80-45A565C91AE2}"/>
              </a:ext>
            </a:extLst>
          </p:cNvPr>
          <p:cNvSpPr/>
          <p:nvPr/>
        </p:nvSpPr>
        <p:spPr>
          <a:xfrm>
            <a:off x="3463059" y="51113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groups_quota_policies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8B025E-9614-6A2C-D68F-F0A6A9A87046}"/>
              </a:ext>
            </a:extLst>
          </p:cNvPr>
          <p:cNvGrpSpPr/>
          <p:nvPr/>
        </p:nvGrpSpPr>
        <p:grpSpPr>
          <a:xfrm>
            <a:off x="6502875" y="1975500"/>
            <a:ext cx="1298758" cy="464724"/>
            <a:chOff x="4546599" y="2111542"/>
            <a:chExt cx="1145309" cy="530057"/>
          </a:xfrm>
        </p:grpSpPr>
        <p:sp>
          <p:nvSpPr>
            <p:cNvPr id="47" name="Internal Storage 46">
              <a:extLst>
                <a:ext uri="{FF2B5EF4-FFF2-40B4-BE49-F238E27FC236}">
                  <a16:creationId xmlns:a16="http://schemas.microsoft.com/office/drawing/2014/main" id="{370DD87A-72BE-3D50-17AB-AF10571969B1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151B43-B2DB-E334-DE18-F85FAD454AC0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quota status</a:t>
              </a: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03CEBB4-0E43-5A73-967F-E9532F06F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9479" y="865605"/>
            <a:ext cx="1005495" cy="1022820"/>
          </a:xfrm>
          <a:prstGeom prst="rect">
            <a:avLst/>
          </a:prstGeom>
        </p:spPr>
      </p:pic>
      <p:sp>
        <p:nvSpPr>
          <p:cNvPr id="50" name="직사각형 363">
            <a:extLst>
              <a:ext uri="{FF2B5EF4-FFF2-40B4-BE49-F238E27FC236}">
                <a16:creationId xmlns:a16="http://schemas.microsoft.com/office/drawing/2014/main" id="{6363C588-A5DF-F288-C8A4-D536BB01A778}"/>
              </a:ext>
            </a:extLst>
          </p:cNvPr>
          <p:cNvSpPr/>
          <p:nvPr/>
        </p:nvSpPr>
        <p:spPr>
          <a:xfrm>
            <a:off x="8717841" y="1359930"/>
            <a:ext cx="12309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1224288" y="723664"/>
            <a:ext cx="174393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 policy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/user</a:t>
            </a:r>
          </a:p>
        </p:txBody>
      </p:sp>
    </p:spTree>
    <p:extLst>
      <p:ext uri="{BB962C8B-B14F-4D97-AF65-F5344CB8AC3E}">
        <p14:creationId xmlns:p14="http://schemas.microsoft.com/office/powerpoint/2010/main" val="231071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7125BF-4581-0AE7-EB81-0F84C6081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29" y="54679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6801C1-6167-5EFC-E743-08BB175CE22C}"/>
              </a:ext>
            </a:extLst>
          </p:cNvPr>
          <p:cNvSpPr txBox="1"/>
          <p:nvPr/>
        </p:nvSpPr>
        <p:spPr>
          <a:xfrm>
            <a:off x="839359" y="1052747"/>
            <a:ext cx="443965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API Owner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59" y="873327"/>
            <a:ext cx="1549400" cy="138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56" y="2519247"/>
            <a:ext cx="1219200" cy="132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6D40D4-2F9A-9DA0-1CF6-D9849C167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6059" y="3054350"/>
            <a:ext cx="1130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I Connectivity Manager diagram">
            <a:extLst>
              <a:ext uri="{FF2B5EF4-FFF2-40B4-BE49-F238E27FC236}">
                <a16:creationId xmlns:a16="http://schemas.microsoft.com/office/drawing/2014/main" id="{DCBFC36F-97B1-84DD-EB29-71C0C6C38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450"/>
            <a:ext cx="12192000" cy="625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1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9672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8001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4923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at API Proxy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624" y="12148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719527" y="17826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749616"/>
              </p:ext>
            </p:extLst>
          </p:nvPr>
        </p:nvGraphicFramePr>
        <p:xfrm>
          <a:off x="1837459" y="2819400"/>
          <a:ext cx="4373572" cy="9997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API:image-api:R:G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API:image-api:W:G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89824" y="1511849"/>
            <a:ext cx="9208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17825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6157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2557789" y="952264"/>
            <a:ext cx="1095694" cy="5078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 and set quotas / proxy</a:t>
            </a: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6029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0345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0514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393746"/>
            <a:ext cx="0" cy="2091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2141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83C0C54-9E59-617F-6FDA-337DB6C694C1}"/>
              </a:ext>
            </a:extLst>
          </p:cNvPr>
          <p:cNvSpPr>
            <a:spLocks/>
          </p:cNvSpPr>
          <p:nvPr/>
        </p:nvSpPr>
        <p:spPr>
          <a:xfrm>
            <a:off x="2388042" y="972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0284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048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1773476"/>
            <a:ext cx="1310701" cy="91514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3379" y="35128"/>
            <a:ext cx="25400" cy="2057958"/>
          </a:xfrm>
          <a:prstGeom prst="bentConnector3">
            <a:avLst>
              <a:gd name="adj1" fmla="val -9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6347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655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8078" y="290429"/>
            <a:ext cx="1179640" cy="2701597"/>
          </a:xfrm>
          <a:prstGeom prst="bentConnector4">
            <a:avLst>
              <a:gd name="adj1" fmla="val -19379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0768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599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proxy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620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113388" y="1406439"/>
            <a:ext cx="256056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273064"/>
            <a:ext cx="1281187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set quotas per proxy per API key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306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3957872" y="2193059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3788126" y="221329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12F8AF-80E1-214D-5161-4A3F446B7AFE}"/>
              </a:ext>
            </a:extLst>
          </p:cNvPr>
          <p:cNvSpPr txBox="1"/>
          <p:nvPr/>
        </p:nvSpPr>
        <p:spPr>
          <a:xfrm>
            <a:off x="1838551" y="3831957"/>
            <a:ext cx="4372480" cy="3073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tIns="54864" bIns="54864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 Name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policy-type:proxy-name:api-method:pay-method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0571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/quotas/{name}/proxies/{name}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337143" y="6342728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(local/remote) key/val store might be used.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30A69D9-6663-886A-D965-A324F979D3E8}"/>
              </a:ext>
            </a:extLst>
          </p:cNvPr>
          <p:cNvSpPr txBox="1"/>
          <p:nvPr/>
        </p:nvSpPr>
        <p:spPr>
          <a:xfrm>
            <a:off x="6340342" y="2819400"/>
            <a:ext cx="4162558" cy="3514262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$api_quota_policy_name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API:image-api:R:F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API:image-api:W:G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apikey_proxy_method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"api-key-01:image-api:R"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"api-key-02:image-api:W"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G</a:t>
            </a:r>
            <a:r>
              <a:rPr lang="en-US" altLang="ko-KR" sz="900" dirty="0">
                <a:solidFill>
                  <a:srgbClr val="6A9955"/>
                </a:solidFill>
                <a:latin typeface="Menlo" panose="020B0609030804020204" pitchFamily="49" charset="0"/>
              </a:rPr>
              <a:t>old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=q_limit:1M 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ql.json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sync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=q_status:1M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qs.json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sync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timeout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=32d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quota_key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q_limit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q_limit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quota_key</a:t>
            </a: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q_status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q_status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quota_apis.conf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location /images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GET 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quota_enable_per_apikey_proxy_read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POST)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quota_enable_per_apikey_proxy_write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auth_request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quota_validation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mirror      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error_page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403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@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too_many_requests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https://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my_image_svc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/images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1A2D4A70-96AC-F9AB-8BE7-D2A228E97B1C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4227613" y="1402798"/>
            <a:ext cx="220248" cy="13389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8D54361-9F39-CDED-C93A-6DEF0045119B}"/>
              </a:ext>
            </a:extLst>
          </p:cNvPr>
          <p:cNvSpPr txBox="1"/>
          <p:nvPr/>
        </p:nvSpPr>
        <p:spPr>
          <a:xfrm>
            <a:off x="1837458" y="4505853"/>
            <a:ext cx="437247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"api-key-01:API:image-api:R:F"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"api-key-02:API:image-api:W:G"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6000}</a:t>
            </a:r>
          </a:p>
        </p:txBody>
      </p:sp>
      <p:sp>
        <p:nvSpPr>
          <p:cNvPr id="156" name="직사각형 363">
            <a:extLst>
              <a:ext uri="{FF2B5EF4-FFF2-40B4-BE49-F238E27FC236}">
                <a16:creationId xmlns:a16="http://schemas.microsoft.com/office/drawing/2014/main" id="{E8123483-DA2E-09E7-3128-B32D187A0697}"/>
              </a:ext>
            </a:extLst>
          </p:cNvPr>
          <p:cNvSpPr/>
          <p:nvPr/>
        </p:nvSpPr>
        <p:spPr>
          <a:xfrm>
            <a:off x="1842327" y="2631194"/>
            <a:ext cx="1775981" cy="161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Policies Table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7" name="직사각형 363">
            <a:extLst>
              <a:ext uri="{FF2B5EF4-FFF2-40B4-BE49-F238E27FC236}">
                <a16:creationId xmlns:a16="http://schemas.microsoft.com/office/drawing/2014/main" id="{9019D56A-01D0-1DF3-D924-774EE04E9306}"/>
              </a:ext>
            </a:extLst>
          </p:cNvPr>
          <p:cNvSpPr/>
          <p:nvPr/>
        </p:nvSpPr>
        <p:spPr>
          <a:xfrm>
            <a:off x="1837458" y="4283914"/>
            <a:ext cx="2392158" cy="169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Limit (Permanent K/V Store)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8" name="직사각형 363">
            <a:extLst>
              <a:ext uri="{FF2B5EF4-FFF2-40B4-BE49-F238E27FC236}">
                <a16:creationId xmlns:a16="http://schemas.microsoft.com/office/drawing/2014/main" id="{C1714605-7254-0348-F450-85E0A8765144}"/>
              </a:ext>
            </a:extLst>
          </p:cNvPr>
          <p:cNvSpPr/>
          <p:nvPr/>
        </p:nvSpPr>
        <p:spPr>
          <a:xfrm>
            <a:off x="6337143" y="2618858"/>
            <a:ext cx="2037419" cy="168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Metadata (nginx.conf)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1FBC6A5-9703-CF45-6F0E-52842F4CA486}"/>
              </a:ext>
            </a:extLst>
          </p:cNvPr>
          <p:cNvSpPr txBox="1"/>
          <p:nvPr/>
        </p:nvSpPr>
        <p:spPr>
          <a:xfrm>
            <a:off x="1837457" y="5262069"/>
            <a:ext cx="4372479" cy="10618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"api-key-01:API:image-api:R:F"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"api-key-02:API:image-api:W:G"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6000,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 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3" name="직사각형 363">
            <a:extLst>
              <a:ext uri="{FF2B5EF4-FFF2-40B4-BE49-F238E27FC236}">
                <a16:creationId xmlns:a16="http://schemas.microsoft.com/office/drawing/2014/main" id="{9D80E12B-7C78-C641-57B4-C725180C4ED8}"/>
              </a:ext>
            </a:extLst>
          </p:cNvPr>
          <p:cNvSpPr/>
          <p:nvPr/>
        </p:nvSpPr>
        <p:spPr>
          <a:xfrm>
            <a:off x="1837458" y="5005968"/>
            <a:ext cx="2392158" cy="210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Status (K/V Store w/ timeout)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8BAE695-F2FC-3DEB-36A2-D5C9A32494CC}"/>
              </a:ext>
            </a:extLst>
          </p:cNvPr>
          <p:cNvSpPr>
            <a:spLocks/>
          </p:cNvSpPr>
          <p:nvPr/>
        </p:nvSpPr>
        <p:spPr>
          <a:xfrm>
            <a:off x="4775642" y="1417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5" name="Can 164">
            <a:extLst>
              <a:ext uri="{FF2B5EF4-FFF2-40B4-BE49-F238E27FC236}">
                <a16:creationId xmlns:a16="http://schemas.microsoft.com/office/drawing/2014/main" id="{51BC87DB-F3AA-38DF-6E8D-C16683C00BC4}"/>
              </a:ext>
            </a:extLst>
          </p:cNvPr>
          <p:cNvSpPr/>
          <p:nvPr/>
        </p:nvSpPr>
        <p:spPr>
          <a:xfrm>
            <a:off x="2842291" y="1851239"/>
            <a:ext cx="825970" cy="6623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</p:txBody>
      </p:sp>
    </p:spTree>
    <p:extLst>
      <p:ext uri="{BB962C8B-B14F-4D97-AF65-F5344CB8AC3E}">
        <p14:creationId xmlns:p14="http://schemas.microsoft.com/office/powerpoint/2010/main" val="161363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9672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8001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093604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per User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624" y="12148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719527" y="17826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86262"/>
              </p:ext>
            </p:extLst>
          </p:nvPr>
        </p:nvGraphicFramePr>
        <p:xfrm>
          <a:off x="1837459" y="2819400"/>
          <a:ext cx="4373572" cy="10576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USR:image-api:R:F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GET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Free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r/M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USR:image-api:W:B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PUT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Bronze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r/M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USR:image-api:A:S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All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Silver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r/D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3842963082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89824" y="1511849"/>
            <a:ext cx="9208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17825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6157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6029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0345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0514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393746"/>
            <a:ext cx="0" cy="2091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2141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0284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048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1773476"/>
            <a:ext cx="1310701" cy="91514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3379" y="35128"/>
            <a:ext cx="25400" cy="2057958"/>
          </a:xfrm>
          <a:prstGeom prst="bentConnector3">
            <a:avLst>
              <a:gd name="adj1" fmla="val -9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6347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655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8078" y="290429"/>
            <a:ext cx="1179640" cy="2701597"/>
          </a:xfrm>
          <a:prstGeom prst="bentConnector4">
            <a:avLst>
              <a:gd name="adj1" fmla="val -19379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0768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599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user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620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113388" y="1406439"/>
            <a:ext cx="256056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273064"/>
            <a:ext cx="1281187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set quotas per proxy per user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306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3957872" y="2193059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3788126" y="221329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0571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/quotas/{name}/users/{sub}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337143" y="6342728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(local/remote) key/val store might be used.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30A69D9-6663-886A-D965-A324F979D3E8}"/>
              </a:ext>
            </a:extLst>
          </p:cNvPr>
          <p:cNvSpPr txBox="1"/>
          <p:nvPr/>
        </p:nvSpPr>
        <p:spPr>
          <a:xfrm>
            <a:off x="6340342" y="2819400"/>
            <a:ext cx="4162558" cy="3503331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user_quota_policy_name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USR:image-api:R:F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”1000r/M"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USR:image-api:W:B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”2000r/M"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USR:image-api:A:S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”3000r/D"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user_proxy_method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”user-01:image-api:R"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”user-02:image-api:W"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”B"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Bronze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”user-03:image-api:A"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”S"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Silver</a:t>
            </a:r>
            <a:endParaRPr lang="en-US" altLang="ko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: same as prox</a:t>
            </a:r>
            <a:r>
              <a:rPr lang="en-US" sz="900" dirty="0">
                <a:solidFill>
                  <a:srgbClr val="6A9955"/>
                </a:solidFill>
                <a:latin typeface="Menlo" panose="020B0609030804020204" pitchFamily="49" charset="0"/>
              </a:rPr>
              <a:t>y level configuration</a:t>
            </a:r>
            <a:endParaRPr lang="en-US" altLang="ko-KR" sz="900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quota_apis.conf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quota_enable_per_user_proxy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location /images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GET 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quota_enable_per_user_proxy_read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PUT 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quota_enable_per_user_proxy_write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auth_request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quota_validation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mirror      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error_page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403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@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too_many_requests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https://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my_image_svc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/images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8" name="Can 147">
            <a:extLst>
              <a:ext uri="{FF2B5EF4-FFF2-40B4-BE49-F238E27FC236}">
                <a16:creationId xmlns:a16="http://schemas.microsoft.com/office/drawing/2014/main" id="{1BB3ADB8-6DC3-52F1-284A-6F888971265B}"/>
              </a:ext>
            </a:extLst>
          </p:cNvPr>
          <p:cNvSpPr/>
          <p:nvPr/>
        </p:nvSpPr>
        <p:spPr>
          <a:xfrm>
            <a:off x="2842291" y="1851239"/>
            <a:ext cx="825970" cy="6623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1A2D4A70-96AC-F9AB-8BE7-D2A228E97B1C}"/>
              </a:ext>
            </a:extLst>
          </p:cNvPr>
          <p:cNvCxnSpPr>
            <a:cxnSpLocks/>
            <a:stCxn id="53" idx="2"/>
            <a:endCxn id="148" idx="4"/>
          </p:cNvCxnSpPr>
          <p:nvPr/>
        </p:nvCxnSpPr>
        <p:spPr>
          <a:xfrm rot="5400000">
            <a:off x="4227613" y="1402798"/>
            <a:ext cx="220248" cy="13389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8D54361-9F39-CDED-C93A-6DEF0045119B}"/>
              </a:ext>
            </a:extLst>
          </p:cNvPr>
          <p:cNvSpPr txBox="1"/>
          <p:nvPr/>
        </p:nvSpPr>
        <p:spPr>
          <a:xfrm>
            <a:off x="3724734" y="4162954"/>
            <a:ext cx="2468880" cy="581577"/>
          </a:xfrm>
          <a:prstGeom prst="rect">
            <a:avLst/>
          </a:prstGeom>
          <a:solidFill>
            <a:schemeClr val="tx1"/>
          </a:solidFill>
        </p:spPr>
        <p:txBody>
          <a:bodyPr wrap="square" lIns="45720" rIns="0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”user-01:USR:image-api:R:F"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”user-02:USR:image-api:W:B"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2000,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”user-03:USR:image-api:A:S"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2000}</a:t>
            </a:r>
          </a:p>
        </p:txBody>
      </p:sp>
      <p:sp>
        <p:nvSpPr>
          <p:cNvPr id="156" name="직사각형 363">
            <a:extLst>
              <a:ext uri="{FF2B5EF4-FFF2-40B4-BE49-F238E27FC236}">
                <a16:creationId xmlns:a16="http://schemas.microsoft.com/office/drawing/2014/main" id="{E8123483-DA2E-09E7-3128-B32D187A0697}"/>
              </a:ext>
            </a:extLst>
          </p:cNvPr>
          <p:cNvSpPr/>
          <p:nvPr/>
        </p:nvSpPr>
        <p:spPr>
          <a:xfrm>
            <a:off x="1842327" y="2631194"/>
            <a:ext cx="1775981" cy="161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Policies Table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7" name="직사각형 363">
            <a:extLst>
              <a:ext uri="{FF2B5EF4-FFF2-40B4-BE49-F238E27FC236}">
                <a16:creationId xmlns:a16="http://schemas.microsoft.com/office/drawing/2014/main" id="{9019D56A-01D0-1DF3-D924-774EE04E9306}"/>
              </a:ext>
            </a:extLst>
          </p:cNvPr>
          <p:cNvSpPr/>
          <p:nvPr/>
        </p:nvSpPr>
        <p:spPr>
          <a:xfrm>
            <a:off x="3723292" y="3941015"/>
            <a:ext cx="2470044" cy="1976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45720" rtlCol="0" anchor="ctr"/>
          <a:lstStyle/>
          <a:p>
            <a:pPr algn="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Limit (Permanent K/V Store)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8" name="직사각형 363">
            <a:extLst>
              <a:ext uri="{FF2B5EF4-FFF2-40B4-BE49-F238E27FC236}">
                <a16:creationId xmlns:a16="http://schemas.microsoft.com/office/drawing/2014/main" id="{C1714605-7254-0348-F450-85E0A8765144}"/>
              </a:ext>
            </a:extLst>
          </p:cNvPr>
          <p:cNvSpPr/>
          <p:nvPr/>
        </p:nvSpPr>
        <p:spPr>
          <a:xfrm>
            <a:off x="6337143" y="2618858"/>
            <a:ext cx="2037419" cy="168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Metadata (nginx.conf)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1FBC6A5-9703-CF45-6F0E-52842F4CA486}"/>
              </a:ext>
            </a:extLst>
          </p:cNvPr>
          <p:cNvSpPr txBox="1"/>
          <p:nvPr/>
        </p:nvSpPr>
        <p:spPr>
          <a:xfrm>
            <a:off x="1837457" y="5108263"/>
            <a:ext cx="4342827" cy="12141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”user-01:USR:image-api:R:F"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”user-02:USR:image-api:W:B"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2000,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”user-03:USR:image-api:A:S"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3000,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1681528439}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3" name="직사각형 363">
            <a:extLst>
              <a:ext uri="{FF2B5EF4-FFF2-40B4-BE49-F238E27FC236}">
                <a16:creationId xmlns:a16="http://schemas.microsoft.com/office/drawing/2014/main" id="{9D80E12B-7C78-C641-57B4-C725180C4ED8}"/>
              </a:ext>
            </a:extLst>
          </p:cNvPr>
          <p:cNvSpPr/>
          <p:nvPr/>
        </p:nvSpPr>
        <p:spPr>
          <a:xfrm>
            <a:off x="3711404" y="4875028"/>
            <a:ext cx="2468880" cy="1946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45720" rtlCol="0" anchor="ctr"/>
          <a:lstStyle/>
          <a:p>
            <a:pPr algn="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Status (K/V Store w/ timeout)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8BAE695-F2FC-3DEB-36A2-D5C9A32494CC}"/>
              </a:ext>
            </a:extLst>
          </p:cNvPr>
          <p:cNvSpPr>
            <a:spLocks/>
          </p:cNvSpPr>
          <p:nvPr/>
        </p:nvSpPr>
        <p:spPr>
          <a:xfrm>
            <a:off x="4775642" y="1417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1789A-957B-2212-3331-DE4674F16B9B}"/>
              </a:ext>
            </a:extLst>
          </p:cNvPr>
          <p:cNvSpPr txBox="1"/>
          <p:nvPr/>
        </p:nvSpPr>
        <p:spPr>
          <a:xfrm>
            <a:off x="2557789" y="952264"/>
            <a:ext cx="1095694" cy="5078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 and set quotas / user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9DA790-CFB1-00FA-D43F-243AFAB82209}"/>
              </a:ext>
            </a:extLst>
          </p:cNvPr>
          <p:cNvSpPr>
            <a:spLocks/>
          </p:cNvSpPr>
          <p:nvPr/>
        </p:nvSpPr>
        <p:spPr>
          <a:xfrm>
            <a:off x="2388042" y="972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A47198-6865-DFB3-CB0A-6C44853E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474803"/>
              </p:ext>
            </p:extLst>
          </p:nvPr>
        </p:nvGraphicFramePr>
        <p:xfrm>
          <a:off x="1837456" y="4151481"/>
          <a:ext cx="1775981" cy="8900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3692">
                  <a:extLst>
                    <a:ext uri="{9D8B030D-6E8A-4147-A177-3AD203B41FA5}">
                      <a16:colId xmlns:a16="http://schemas.microsoft.com/office/drawing/2014/main" val="2196516244"/>
                    </a:ext>
                  </a:extLst>
                </a:gridCol>
                <a:gridCol w="1242289">
                  <a:extLst>
                    <a:ext uri="{9D8B030D-6E8A-4147-A177-3AD203B41FA5}">
                      <a16:colId xmlns:a16="http://schemas.microsoft.com/office/drawing/2014/main" val="2306172613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sub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3107266929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user-01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USR:image-api:R:F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105530001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user-02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USR:image-api:W:B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195199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user-03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USR:image-api:A:S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536300620"/>
                  </a:ext>
                </a:extLst>
              </a:tr>
            </a:tbl>
          </a:graphicData>
        </a:graphic>
      </p:graphicFrame>
      <p:sp>
        <p:nvSpPr>
          <p:cNvPr id="6" name="직사각형 363">
            <a:extLst>
              <a:ext uri="{FF2B5EF4-FFF2-40B4-BE49-F238E27FC236}">
                <a16:creationId xmlns:a16="http://schemas.microsoft.com/office/drawing/2014/main" id="{F9923E9B-518D-0A06-DD9E-41635254B43A}"/>
              </a:ext>
            </a:extLst>
          </p:cNvPr>
          <p:cNvSpPr/>
          <p:nvPr/>
        </p:nvSpPr>
        <p:spPr>
          <a:xfrm>
            <a:off x="1842326" y="3951507"/>
            <a:ext cx="1771111" cy="1587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Users Quota Policies Table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7437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9672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8001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795719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per User Group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624" y="12148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719527" y="17826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9960"/>
              </p:ext>
            </p:extLst>
          </p:nvPr>
        </p:nvGraphicFramePr>
        <p:xfrm>
          <a:off x="1837459" y="2819400"/>
          <a:ext cx="4373572" cy="835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GRP:image-api:R:F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GET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Free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r/M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GRP:chat-api:A:P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All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Platinum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r/D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3842963082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89824" y="1511849"/>
            <a:ext cx="9208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17825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6157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6029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0345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0514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393746"/>
            <a:ext cx="0" cy="2091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2141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0284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048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1773476"/>
            <a:ext cx="1310701" cy="91514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3379" y="35128"/>
            <a:ext cx="25400" cy="2057958"/>
          </a:xfrm>
          <a:prstGeom prst="bentConnector3">
            <a:avLst>
              <a:gd name="adj1" fmla="val -9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6347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655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8078" y="290429"/>
            <a:ext cx="1179640" cy="2701597"/>
          </a:xfrm>
          <a:prstGeom prst="bentConnector4">
            <a:avLst>
              <a:gd name="adj1" fmla="val -19379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0768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599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group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620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113388" y="1406439"/>
            <a:ext cx="256056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273064"/>
            <a:ext cx="1281187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set quotas per proxy per group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306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3957872" y="2193059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3788126" y="221329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0571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/quotas/{name}/groups/{name}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346871" y="6510824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(local/remote) key/val store might be used.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30A69D9-6663-886A-D965-A324F979D3E8}"/>
              </a:ext>
            </a:extLst>
          </p:cNvPr>
          <p:cNvSpPr txBox="1"/>
          <p:nvPr/>
        </p:nvSpPr>
        <p:spPr>
          <a:xfrm>
            <a:off x="6340342" y="2819399"/>
            <a:ext cx="4162558" cy="3681155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group_quota_policy_name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GRP:image-api:R:F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”1000r/M"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GRP:chat-api:A:P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”3000r/D"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group_proxy_method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”group-01:image-api:R"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”group-03:chat-api:A"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”P"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Platinum</a:t>
            </a:r>
            <a:endParaRPr lang="en-US" altLang="ko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: same as prox</a:t>
            </a:r>
            <a:r>
              <a:rPr lang="en-US" sz="900" dirty="0">
                <a:solidFill>
                  <a:srgbClr val="6A9955"/>
                </a:solidFill>
                <a:latin typeface="Menlo" panose="020B0609030804020204" pitchFamily="49" charset="0"/>
              </a:rPr>
              <a:t>y level configuration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quota_apis.conf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location /images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GET )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quota_enable_per_group_proxy_read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quota_decrement_request.conf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https://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my_image_svc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/images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quota_enable_per_group_proxy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location / {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quota_decrement_request.conf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https://my_chatbot_svc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}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8" name="Can 147">
            <a:extLst>
              <a:ext uri="{FF2B5EF4-FFF2-40B4-BE49-F238E27FC236}">
                <a16:creationId xmlns:a16="http://schemas.microsoft.com/office/drawing/2014/main" id="{1BB3ADB8-6DC3-52F1-284A-6F888971265B}"/>
              </a:ext>
            </a:extLst>
          </p:cNvPr>
          <p:cNvSpPr/>
          <p:nvPr/>
        </p:nvSpPr>
        <p:spPr>
          <a:xfrm>
            <a:off x="2842291" y="1851239"/>
            <a:ext cx="825970" cy="6623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1A2D4A70-96AC-F9AB-8BE7-D2A228E97B1C}"/>
              </a:ext>
            </a:extLst>
          </p:cNvPr>
          <p:cNvCxnSpPr>
            <a:cxnSpLocks/>
            <a:stCxn id="53" idx="2"/>
            <a:endCxn id="148" idx="4"/>
          </p:cNvCxnSpPr>
          <p:nvPr/>
        </p:nvCxnSpPr>
        <p:spPr>
          <a:xfrm rot="5400000">
            <a:off x="4227613" y="1402798"/>
            <a:ext cx="220248" cy="13389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8D54361-9F39-CDED-C93A-6DEF0045119B}"/>
              </a:ext>
            </a:extLst>
          </p:cNvPr>
          <p:cNvSpPr txBox="1"/>
          <p:nvPr/>
        </p:nvSpPr>
        <p:spPr>
          <a:xfrm>
            <a:off x="3653483" y="3952642"/>
            <a:ext cx="2556454" cy="641879"/>
          </a:xfrm>
          <a:prstGeom prst="rect">
            <a:avLst/>
          </a:prstGeom>
          <a:solidFill>
            <a:schemeClr val="tx1"/>
          </a:solidFill>
        </p:spPr>
        <p:txBody>
          <a:bodyPr wrap="square" lIns="45720" rIns="0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”group-01:GRP:image-api:R:F"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”group-03:GRP:chat-api:A:P”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3000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56" name="직사각형 363">
            <a:extLst>
              <a:ext uri="{FF2B5EF4-FFF2-40B4-BE49-F238E27FC236}">
                <a16:creationId xmlns:a16="http://schemas.microsoft.com/office/drawing/2014/main" id="{E8123483-DA2E-09E7-3128-B32D187A0697}"/>
              </a:ext>
            </a:extLst>
          </p:cNvPr>
          <p:cNvSpPr/>
          <p:nvPr/>
        </p:nvSpPr>
        <p:spPr>
          <a:xfrm>
            <a:off x="1842327" y="2631194"/>
            <a:ext cx="1775981" cy="161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Policies Table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7" name="직사각형 363">
            <a:extLst>
              <a:ext uri="{FF2B5EF4-FFF2-40B4-BE49-F238E27FC236}">
                <a16:creationId xmlns:a16="http://schemas.microsoft.com/office/drawing/2014/main" id="{9019D56A-01D0-1DF3-D924-774EE04E9306}"/>
              </a:ext>
            </a:extLst>
          </p:cNvPr>
          <p:cNvSpPr/>
          <p:nvPr/>
        </p:nvSpPr>
        <p:spPr>
          <a:xfrm>
            <a:off x="3656533" y="3730703"/>
            <a:ext cx="2392158" cy="169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Limit (Permanent K/V Store)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8" name="직사각형 363">
            <a:extLst>
              <a:ext uri="{FF2B5EF4-FFF2-40B4-BE49-F238E27FC236}">
                <a16:creationId xmlns:a16="http://schemas.microsoft.com/office/drawing/2014/main" id="{C1714605-7254-0348-F450-85E0A8765144}"/>
              </a:ext>
            </a:extLst>
          </p:cNvPr>
          <p:cNvSpPr/>
          <p:nvPr/>
        </p:nvSpPr>
        <p:spPr>
          <a:xfrm>
            <a:off x="6337143" y="2618858"/>
            <a:ext cx="2037419" cy="168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Metadata (nginx.conf)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1FBC6A5-9703-CF45-6F0E-52842F4CA486}"/>
              </a:ext>
            </a:extLst>
          </p:cNvPr>
          <p:cNvSpPr txBox="1"/>
          <p:nvPr/>
        </p:nvSpPr>
        <p:spPr>
          <a:xfrm>
            <a:off x="1837457" y="4895933"/>
            <a:ext cx="4372479" cy="8402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”group-01:GRP:image-api:R:F"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”group-03:GR{:chat-api:A:P"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3000,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1681528439}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3" name="직사각형 363">
            <a:extLst>
              <a:ext uri="{FF2B5EF4-FFF2-40B4-BE49-F238E27FC236}">
                <a16:creationId xmlns:a16="http://schemas.microsoft.com/office/drawing/2014/main" id="{9D80E12B-7C78-C641-57B4-C725180C4ED8}"/>
              </a:ext>
            </a:extLst>
          </p:cNvPr>
          <p:cNvSpPr/>
          <p:nvPr/>
        </p:nvSpPr>
        <p:spPr>
          <a:xfrm>
            <a:off x="1837458" y="4688218"/>
            <a:ext cx="2392158" cy="161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Status (K/V Store w/ timeout)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8BAE695-F2FC-3DEB-36A2-D5C9A32494CC}"/>
              </a:ext>
            </a:extLst>
          </p:cNvPr>
          <p:cNvSpPr>
            <a:spLocks/>
          </p:cNvSpPr>
          <p:nvPr/>
        </p:nvSpPr>
        <p:spPr>
          <a:xfrm>
            <a:off x="4775642" y="1417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1789A-957B-2212-3331-DE4674F16B9B}"/>
              </a:ext>
            </a:extLst>
          </p:cNvPr>
          <p:cNvSpPr txBox="1"/>
          <p:nvPr/>
        </p:nvSpPr>
        <p:spPr>
          <a:xfrm>
            <a:off x="2557789" y="952264"/>
            <a:ext cx="1095694" cy="5078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 and set quotas / group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9DA790-CFB1-00FA-D43F-243AFAB82209}"/>
              </a:ext>
            </a:extLst>
          </p:cNvPr>
          <p:cNvSpPr>
            <a:spLocks/>
          </p:cNvSpPr>
          <p:nvPr/>
        </p:nvSpPr>
        <p:spPr>
          <a:xfrm>
            <a:off x="2388042" y="972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5EEEF-2A2D-29F7-AEEE-2EBA60A3BB66}"/>
              </a:ext>
            </a:extLst>
          </p:cNvPr>
          <p:cNvSpPr txBox="1"/>
          <p:nvPr/>
        </p:nvSpPr>
        <p:spPr>
          <a:xfrm>
            <a:off x="1837456" y="6014071"/>
            <a:ext cx="4372479" cy="491263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auth_request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quota_validation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mirror      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error_page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403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@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too_many_requests</a:t>
            </a:r>
            <a:r>
              <a:rPr lang="en-US" sz="900" dirty="0">
                <a:solidFill>
                  <a:srgbClr val="6A9955"/>
                </a:solidFill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직사각형 363">
            <a:extLst>
              <a:ext uri="{FF2B5EF4-FFF2-40B4-BE49-F238E27FC236}">
                <a16:creationId xmlns:a16="http://schemas.microsoft.com/office/drawing/2014/main" id="{AD28EF41-B9AD-2CAE-7610-AD77E6F963DA}"/>
              </a:ext>
            </a:extLst>
          </p:cNvPr>
          <p:cNvSpPr/>
          <p:nvPr/>
        </p:nvSpPr>
        <p:spPr>
          <a:xfrm>
            <a:off x="1834979" y="5805822"/>
            <a:ext cx="3582144" cy="171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Metadata (</a:t>
            </a:r>
            <a:r>
              <a:rPr kumimoji="0" lang="en-US" altLang="ko-KR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quota_decrement_request.conf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B97DA0-B251-8F55-241D-51A8662EA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39899"/>
              </p:ext>
            </p:extLst>
          </p:nvPr>
        </p:nvGraphicFramePr>
        <p:xfrm>
          <a:off x="1836874" y="3927009"/>
          <a:ext cx="1781815" cy="6675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5726">
                  <a:extLst>
                    <a:ext uri="{9D8B030D-6E8A-4147-A177-3AD203B41FA5}">
                      <a16:colId xmlns:a16="http://schemas.microsoft.com/office/drawing/2014/main" val="1613539130"/>
                    </a:ext>
                  </a:extLst>
                </a:gridCol>
                <a:gridCol w="1176089">
                  <a:extLst>
                    <a:ext uri="{9D8B030D-6E8A-4147-A177-3AD203B41FA5}">
                      <a16:colId xmlns:a16="http://schemas.microsoft.com/office/drawing/2014/main" val="1668128752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Group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408919185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group-01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GRP:image-api:R:F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14179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group-03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GRP:chat-api:A:P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471920779"/>
                  </a:ext>
                </a:extLst>
              </a:tr>
            </a:tbl>
          </a:graphicData>
        </a:graphic>
      </p:graphicFrame>
      <p:sp>
        <p:nvSpPr>
          <p:cNvPr id="19" name="직사각형 363">
            <a:extLst>
              <a:ext uri="{FF2B5EF4-FFF2-40B4-BE49-F238E27FC236}">
                <a16:creationId xmlns:a16="http://schemas.microsoft.com/office/drawing/2014/main" id="{FA2B8D64-260E-E609-34C0-E690971BD493}"/>
              </a:ext>
            </a:extLst>
          </p:cNvPr>
          <p:cNvSpPr/>
          <p:nvPr/>
        </p:nvSpPr>
        <p:spPr>
          <a:xfrm>
            <a:off x="1839084" y="3730702"/>
            <a:ext cx="1775981" cy="169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Groups Quota Policies Table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0079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6567330" cy="341313"/>
            <a:chOff x="284101" y="116896"/>
            <a:chExt cx="6567330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6567330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4844083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API Quota Validation &amp; Decrement Flow (Sync)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graphicFrame>
        <p:nvGraphicFramePr>
          <p:cNvPr id="90" name="Table 28">
            <a:extLst>
              <a:ext uri="{FF2B5EF4-FFF2-40B4-BE49-F238E27FC236}">
                <a16:creationId xmlns:a16="http://schemas.microsoft.com/office/drawing/2014/main" id="{7F4730AC-1FC5-2D96-DF9F-0F53A0AF8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78394"/>
              </p:ext>
            </p:extLst>
          </p:nvPr>
        </p:nvGraphicFramePr>
        <p:xfrm>
          <a:off x="3394212" y="770609"/>
          <a:ext cx="6430724" cy="5766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362">
                  <a:extLst>
                    <a:ext uri="{9D8B030D-6E8A-4147-A177-3AD203B41FA5}">
                      <a16:colId xmlns:a16="http://schemas.microsoft.com/office/drawing/2014/main" val="4233905034"/>
                    </a:ext>
                  </a:extLst>
                </a:gridCol>
                <a:gridCol w="3215362">
                  <a:extLst>
                    <a:ext uri="{9D8B030D-6E8A-4147-A177-3AD203B41FA5}">
                      <a16:colId xmlns:a16="http://schemas.microsoft.com/office/drawing/2014/main" val="2606722960"/>
                    </a:ext>
                  </a:extLst>
                </a:gridCol>
              </a:tblGrid>
              <a:tr h="4380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NIGNX Proxy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(nginx.conf, Cache)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Quota Module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(quota NJS)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296117"/>
                  </a:ext>
                </a:extLst>
              </a:tr>
              <a:tr h="5324865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572198"/>
                  </a:ext>
                </a:extLst>
              </a:tr>
            </a:tbl>
          </a:graphicData>
        </a:graphic>
      </p:graphicFrame>
      <p:pic>
        <p:nvPicPr>
          <p:cNvPr id="91" name="Picture 90">
            <a:extLst>
              <a:ext uri="{FF2B5EF4-FFF2-40B4-BE49-F238E27FC236}">
                <a16:creationId xmlns:a16="http://schemas.microsoft.com/office/drawing/2014/main" id="{1DE5D257-423B-1510-540B-EF88D21A6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899" y="1819388"/>
            <a:ext cx="584200" cy="4191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17A0DB17-02BA-8D10-E7C4-30B23B32992F}"/>
              </a:ext>
            </a:extLst>
          </p:cNvPr>
          <p:cNvSpPr txBox="1"/>
          <p:nvPr/>
        </p:nvSpPr>
        <p:spPr>
          <a:xfrm>
            <a:off x="1331707" y="2256201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Client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9948B9AA-AB23-E3F1-6E12-619E91249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586" y="1400742"/>
            <a:ext cx="1159746" cy="1256391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16BD47F-519E-2064-C050-770077E5CD20}"/>
              </a:ext>
            </a:extLst>
          </p:cNvPr>
          <p:cNvCxnSpPr>
            <a:cxnSpLocks/>
            <a:stCxn id="93" idx="1"/>
            <a:endCxn id="91" idx="3"/>
          </p:cNvCxnSpPr>
          <p:nvPr/>
        </p:nvCxnSpPr>
        <p:spPr>
          <a:xfrm flipH="1">
            <a:off x="2111099" y="2028938"/>
            <a:ext cx="69748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4C2AC2F-0C01-2965-8FF8-7AEDF3F728AD}"/>
              </a:ext>
            </a:extLst>
          </p:cNvPr>
          <p:cNvSpPr txBox="1"/>
          <p:nvPr/>
        </p:nvSpPr>
        <p:spPr>
          <a:xfrm>
            <a:off x="2237964" y="1664305"/>
            <a:ext cx="469271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</a:t>
            </a:r>
          </a:p>
          <a:p>
            <a:r>
              <a:rPr lang="en-US" sz="1100" dirty="0"/>
              <a:t>Request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DD9D38C-CA0C-DBAF-DBFB-7010BC1A37A0}"/>
              </a:ext>
            </a:extLst>
          </p:cNvPr>
          <p:cNvGrpSpPr/>
          <p:nvPr/>
        </p:nvGrpSpPr>
        <p:grpSpPr>
          <a:xfrm>
            <a:off x="4193627" y="2027893"/>
            <a:ext cx="2286000" cy="716697"/>
            <a:chOff x="4056993" y="1533899"/>
            <a:chExt cx="1399241" cy="716697"/>
          </a:xfrm>
        </p:grpSpPr>
        <p:sp>
          <p:nvSpPr>
            <p:cNvPr id="97" name="직사각형 363">
              <a:extLst>
                <a:ext uri="{FF2B5EF4-FFF2-40B4-BE49-F238E27FC236}">
                  <a16:creationId xmlns:a16="http://schemas.microsoft.com/office/drawing/2014/main" id="{A3E5BB6E-C44A-78F3-E04F-803232A3C395}"/>
                </a:ext>
              </a:extLst>
            </p:cNvPr>
            <p:cNvSpPr/>
            <p:nvPr/>
          </p:nvSpPr>
          <p:spPr>
            <a:xfrm>
              <a:off x="4060884" y="1533899"/>
              <a:ext cx="1393984" cy="191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  Check rate-limit 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8" name="직사각형 363">
              <a:extLst>
                <a:ext uri="{FF2B5EF4-FFF2-40B4-BE49-F238E27FC236}">
                  <a16:creationId xmlns:a16="http://schemas.microsoft.com/office/drawing/2014/main" id="{7FB29F40-ED32-31E9-FD0A-256AEC43463E}"/>
                </a:ext>
              </a:extLst>
            </p:cNvPr>
            <p:cNvSpPr/>
            <p:nvPr/>
          </p:nvSpPr>
          <p:spPr>
            <a:xfrm>
              <a:off x="4056993" y="1801910"/>
              <a:ext cx="1393984" cy="191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  Check an access-token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100" name="직사각형 363">
              <a:extLst>
                <a:ext uri="{FF2B5EF4-FFF2-40B4-BE49-F238E27FC236}">
                  <a16:creationId xmlns:a16="http://schemas.microsoft.com/office/drawing/2014/main" id="{D395BF85-94E7-552F-CE5C-79B887D1EA71}"/>
                </a:ext>
              </a:extLst>
            </p:cNvPr>
            <p:cNvSpPr/>
            <p:nvPr/>
          </p:nvSpPr>
          <p:spPr>
            <a:xfrm>
              <a:off x="4062250" y="2059413"/>
              <a:ext cx="1393984" cy="1911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  Quota validation request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B68AB957-5B6A-C909-0869-B65709865159}"/>
              </a:ext>
            </a:extLst>
          </p:cNvPr>
          <p:cNvSpPr>
            <a:spLocks/>
          </p:cNvSpPr>
          <p:nvPr/>
        </p:nvSpPr>
        <p:spPr>
          <a:xfrm>
            <a:off x="4029478" y="256932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DD94132-9502-B646-BD06-FBD8C9494979}"/>
              </a:ext>
            </a:extLst>
          </p:cNvPr>
          <p:cNvSpPr>
            <a:spLocks/>
          </p:cNvSpPr>
          <p:nvPr/>
        </p:nvSpPr>
        <p:spPr>
          <a:xfrm>
            <a:off x="2079813" y="167068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6" name="직사각형 363">
            <a:extLst>
              <a:ext uri="{FF2B5EF4-FFF2-40B4-BE49-F238E27FC236}">
                <a16:creationId xmlns:a16="http://schemas.microsoft.com/office/drawing/2014/main" id="{CFA8C700-DA89-7A0C-BA45-BEC2EE87E260}"/>
              </a:ext>
            </a:extLst>
          </p:cNvPr>
          <p:cNvSpPr/>
          <p:nvPr/>
        </p:nvSpPr>
        <p:spPr>
          <a:xfrm>
            <a:off x="6990204" y="1822946"/>
            <a:ext cx="2400522" cy="1911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Validate Quota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273B2F7-6620-6C65-D6B6-8A1A3DC67595}"/>
              </a:ext>
            </a:extLst>
          </p:cNvPr>
          <p:cNvSpPr>
            <a:spLocks/>
          </p:cNvSpPr>
          <p:nvPr/>
        </p:nvSpPr>
        <p:spPr>
          <a:xfrm>
            <a:off x="7030178" y="1849367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91F16A-C80D-2831-9A74-072FA537CCF6}"/>
              </a:ext>
            </a:extLst>
          </p:cNvPr>
          <p:cNvSpPr txBox="1"/>
          <p:nvPr/>
        </p:nvSpPr>
        <p:spPr>
          <a:xfrm>
            <a:off x="4376046" y="2758642"/>
            <a:ext cx="1951179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auth_request /_quota_validation</a:t>
            </a:r>
          </a:p>
        </p:txBody>
      </p:sp>
      <p:sp>
        <p:nvSpPr>
          <p:cNvPr id="126" name="Internal Storage 125">
            <a:extLst>
              <a:ext uri="{FF2B5EF4-FFF2-40B4-BE49-F238E27FC236}">
                <a16:creationId xmlns:a16="http://schemas.microsoft.com/office/drawing/2014/main" id="{4E39B472-ED62-1817-2D85-96AF0C6B8FA0}"/>
              </a:ext>
            </a:extLst>
          </p:cNvPr>
          <p:cNvSpPr/>
          <p:nvPr/>
        </p:nvSpPr>
        <p:spPr>
          <a:xfrm>
            <a:off x="4204263" y="1316543"/>
            <a:ext cx="2289949" cy="599518"/>
          </a:xfrm>
          <a:prstGeom prst="flowChartInternalStorag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FD6AEA8-92B4-40B2-E747-C77A2A3A3D5F}"/>
              </a:ext>
            </a:extLst>
          </p:cNvPr>
          <p:cNvSpPr txBox="1"/>
          <p:nvPr/>
        </p:nvSpPr>
        <p:spPr>
          <a:xfrm>
            <a:off x="4448365" y="1381880"/>
            <a:ext cx="1679166" cy="507831"/>
          </a:xfrm>
          <a:prstGeom prst="rect">
            <a:avLst/>
          </a:prstGeom>
          <a:noFill/>
        </p:spPr>
        <p:txBody>
          <a:bodyPr wrap="square" tIns="0" rIns="0" bIns="0">
            <a:spAutoFit/>
          </a:bodyPr>
          <a:lstStyle/>
          <a:p>
            <a:pPr marL="68263" marR="0" lvl="0" indent="-68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quota_enable_per_proxy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263" marR="0" lvl="0" indent="-68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quota_enable_per_group</a:t>
            </a: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  <a:p>
            <a:pPr marL="68263" marR="0" lvl="0" indent="-68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quota_enable_per_user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직사각형 363">
            <a:extLst>
              <a:ext uri="{FF2B5EF4-FFF2-40B4-BE49-F238E27FC236}">
                <a16:creationId xmlns:a16="http://schemas.microsoft.com/office/drawing/2014/main" id="{D21A9745-C515-242C-2898-30A57D6522B7}"/>
              </a:ext>
            </a:extLst>
          </p:cNvPr>
          <p:cNvSpPr/>
          <p:nvPr/>
        </p:nvSpPr>
        <p:spPr>
          <a:xfrm>
            <a:off x="6990469" y="2058744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Check quota enable options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61E9F014-1307-5E34-D3E6-E1C737A66FA7}"/>
              </a:ext>
            </a:extLst>
          </p:cNvPr>
          <p:cNvCxnSpPr>
            <a:cxnSpLocks/>
            <a:stCxn id="126" idx="3"/>
            <a:endCxn id="128" idx="3"/>
          </p:cNvCxnSpPr>
          <p:nvPr/>
        </p:nvCxnSpPr>
        <p:spPr>
          <a:xfrm>
            <a:off x="6494212" y="1616302"/>
            <a:ext cx="2896779" cy="538034"/>
          </a:xfrm>
          <a:prstGeom prst="bentConnector3">
            <a:avLst>
              <a:gd name="adj1" fmla="val 10789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363">
            <a:extLst>
              <a:ext uri="{FF2B5EF4-FFF2-40B4-BE49-F238E27FC236}">
                <a16:creationId xmlns:a16="http://schemas.microsoft.com/office/drawing/2014/main" id="{664890D8-F674-4E0B-473F-C0979C97BD31}"/>
              </a:ext>
            </a:extLst>
          </p:cNvPr>
          <p:cNvSpPr/>
          <p:nvPr/>
        </p:nvSpPr>
        <p:spPr>
          <a:xfrm>
            <a:off x="6990474" y="2762935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Check quota remaining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35" name="직사각형 363">
            <a:extLst>
              <a:ext uri="{FF2B5EF4-FFF2-40B4-BE49-F238E27FC236}">
                <a16:creationId xmlns:a16="http://schemas.microsoft.com/office/drawing/2014/main" id="{42B5269C-084F-84D5-70F6-0D9FE33D317D}"/>
              </a:ext>
            </a:extLst>
          </p:cNvPr>
          <p:cNvSpPr/>
          <p:nvPr/>
        </p:nvSpPr>
        <p:spPr>
          <a:xfrm>
            <a:off x="6995731" y="2999414"/>
            <a:ext cx="2400522" cy="761581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Set header out</a:t>
            </a:r>
          </a:p>
          <a:p>
            <a:pPr marL="346075" indent="-52388"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X-Quota-Limit: xxx</a:t>
            </a:r>
          </a:p>
          <a:p>
            <a:pPr marL="346075" indent="-52388">
              <a:buFont typeface="Arial" panose="020B0604020202020204" pitchFamily="34" charset="0"/>
              <a:buChar char="•"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X-Quota-Remaining: xxx</a:t>
            </a:r>
          </a:p>
          <a:p>
            <a:pPr marL="346075" indent="-52388"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X-Quota-After: xxx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35BC5C89-56BC-E925-8649-F6FF09C96E5E}"/>
              </a:ext>
            </a:extLst>
          </p:cNvPr>
          <p:cNvCxnSpPr>
            <a:cxnSpLocks/>
            <a:stCxn id="100" idx="3"/>
            <a:endCxn id="116" idx="1"/>
          </p:cNvCxnSpPr>
          <p:nvPr/>
        </p:nvCxnSpPr>
        <p:spPr>
          <a:xfrm flipV="1">
            <a:off x="6479627" y="1918538"/>
            <a:ext cx="510577" cy="73046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7681D0-4AC7-864D-1C5A-3010E03D5BBC}"/>
              </a:ext>
            </a:extLst>
          </p:cNvPr>
          <p:cNvGrpSpPr/>
          <p:nvPr/>
        </p:nvGrpSpPr>
        <p:grpSpPr>
          <a:xfrm>
            <a:off x="3570208" y="3776120"/>
            <a:ext cx="881360" cy="536230"/>
            <a:chOff x="8666398" y="2434228"/>
            <a:chExt cx="1718658" cy="450317"/>
          </a:xfrm>
        </p:grpSpPr>
        <p:sp>
          <p:nvSpPr>
            <p:cNvPr id="27" name="Can 26">
              <a:extLst>
                <a:ext uri="{FF2B5EF4-FFF2-40B4-BE49-F238E27FC236}">
                  <a16:creationId xmlns:a16="http://schemas.microsoft.com/office/drawing/2014/main" id="{5B976DC3-0F18-330A-727D-9AC893F8B444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status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35ACE04-7602-ECD1-6436-2FED8C0C2FBA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US" sz="1100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5E24EB0-B780-53FE-B233-E1721201F7F8}"/>
              </a:ext>
            </a:extLst>
          </p:cNvPr>
          <p:cNvGrpSpPr/>
          <p:nvPr/>
        </p:nvGrpSpPr>
        <p:grpSpPr>
          <a:xfrm>
            <a:off x="3566676" y="3392490"/>
            <a:ext cx="881360" cy="536230"/>
            <a:chOff x="8666398" y="2434228"/>
            <a:chExt cx="1718658" cy="450317"/>
          </a:xfrm>
        </p:grpSpPr>
        <p:sp>
          <p:nvSpPr>
            <p:cNvPr id="140" name="Can 139">
              <a:extLst>
                <a:ext uri="{FF2B5EF4-FFF2-40B4-BE49-F238E27FC236}">
                  <a16:creationId xmlns:a16="http://schemas.microsoft.com/office/drawing/2014/main" id="{68E12B78-B100-0FFE-60AE-A3BB73B775AD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meta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AEED811-E6EF-26B5-0858-381E56108973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per proxy</a:t>
              </a:r>
            </a:p>
          </p:txBody>
        </p:sp>
      </p:grpSp>
      <p:sp>
        <p:nvSpPr>
          <p:cNvPr id="49" name="Can 48">
            <a:extLst>
              <a:ext uri="{FF2B5EF4-FFF2-40B4-BE49-F238E27FC236}">
                <a16:creationId xmlns:a16="http://schemas.microsoft.com/office/drawing/2014/main" id="{71AC4BDB-8B5E-DBBC-0DFB-D5BE77EBE848}"/>
              </a:ext>
            </a:extLst>
          </p:cNvPr>
          <p:cNvSpPr/>
          <p:nvPr/>
        </p:nvSpPr>
        <p:spPr>
          <a:xfrm>
            <a:off x="4539493" y="3775594"/>
            <a:ext cx="881360" cy="536230"/>
          </a:xfrm>
          <a:prstGeom prst="can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quota status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47629C1-5A09-BD7A-0B37-34A5594F30F1}"/>
              </a:ext>
            </a:extLst>
          </p:cNvPr>
          <p:cNvGrpSpPr/>
          <p:nvPr/>
        </p:nvGrpSpPr>
        <p:grpSpPr>
          <a:xfrm>
            <a:off x="4535961" y="3391964"/>
            <a:ext cx="881360" cy="536230"/>
            <a:chOff x="8666398" y="2434228"/>
            <a:chExt cx="1718658" cy="450317"/>
          </a:xfrm>
        </p:grpSpPr>
        <p:sp>
          <p:nvSpPr>
            <p:cNvPr id="146" name="Can 145">
              <a:extLst>
                <a:ext uri="{FF2B5EF4-FFF2-40B4-BE49-F238E27FC236}">
                  <a16:creationId xmlns:a16="http://schemas.microsoft.com/office/drawing/2014/main" id="{060CF1DE-D273-FDFF-7B7E-EAFDC63413E8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meta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4EAC03A-4B75-2006-995F-7E6C3BB63A07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per group</a:t>
              </a:r>
            </a:p>
          </p:txBody>
        </p:sp>
      </p:grpSp>
      <p:sp>
        <p:nvSpPr>
          <p:cNvPr id="56" name="Can 55">
            <a:extLst>
              <a:ext uri="{FF2B5EF4-FFF2-40B4-BE49-F238E27FC236}">
                <a16:creationId xmlns:a16="http://schemas.microsoft.com/office/drawing/2014/main" id="{045A1775-1508-F05E-C97A-A26D282299F2}"/>
              </a:ext>
            </a:extLst>
          </p:cNvPr>
          <p:cNvSpPr/>
          <p:nvPr/>
        </p:nvSpPr>
        <p:spPr>
          <a:xfrm>
            <a:off x="5497187" y="3760996"/>
            <a:ext cx="881360" cy="536230"/>
          </a:xfrm>
          <a:prstGeom prst="can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quota status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E4CEE4-BEE7-6917-937E-4490912D4D04}"/>
              </a:ext>
            </a:extLst>
          </p:cNvPr>
          <p:cNvGrpSpPr/>
          <p:nvPr/>
        </p:nvGrpSpPr>
        <p:grpSpPr>
          <a:xfrm>
            <a:off x="5493655" y="3377366"/>
            <a:ext cx="881360" cy="536230"/>
            <a:chOff x="8666398" y="2434228"/>
            <a:chExt cx="1718658" cy="450317"/>
          </a:xfrm>
        </p:grpSpPr>
        <p:sp>
          <p:nvSpPr>
            <p:cNvPr id="151" name="Can 150">
              <a:extLst>
                <a:ext uri="{FF2B5EF4-FFF2-40B4-BE49-F238E27FC236}">
                  <a16:creationId xmlns:a16="http://schemas.microsoft.com/office/drawing/2014/main" id="{0A27F351-46D2-0380-CE62-07283583DF4C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meta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D0B6F57-C5D2-443B-5201-3E8242DB90CA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per user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A52632A-0855-2182-EB83-509E51FEE548}"/>
              </a:ext>
            </a:extLst>
          </p:cNvPr>
          <p:cNvSpPr txBox="1"/>
          <p:nvPr/>
        </p:nvSpPr>
        <p:spPr>
          <a:xfrm>
            <a:off x="2516990" y="3853714"/>
            <a:ext cx="789224" cy="507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remaining</a:t>
            </a: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start-time</a:t>
            </a: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expiry-time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4F2D09B-5BB1-DE44-4BDF-AE18CB5BEFEB}"/>
              </a:ext>
            </a:extLst>
          </p:cNvPr>
          <p:cNvCxnSpPr>
            <a:cxnSpLocks/>
          </p:cNvCxnSpPr>
          <p:nvPr/>
        </p:nvCxnSpPr>
        <p:spPr>
          <a:xfrm>
            <a:off x="3286348" y="3891086"/>
            <a:ext cx="276796" cy="37108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5B08A24-3CD0-618F-5AF2-1632F8ACA954}"/>
              </a:ext>
            </a:extLst>
          </p:cNvPr>
          <p:cNvCxnSpPr>
            <a:cxnSpLocks/>
          </p:cNvCxnSpPr>
          <p:nvPr/>
        </p:nvCxnSpPr>
        <p:spPr>
          <a:xfrm flipV="1">
            <a:off x="3274757" y="4234712"/>
            <a:ext cx="301701" cy="100766"/>
          </a:xfrm>
          <a:prstGeom prst="straightConnector1">
            <a:avLst/>
          </a:prstGeom>
          <a:ln w="3175">
            <a:solidFill>
              <a:schemeClr val="accent2"/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1D69E0F-1620-62EC-3CC9-E695DAE13DCB}"/>
              </a:ext>
            </a:extLst>
          </p:cNvPr>
          <p:cNvSpPr txBox="1"/>
          <p:nvPr/>
        </p:nvSpPr>
        <p:spPr>
          <a:xfrm>
            <a:off x="2522247" y="3438555"/>
            <a:ext cx="78922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limit</a:t>
            </a: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limit per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4EB1E05-C9E5-EE46-435A-CCA2694BB19A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3286348" y="3438555"/>
            <a:ext cx="286578" cy="7665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F823AFF-D290-9F28-759C-028EBDBACC6D}"/>
              </a:ext>
            </a:extLst>
          </p:cNvPr>
          <p:cNvCxnSpPr>
            <a:cxnSpLocks/>
          </p:cNvCxnSpPr>
          <p:nvPr/>
        </p:nvCxnSpPr>
        <p:spPr>
          <a:xfrm>
            <a:off x="3274757" y="3760996"/>
            <a:ext cx="288387" cy="5320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363">
            <a:extLst>
              <a:ext uri="{FF2B5EF4-FFF2-40B4-BE49-F238E27FC236}">
                <a16:creationId xmlns:a16="http://schemas.microsoft.com/office/drawing/2014/main" id="{BC548CF5-05AB-E4B0-C364-02DBE28829AA}"/>
              </a:ext>
            </a:extLst>
          </p:cNvPr>
          <p:cNvSpPr/>
          <p:nvPr/>
        </p:nvSpPr>
        <p:spPr>
          <a:xfrm>
            <a:off x="4207472" y="5417463"/>
            <a:ext cx="2277411" cy="1911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decrement request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C321538-FB5A-816A-8528-6AC0AF9AB954}"/>
              </a:ext>
            </a:extLst>
          </p:cNvPr>
          <p:cNvSpPr txBox="1"/>
          <p:nvPr/>
        </p:nvSpPr>
        <p:spPr>
          <a:xfrm>
            <a:off x="4370792" y="5622699"/>
            <a:ext cx="1951179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mirror /_quota_decrement</a:t>
            </a:r>
          </a:p>
        </p:txBody>
      </p:sp>
      <p:sp>
        <p:nvSpPr>
          <p:cNvPr id="181" name="직사각형 363">
            <a:extLst>
              <a:ext uri="{FF2B5EF4-FFF2-40B4-BE49-F238E27FC236}">
                <a16:creationId xmlns:a16="http://schemas.microsoft.com/office/drawing/2014/main" id="{3158C480-6640-2E6A-225D-C89CD346516C}"/>
              </a:ext>
            </a:extLst>
          </p:cNvPr>
          <p:cNvSpPr/>
          <p:nvPr/>
        </p:nvSpPr>
        <p:spPr>
          <a:xfrm>
            <a:off x="6995728" y="2305734"/>
            <a:ext cx="2400522" cy="408905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Generate a quota key using</a:t>
            </a:r>
          </a:p>
          <a:p>
            <a:pPr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       sub/group, proxy-name, etc.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2" name="직사각형 363">
            <a:extLst>
              <a:ext uri="{FF2B5EF4-FFF2-40B4-BE49-F238E27FC236}">
                <a16:creationId xmlns:a16="http://schemas.microsoft.com/office/drawing/2014/main" id="{A2408B81-03F6-9C47-9BA5-C036814DBCB3}"/>
              </a:ext>
            </a:extLst>
          </p:cNvPr>
          <p:cNvSpPr/>
          <p:nvPr/>
        </p:nvSpPr>
        <p:spPr>
          <a:xfrm>
            <a:off x="3478156" y="3118600"/>
            <a:ext cx="3016056" cy="1289049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t" anchorCtr="0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sharded k/v zone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EC631EEE-56A7-840D-4BE2-5B15D736D39C}"/>
              </a:ext>
            </a:extLst>
          </p:cNvPr>
          <p:cNvCxnSpPr>
            <a:cxnSpLocks/>
            <a:stCxn id="182" idx="3"/>
            <a:endCxn id="134" idx="1"/>
          </p:cNvCxnSpPr>
          <p:nvPr/>
        </p:nvCxnSpPr>
        <p:spPr>
          <a:xfrm flipV="1">
            <a:off x="6494212" y="2858527"/>
            <a:ext cx="496262" cy="904598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Decision 187">
            <a:extLst>
              <a:ext uri="{FF2B5EF4-FFF2-40B4-BE49-F238E27FC236}">
                <a16:creationId xmlns:a16="http://schemas.microsoft.com/office/drawing/2014/main" id="{988DC24A-7525-10B4-EEBD-8BAB780C3C2A}"/>
              </a:ext>
            </a:extLst>
          </p:cNvPr>
          <p:cNvSpPr/>
          <p:nvPr/>
        </p:nvSpPr>
        <p:spPr>
          <a:xfrm>
            <a:off x="8446651" y="3853714"/>
            <a:ext cx="833975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10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F845A34B-50B3-84A1-0170-B67A93FAA9F3}"/>
              </a:ext>
            </a:extLst>
          </p:cNvPr>
          <p:cNvCxnSpPr>
            <a:cxnSpLocks/>
            <a:stCxn id="134" idx="3"/>
            <a:endCxn id="188" idx="3"/>
          </p:cNvCxnSpPr>
          <p:nvPr/>
        </p:nvCxnSpPr>
        <p:spPr>
          <a:xfrm flipH="1">
            <a:off x="9280626" y="2858527"/>
            <a:ext cx="110370" cy="1301511"/>
          </a:xfrm>
          <a:prstGeom prst="bentConnector3">
            <a:avLst>
              <a:gd name="adj1" fmla="val -20712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Decision 191">
            <a:extLst>
              <a:ext uri="{FF2B5EF4-FFF2-40B4-BE49-F238E27FC236}">
                <a16:creationId xmlns:a16="http://schemas.microsoft.com/office/drawing/2014/main" id="{89D3AA45-85B2-CB60-4F09-E26B484A1F19}"/>
              </a:ext>
            </a:extLst>
          </p:cNvPr>
          <p:cNvSpPr/>
          <p:nvPr/>
        </p:nvSpPr>
        <p:spPr>
          <a:xfrm>
            <a:off x="6990203" y="3870065"/>
            <a:ext cx="1209379" cy="580003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10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4640EB7-0D70-5FE2-AB81-FF1FE5C2B772}"/>
              </a:ext>
            </a:extLst>
          </p:cNvPr>
          <p:cNvSpPr txBox="1"/>
          <p:nvPr/>
        </p:nvSpPr>
        <p:spPr>
          <a:xfrm>
            <a:off x="8528619" y="4050130"/>
            <a:ext cx="642700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Remaining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&gt; 0</a:t>
            </a:r>
            <a:endParaRPr lang="en-US" dirty="0"/>
          </a:p>
        </p:txBody>
      </p:sp>
      <p:cxnSp>
        <p:nvCxnSpPr>
          <p:cNvPr id="197" name="Elbow Connector 196">
            <a:extLst>
              <a:ext uri="{FF2B5EF4-FFF2-40B4-BE49-F238E27FC236}">
                <a16:creationId xmlns:a16="http://schemas.microsoft.com/office/drawing/2014/main" id="{17A718A1-A881-BAD1-A9EB-A9DCFB4F3B21}"/>
              </a:ext>
            </a:extLst>
          </p:cNvPr>
          <p:cNvCxnSpPr>
            <a:cxnSpLocks/>
            <a:stCxn id="188" idx="2"/>
            <a:endCxn id="241" idx="0"/>
          </p:cNvCxnSpPr>
          <p:nvPr/>
        </p:nvCxnSpPr>
        <p:spPr>
          <a:xfrm rot="5400000">
            <a:off x="6880729" y="2931110"/>
            <a:ext cx="447659" cy="351816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D9C9CB1-8965-DCBF-9889-25559F75793F}"/>
              </a:ext>
            </a:extLst>
          </p:cNvPr>
          <p:cNvCxnSpPr>
            <a:cxnSpLocks/>
            <a:stCxn id="192" idx="3"/>
            <a:endCxn id="188" idx="1"/>
          </p:cNvCxnSpPr>
          <p:nvPr/>
        </p:nvCxnSpPr>
        <p:spPr>
          <a:xfrm flipV="1">
            <a:off x="8199582" y="4160038"/>
            <a:ext cx="247069" cy="29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A4322BAC-7CC5-E313-BCD3-18670BD4EEDA}"/>
              </a:ext>
            </a:extLst>
          </p:cNvPr>
          <p:cNvSpPr txBox="1"/>
          <p:nvPr/>
        </p:nvSpPr>
        <p:spPr>
          <a:xfrm>
            <a:off x="8907365" y="4497365"/>
            <a:ext cx="634084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Y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7648337-0563-3BD0-D8AB-5C66E2332FD3}"/>
              </a:ext>
            </a:extLst>
          </p:cNvPr>
          <p:cNvSpPr txBox="1"/>
          <p:nvPr/>
        </p:nvSpPr>
        <p:spPr>
          <a:xfrm>
            <a:off x="8355572" y="3966595"/>
            <a:ext cx="1315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N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61BBC10-C33D-B018-5860-34D4E9E8CDF3}"/>
              </a:ext>
            </a:extLst>
          </p:cNvPr>
          <p:cNvSpPr txBox="1"/>
          <p:nvPr/>
        </p:nvSpPr>
        <p:spPr>
          <a:xfrm>
            <a:off x="7193350" y="3945203"/>
            <a:ext cx="833975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strict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enforcement?</a:t>
            </a:r>
            <a:endParaRPr lang="en-US" dirty="0"/>
          </a:p>
        </p:txBody>
      </p:sp>
      <p:sp>
        <p:nvSpPr>
          <p:cNvPr id="215" name="직사각형 363">
            <a:extLst>
              <a:ext uri="{FF2B5EF4-FFF2-40B4-BE49-F238E27FC236}">
                <a16:creationId xmlns:a16="http://schemas.microsoft.com/office/drawing/2014/main" id="{03A82D63-E5B4-46C2-277F-E3A3DEFF3101}"/>
              </a:ext>
            </a:extLst>
          </p:cNvPr>
          <p:cNvSpPr/>
          <p:nvPr/>
        </p:nvSpPr>
        <p:spPr>
          <a:xfrm>
            <a:off x="6995459" y="5412216"/>
            <a:ext cx="2400522" cy="1911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Decrease Quota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E313B25-D85A-DF99-9A47-F8B8DB51A130}"/>
              </a:ext>
            </a:extLst>
          </p:cNvPr>
          <p:cNvSpPr>
            <a:spLocks/>
          </p:cNvSpPr>
          <p:nvPr/>
        </p:nvSpPr>
        <p:spPr>
          <a:xfrm>
            <a:off x="7035433" y="5438637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E60C3DD6-49DF-BFF5-B606-7D384B3D3FE1}"/>
              </a:ext>
            </a:extLst>
          </p:cNvPr>
          <p:cNvCxnSpPr>
            <a:cxnSpLocks/>
            <a:endCxn id="179" idx="3"/>
          </p:cNvCxnSpPr>
          <p:nvPr/>
        </p:nvCxnSpPr>
        <p:spPr>
          <a:xfrm flipH="1">
            <a:off x="6484883" y="5505158"/>
            <a:ext cx="568380" cy="789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BCF62F24-7517-5AF2-5E97-0A9A62B09AAA}"/>
              </a:ext>
            </a:extLst>
          </p:cNvPr>
          <p:cNvSpPr>
            <a:spLocks/>
          </p:cNvSpPr>
          <p:nvPr/>
        </p:nvSpPr>
        <p:spPr>
          <a:xfrm>
            <a:off x="4097801" y="5443895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6" name="직사각형 363">
            <a:extLst>
              <a:ext uri="{FF2B5EF4-FFF2-40B4-BE49-F238E27FC236}">
                <a16:creationId xmlns:a16="http://schemas.microsoft.com/office/drawing/2014/main" id="{FC084128-B6D5-0DF9-6394-91E7DFF4E715}"/>
              </a:ext>
            </a:extLst>
          </p:cNvPr>
          <p:cNvSpPr/>
          <p:nvPr/>
        </p:nvSpPr>
        <p:spPr>
          <a:xfrm>
            <a:off x="6995729" y="5637505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Quota remaining decrement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7" name="직사각형 363">
            <a:extLst>
              <a:ext uri="{FF2B5EF4-FFF2-40B4-BE49-F238E27FC236}">
                <a16:creationId xmlns:a16="http://schemas.microsoft.com/office/drawing/2014/main" id="{D8439305-44B4-2CEC-14C5-7666E8C8F348}"/>
              </a:ext>
            </a:extLst>
          </p:cNvPr>
          <p:cNvSpPr/>
          <p:nvPr/>
        </p:nvSpPr>
        <p:spPr>
          <a:xfrm>
            <a:off x="7000984" y="5873986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Reset quota if expired &amp; not disabled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DA79A9F6-E598-F725-22C7-DA0B94B86E84}"/>
              </a:ext>
            </a:extLst>
          </p:cNvPr>
          <p:cNvCxnSpPr>
            <a:cxnSpLocks/>
            <a:stCxn id="241" idx="1"/>
            <a:endCxn id="92" idx="2"/>
          </p:cNvCxnSpPr>
          <p:nvPr/>
        </p:nvCxnSpPr>
        <p:spPr>
          <a:xfrm rot="10800000">
            <a:off x="1812863" y="2425479"/>
            <a:ext cx="2746298" cy="2668153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12F2A675-6988-3CE5-B4A1-C90B930154FD}"/>
              </a:ext>
            </a:extLst>
          </p:cNvPr>
          <p:cNvSpPr txBox="1"/>
          <p:nvPr/>
        </p:nvSpPr>
        <p:spPr>
          <a:xfrm>
            <a:off x="7661890" y="4450068"/>
            <a:ext cx="1315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Y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237434B-E7C5-31E2-AF93-60B7558AF6BF}"/>
              </a:ext>
            </a:extLst>
          </p:cNvPr>
          <p:cNvSpPr txBox="1"/>
          <p:nvPr/>
        </p:nvSpPr>
        <p:spPr>
          <a:xfrm>
            <a:off x="1875966" y="4728596"/>
            <a:ext cx="1518246" cy="87716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Return 409 </a:t>
            </a:r>
          </a:p>
          <a:p>
            <a:r>
              <a:rPr lang="en-US" sz="1100" dirty="0"/>
              <a:t>(too many requests)</a:t>
            </a: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endParaRPr lang="en-US" altLang="ko-KR" sz="500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X-Quota-Limit: xxx</a:t>
            </a: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X-Quota-Remaining: xxx</a:t>
            </a: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X-Quota-After: xxx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40" name="직사각형 363">
            <a:extLst>
              <a:ext uri="{FF2B5EF4-FFF2-40B4-BE49-F238E27FC236}">
                <a16:creationId xmlns:a16="http://schemas.microsoft.com/office/drawing/2014/main" id="{2E59613C-732D-8F58-85D2-22156911E17C}"/>
              </a:ext>
            </a:extLst>
          </p:cNvPr>
          <p:cNvSpPr/>
          <p:nvPr/>
        </p:nvSpPr>
        <p:spPr>
          <a:xfrm>
            <a:off x="6742188" y="4965036"/>
            <a:ext cx="1691342" cy="2487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Notify &amp; return 204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41" name="Diamond 240">
            <a:extLst>
              <a:ext uri="{FF2B5EF4-FFF2-40B4-BE49-F238E27FC236}">
                <a16:creationId xmlns:a16="http://schemas.microsoft.com/office/drawing/2014/main" id="{08CA5F33-27FC-39B2-C742-74438C0D783C}"/>
              </a:ext>
            </a:extLst>
          </p:cNvPr>
          <p:cNvSpPr/>
          <p:nvPr/>
        </p:nvSpPr>
        <p:spPr>
          <a:xfrm>
            <a:off x="4559161" y="4914021"/>
            <a:ext cx="1572629" cy="359219"/>
          </a:xfrm>
          <a:prstGeom prst="diamond">
            <a:avLst/>
          </a:prstGeom>
          <a:noFill/>
          <a:ln w="3175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en-US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Return Code?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2FF10DF-C437-9953-ACD2-8DEE0AEE3E65}"/>
              </a:ext>
            </a:extLst>
          </p:cNvPr>
          <p:cNvCxnSpPr>
            <a:cxnSpLocks/>
            <a:stCxn id="179" idx="0"/>
            <a:endCxn id="241" idx="2"/>
          </p:cNvCxnSpPr>
          <p:nvPr/>
        </p:nvCxnSpPr>
        <p:spPr>
          <a:xfrm flipH="1" flipV="1">
            <a:off x="5345476" y="5273240"/>
            <a:ext cx="702" cy="144223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FA57FEC5-F0F4-8B40-733E-D27AF44768A7}"/>
              </a:ext>
            </a:extLst>
          </p:cNvPr>
          <p:cNvSpPr txBox="1"/>
          <p:nvPr/>
        </p:nvSpPr>
        <p:spPr>
          <a:xfrm>
            <a:off x="5407424" y="5254107"/>
            <a:ext cx="26400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204</a:t>
            </a: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F5EEBED3-FFD2-CBEA-EE7C-5660188D94DF}"/>
              </a:ext>
            </a:extLst>
          </p:cNvPr>
          <p:cNvCxnSpPr>
            <a:cxnSpLocks/>
            <a:stCxn id="192" idx="2"/>
            <a:endCxn id="241" idx="0"/>
          </p:cNvCxnSpPr>
          <p:nvPr/>
        </p:nvCxnSpPr>
        <p:spPr>
          <a:xfrm rot="5400000">
            <a:off x="6238209" y="3557336"/>
            <a:ext cx="463953" cy="2249417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B2CAE26E-821F-92B2-FCE6-CA52EA214304}"/>
              </a:ext>
            </a:extLst>
          </p:cNvPr>
          <p:cNvSpPr txBox="1"/>
          <p:nvPr/>
        </p:nvSpPr>
        <p:spPr>
          <a:xfrm>
            <a:off x="4351137" y="4912525"/>
            <a:ext cx="26400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403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39ECE63-CBB9-CBDE-7CF9-13582BE4A487}"/>
              </a:ext>
            </a:extLst>
          </p:cNvPr>
          <p:cNvSpPr txBox="1"/>
          <p:nvPr/>
        </p:nvSpPr>
        <p:spPr>
          <a:xfrm>
            <a:off x="8170010" y="4493067"/>
            <a:ext cx="65192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204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EAE6DD9B-47C2-5131-75F5-7F94EF137FD5}"/>
              </a:ext>
            </a:extLst>
          </p:cNvPr>
          <p:cNvSpPr txBox="1"/>
          <p:nvPr/>
        </p:nvSpPr>
        <p:spPr>
          <a:xfrm>
            <a:off x="6893003" y="4487813"/>
            <a:ext cx="65192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403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4EB42325-01B1-CDCF-39EE-F2E8308EECBE}"/>
              </a:ext>
            </a:extLst>
          </p:cNvPr>
          <p:cNvCxnSpPr>
            <a:cxnSpLocks/>
            <a:stCxn id="192" idx="1"/>
          </p:cNvCxnSpPr>
          <p:nvPr/>
        </p:nvCxnSpPr>
        <p:spPr>
          <a:xfrm rot="10800000" flipV="1">
            <a:off x="6870797" y="4160066"/>
            <a:ext cx="119407" cy="804969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9C41AF4A-9EB7-3F82-9EC8-B0F0979DD408}"/>
              </a:ext>
            </a:extLst>
          </p:cNvPr>
          <p:cNvCxnSpPr>
            <a:cxnSpLocks/>
            <a:stCxn id="241" idx="3"/>
            <a:endCxn id="240" idx="1"/>
          </p:cNvCxnSpPr>
          <p:nvPr/>
        </p:nvCxnSpPr>
        <p:spPr>
          <a:xfrm flipV="1">
            <a:off x="6131790" y="5089399"/>
            <a:ext cx="610398" cy="4232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4A9D7C80-1D28-F66C-4245-36D84DF25340}"/>
              </a:ext>
            </a:extLst>
          </p:cNvPr>
          <p:cNvSpPr txBox="1"/>
          <p:nvPr/>
        </p:nvSpPr>
        <p:spPr>
          <a:xfrm>
            <a:off x="6910403" y="3961338"/>
            <a:ext cx="1315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N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63CCB51C-7FF4-85B2-5515-ECBDCE4346E0}"/>
              </a:ext>
            </a:extLst>
          </p:cNvPr>
          <p:cNvSpPr>
            <a:spLocks/>
          </p:cNvSpPr>
          <p:nvPr/>
        </p:nvSpPr>
        <p:spPr>
          <a:xfrm>
            <a:off x="6798949" y="5012969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5" name="직사각형 363">
            <a:extLst>
              <a:ext uri="{FF2B5EF4-FFF2-40B4-BE49-F238E27FC236}">
                <a16:creationId xmlns:a16="http://schemas.microsoft.com/office/drawing/2014/main" id="{556B77B8-3EBF-C009-C300-77BBD2D5B659}"/>
              </a:ext>
            </a:extLst>
          </p:cNvPr>
          <p:cNvSpPr/>
          <p:nvPr/>
        </p:nvSpPr>
        <p:spPr>
          <a:xfrm>
            <a:off x="3630556" y="4383527"/>
            <a:ext cx="54482" cy="71422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t" anchorCtr="0"/>
          <a:lstStyle/>
          <a:p>
            <a:pPr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26C2F258-8295-342D-FEA5-002FFFF172A5}"/>
              </a:ext>
            </a:extLst>
          </p:cNvPr>
          <p:cNvCxnSpPr>
            <a:cxnSpLocks/>
            <a:stCxn id="227" idx="2"/>
            <a:endCxn id="275" idx="2"/>
          </p:cNvCxnSpPr>
          <p:nvPr/>
        </p:nvCxnSpPr>
        <p:spPr>
          <a:xfrm rot="5400000" flipH="1">
            <a:off x="5124411" y="2988335"/>
            <a:ext cx="1610220" cy="4543448"/>
          </a:xfrm>
          <a:prstGeom prst="bentConnector3">
            <a:avLst>
              <a:gd name="adj1" fmla="val -2137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363">
            <a:extLst>
              <a:ext uri="{FF2B5EF4-FFF2-40B4-BE49-F238E27FC236}">
                <a16:creationId xmlns:a16="http://schemas.microsoft.com/office/drawing/2014/main" id="{7D7C73FC-86C3-2E08-8D19-8E15020F7BEA}"/>
              </a:ext>
            </a:extLst>
          </p:cNvPr>
          <p:cNvSpPr/>
          <p:nvPr/>
        </p:nvSpPr>
        <p:spPr>
          <a:xfrm>
            <a:off x="4216239" y="5953312"/>
            <a:ext cx="2277411" cy="1911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API Request to upstream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AA0BE323-C11B-3E36-E900-73A4E1767406}"/>
              </a:ext>
            </a:extLst>
          </p:cNvPr>
          <p:cNvCxnSpPr>
            <a:cxnSpLocks/>
            <a:stCxn id="283" idx="3"/>
            <a:endCxn id="280" idx="1"/>
          </p:cNvCxnSpPr>
          <p:nvPr/>
        </p:nvCxnSpPr>
        <p:spPr>
          <a:xfrm>
            <a:off x="2021365" y="6048856"/>
            <a:ext cx="2194874" cy="48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138A4194-9297-7982-48F7-DA625995E4D2}"/>
              </a:ext>
            </a:extLst>
          </p:cNvPr>
          <p:cNvSpPr txBox="1"/>
          <p:nvPr/>
        </p:nvSpPr>
        <p:spPr>
          <a:xfrm>
            <a:off x="4376048" y="6132444"/>
            <a:ext cx="1951179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 err="1"/>
              <a:t>proxy_pass</a:t>
            </a:r>
            <a:r>
              <a:rPr lang="en-US" sz="1100" dirty="0"/>
              <a:t> https://my-api;</a:t>
            </a:r>
          </a:p>
        </p:txBody>
      </p:sp>
      <p:pic>
        <p:nvPicPr>
          <p:cNvPr id="283" name="Picture 282">
            <a:extLst>
              <a:ext uri="{FF2B5EF4-FFF2-40B4-BE49-F238E27FC236}">
                <a16:creationId xmlns:a16="http://schemas.microsoft.com/office/drawing/2014/main" id="{EA3790AA-05F3-8BFD-2BA9-3AAE6C0DA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4358" y="5759929"/>
            <a:ext cx="417007" cy="57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1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6567330" cy="341313"/>
            <a:chOff x="284101" y="116896"/>
            <a:chExt cx="6567330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6567330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4954498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API Quota Validation &amp; Decrement Flow (Async)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graphicFrame>
        <p:nvGraphicFramePr>
          <p:cNvPr id="90" name="Table 28">
            <a:extLst>
              <a:ext uri="{FF2B5EF4-FFF2-40B4-BE49-F238E27FC236}">
                <a16:creationId xmlns:a16="http://schemas.microsoft.com/office/drawing/2014/main" id="{7F4730AC-1FC5-2D96-DF9F-0F53A0AF8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2239"/>
              </p:ext>
            </p:extLst>
          </p:nvPr>
        </p:nvGraphicFramePr>
        <p:xfrm>
          <a:off x="3394212" y="770609"/>
          <a:ext cx="6853374" cy="5766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362">
                  <a:extLst>
                    <a:ext uri="{9D8B030D-6E8A-4147-A177-3AD203B41FA5}">
                      <a16:colId xmlns:a16="http://schemas.microsoft.com/office/drawing/2014/main" val="4233905034"/>
                    </a:ext>
                  </a:extLst>
                </a:gridCol>
                <a:gridCol w="3638012">
                  <a:extLst>
                    <a:ext uri="{9D8B030D-6E8A-4147-A177-3AD203B41FA5}">
                      <a16:colId xmlns:a16="http://schemas.microsoft.com/office/drawing/2014/main" val="2606722960"/>
                    </a:ext>
                  </a:extLst>
                </a:gridCol>
              </a:tblGrid>
              <a:tr h="4380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NIGNX Proxy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(nginx.conf, Cache)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Quota Module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(quota NJS)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296117"/>
                  </a:ext>
                </a:extLst>
              </a:tr>
              <a:tr h="5324865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572198"/>
                  </a:ext>
                </a:extLst>
              </a:tr>
            </a:tbl>
          </a:graphicData>
        </a:graphic>
      </p:graphicFrame>
      <p:pic>
        <p:nvPicPr>
          <p:cNvPr id="91" name="Picture 90">
            <a:extLst>
              <a:ext uri="{FF2B5EF4-FFF2-40B4-BE49-F238E27FC236}">
                <a16:creationId xmlns:a16="http://schemas.microsoft.com/office/drawing/2014/main" id="{1DE5D257-423B-1510-540B-EF88D21A6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899" y="1819388"/>
            <a:ext cx="584200" cy="4191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17A0DB17-02BA-8D10-E7C4-30B23B32992F}"/>
              </a:ext>
            </a:extLst>
          </p:cNvPr>
          <p:cNvSpPr txBox="1"/>
          <p:nvPr/>
        </p:nvSpPr>
        <p:spPr>
          <a:xfrm>
            <a:off x="1331707" y="2256201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Client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9948B9AA-AB23-E3F1-6E12-619E91249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586" y="1400742"/>
            <a:ext cx="1159746" cy="1256391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16BD47F-519E-2064-C050-770077E5CD20}"/>
              </a:ext>
            </a:extLst>
          </p:cNvPr>
          <p:cNvCxnSpPr>
            <a:cxnSpLocks/>
            <a:stCxn id="93" idx="1"/>
            <a:endCxn id="91" idx="3"/>
          </p:cNvCxnSpPr>
          <p:nvPr/>
        </p:nvCxnSpPr>
        <p:spPr>
          <a:xfrm flipH="1">
            <a:off x="2111099" y="2028938"/>
            <a:ext cx="69748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4C2AC2F-0C01-2965-8FF8-7AEDF3F728AD}"/>
              </a:ext>
            </a:extLst>
          </p:cNvPr>
          <p:cNvSpPr txBox="1"/>
          <p:nvPr/>
        </p:nvSpPr>
        <p:spPr>
          <a:xfrm>
            <a:off x="2237964" y="1664305"/>
            <a:ext cx="469271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</a:t>
            </a:r>
          </a:p>
          <a:p>
            <a:r>
              <a:rPr lang="en-US" sz="1100" dirty="0"/>
              <a:t>Request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DD9D38C-CA0C-DBAF-DBFB-7010BC1A37A0}"/>
              </a:ext>
            </a:extLst>
          </p:cNvPr>
          <p:cNvGrpSpPr/>
          <p:nvPr/>
        </p:nvGrpSpPr>
        <p:grpSpPr>
          <a:xfrm>
            <a:off x="4193627" y="2027893"/>
            <a:ext cx="2286000" cy="716697"/>
            <a:chOff x="4056993" y="1533899"/>
            <a:chExt cx="1399241" cy="716697"/>
          </a:xfrm>
        </p:grpSpPr>
        <p:sp>
          <p:nvSpPr>
            <p:cNvPr id="97" name="직사각형 363">
              <a:extLst>
                <a:ext uri="{FF2B5EF4-FFF2-40B4-BE49-F238E27FC236}">
                  <a16:creationId xmlns:a16="http://schemas.microsoft.com/office/drawing/2014/main" id="{A3E5BB6E-C44A-78F3-E04F-803232A3C395}"/>
                </a:ext>
              </a:extLst>
            </p:cNvPr>
            <p:cNvSpPr/>
            <p:nvPr/>
          </p:nvSpPr>
          <p:spPr>
            <a:xfrm>
              <a:off x="4060884" y="1533899"/>
              <a:ext cx="1393984" cy="191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  Check rate-limit 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8" name="직사각형 363">
              <a:extLst>
                <a:ext uri="{FF2B5EF4-FFF2-40B4-BE49-F238E27FC236}">
                  <a16:creationId xmlns:a16="http://schemas.microsoft.com/office/drawing/2014/main" id="{7FB29F40-ED32-31E9-FD0A-256AEC43463E}"/>
                </a:ext>
              </a:extLst>
            </p:cNvPr>
            <p:cNvSpPr/>
            <p:nvPr/>
          </p:nvSpPr>
          <p:spPr>
            <a:xfrm>
              <a:off x="4056993" y="1801910"/>
              <a:ext cx="1393984" cy="191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  Check an access-token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100" name="직사각형 363">
              <a:extLst>
                <a:ext uri="{FF2B5EF4-FFF2-40B4-BE49-F238E27FC236}">
                  <a16:creationId xmlns:a16="http://schemas.microsoft.com/office/drawing/2014/main" id="{D395BF85-94E7-552F-CE5C-79B887D1EA71}"/>
                </a:ext>
              </a:extLst>
            </p:cNvPr>
            <p:cNvSpPr/>
            <p:nvPr/>
          </p:nvSpPr>
          <p:spPr>
            <a:xfrm>
              <a:off x="4062250" y="2059413"/>
              <a:ext cx="1393984" cy="1911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  Quota validation request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B68AB957-5B6A-C909-0869-B65709865159}"/>
              </a:ext>
            </a:extLst>
          </p:cNvPr>
          <p:cNvSpPr>
            <a:spLocks/>
          </p:cNvSpPr>
          <p:nvPr/>
        </p:nvSpPr>
        <p:spPr>
          <a:xfrm>
            <a:off x="4029478" y="256932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DD94132-9502-B646-BD06-FBD8C9494979}"/>
              </a:ext>
            </a:extLst>
          </p:cNvPr>
          <p:cNvSpPr>
            <a:spLocks/>
          </p:cNvSpPr>
          <p:nvPr/>
        </p:nvSpPr>
        <p:spPr>
          <a:xfrm>
            <a:off x="2079813" y="167068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6" name="직사각형 363">
            <a:extLst>
              <a:ext uri="{FF2B5EF4-FFF2-40B4-BE49-F238E27FC236}">
                <a16:creationId xmlns:a16="http://schemas.microsoft.com/office/drawing/2014/main" id="{CFA8C700-DA89-7A0C-BA45-BEC2EE87E260}"/>
              </a:ext>
            </a:extLst>
          </p:cNvPr>
          <p:cNvSpPr/>
          <p:nvPr/>
        </p:nvSpPr>
        <p:spPr>
          <a:xfrm>
            <a:off x="6990204" y="1465604"/>
            <a:ext cx="2400522" cy="1911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Validate Quota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273B2F7-6620-6C65-D6B6-8A1A3DC67595}"/>
              </a:ext>
            </a:extLst>
          </p:cNvPr>
          <p:cNvSpPr>
            <a:spLocks/>
          </p:cNvSpPr>
          <p:nvPr/>
        </p:nvSpPr>
        <p:spPr>
          <a:xfrm>
            <a:off x="7030178" y="1492025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91F16A-C80D-2831-9A74-072FA537CCF6}"/>
              </a:ext>
            </a:extLst>
          </p:cNvPr>
          <p:cNvSpPr txBox="1"/>
          <p:nvPr/>
        </p:nvSpPr>
        <p:spPr>
          <a:xfrm>
            <a:off x="4376046" y="2758642"/>
            <a:ext cx="1951179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auth_request /_quota_validation</a:t>
            </a:r>
          </a:p>
        </p:txBody>
      </p:sp>
      <p:sp>
        <p:nvSpPr>
          <p:cNvPr id="126" name="Internal Storage 125">
            <a:extLst>
              <a:ext uri="{FF2B5EF4-FFF2-40B4-BE49-F238E27FC236}">
                <a16:creationId xmlns:a16="http://schemas.microsoft.com/office/drawing/2014/main" id="{4E39B472-ED62-1817-2D85-96AF0C6B8FA0}"/>
              </a:ext>
            </a:extLst>
          </p:cNvPr>
          <p:cNvSpPr/>
          <p:nvPr/>
        </p:nvSpPr>
        <p:spPr>
          <a:xfrm>
            <a:off x="4204263" y="1316543"/>
            <a:ext cx="2289949" cy="599518"/>
          </a:xfrm>
          <a:prstGeom prst="flowChartInternalStorag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FD6AEA8-92B4-40B2-E747-C77A2A3A3D5F}"/>
              </a:ext>
            </a:extLst>
          </p:cNvPr>
          <p:cNvSpPr txBox="1"/>
          <p:nvPr/>
        </p:nvSpPr>
        <p:spPr>
          <a:xfrm>
            <a:off x="4448365" y="1381880"/>
            <a:ext cx="1679166" cy="507831"/>
          </a:xfrm>
          <a:prstGeom prst="rect">
            <a:avLst/>
          </a:prstGeom>
          <a:noFill/>
        </p:spPr>
        <p:txBody>
          <a:bodyPr wrap="square" tIns="0" rIns="0" bIns="0">
            <a:spAutoFit/>
          </a:bodyPr>
          <a:lstStyle/>
          <a:p>
            <a:pPr marL="68263" marR="0" lvl="0" indent="-68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quota_enable_per_proxy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263" marR="0" lvl="0" indent="-68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quota_enable_per_group</a:t>
            </a: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  <a:p>
            <a:pPr marL="68263" marR="0" lvl="0" indent="-68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quota_enable_per_user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직사각형 363">
            <a:extLst>
              <a:ext uri="{FF2B5EF4-FFF2-40B4-BE49-F238E27FC236}">
                <a16:creationId xmlns:a16="http://schemas.microsoft.com/office/drawing/2014/main" id="{D21A9745-C515-242C-2898-30A57D6522B7}"/>
              </a:ext>
            </a:extLst>
          </p:cNvPr>
          <p:cNvSpPr/>
          <p:nvPr/>
        </p:nvSpPr>
        <p:spPr>
          <a:xfrm>
            <a:off x="6990469" y="1701402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Check quota enable options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61E9F014-1307-5E34-D3E6-E1C737A66FA7}"/>
              </a:ext>
            </a:extLst>
          </p:cNvPr>
          <p:cNvCxnSpPr>
            <a:cxnSpLocks/>
            <a:endCxn id="128" idx="3"/>
          </p:cNvCxnSpPr>
          <p:nvPr/>
        </p:nvCxnSpPr>
        <p:spPr>
          <a:xfrm>
            <a:off x="6493650" y="1381880"/>
            <a:ext cx="2897341" cy="415114"/>
          </a:xfrm>
          <a:prstGeom prst="bentConnector3">
            <a:avLst>
              <a:gd name="adj1" fmla="val 10789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363">
            <a:extLst>
              <a:ext uri="{FF2B5EF4-FFF2-40B4-BE49-F238E27FC236}">
                <a16:creationId xmlns:a16="http://schemas.microsoft.com/office/drawing/2014/main" id="{664890D8-F674-4E0B-473F-C0979C97BD31}"/>
              </a:ext>
            </a:extLst>
          </p:cNvPr>
          <p:cNvSpPr/>
          <p:nvPr/>
        </p:nvSpPr>
        <p:spPr>
          <a:xfrm>
            <a:off x="6990474" y="2405593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Check quota remaining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35" name="직사각형 363">
            <a:extLst>
              <a:ext uri="{FF2B5EF4-FFF2-40B4-BE49-F238E27FC236}">
                <a16:creationId xmlns:a16="http://schemas.microsoft.com/office/drawing/2014/main" id="{42B5269C-084F-84D5-70F6-0D9FE33D317D}"/>
              </a:ext>
            </a:extLst>
          </p:cNvPr>
          <p:cNvSpPr/>
          <p:nvPr/>
        </p:nvSpPr>
        <p:spPr>
          <a:xfrm>
            <a:off x="6995731" y="2642072"/>
            <a:ext cx="2400522" cy="761581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Set header out</a:t>
            </a:r>
          </a:p>
          <a:p>
            <a:pPr marL="346075" indent="-52388"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X-Quota-Limit: xxx</a:t>
            </a:r>
          </a:p>
          <a:p>
            <a:pPr marL="346075" indent="-52388">
              <a:buFont typeface="Arial" panose="020B0604020202020204" pitchFamily="34" charset="0"/>
              <a:buChar char="•"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X-Quota-Remaining: xxx</a:t>
            </a:r>
          </a:p>
          <a:p>
            <a:pPr marL="346075" indent="-52388"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X-Quota-After: xxx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35BC5C89-56BC-E925-8649-F6FF09C96E5E}"/>
              </a:ext>
            </a:extLst>
          </p:cNvPr>
          <p:cNvCxnSpPr>
            <a:cxnSpLocks/>
            <a:stCxn id="100" idx="3"/>
            <a:endCxn id="116" idx="1"/>
          </p:cNvCxnSpPr>
          <p:nvPr/>
        </p:nvCxnSpPr>
        <p:spPr>
          <a:xfrm flipV="1">
            <a:off x="6479627" y="1561196"/>
            <a:ext cx="510577" cy="1087803"/>
          </a:xfrm>
          <a:prstGeom prst="bentConnector3">
            <a:avLst>
              <a:gd name="adj1" fmla="val 43825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7681D0-4AC7-864D-1C5A-3010E03D5BBC}"/>
              </a:ext>
            </a:extLst>
          </p:cNvPr>
          <p:cNvGrpSpPr/>
          <p:nvPr/>
        </p:nvGrpSpPr>
        <p:grpSpPr>
          <a:xfrm>
            <a:off x="3570208" y="3776120"/>
            <a:ext cx="881360" cy="536230"/>
            <a:chOff x="8666398" y="2434228"/>
            <a:chExt cx="1718658" cy="450317"/>
          </a:xfrm>
        </p:grpSpPr>
        <p:sp>
          <p:nvSpPr>
            <p:cNvPr id="27" name="Can 26">
              <a:extLst>
                <a:ext uri="{FF2B5EF4-FFF2-40B4-BE49-F238E27FC236}">
                  <a16:creationId xmlns:a16="http://schemas.microsoft.com/office/drawing/2014/main" id="{5B976DC3-0F18-330A-727D-9AC893F8B444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status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35ACE04-7602-ECD1-6436-2FED8C0C2FBA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US" sz="1100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5E24EB0-B780-53FE-B233-E1721201F7F8}"/>
              </a:ext>
            </a:extLst>
          </p:cNvPr>
          <p:cNvGrpSpPr/>
          <p:nvPr/>
        </p:nvGrpSpPr>
        <p:grpSpPr>
          <a:xfrm>
            <a:off x="3566676" y="3392490"/>
            <a:ext cx="881360" cy="536230"/>
            <a:chOff x="8666398" y="2434228"/>
            <a:chExt cx="1718658" cy="450317"/>
          </a:xfrm>
        </p:grpSpPr>
        <p:sp>
          <p:nvSpPr>
            <p:cNvPr id="140" name="Can 139">
              <a:extLst>
                <a:ext uri="{FF2B5EF4-FFF2-40B4-BE49-F238E27FC236}">
                  <a16:creationId xmlns:a16="http://schemas.microsoft.com/office/drawing/2014/main" id="{68E12B78-B100-0FFE-60AE-A3BB73B775AD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meta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AEED811-E6EF-26B5-0858-381E56108973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per proxy</a:t>
              </a:r>
            </a:p>
          </p:txBody>
        </p:sp>
      </p:grpSp>
      <p:sp>
        <p:nvSpPr>
          <p:cNvPr id="49" name="Can 48">
            <a:extLst>
              <a:ext uri="{FF2B5EF4-FFF2-40B4-BE49-F238E27FC236}">
                <a16:creationId xmlns:a16="http://schemas.microsoft.com/office/drawing/2014/main" id="{71AC4BDB-8B5E-DBBC-0DFB-D5BE77EBE848}"/>
              </a:ext>
            </a:extLst>
          </p:cNvPr>
          <p:cNvSpPr/>
          <p:nvPr/>
        </p:nvSpPr>
        <p:spPr>
          <a:xfrm>
            <a:off x="4539493" y="3775594"/>
            <a:ext cx="881360" cy="536230"/>
          </a:xfrm>
          <a:prstGeom prst="can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quota status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47629C1-5A09-BD7A-0B37-34A5594F30F1}"/>
              </a:ext>
            </a:extLst>
          </p:cNvPr>
          <p:cNvGrpSpPr/>
          <p:nvPr/>
        </p:nvGrpSpPr>
        <p:grpSpPr>
          <a:xfrm>
            <a:off x="4535961" y="3391964"/>
            <a:ext cx="881360" cy="536230"/>
            <a:chOff x="8666398" y="2434228"/>
            <a:chExt cx="1718658" cy="450317"/>
          </a:xfrm>
        </p:grpSpPr>
        <p:sp>
          <p:nvSpPr>
            <p:cNvPr id="146" name="Can 145">
              <a:extLst>
                <a:ext uri="{FF2B5EF4-FFF2-40B4-BE49-F238E27FC236}">
                  <a16:creationId xmlns:a16="http://schemas.microsoft.com/office/drawing/2014/main" id="{060CF1DE-D273-FDFF-7B7E-EAFDC63413E8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meta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4EAC03A-4B75-2006-995F-7E6C3BB63A07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per group</a:t>
              </a:r>
            </a:p>
          </p:txBody>
        </p:sp>
      </p:grpSp>
      <p:sp>
        <p:nvSpPr>
          <p:cNvPr id="56" name="Can 55">
            <a:extLst>
              <a:ext uri="{FF2B5EF4-FFF2-40B4-BE49-F238E27FC236}">
                <a16:creationId xmlns:a16="http://schemas.microsoft.com/office/drawing/2014/main" id="{045A1775-1508-F05E-C97A-A26D282299F2}"/>
              </a:ext>
            </a:extLst>
          </p:cNvPr>
          <p:cNvSpPr/>
          <p:nvPr/>
        </p:nvSpPr>
        <p:spPr>
          <a:xfrm>
            <a:off x="5497187" y="3760996"/>
            <a:ext cx="881360" cy="536230"/>
          </a:xfrm>
          <a:prstGeom prst="can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quota status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E4CEE4-BEE7-6917-937E-4490912D4D04}"/>
              </a:ext>
            </a:extLst>
          </p:cNvPr>
          <p:cNvGrpSpPr/>
          <p:nvPr/>
        </p:nvGrpSpPr>
        <p:grpSpPr>
          <a:xfrm>
            <a:off x="5493655" y="3377366"/>
            <a:ext cx="881360" cy="536230"/>
            <a:chOff x="8666398" y="2434228"/>
            <a:chExt cx="1718658" cy="450317"/>
          </a:xfrm>
        </p:grpSpPr>
        <p:sp>
          <p:nvSpPr>
            <p:cNvPr id="151" name="Can 150">
              <a:extLst>
                <a:ext uri="{FF2B5EF4-FFF2-40B4-BE49-F238E27FC236}">
                  <a16:creationId xmlns:a16="http://schemas.microsoft.com/office/drawing/2014/main" id="{0A27F351-46D2-0380-CE62-07283583DF4C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meta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D0B6F57-C5D2-443B-5201-3E8242DB90CA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per user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A52632A-0855-2182-EB83-509E51FEE548}"/>
              </a:ext>
            </a:extLst>
          </p:cNvPr>
          <p:cNvSpPr txBox="1"/>
          <p:nvPr/>
        </p:nvSpPr>
        <p:spPr>
          <a:xfrm>
            <a:off x="2516990" y="3853714"/>
            <a:ext cx="789224" cy="507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remaining</a:t>
            </a: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start-time</a:t>
            </a: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expiry-time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4F2D09B-5BB1-DE44-4BDF-AE18CB5BEFEB}"/>
              </a:ext>
            </a:extLst>
          </p:cNvPr>
          <p:cNvCxnSpPr>
            <a:cxnSpLocks/>
          </p:cNvCxnSpPr>
          <p:nvPr/>
        </p:nvCxnSpPr>
        <p:spPr>
          <a:xfrm>
            <a:off x="3286348" y="3891086"/>
            <a:ext cx="276796" cy="37108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5B08A24-3CD0-618F-5AF2-1632F8ACA954}"/>
              </a:ext>
            </a:extLst>
          </p:cNvPr>
          <p:cNvCxnSpPr>
            <a:cxnSpLocks/>
          </p:cNvCxnSpPr>
          <p:nvPr/>
        </p:nvCxnSpPr>
        <p:spPr>
          <a:xfrm flipV="1">
            <a:off x="3274757" y="4234712"/>
            <a:ext cx="301701" cy="100766"/>
          </a:xfrm>
          <a:prstGeom prst="straightConnector1">
            <a:avLst/>
          </a:prstGeom>
          <a:ln w="3175">
            <a:solidFill>
              <a:schemeClr val="accent2"/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1D69E0F-1620-62EC-3CC9-E695DAE13DCB}"/>
              </a:ext>
            </a:extLst>
          </p:cNvPr>
          <p:cNvSpPr txBox="1"/>
          <p:nvPr/>
        </p:nvSpPr>
        <p:spPr>
          <a:xfrm>
            <a:off x="2522247" y="3438555"/>
            <a:ext cx="78922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limit</a:t>
            </a: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limit per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4EB1E05-C9E5-EE46-435A-CCA2694BB19A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3286348" y="3438555"/>
            <a:ext cx="286578" cy="7665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F823AFF-D290-9F28-759C-028EBDBACC6D}"/>
              </a:ext>
            </a:extLst>
          </p:cNvPr>
          <p:cNvCxnSpPr>
            <a:cxnSpLocks/>
          </p:cNvCxnSpPr>
          <p:nvPr/>
        </p:nvCxnSpPr>
        <p:spPr>
          <a:xfrm>
            <a:off x="3274757" y="3760996"/>
            <a:ext cx="288387" cy="5320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363">
            <a:extLst>
              <a:ext uri="{FF2B5EF4-FFF2-40B4-BE49-F238E27FC236}">
                <a16:creationId xmlns:a16="http://schemas.microsoft.com/office/drawing/2014/main" id="{BC548CF5-05AB-E4B0-C364-02DBE28829AA}"/>
              </a:ext>
            </a:extLst>
          </p:cNvPr>
          <p:cNvSpPr/>
          <p:nvPr/>
        </p:nvSpPr>
        <p:spPr>
          <a:xfrm>
            <a:off x="4207472" y="5417463"/>
            <a:ext cx="2277411" cy="1911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decrement request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C321538-FB5A-816A-8528-6AC0AF9AB954}"/>
              </a:ext>
            </a:extLst>
          </p:cNvPr>
          <p:cNvSpPr txBox="1"/>
          <p:nvPr/>
        </p:nvSpPr>
        <p:spPr>
          <a:xfrm>
            <a:off x="4370792" y="5622699"/>
            <a:ext cx="1951179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mirror /_quota_decrement</a:t>
            </a:r>
          </a:p>
        </p:txBody>
      </p:sp>
      <p:sp>
        <p:nvSpPr>
          <p:cNvPr id="181" name="직사각형 363">
            <a:extLst>
              <a:ext uri="{FF2B5EF4-FFF2-40B4-BE49-F238E27FC236}">
                <a16:creationId xmlns:a16="http://schemas.microsoft.com/office/drawing/2014/main" id="{3158C480-6640-2E6A-225D-C89CD346516C}"/>
              </a:ext>
            </a:extLst>
          </p:cNvPr>
          <p:cNvSpPr/>
          <p:nvPr/>
        </p:nvSpPr>
        <p:spPr>
          <a:xfrm>
            <a:off x="6995728" y="1948392"/>
            <a:ext cx="2400522" cy="408905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Generate a quota key using</a:t>
            </a:r>
          </a:p>
          <a:p>
            <a:pPr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       sub/group, proxy-name, etc.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2" name="직사각형 363">
            <a:extLst>
              <a:ext uri="{FF2B5EF4-FFF2-40B4-BE49-F238E27FC236}">
                <a16:creationId xmlns:a16="http://schemas.microsoft.com/office/drawing/2014/main" id="{A2408B81-03F6-9C47-9BA5-C036814DBCB3}"/>
              </a:ext>
            </a:extLst>
          </p:cNvPr>
          <p:cNvSpPr/>
          <p:nvPr/>
        </p:nvSpPr>
        <p:spPr>
          <a:xfrm>
            <a:off x="3478156" y="3118600"/>
            <a:ext cx="3016056" cy="1289049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t" anchorCtr="0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sharded k/v zone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EC631EEE-56A7-840D-4BE2-5B15D736D39C}"/>
              </a:ext>
            </a:extLst>
          </p:cNvPr>
          <p:cNvCxnSpPr>
            <a:cxnSpLocks/>
            <a:stCxn id="182" idx="3"/>
            <a:endCxn id="134" idx="1"/>
          </p:cNvCxnSpPr>
          <p:nvPr/>
        </p:nvCxnSpPr>
        <p:spPr>
          <a:xfrm flipV="1">
            <a:off x="6494212" y="2501185"/>
            <a:ext cx="496262" cy="1261940"/>
          </a:xfrm>
          <a:prstGeom prst="bentConnector3">
            <a:avLst>
              <a:gd name="adj1" fmla="val 64825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Decision 187">
            <a:extLst>
              <a:ext uri="{FF2B5EF4-FFF2-40B4-BE49-F238E27FC236}">
                <a16:creationId xmlns:a16="http://schemas.microsoft.com/office/drawing/2014/main" id="{988DC24A-7525-10B4-EEBD-8BAB780C3C2A}"/>
              </a:ext>
            </a:extLst>
          </p:cNvPr>
          <p:cNvSpPr/>
          <p:nvPr/>
        </p:nvSpPr>
        <p:spPr>
          <a:xfrm>
            <a:off x="8446651" y="3496372"/>
            <a:ext cx="833975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10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F845A34B-50B3-84A1-0170-B67A93FAA9F3}"/>
              </a:ext>
            </a:extLst>
          </p:cNvPr>
          <p:cNvCxnSpPr>
            <a:cxnSpLocks/>
            <a:stCxn id="134" idx="3"/>
            <a:endCxn id="188" idx="3"/>
          </p:cNvCxnSpPr>
          <p:nvPr/>
        </p:nvCxnSpPr>
        <p:spPr>
          <a:xfrm flipH="1">
            <a:off x="9280626" y="2501185"/>
            <a:ext cx="110370" cy="1301511"/>
          </a:xfrm>
          <a:prstGeom prst="bentConnector3">
            <a:avLst>
              <a:gd name="adj1" fmla="val -20712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Decision 191">
            <a:extLst>
              <a:ext uri="{FF2B5EF4-FFF2-40B4-BE49-F238E27FC236}">
                <a16:creationId xmlns:a16="http://schemas.microsoft.com/office/drawing/2014/main" id="{89D3AA45-85B2-CB60-4F09-E26B484A1F19}"/>
              </a:ext>
            </a:extLst>
          </p:cNvPr>
          <p:cNvSpPr/>
          <p:nvPr/>
        </p:nvSpPr>
        <p:spPr>
          <a:xfrm>
            <a:off x="6990203" y="3512723"/>
            <a:ext cx="1209379" cy="580003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10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4640EB7-0D70-5FE2-AB81-FF1FE5C2B772}"/>
              </a:ext>
            </a:extLst>
          </p:cNvPr>
          <p:cNvSpPr txBox="1"/>
          <p:nvPr/>
        </p:nvSpPr>
        <p:spPr>
          <a:xfrm>
            <a:off x="8528619" y="3692788"/>
            <a:ext cx="642700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Remaining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&gt; 0</a:t>
            </a:r>
            <a:endParaRPr lang="en-US" dirty="0"/>
          </a:p>
        </p:txBody>
      </p:sp>
      <p:cxnSp>
        <p:nvCxnSpPr>
          <p:cNvPr id="197" name="Elbow Connector 196">
            <a:extLst>
              <a:ext uri="{FF2B5EF4-FFF2-40B4-BE49-F238E27FC236}">
                <a16:creationId xmlns:a16="http://schemas.microsoft.com/office/drawing/2014/main" id="{17A718A1-A881-BAD1-A9EB-A9DCFB4F3B21}"/>
              </a:ext>
            </a:extLst>
          </p:cNvPr>
          <p:cNvCxnSpPr>
            <a:cxnSpLocks/>
            <a:stCxn id="188" idx="2"/>
            <a:endCxn id="241" idx="0"/>
          </p:cNvCxnSpPr>
          <p:nvPr/>
        </p:nvCxnSpPr>
        <p:spPr>
          <a:xfrm rot="5400000">
            <a:off x="6702058" y="2752439"/>
            <a:ext cx="805001" cy="351816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D9C9CB1-8965-DCBF-9889-25559F75793F}"/>
              </a:ext>
            </a:extLst>
          </p:cNvPr>
          <p:cNvCxnSpPr>
            <a:cxnSpLocks/>
            <a:stCxn id="192" idx="3"/>
            <a:endCxn id="188" idx="1"/>
          </p:cNvCxnSpPr>
          <p:nvPr/>
        </p:nvCxnSpPr>
        <p:spPr>
          <a:xfrm flipV="1">
            <a:off x="8199582" y="3802696"/>
            <a:ext cx="247069" cy="29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A4322BAC-7CC5-E313-BCD3-18670BD4EEDA}"/>
              </a:ext>
            </a:extLst>
          </p:cNvPr>
          <p:cNvSpPr txBox="1"/>
          <p:nvPr/>
        </p:nvSpPr>
        <p:spPr>
          <a:xfrm>
            <a:off x="8907365" y="4140023"/>
            <a:ext cx="634084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Y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7648337-0563-3BD0-D8AB-5C66E2332FD3}"/>
              </a:ext>
            </a:extLst>
          </p:cNvPr>
          <p:cNvSpPr txBox="1"/>
          <p:nvPr/>
        </p:nvSpPr>
        <p:spPr>
          <a:xfrm>
            <a:off x="8355572" y="3609253"/>
            <a:ext cx="1315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N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61BBC10-C33D-B018-5860-34D4E9E8CDF3}"/>
              </a:ext>
            </a:extLst>
          </p:cNvPr>
          <p:cNvSpPr txBox="1"/>
          <p:nvPr/>
        </p:nvSpPr>
        <p:spPr>
          <a:xfrm>
            <a:off x="7193350" y="3587861"/>
            <a:ext cx="833975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strict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enforcement?</a:t>
            </a:r>
            <a:endParaRPr lang="en-US" dirty="0"/>
          </a:p>
        </p:txBody>
      </p:sp>
      <p:sp>
        <p:nvSpPr>
          <p:cNvPr id="215" name="직사각형 363">
            <a:extLst>
              <a:ext uri="{FF2B5EF4-FFF2-40B4-BE49-F238E27FC236}">
                <a16:creationId xmlns:a16="http://schemas.microsoft.com/office/drawing/2014/main" id="{03A82D63-E5B4-46C2-277F-E3A3DEFF3101}"/>
              </a:ext>
            </a:extLst>
          </p:cNvPr>
          <p:cNvSpPr/>
          <p:nvPr/>
        </p:nvSpPr>
        <p:spPr>
          <a:xfrm>
            <a:off x="6732703" y="5412222"/>
            <a:ext cx="1447817" cy="1972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Decrement request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E313B25-D85A-DF99-9A47-F8B8DB51A130}"/>
              </a:ext>
            </a:extLst>
          </p:cNvPr>
          <p:cNvSpPr>
            <a:spLocks/>
          </p:cNvSpPr>
          <p:nvPr/>
        </p:nvSpPr>
        <p:spPr>
          <a:xfrm>
            <a:off x="6772677" y="5438643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BCF62F24-7517-5AF2-5E97-0A9A62B09AAA}"/>
              </a:ext>
            </a:extLst>
          </p:cNvPr>
          <p:cNvSpPr>
            <a:spLocks/>
          </p:cNvSpPr>
          <p:nvPr/>
        </p:nvSpPr>
        <p:spPr>
          <a:xfrm>
            <a:off x="4097801" y="5443895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1" name="직사각형 363">
            <a:extLst>
              <a:ext uri="{FF2B5EF4-FFF2-40B4-BE49-F238E27FC236}">
                <a16:creationId xmlns:a16="http://schemas.microsoft.com/office/drawing/2014/main" id="{BB79E8AA-1934-5C52-8CE4-CAE0DEA9D634}"/>
              </a:ext>
            </a:extLst>
          </p:cNvPr>
          <p:cNvSpPr/>
          <p:nvPr/>
        </p:nvSpPr>
        <p:spPr>
          <a:xfrm>
            <a:off x="4216239" y="5953312"/>
            <a:ext cx="2277411" cy="1911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API Request to upstream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F7A7A50-A92F-597C-1330-F691C06EE688}"/>
              </a:ext>
            </a:extLst>
          </p:cNvPr>
          <p:cNvCxnSpPr>
            <a:cxnSpLocks/>
            <a:stCxn id="30" idx="3"/>
            <a:endCxn id="221" idx="1"/>
          </p:cNvCxnSpPr>
          <p:nvPr/>
        </p:nvCxnSpPr>
        <p:spPr>
          <a:xfrm>
            <a:off x="2021365" y="6048856"/>
            <a:ext cx="2194874" cy="48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0F973BB0-9E93-9E50-AFDD-3D69CAC2F3ED}"/>
              </a:ext>
            </a:extLst>
          </p:cNvPr>
          <p:cNvSpPr txBox="1"/>
          <p:nvPr/>
        </p:nvSpPr>
        <p:spPr>
          <a:xfrm>
            <a:off x="4376048" y="6132444"/>
            <a:ext cx="1951179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 err="1"/>
              <a:t>proxy_pass</a:t>
            </a:r>
            <a:r>
              <a:rPr lang="en-US" sz="1100" dirty="0"/>
              <a:t> https://my-api;</a:t>
            </a:r>
          </a:p>
        </p:txBody>
      </p: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DA79A9F6-E598-F725-22C7-DA0B94B86E84}"/>
              </a:ext>
            </a:extLst>
          </p:cNvPr>
          <p:cNvCxnSpPr>
            <a:cxnSpLocks/>
            <a:stCxn id="241" idx="1"/>
            <a:endCxn id="92" idx="2"/>
          </p:cNvCxnSpPr>
          <p:nvPr/>
        </p:nvCxnSpPr>
        <p:spPr>
          <a:xfrm rot="10800000">
            <a:off x="1812863" y="2425479"/>
            <a:ext cx="2746298" cy="2668153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12F2A675-6988-3CE5-B4A1-C90B930154FD}"/>
              </a:ext>
            </a:extLst>
          </p:cNvPr>
          <p:cNvSpPr txBox="1"/>
          <p:nvPr/>
        </p:nvSpPr>
        <p:spPr>
          <a:xfrm>
            <a:off x="7661890" y="4092726"/>
            <a:ext cx="1315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Y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237434B-E7C5-31E2-AF93-60B7558AF6BF}"/>
              </a:ext>
            </a:extLst>
          </p:cNvPr>
          <p:cNvSpPr txBox="1"/>
          <p:nvPr/>
        </p:nvSpPr>
        <p:spPr>
          <a:xfrm>
            <a:off x="1875966" y="4728596"/>
            <a:ext cx="1518246" cy="87716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Return 409 </a:t>
            </a:r>
          </a:p>
          <a:p>
            <a:r>
              <a:rPr lang="en-US" sz="1100" dirty="0"/>
              <a:t>(too many requests)</a:t>
            </a: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endParaRPr lang="en-US" altLang="ko-KR" sz="500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X-Quota-Limit: xxx</a:t>
            </a: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X-Quota-Remaining: xxx</a:t>
            </a: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X-Quota-After: xxx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40" name="직사각형 363">
            <a:extLst>
              <a:ext uri="{FF2B5EF4-FFF2-40B4-BE49-F238E27FC236}">
                <a16:creationId xmlns:a16="http://schemas.microsoft.com/office/drawing/2014/main" id="{2E59613C-732D-8F58-85D2-22156911E17C}"/>
              </a:ext>
            </a:extLst>
          </p:cNvPr>
          <p:cNvSpPr/>
          <p:nvPr/>
        </p:nvSpPr>
        <p:spPr>
          <a:xfrm>
            <a:off x="6742188" y="4607695"/>
            <a:ext cx="1438332" cy="2263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Notification request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41" name="Diamond 240">
            <a:extLst>
              <a:ext uri="{FF2B5EF4-FFF2-40B4-BE49-F238E27FC236}">
                <a16:creationId xmlns:a16="http://schemas.microsoft.com/office/drawing/2014/main" id="{08CA5F33-27FC-39B2-C742-74438C0D783C}"/>
              </a:ext>
            </a:extLst>
          </p:cNvPr>
          <p:cNvSpPr/>
          <p:nvPr/>
        </p:nvSpPr>
        <p:spPr>
          <a:xfrm>
            <a:off x="4559161" y="4914021"/>
            <a:ext cx="1572629" cy="359219"/>
          </a:xfrm>
          <a:prstGeom prst="diamond">
            <a:avLst/>
          </a:prstGeom>
          <a:noFill/>
          <a:ln w="3175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en-US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Return Code?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2FF10DF-C437-9953-ACD2-8DEE0AEE3E65}"/>
              </a:ext>
            </a:extLst>
          </p:cNvPr>
          <p:cNvCxnSpPr>
            <a:cxnSpLocks/>
            <a:stCxn id="179" idx="0"/>
            <a:endCxn id="241" idx="2"/>
          </p:cNvCxnSpPr>
          <p:nvPr/>
        </p:nvCxnSpPr>
        <p:spPr>
          <a:xfrm flipH="1" flipV="1">
            <a:off x="5345476" y="5273240"/>
            <a:ext cx="702" cy="144223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FA57FEC5-F0F4-8B40-733E-D27AF44768A7}"/>
              </a:ext>
            </a:extLst>
          </p:cNvPr>
          <p:cNvSpPr txBox="1"/>
          <p:nvPr/>
        </p:nvSpPr>
        <p:spPr>
          <a:xfrm>
            <a:off x="5407424" y="5254107"/>
            <a:ext cx="26400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204</a:t>
            </a: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F5EEBED3-FFD2-CBEA-EE7C-5660188D94DF}"/>
              </a:ext>
            </a:extLst>
          </p:cNvPr>
          <p:cNvCxnSpPr>
            <a:cxnSpLocks/>
            <a:stCxn id="192" idx="2"/>
            <a:endCxn id="241" idx="0"/>
          </p:cNvCxnSpPr>
          <p:nvPr/>
        </p:nvCxnSpPr>
        <p:spPr>
          <a:xfrm rot="5400000">
            <a:off x="6059538" y="3378665"/>
            <a:ext cx="821295" cy="2249417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B2CAE26E-821F-92B2-FCE6-CA52EA214304}"/>
              </a:ext>
            </a:extLst>
          </p:cNvPr>
          <p:cNvSpPr txBox="1"/>
          <p:nvPr/>
        </p:nvSpPr>
        <p:spPr>
          <a:xfrm>
            <a:off x="4351137" y="4912525"/>
            <a:ext cx="26400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403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39ECE63-CBB9-CBDE-7CF9-13582BE4A487}"/>
              </a:ext>
            </a:extLst>
          </p:cNvPr>
          <p:cNvSpPr txBox="1"/>
          <p:nvPr/>
        </p:nvSpPr>
        <p:spPr>
          <a:xfrm>
            <a:off x="8170010" y="4135725"/>
            <a:ext cx="65192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204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EAE6DD9B-47C2-5131-75F5-7F94EF137FD5}"/>
              </a:ext>
            </a:extLst>
          </p:cNvPr>
          <p:cNvSpPr txBox="1"/>
          <p:nvPr/>
        </p:nvSpPr>
        <p:spPr>
          <a:xfrm>
            <a:off x="6893003" y="4130471"/>
            <a:ext cx="65192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403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4EB42325-01B1-CDCF-39EE-F2E8308EECBE}"/>
              </a:ext>
            </a:extLst>
          </p:cNvPr>
          <p:cNvCxnSpPr>
            <a:cxnSpLocks/>
            <a:stCxn id="192" idx="1"/>
          </p:cNvCxnSpPr>
          <p:nvPr/>
        </p:nvCxnSpPr>
        <p:spPr>
          <a:xfrm rot="10800000" flipV="1">
            <a:off x="6870797" y="3802724"/>
            <a:ext cx="119407" cy="804969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4A9D7C80-1D28-F66C-4245-36D84DF25340}"/>
              </a:ext>
            </a:extLst>
          </p:cNvPr>
          <p:cNvSpPr txBox="1"/>
          <p:nvPr/>
        </p:nvSpPr>
        <p:spPr>
          <a:xfrm>
            <a:off x="6910403" y="3603996"/>
            <a:ext cx="1315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N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63CCB51C-7FF4-85B2-5515-ECBDCE4346E0}"/>
              </a:ext>
            </a:extLst>
          </p:cNvPr>
          <p:cNvSpPr>
            <a:spLocks/>
          </p:cNvSpPr>
          <p:nvPr/>
        </p:nvSpPr>
        <p:spPr>
          <a:xfrm>
            <a:off x="6798949" y="4655627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2408B54A-3B89-52C7-D035-3867817EA2F0}"/>
              </a:ext>
            </a:extLst>
          </p:cNvPr>
          <p:cNvCxnSpPr>
            <a:cxnSpLocks/>
            <a:stCxn id="240" idx="2"/>
            <a:endCxn id="241" idx="3"/>
          </p:cNvCxnSpPr>
          <p:nvPr/>
        </p:nvCxnSpPr>
        <p:spPr>
          <a:xfrm rot="5400000">
            <a:off x="6666795" y="4299072"/>
            <a:ext cx="259554" cy="1329564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06E98A-AB71-2061-E6F8-89BD02B5E7AB}"/>
              </a:ext>
            </a:extLst>
          </p:cNvPr>
          <p:cNvSpPr txBox="1"/>
          <p:nvPr/>
        </p:nvSpPr>
        <p:spPr>
          <a:xfrm>
            <a:off x="6781626" y="4892504"/>
            <a:ext cx="65192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204</a:t>
            </a:r>
          </a:p>
        </p:txBody>
      </p:sp>
      <p:graphicFrame>
        <p:nvGraphicFramePr>
          <p:cNvPr id="25" name="Table 28">
            <a:extLst>
              <a:ext uri="{FF2B5EF4-FFF2-40B4-BE49-F238E27FC236}">
                <a16:creationId xmlns:a16="http://schemas.microsoft.com/office/drawing/2014/main" id="{6388EAD0-C954-7C07-71BD-946EC3A3A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26521"/>
              </p:ext>
            </p:extLst>
          </p:nvPr>
        </p:nvGraphicFramePr>
        <p:xfrm>
          <a:off x="8494067" y="4606691"/>
          <a:ext cx="308712" cy="22056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2904">
                  <a:extLst>
                    <a:ext uri="{9D8B030D-6E8A-4147-A177-3AD203B41FA5}">
                      <a16:colId xmlns:a16="http://schemas.microsoft.com/office/drawing/2014/main" val="419855844"/>
                    </a:ext>
                  </a:extLst>
                </a:gridCol>
                <a:gridCol w="102904">
                  <a:extLst>
                    <a:ext uri="{9D8B030D-6E8A-4147-A177-3AD203B41FA5}">
                      <a16:colId xmlns:a16="http://schemas.microsoft.com/office/drawing/2014/main" val="1146234459"/>
                    </a:ext>
                  </a:extLst>
                </a:gridCol>
                <a:gridCol w="102904">
                  <a:extLst>
                    <a:ext uri="{9D8B030D-6E8A-4147-A177-3AD203B41FA5}">
                      <a16:colId xmlns:a16="http://schemas.microsoft.com/office/drawing/2014/main" val="422094112"/>
                    </a:ext>
                  </a:extLst>
                </a:gridCol>
              </a:tblGrid>
              <a:tr h="22056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4412483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1C8BC3A-9D23-289A-8E69-EDFA74C5E714}"/>
              </a:ext>
            </a:extLst>
          </p:cNvPr>
          <p:cNvSpPr txBox="1"/>
          <p:nvPr/>
        </p:nvSpPr>
        <p:spPr>
          <a:xfrm>
            <a:off x="8487108" y="4824151"/>
            <a:ext cx="34008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Queue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9672025-5E12-18FA-30EE-845BE4B3D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4358" y="5759929"/>
            <a:ext cx="417007" cy="577853"/>
          </a:xfrm>
          <a:prstGeom prst="rect">
            <a:avLst/>
          </a:prstGeom>
        </p:spPr>
      </p:pic>
      <p:sp>
        <p:nvSpPr>
          <p:cNvPr id="33" name="직사각형 363">
            <a:extLst>
              <a:ext uri="{FF2B5EF4-FFF2-40B4-BE49-F238E27FC236}">
                <a16:creationId xmlns:a16="http://schemas.microsoft.com/office/drawing/2014/main" id="{012D324F-D641-FEA5-79FB-1451C7C41F5D}"/>
              </a:ext>
            </a:extLst>
          </p:cNvPr>
          <p:cNvSpPr/>
          <p:nvPr/>
        </p:nvSpPr>
        <p:spPr>
          <a:xfrm>
            <a:off x="9248344" y="4465440"/>
            <a:ext cx="872986" cy="494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Notification</a:t>
            </a:r>
          </a:p>
          <a:p>
            <a:pPr algn="ct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Thread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2F0D5A99-6BE4-3307-35A9-5D46A43E3776}"/>
              </a:ext>
            </a:extLst>
          </p:cNvPr>
          <p:cNvSpPr/>
          <p:nvPr/>
        </p:nvSpPr>
        <p:spPr>
          <a:xfrm>
            <a:off x="9241794" y="5260616"/>
            <a:ext cx="872986" cy="494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Decrement</a:t>
            </a:r>
          </a:p>
          <a:p>
            <a:pPr algn="ct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Thread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5" name="직사각형 363">
            <a:extLst>
              <a:ext uri="{FF2B5EF4-FFF2-40B4-BE49-F238E27FC236}">
                <a16:creationId xmlns:a16="http://schemas.microsoft.com/office/drawing/2014/main" id="{F8305957-A2FA-0C39-C915-F82F03409252}"/>
              </a:ext>
            </a:extLst>
          </p:cNvPr>
          <p:cNvSpPr/>
          <p:nvPr/>
        </p:nvSpPr>
        <p:spPr>
          <a:xfrm>
            <a:off x="7710428" y="5826696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Quota remaining decrement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6" name="직사각형 363">
            <a:extLst>
              <a:ext uri="{FF2B5EF4-FFF2-40B4-BE49-F238E27FC236}">
                <a16:creationId xmlns:a16="http://schemas.microsoft.com/office/drawing/2014/main" id="{40C2C06A-E556-DF03-2B72-6DC733B38AB6}"/>
              </a:ext>
            </a:extLst>
          </p:cNvPr>
          <p:cNvSpPr/>
          <p:nvPr/>
        </p:nvSpPr>
        <p:spPr>
          <a:xfrm>
            <a:off x="7715683" y="6063177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Reset quota if expired &amp; not disabled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419F9F-6AE7-C7E9-A3FE-C0FE203697D9}"/>
              </a:ext>
            </a:extLst>
          </p:cNvPr>
          <p:cNvCxnSpPr>
            <a:cxnSpLocks/>
            <a:stCxn id="215" idx="1"/>
            <a:endCxn id="179" idx="3"/>
          </p:cNvCxnSpPr>
          <p:nvPr/>
        </p:nvCxnSpPr>
        <p:spPr>
          <a:xfrm flipH="1">
            <a:off x="6484883" y="5510848"/>
            <a:ext cx="247820" cy="2207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28">
            <a:extLst>
              <a:ext uri="{FF2B5EF4-FFF2-40B4-BE49-F238E27FC236}">
                <a16:creationId xmlns:a16="http://schemas.microsoft.com/office/drawing/2014/main" id="{1E949AB4-4143-7F87-9D14-1813FC96D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181387"/>
              </p:ext>
            </p:extLst>
          </p:nvPr>
        </p:nvGraphicFramePr>
        <p:xfrm>
          <a:off x="8488812" y="5400214"/>
          <a:ext cx="308712" cy="22056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2904">
                  <a:extLst>
                    <a:ext uri="{9D8B030D-6E8A-4147-A177-3AD203B41FA5}">
                      <a16:colId xmlns:a16="http://schemas.microsoft.com/office/drawing/2014/main" val="419855844"/>
                    </a:ext>
                  </a:extLst>
                </a:gridCol>
                <a:gridCol w="102904">
                  <a:extLst>
                    <a:ext uri="{9D8B030D-6E8A-4147-A177-3AD203B41FA5}">
                      <a16:colId xmlns:a16="http://schemas.microsoft.com/office/drawing/2014/main" val="1146234459"/>
                    </a:ext>
                  </a:extLst>
                </a:gridCol>
                <a:gridCol w="102904">
                  <a:extLst>
                    <a:ext uri="{9D8B030D-6E8A-4147-A177-3AD203B41FA5}">
                      <a16:colId xmlns:a16="http://schemas.microsoft.com/office/drawing/2014/main" val="422094112"/>
                    </a:ext>
                  </a:extLst>
                </a:gridCol>
              </a:tblGrid>
              <a:tr h="22056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4412483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F7BB852-14E3-1A91-1B53-C2E85B8775A5}"/>
              </a:ext>
            </a:extLst>
          </p:cNvPr>
          <p:cNvSpPr txBox="1"/>
          <p:nvPr/>
        </p:nvSpPr>
        <p:spPr>
          <a:xfrm>
            <a:off x="8481853" y="5607164"/>
            <a:ext cx="34008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Queue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7837C4-9E1F-08D6-5C02-C1BB961BD4B1}"/>
              </a:ext>
            </a:extLst>
          </p:cNvPr>
          <p:cNvCxnSpPr>
            <a:cxnSpLocks/>
            <a:stCxn id="25" idx="1"/>
            <a:endCxn id="240" idx="3"/>
          </p:cNvCxnSpPr>
          <p:nvPr/>
        </p:nvCxnSpPr>
        <p:spPr>
          <a:xfrm flipH="1">
            <a:off x="8180520" y="4716971"/>
            <a:ext cx="313547" cy="3915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31EE7A-8736-3A3A-C644-FDF726CC6C1A}"/>
              </a:ext>
            </a:extLst>
          </p:cNvPr>
          <p:cNvCxnSpPr>
            <a:cxnSpLocks/>
            <a:stCxn id="40" idx="1"/>
            <a:endCxn id="215" idx="3"/>
          </p:cNvCxnSpPr>
          <p:nvPr/>
        </p:nvCxnSpPr>
        <p:spPr>
          <a:xfrm flipH="1">
            <a:off x="8180520" y="5510494"/>
            <a:ext cx="308292" cy="354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5C708A7-89E3-A4CF-D2BD-04100B083C55}"/>
              </a:ext>
            </a:extLst>
          </p:cNvPr>
          <p:cNvCxnSpPr>
            <a:cxnSpLocks/>
            <a:stCxn id="33" idx="1"/>
            <a:endCxn id="25" idx="3"/>
          </p:cNvCxnSpPr>
          <p:nvPr/>
        </p:nvCxnSpPr>
        <p:spPr>
          <a:xfrm flipH="1">
            <a:off x="8802779" y="4712860"/>
            <a:ext cx="445565" cy="4111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9FE5DF2-A2F8-8CA5-18FA-94940C996DBB}"/>
              </a:ext>
            </a:extLst>
          </p:cNvPr>
          <p:cNvCxnSpPr>
            <a:cxnSpLocks/>
            <a:stCxn id="34" idx="1"/>
            <a:endCxn id="40" idx="3"/>
          </p:cNvCxnSpPr>
          <p:nvPr/>
        </p:nvCxnSpPr>
        <p:spPr>
          <a:xfrm flipH="1">
            <a:off x="8797524" y="5508036"/>
            <a:ext cx="444270" cy="2458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B0D1677-C2DA-A307-190F-E02A9FFD7BFD}"/>
              </a:ext>
            </a:extLst>
          </p:cNvPr>
          <p:cNvCxnSpPr>
            <a:cxnSpLocks/>
            <a:stCxn id="36" idx="2"/>
            <a:endCxn id="63" idx="2"/>
          </p:cNvCxnSpPr>
          <p:nvPr/>
        </p:nvCxnSpPr>
        <p:spPr>
          <a:xfrm rot="5400000" flipH="1">
            <a:off x="5387165" y="2725582"/>
            <a:ext cx="1799411" cy="5258147"/>
          </a:xfrm>
          <a:prstGeom prst="bentConnector3">
            <a:avLst>
              <a:gd name="adj1" fmla="val -8031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A3F0A18-FDF6-BB95-048E-5B5C1548CFC5}"/>
              </a:ext>
            </a:extLst>
          </p:cNvPr>
          <p:cNvSpPr>
            <a:spLocks/>
          </p:cNvSpPr>
          <p:nvPr/>
        </p:nvSpPr>
        <p:spPr>
          <a:xfrm>
            <a:off x="8916781" y="4639864"/>
            <a:ext cx="18288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4.1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DC70232-B741-789C-7E1E-56E2A11594A7}"/>
              </a:ext>
            </a:extLst>
          </p:cNvPr>
          <p:cNvSpPr>
            <a:spLocks/>
          </p:cNvSpPr>
          <p:nvPr/>
        </p:nvSpPr>
        <p:spPr>
          <a:xfrm>
            <a:off x="8911527" y="5443900"/>
            <a:ext cx="18288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6.1</a:t>
            </a: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E26748BA-1781-2ECA-2CE3-D3F1B530C8E7}"/>
              </a:ext>
            </a:extLst>
          </p:cNvPr>
          <p:cNvSpPr/>
          <p:nvPr/>
        </p:nvSpPr>
        <p:spPr>
          <a:xfrm>
            <a:off x="3630556" y="4383527"/>
            <a:ext cx="54482" cy="71422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t" anchorCtr="0"/>
          <a:lstStyle/>
          <a:p>
            <a:pPr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7802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0E9637-5A8B-DA39-A522-C9D1187C18D1}"/>
              </a:ext>
            </a:extLst>
          </p:cNvPr>
          <p:cNvSpPr txBox="1"/>
          <p:nvPr/>
        </p:nvSpPr>
        <p:spPr>
          <a:xfrm>
            <a:off x="2050557" y="3152001"/>
            <a:ext cx="8090885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24689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I Connectivity Manager diagram">
            <a:extLst>
              <a:ext uri="{FF2B5EF4-FFF2-40B4-BE49-F238E27FC236}">
                <a16:creationId xmlns:a16="http://schemas.microsoft.com/office/drawing/2014/main" id="{6F4FD308-CB7F-5666-23E6-DE78E8259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450"/>
            <a:ext cx="12192000" cy="625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E60B15-C4BE-5DB0-F0DF-A771498E7E9F}"/>
              </a:ext>
            </a:extLst>
          </p:cNvPr>
          <p:cNvSpPr/>
          <p:nvPr/>
        </p:nvSpPr>
        <p:spPr>
          <a:xfrm>
            <a:off x="6985000" y="1539302"/>
            <a:ext cx="4864100" cy="45811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9BC30F2C-EAF1-DB54-6170-3DF988AA2F76}"/>
              </a:ext>
            </a:extLst>
          </p:cNvPr>
          <p:cNvSpPr/>
          <p:nvPr/>
        </p:nvSpPr>
        <p:spPr>
          <a:xfrm>
            <a:off x="6337299" y="1539302"/>
            <a:ext cx="1094509" cy="797498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policies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quota/user/api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BCA37-BAB1-E6D9-6DE8-E34F47B6F40D}"/>
              </a:ext>
            </a:extLst>
          </p:cNvPr>
          <p:cNvSpPr txBox="1"/>
          <p:nvPr/>
        </p:nvSpPr>
        <p:spPr>
          <a:xfrm>
            <a:off x="7673688" y="1346201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sp>
        <p:nvSpPr>
          <p:cNvPr id="11" name="직사각형 363">
            <a:extLst>
              <a:ext uri="{FF2B5EF4-FFF2-40B4-BE49-F238E27FC236}">
                <a16:creationId xmlns:a16="http://schemas.microsoft.com/office/drawing/2014/main" id="{6B1D5576-BA73-A3EC-0DFF-D9589489B05B}"/>
              </a:ext>
            </a:extLst>
          </p:cNvPr>
          <p:cNvSpPr/>
          <p:nvPr/>
        </p:nvSpPr>
        <p:spPr>
          <a:xfrm>
            <a:off x="4546599" y="2901909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DBB35-4D2D-D081-8D9F-422B6323204A}"/>
              </a:ext>
            </a:extLst>
          </p:cNvPr>
          <p:cNvGrpSpPr/>
          <p:nvPr/>
        </p:nvGrpSpPr>
        <p:grpSpPr>
          <a:xfrm>
            <a:off x="4546599" y="2202275"/>
            <a:ext cx="1298758" cy="464724"/>
            <a:chOff x="4546599" y="2111542"/>
            <a:chExt cx="1145309" cy="530057"/>
          </a:xfrm>
        </p:grpSpPr>
        <p:sp>
          <p:nvSpPr>
            <p:cNvPr id="10" name="Internal Storage 9">
              <a:extLst>
                <a:ext uri="{FF2B5EF4-FFF2-40B4-BE49-F238E27FC236}">
                  <a16:creationId xmlns:a16="http://schemas.microsoft.com/office/drawing/2014/main" id="{F66D1F55-C492-9C0E-9464-919526641E17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6E81DF-5F10-7316-4926-61BE7D64AA3E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AD9274CF-9762-E0BB-CAF5-9E2BE3D47DB0}"/>
              </a:ext>
            </a:extLst>
          </p:cNvPr>
          <p:cNvSpPr/>
          <p:nvPr/>
        </p:nvSpPr>
        <p:spPr>
          <a:xfrm>
            <a:off x="4546599" y="4375109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E359B-8C7F-8948-0502-C150B65363F5}"/>
              </a:ext>
            </a:extLst>
          </p:cNvPr>
          <p:cNvGrpSpPr/>
          <p:nvPr/>
        </p:nvGrpSpPr>
        <p:grpSpPr>
          <a:xfrm>
            <a:off x="4546599" y="3685568"/>
            <a:ext cx="1298758" cy="467331"/>
            <a:chOff x="4546599" y="1943100"/>
            <a:chExt cx="1145309" cy="698500"/>
          </a:xfrm>
        </p:grpSpPr>
        <p:sp>
          <p:nvSpPr>
            <p:cNvPr id="18" name="Internal Storage 17">
              <a:extLst>
                <a:ext uri="{FF2B5EF4-FFF2-40B4-BE49-F238E27FC236}">
                  <a16:creationId xmlns:a16="http://schemas.microsoft.com/office/drawing/2014/main" id="{7A64989D-73F3-64C9-A56C-7378C5203C47}"/>
                </a:ext>
              </a:extLst>
            </p:cNvPr>
            <p:cNvSpPr/>
            <p:nvPr/>
          </p:nvSpPr>
          <p:spPr>
            <a:xfrm>
              <a:off x="4546599" y="1943100"/>
              <a:ext cx="1094509" cy="698500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B6A09-38BC-9CAE-F3B9-D18B8ACB8922}"/>
                </a:ext>
              </a:extLst>
            </p:cNvPr>
            <p:cNvSpPr txBox="1"/>
            <p:nvPr/>
          </p:nvSpPr>
          <p:spPr>
            <a:xfrm>
              <a:off x="4648200" y="2043619"/>
              <a:ext cx="1043708" cy="55202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45D5B-C9E5-F332-CEFA-698A01E3DB1E}"/>
              </a:ext>
            </a:extLst>
          </p:cNvPr>
          <p:cNvSpPr/>
          <p:nvPr/>
        </p:nvSpPr>
        <p:spPr>
          <a:xfrm>
            <a:off x="129307" y="1717102"/>
            <a:ext cx="3337793" cy="340730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D36722-5BC6-6BE9-05D8-08DA14A20BC5}"/>
              </a:ext>
            </a:extLst>
          </p:cNvPr>
          <p:cNvSpPr/>
          <p:nvPr/>
        </p:nvSpPr>
        <p:spPr>
          <a:xfrm>
            <a:off x="258614" y="475377"/>
            <a:ext cx="4948387" cy="12582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B2FF64-FC10-59DB-D80A-DC38AA102BFC}"/>
              </a:ext>
            </a:extLst>
          </p:cNvPr>
          <p:cNvSpPr>
            <a:spLocks/>
          </p:cNvSpPr>
          <p:nvPr/>
        </p:nvSpPr>
        <p:spPr>
          <a:xfrm>
            <a:off x="6730628" y="3480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C2091B-A9FD-E3CC-7005-88938D422254}"/>
              </a:ext>
            </a:extLst>
          </p:cNvPr>
          <p:cNvSpPr txBox="1"/>
          <p:nvPr/>
        </p:nvSpPr>
        <p:spPr>
          <a:xfrm>
            <a:off x="6913990" y="316122"/>
            <a:ext cx="1743936" cy="84638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 policy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/user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 model</a:t>
            </a:r>
          </a:p>
        </p:txBody>
      </p:sp>
      <p:sp>
        <p:nvSpPr>
          <p:cNvPr id="24" name="Decision 23">
            <a:extLst>
              <a:ext uri="{FF2B5EF4-FFF2-40B4-BE49-F238E27FC236}">
                <a16:creationId xmlns:a16="http://schemas.microsoft.com/office/drawing/2014/main" id="{7EDC6E5B-A22B-B12E-E2CA-E8E04771BBFE}"/>
              </a:ext>
            </a:extLst>
          </p:cNvPr>
          <p:cNvSpPr/>
          <p:nvPr/>
        </p:nvSpPr>
        <p:spPr>
          <a:xfrm>
            <a:off x="5970154" y="2481285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5" name="Decision 24">
            <a:extLst>
              <a:ext uri="{FF2B5EF4-FFF2-40B4-BE49-F238E27FC236}">
                <a16:creationId xmlns:a16="http://schemas.microsoft.com/office/drawing/2014/main" id="{1A47A402-ACEC-29C1-77FD-D1BA78786F7E}"/>
              </a:ext>
            </a:extLst>
          </p:cNvPr>
          <p:cNvSpPr/>
          <p:nvPr/>
        </p:nvSpPr>
        <p:spPr>
          <a:xfrm>
            <a:off x="5969782" y="3938685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6" name="직사각형 363">
            <a:extLst>
              <a:ext uri="{FF2B5EF4-FFF2-40B4-BE49-F238E27FC236}">
                <a16:creationId xmlns:a16="http://schemas.microsoft.com/office/drawing/2014/main" id="{2BD010B9-3933-E5A8-D412-33A4D61C577B}"/>
              </a:ext>
            </a:extLst>
          </p:cNvPr>
          <p:cNvSpPr/>
          <p:nvPr/>
        </p:nvSpPr>
        <p:spPr>
          <a:xfrm>
            <a:off x="4546598" y="5939028"/>
            <a:ext cx="12309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2D5BE7-8A0B-6DF7-97C8-DA4CA84A2B49}"/>
              </a:ext>
            </a:extLst>
          </p:cNvPr>
          <p:cNvCxnSpPr/>
          <p:nvPr/>
        </p:nvCxnSpPr>
        <p:spPr>
          <a:xfrm>
            <a:off x="5918982" y="1866900"/>
            <a:ext cx="0" cy="27940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ecision 28">
            <a:extLst>
              <a:ext uri="{FF2B5EF4-FFF2-40B4-BE49-F238E27FC236}">
                <a16:creationId xmlns:a16="http://schemas.microsoft.com/office/drawing/2014/main" id="{6C732181-77E5-2D0F-E95C-C1588014A759}"/>
              </a:ext>
            </a:extLst>
          </p:cNvPr>
          <p:cNvSpPr/>
          <p:nvPr/>
        </p:nvSpPr>
        <p:spPr>
          <a:xfrm>
            <a:off x="5360181" y="4954685"/>
            <a:ext cx="1116817" cy="612648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Purchased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F3376C-C682-ED85-510B-058F5A06980C}"/>
              </a:ext>
            </a:extLst>
          </p:cNvPr>
          <p:cNvSpPr txBox="1"/>
          <p:nvPr/>
        </p:nvSpPr>
        <p:spPr>
          <a:xfrm>
            <a:off x="6780825" y="25590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1C52D2-9339-E1BF-6151-038648209CB8}"/>
              </a:ext>
            </a:extLst>
          </p:cNvPr>
          <p:cNvSpPr txBox="1"/>
          <p:nvPr/>
        </p:nvSpPr>
        <p:spPr>
          <a:xfrm>
            <a:off x="6780825" y="40068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88B3F-11DD-F300-F534-3CA6FC6EBD2A}"/>
              </a:ext>
            </a:extLst>
          </p:cNvPr>
          <p:cNvSpPr txBox="1"/>
          <p:nvPr/>
        </p:nvSpPr>
        <p:spPr>
          <a:xfrm>
            <a:off x="5942625" y="47688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5726473C-1E25-0BD6-7F2B-EFF6404B8318}"/>
              </a:ext>
            </a:extLst>
          </p:cNvPr>
          <p:cNvSpPr/>
          <p:nvPr/>
        </p:nvSpPr>
        <p:spPr>
          <a:xfrm>
            <a:off x="7891320" y="5929482"/>
            <a:ext cx="2078180" cy="359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External Payment Gateway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34F14C-22ED-C1EB-5905-8F69E67036A7}"/>
              </a:ext>
            </a:extLst>
          </p:cNvPr>
          <p:cNvCxnSpPr>
            <a:cxnSpLocks/>
            <a:stCxn id="34" idx="1"/>
            <a:endCxn id="26" idx="3"/>
          </p:cNvCxnSpPr>
          <p:nvPr/>
        </p:nvCxnSpPr>
        <p:spPr>
          <a:xfrm flipH="1">
            <a:off x="5777588" y="6109091"/>
            <a:ext cx="2113732" cy="9546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1C63379-F350-EA2E-F40D-2C8CF033455C}"/>
              </a:ext>
            </a:extLst>
          </p:cNvPr>
          <p:cNvSpPr>
            <a:spLocks/>
          </p:cNvSpPr>
          <p:nvPr/>
        </p:nvSpPr>
        <p:spPr>
          <a:xfrm>
            <a:off x="4422066" y="18466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5F3058-6364-75D3-3D56-0EB24C1105ED}"/>
              </a:ext>
            </a:extLst>
          </p:cNvPr>
          <p:cNvSpPr txBox="1"/>
          <p:nvPr/>
        </p:nvSpPr>
        <p:spPr>
          <a:xfrm>
            <a:off x="4598681" y="1831032"/>
            <a:ext cx="1214470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meta data and key/val store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4CEC5D-69F0-0565-3904-7A6560D4B41B}"/>
              </a:ext>
            </a:extLst>
          </p:cNvPr>
          <p:cNvSpPr>
            <a:spLocks/>
          </p:cNvSpPr>
          <p:nvPr/>
        </p:nvSpPr>
        <p:spPr>
          <a:xfrm>
            <a:off x="5706843" y="309144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21B39-2281-419A-52B8-597D585F3297}"/>
              </a:ext>
            </a:extLst>
          </p:cNvPr>
          <p:cNvSpPr txBox="1"/>
          <p:nvPr/>
        </p:nvSpPr>
        <p:spPr>
          <a:xfrm>
            <a:off x="5858057" y="3075775"/>
            <a:ext cx="1266333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Validate quota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decrement quota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93DC9D-C725-C48F-07AB-11C7B8A30115}"/>
              </a:ext>
            </a:extLst>
          </p:cNvPr>
          <p:cNvSpPr>
            <a:spLocks/>
          </p:cNvSpPr>
          <p:nvPr/>
        </p:nvSpPr>
        <p:spPr>
          <a:xfrm>
            <a:off x="4218866" y="13640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2E593F-5CF6-FDCD-0CC8-79A76088521C}"/>
              </a:ext>
            </a:extLst>
          </p:cNvPr>
          <p:cNvSpPr txBox="1"/>
          <p:nvPr/>
        </p:nvSpPr>
        <p:spPr>
          <a:xfrm>
            <a:off x="4408180" y="1348432"/>
            <a:ext cx="17439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metrics mgmt.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3334ED-2F5B-321F-129B-4388EEF9E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167176" y="2641600"/>
            <a:ext cx="0" cy="260309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EE4435-B180-89B9-0322-AE11E03D560C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5167175" y="4152899"/>
            <a:ext cx="1" cy="222210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917B2FC-F050-9AD0-5BF6-7C86691B5EE8}"/>
              </a:ext>
            </a:extLst>
          </p:cNvPr>
          <p:cNvCxnSpPr>
            <a:cxnSpLocks/>
            <a:stCxn id="18" idx="1"/>
            <a:endCxn id="10" idx="1"/>
          </p:cNvCxnSpPr>
          <p:nvPr/>
        </p:nvCxnSpPr>
        <p:spPr>
          <a:xfrm rot="10800000">
            <a:off x="4546599" y="2434638"/>
            <a:ext cx="12700" cy="1484597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olid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C82D4F73-628A-DBF1-BD72-8B47E756F0BE}"/>
              </a:ext>
            </a:extLst>
          </p:cNvPr>
          <p:cNvSpPr/>
          <p:nvPr/>
        </p:nvSpPr>
        <p:spPr>
          <a:xfrm>
            <a:off x="10020303" y="5923091"/>
            <a:ext cx="835890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24" name="직사각형 363">
            <a:extLst>
              <a:ext uri="{FF2B5EF4-FFF2-40B4-BE49-F238E27FC236}">
                <a16:creationId xmlns:a16="http://schemas.microsoft.com/office/drawing/2014/main" id="{55D2F201-4C3A-4375-D72B-FAD66830F9EC}"/>
              </a:ext>
            </a:extLst>
          </p:cNvPr>
          <p:cNvSpPr/>
          <p:nvPr/>
        </p:nvSpPr>
        <p:spPr>
          <a:xfrm>
            <a:off x="10920437" y="5924752"/>
            <a:ext cx="8358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53E147F-6A2E-DDFF-26C9-BB3FD0AFACB6}"/>
              </a:ext>
            </a:extLst>
          </p:cNvPr>
          <p:cNvGrpSpPr/>
          <p:nvPr/>
        </p:nvGrpSpPr>
        <p:grpSpPr>
          <a:xfrm>
            <a:off x="169801" y="205796"/>
            <a:ext cx="3934765" cy="341313"/>
            <a:chOff x="284101" y="116896"/>
            <a:chExt cx="3934765" cy="341313"/>
          </a:xfrm>
        </p:grpSpPr>
        <p:grpSp>
          <p:nvGrpSpPr>
            <p:cNvPr id="1027" name="Group 69">
              <a:extLst>
                <a:ext uri="{FF2B5EF4-FFF2-40B4-BE49-F238E27FC236}">
                  <a16:creationId xmlns:a16="http://schemas.microsoft.com/office/drawing/2014/main" id="{0447E2C4-7553-5D3E-8F5F-4721A3AE61B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033" name="Picture 70" descr="화살표-3_1">
                <a:extLst>
                  <a:ext uri="{FF2B5EF4-FFF2-40B4-BE49-F238E27FC236}">
                    <a16:creationId xmlns:a16="http://schemas.microsoft.com/office/drawing/2014/main" id="{D7797CBD-CE59-6600-EF2F-6A7C9561D3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71" descr="화살표-3_1">
                <a:extLst>
                  <a:ext uri="{FF2B5EF4-FFF2-40B4-BE49-F238E27FC236}">
                    <a16:creationId xmlns:a16="http://schemas.microsoft.com/office/drawing/2014/main" id="{A7BD3702-32A1-8BA1-78FB-C1325867CA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28" name="AutoShape 72">
              <a:extLst>
                <a:ext uri="{FF2B5EF4-FFF2-40B4-BE49-F238E27FC236}">
                  <a16:creationId xmlns:a16="http://schemas.microsoft.com/office/drawing/2014/main" id="{3D4AE4E9-9D82-83D7-6EEA-18A5C446A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3934765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029" name="Group 73">
              <a:extLst>
                <a:ext uri="{FF2B5EF4-FFF2-40B4-BE49-F238E27FC236}">
                  <a16:creationId xmlns:a16="http://schemas.microsoft.com/office/drawing/2014/main" id="{54532AD8-9948-83C9-AEEF-A4901FCB1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031" name="Picture 74" descr="화살표-3_1">
                <a:extLst>
                  <a:ext uri="{FF2B5EF4-FFF2-40B4-BE49-F238E27FC236}">
                    <a16:creationId xmlns:a16="http://schemas.microsoft.com/office/drawing/2014/main" id="{ED0BE9AA-327A-0F18-5323-52330E4C0A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75" descr="화살표-3_1">
                <a:extLst>
                  <a:ext uri="{FF2B5EF4-FFF2-40B4-BE49-F238E27FC236}">
                    <a16:creationId xmlns:a16="http://schemas.microsoft.com/office/drawing/2014/main" id="{1C1BD46F-833A-B3D5-B2A8-31226C90E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30" name="Rectangle 76">
              <a:extLst>
                <a:ext uri="{FF2B5EF4-FFF2-40B4-BE49-F238E27FC236}">
                  <a16:creationId xmlns:a16="http://schemas.microsoft.com/office/drawing/2014/main" id="{42ECDABD-C8A8-76EC-EBEB-7AF69C327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2456901" cy="246063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API Quotas Flow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1036" name="Can 1035">
            <a:extLst>
              <a:ext uri="{FF2B5EF4-FFF2-40B4-BE49-F238E27FC236}">
                <a16:creationId xmlns:a16="http://schemas.microsoft.com/office/drawing/2014/main" id="{C0FCF9F3-FE1A-35F5-E499-DF00F92E9AD2}"/>
              </a:ext>
            </a:extLst>
          </p:cNvPr>
          <p:cNvSpPr/>
          <p:nvPr/>
        </p:nvSpPr>
        <p:spPr>
          <a:xfrm>
            <a:off x="8309835" y="5197478"/>
            <a:ext cx="1315043" cy="797498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products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pricing model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subscription</a:t>
            </a: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AF50E140-CB04-40CD-46E4-6F00A980A054}"/>
              </a:ext>
            </a:extLst>
          </p:cNvPr>
          <p:cNvSpPr>
            <a:spLocks/>
          </p:cNvSpPr>
          <p:nvPr/>
        </p:nvSpPr>
        <p:spPr>
          <a:xfrm>
            <a:off x="5867842" y="6179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F79BE079-5D0D-15BD-BFEA-E448F58FAFED}"/>
              </a:ext>
            </a:extLst>
          </p:cNvPr>
          <p:cNvSpPr txBox="1"/>
          <p:nvPr/>
        </p:nvSpPr>
        <p:spPr>
          <a:xfrm>
            <a:off x="6057156" y="6163836"/>
            <a:ext cx="106829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 Subscription</a:t>
            </a:r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33655D3B-DDEF-E4FC-CA8B-5F07B5110E18}"/>
              </a:ext>
            </a:extLst>
          </p:cNvPr>
          <p:cNvSpPr>
            <a:spLocks/>
          </p:cNvSpPr>
          <p:nvPr/>
        </p:nvSpPr>
        <p:spPr>
          <a:xfrm>
            <a:off x="1689542" y="55064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30DA55A8-B23A-6640-DBA5-503C3F3160E5}"/>
              </a:ext>
            </a:extLst>
          </p:cNvPr>
          <p:cNvSpPr txBox="1"/>
          <p:nvPr/>
        </p:nvSpPr>
        <p:spPr>
          <a:xfrm>
            <a:off x="1878856" y="5490736"/>
            <a:ext cx="1451084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 Subscription</a:t>
            </a:r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8D00971C-DA85-E8BC-F36D-A29B7B4F1870}"/>
              </a:ext>
            </a:extLst>
          </p:cNvPr>
          <p:cNvSpPr>
            <a:spLocks/>
          </p:cNvSpPr>
          <p:nvPr/>
        </p:nvSpPr>
        <p:spPr>
          <a:xfrm>
            <a:off x="5206628" y="48057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62A2501B-150C-D52C-9962-97F47878EC0E}"/>
              </a:ext>
            </a:extLst>
          </p:cNvPr>
          <p:cNvCxnSpPr>
            <a:cxnSpLocks/>
            <a:endCxn id="1042" idx="4"/>
          </p:cNvCxnSpPr>
          <p:nvPr/>
        </p:nvCxnSpPr>
        <p:spPr>
          <a:xfrm flipH="1" flipV="1">
            <a:off x="5275208" y="4942958"/>
            <a:ext cx="1185" cy="99607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2784E48-6E38-3E10-5FD9-B225D0EA4766}"/>
              </a:ext>
            </a:extLst>
          </p:cNvPr>
          <p:cNvSpPr txBox="1"/>
          <p:nvPr/>
        </p:nvSpPr>
        <p:spPr>
          <a:xfrm>
            <a:off x="4549067" y="4931936"/>
            <a:ext cx="696780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dirty="0"/>
              <a:t>Create API</a:t>
            </a:r>
          </a:p>
          <a:p>
            <a:pPr algn="r"/>
            <a:r>
              <a:rPr lang="en-US" sz="1100" dirty="0"/>
              <a:t>Product</a:t>
            </a:r>
          </a:p>
          <a:p>
            <a:pPr algn="r"/>
            <a:r>
              <a:rPr lang="en-US" sz="1100" dirty="0"/>
              <a:t>&amp;Pricing</a:t>
            </a:r>
          </a:p>
          <a:p>
            <a:pPr algn="r"/>
            <a:r>
              <a:rPr lang="en-US" sz="1100" dirty="0"/>
              <a:t>Model</a:t>
            </a:r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0ED1C80F-99D6-45F7-6E8E-3AAF9C49B64E}"/>
              </a:ext>
            </a:extLst>
          </p:cNvPr>
          <p:cNvSpPr>
            <a:spLocks/>
          </p:cNvSpPr>
          <p:nvPr/>
        </p:nvSpPr>
        <p:spPr>
          <a:xfrm>
            <a:off x="5867842" y="5798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2454A2F-9F0C-E6C6-C3EA-4122335B1890}"/>
              </a:ext>
            </a:extLst>
          </p:cNvPr>
          <p:cNvSpPr txBox="1"/>
          <p:nvPr/>
        </p:nvSpPr>
        <p:spPr>
          <a:xfrm>
            <a:off x="6057156" y="5732036"/>
            <a:ext cx="1737836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API Products &amp; pricing model</a:t>
            </a:r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AA480DA7-D22F-9E26-718B-7E3C429E2A55}"/>
              </a:ext>
            </a:extLst>
          </p:cNvPr>
          <p:cNvSpPr>
            <a:spLocks/>
          </p:cNvSpPr>
          <p:nvPr/>
        </p:nvSpPr>
        <p:spPr>
          <a:xfrm>
            <a:off x="4470842" y="49476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F4289E9D-FC54-1AC9-F4E3-AF144FDCC734}"/>
              </a:ext>
            </a:extLst>
          </p:cNvPr>
          <p:cNvSpPr txBox="1"/>
          <p:nvPr/>
        </p:nvSpPr>
        <p:spPr>
          <a:xfrm>
            <a:off x="6133571" y="4588158"/>
            <a:ext cx="1237598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request</a:t>
            </a:r>
          </a:p>
          <a:p>
            <a:r>
              <a:rPr lang="en-US" sz="1100" dirty="0"/>
              <a:t>(quotas /user/api)</a:t>
            </a: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0FD6612D-1150-9C1E-37E0-1820924EA19B}"/>
              </a:ext>
            </a:extLst>
          </p:cNvPr>
          <p:cNvSpPr>
            <a:spLocks/>
          </p:cNvSpPr>
          <p:nvPr/>
        </p:nvSpPr>
        <p:spPr>
          <a:xfrm>
            <a:off x="5955928" y="46152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292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12974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11303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4923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at API Proxy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24" y="15450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630627" y="21509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/>
        </p:nvGraphicFramePr>
        <p:xfrm>
          <a:off x="1799359" y="3302000"/>
          <a:ext cx="4591384" cy="26639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2016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729531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641909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28326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56931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USR:image-api:R:F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Free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USR:image-api:W:B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POST, PUT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Bronze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USR:image-api:A:S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Silver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r/D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GRP:chat-api:W:G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Group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POST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r/D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API:image-api:R:G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API:image-api:W:G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GLO::R:P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Global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Platinum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GLO::W:G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Global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4529416" y="2637256"/>
            <a:ext cx="955592" cy="594050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(quota_policies)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00924" y="1842049"/>
            <a:ext cx="10097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21127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9459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2405389" y="1434864"/>
            <a:ext cx="1115382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</a:t>
            </a:r>
          </a:p>
          <a:p>
            <a:r>
              <a:rPr lang="en-US" sz="1100" dirty="0"/>
              <a:t>Set quota per API</a:t>
            </a: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9331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3774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3943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736646"/>
            <a:ext cx="0" cy="1964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5570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83C0C54-9E59-617F-6FDA-337DB6C694C1}"/>
              </a:ext>
            </a:extLst>
          </p:cNvPr>
          <p:cNvSpPr>
            <a:spLocks/>
          </p:cNvSpPr>
          <p:nvPr/>
        </p:nvSpPr>
        <p:spPr>
          <a:xfrm>
            <a:off x="2248342" y="14551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3713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3916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2103676"/>
            <a:ext cx="1310701" cy="969724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692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9729" y="371678"/>
            <a:ext cx="12700" cy="2057958"/>
          </a:xfrm>
          <a:prstGeom prst="bentConnector3">
            <a:avLst>
              <a:gd name="adj1" fmla="val -18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8379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858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0782" y="640624"/>
            <a:ext cx="1194231" cy="2701597"/>
          </a:xfrm>
          <a:prstGeom prst="bentConnector4">
            <a:avLst>
              <a:gd name="adj1" fmla="val -19142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4070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C0CCC48-C63B-5CB4-1279-251B23E0A5D9}"/>
              </a:ext>
            </a:extLst>
          </p:cNvPr>
          <p:cNvSpPr txBox="1"/>
          <p:nvPr/>
        </p:nvSpPr>
        <p:spPr>
          <a:xfrm>
            <a:off x="6683776" y="3284833"/>
            <a:ext cx="3590524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"api-key-01:API:image-api:R:F"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"limit”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"remaining"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"st”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"api-key-02:API:image-api:W:G"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"limit”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"remaining"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"st”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D9C95B-9A72-0439-02C7-354A833ABB3C}"/>
              </a:ext>
            </a:extLst>
          </p:cNvPr>
          <p:cNvSpPr txBox="1"/>
          <p:nvPr/>
        </p:nvSpPr>
        <p:spPr>
          <a:xfrm>
            <a:off x="6683777" y="5038253"/>
            <a:ext cx="3590524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$api_quota_policy_name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API:image-api:R:F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"5000r/M"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API:image-api:W:G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"6000r/M"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apikey_proxy_method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"api-key-01:image-api:R"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"api-key-02:image-api:W"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G</a:t>
            </a:r>
            <a:r>
              <a:rPr lang="en-US" altLang="ko-KR" sz="1000" dirty="0">
                <a:solidFill>
                  <a:srgbClr val="6A9955"/>
                </a:solidFill>
                <a:latin typeface="Menlo" panose="020B0609030804020204" pitchFamily="49" charset="0"/>
              </a:rPr>
              <a:t>old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9301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proxy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9504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099743" y="1750284"/>
            <a:ext cx="283347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590564"/>
            <a:ext cx="1281187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proxy per API key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636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5" name="직사각형 363">
            <a:extLst>
              <a:ext uri="{FF2B5EF4-FFF2-40B4-BE49-F238E27FC236}">
                <a16:creationId xmlns:a16="http://schemas.microsoft.com/office/drawing/2014/main" id="{383B2C9C-9427-7AB6-8BE0-DB166D92A8A8}"/>
              </a:ext>
            </a:extLst>
          </p:cNvPr>
          <p:cNvSpPr/>
          <p:nvPr/>
        </p:nvSpPr>
        <p:spPr>
          <a:xfrm>
            <a:off x="1790698" y="4859341"/>
            <a:ext cx="4591383" cy="548640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5275588" y="2361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5067742" y="24076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D569AE1-276F-1E93-3A08-39D12655B17E}"/>
              </a:ext>
            </a:extLst>
          </p:cNvPr>
          <p:cNvCxnSpPr>
            <a:cxnSpLocks/>
            <a:stCxn id="23" idx="1"/>
            <a:endCxn id="53" idx="2"/>
          </p:cNvCxnSpPr>
          <p:nvPr/>
        </p:nvCxnSpPr>
        <p:spPr>
          <a:xfrm flipV="1">
            <a:off x="5007212" y="2292349"/>
            <a:ext cx="0" cy="34490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912F8AF-80E1-214D-5161-4A3F446B7AFE}"/>
              </a:ext>
            </a:extLst>
          </p:cNvPr>
          <p:cNvSpPr txBox="1"/>
          <p:nvPr/>
        </p:nvSpPr>
        <p:spPr>
          <a:xfrm>
            <a:off x="1799359" y="6054350"/>
            <a:ext cx="4591384" cy="3073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tIns="54864" bIns="54864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 Name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policy-type:proxy-name:api-method:pay-method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B6B7E93-7BDD-15A5-505F-D033B123769B}"/>
              </a:ext>
            </a:extLst>
          </p:cNvPr>
          <p:cNvCxnSpPr>
            <a:cxnSpLocks/>
          </p:cNvCxnSpPr>
          <p:nvPr/>
        </p:nvCxnSpPr>
        <p:spPr>
          <a:xfrm flipV="1">
            <a:off x="9593347" y="3048000"/>
            <a:ext cx="0" cy="228600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4A1806B-24BE-7E15-B2F8-FA14B0C60FF4}"/>
              </a:ext>
            </a:extLst>
          </p:cNvPr>
          <p:cNvCxnSpPr>
            <a:cxnSpLocks/>
            <a:stCxn id="65" idx="3"/>
            <a:endCxn id="103" idx="3"/>
          </p:cNvCxnSpPr>
          <p:nvPr/>
        </p:nvCxnSpPr>
        <p:spPr>
          <a:xfrm>
            <a:off x="10254163" y="1639369"/>
            <a:ext cx="20138" cy="4060604"/>
          </a:xfrm>
          <a:prstGeom prst="bentConnector3">
            <a:avLst>
              <a:gd name="adj1" fmla="val 129823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3873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/quotas/{name}/proxies/{name}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692156" y="6367036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it can be moved to (local/remote) key/val store.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454551-C2C7-19BF-3927-A3E2E82C2ED7}"/>
              </a:ext>
            </a:extLst>
          </p:cNvPr>
          <p:cNvSpPr>
            <a:spLocks/>
          </p:cNvSpPr>
          <p:nvPr/>
        </p:nvSpPr>
        <p:spPr>
          <a:xfrm>
            <a:off x="4775642" y="17853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132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3568</Words>
  <Application>Microsoft Macintosh PowerPoint</Application>
  <PresentationFormat>Widescreen</PresentationFormat>
  <Paragraphs>935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357</cp:revision>
  <dcterms:created xsi:type="dcterms:W3CDTF">2023-03-09T08:01:08Z</dcterms:created>
  <dcterms:modified xsi:type="dcterms:W3CDTF">2023-03-18T15:26:57Z</dcterms:modified>
</cp:coreProperties>
</file>