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3" r:id="rId4"/>
    <p:sldId id="264" r:id="rId5"/>
    <p:sldId id="266" r:id="rId6"/>
    <p:sldId id="265" r:id="rId7"/>
    <p:sldId id="267" r:id="rId8"/>
    <p:sldId id="262" r:id="rId9"/>
    <p:sldId id="261" r:id="rId10"/>
    <p:sldId id="260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7"/>
    <p:restoredTop sz="96327"/>
  </p:normalViewPr>
  <p:slideViewPr>
    <p:cSldViewPr snapToGrid="0">
      <p:cViewPr varScale="1">
        <p:scale>
          <a:sx n="108" d="100"/>
          <a:sy n="108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9D2-CCAE-462F-E00C-04D415129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C3BFB-277E-EF70-B722-AFEAEBF0E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3C26-7317-6AC1-F36E-ABE88763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2601-4AE2-E02F-34AB-4B403913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07D1-8FF7-49CB-97D3-394C1434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A15C-F366-3DC5-0BAB-A9836A9F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E6366-D47D-3C57-6BB0-92691FA27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F1E4-8BEE-B9E7-017B-FCE024B4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25B48-9CD2-1028-C2C3-27FF7B6C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F417-4AA7-5333-A7C2-42F58464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8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4703A-8531-B708-7C4E-9DF0D0971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3BB0E-C365-0C69-D614-1680C339C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C3EB-D583-6572-C2C1-CCBA602C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D026-F500-A66B-64CA-5443E7D0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6EC2-200D-7368-A4DF-CC887458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5D6-8862-BDC7-DC67-BC031073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A128-0C90-3F5E-2313-E9921CD0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20B9-BFDA-0582-C426-DC14F6C8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D151B-98F5-1766-2EFC-035416AF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2FAF-A509-A8F6-33DE-B5FAE5E0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7826-DFB3-D9B0-0ABF-A4885D69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491D6-3172-9882-030A-7E7EF97E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6653-1D02-6309-35E0-86D26F26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F188-FDAD-B20F-39BC-9529C2E6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E1FCD-58AB-3CB4-7432-95F59558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835-A4EE-E15A-EBB7-B00448AE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0A83-C72E-7159-3FFA-1068A1F7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7BE81-3A50-A35D-9ABF-3576DA524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7424-734D-33B4-D8CA-F7BAC10B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4020D-F496-E7DD-94E8-9C0AAD91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ED387-D009-62BF-9970-B437178C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89EE-7BDB-212C-2FA2-DC96D3AD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CD9D-E5D2-2961-A3FA-A9F65A0B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AD2A7-3917-010C-6B0E-139CA637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712E7-E8F2-8D37-87DE-93169E2BA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568BD-EC9E-3B71-97CA-BA52E395F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6A452-9CD9-BB69-519D-8020D04A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E027E-751B-4A57-87DE-3A1267F4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0A53D-4C0D-728D-309A-AD0DDA5D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3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1DAD-28A7-AE9A-75FE-38768C99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6027F-71CF-7104-56D6-574E9880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9FB36-5513-C486-857C-DD2CB101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8077A-ABE4-AD8B-09C4-96E36B70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D90F7-DAE2-E48A-A628-E30768CA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12354-C8D1-B6F2-5488-EF77038F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69ED-20A6-73B3-B425-EC2A5C0C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D6E8-B3B6-0F12-B4D2-4317BF2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CF58-D6A1-9613-29D1-2D9D5221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1C77-9F0B-1519-2964-701874927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53B4-01E4-918C-31B6-BF6D1C80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C049B-3111-19F8-DC80-283A7CBD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DAB79-5B33-50B0-C022-867B41FC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5D87-EDA7-F471-6717-A17A1628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2E856-269E-9718-4FC4-534784E9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9460D-D8C4-52EA-FCF9-90E7A7C8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CC4E-06D7-5778-416F-E773871D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30385-124D-2B7B-4631-CAFB6C7A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4BC52-BE63-1729-E8A0-C1382A4B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C6CCB-9010-0A9F-F23F-9147D06D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433D7-4375-B350-BE27-94016366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008E-AA9F-9125-8110-8C15C6837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FE3C-2E9E-3447-84EB-E612DF47085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B9071-99C5-4A0E-D7F0-ECED99FC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B28C-CAF0-3020-9238-D7DDFCED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E9FD-2CB9-B24E-8ED3-9EBC7E72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my_chatbot_svc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885603F3-0E92-B329-4A48-6EE24075DC89}"/>
              </a:ext>
            </a:extLst>
          </p:cNvPr>
          <p:cNvGrpSpPr/>
          <p:nvPr/>
        </p:nvGrpSpPr>
        <p:grpSpPr>
          <a:xfrm>
            <a:off x="3403600" y="795475"/>
            <a:ext cx="7081323" cy="5765800"/>
            <a:chOff x="3403600" y="546100"/>
            <a:chExt cx="7081323" cy="5765800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D5E78526-C2E4-BF5A-F7DB-6D48DFDFA52E}"/>
                </a:ext>
              </a:extLst>
            </p:cNvPr>
            <p:cNvGrpSpPr/>
            <p:nvPr/>
          </p:nvGrpSpPr>
          <p:grpSpPr>
            <a:xfrm>
              <a:off x="3403600" y="546100"/>
              <a:ext cx="6769262" cy="5765800"/>
              <a:chOff x="3403600" y="546100"/>
              <a:chExt cx="6769262" cy="5765800"/>
            </a:xfrm>
          </p:grpSpPr>
          <p:pic>
            <p:nvPicPr>
              <p:cNvPr id="1054" name="Picture 1053">
                <a:extLst>
                  <a:ext uri="{FF2B5EF4-FFF2-40B4-BE49-F238E27FC236}">
                    <a16:creationId xmlns:a16="http://schemas.microsoft.com/office/drawing/2014/main" id="{09A4EDA7-3512-096D-CC8F-7669B3AA7A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3600" y="546100"/>
                <a:ext cx="5384800" cy="5765800"/>
              </a:xfrm>
              <a:prstGeom prst="rect">
                <a:avLst/>
              </a:prstGeom>
            </p:spPr>
          </p:pic>
          <p:pic>
            <p:nvPicPr>
              <p:cNvPr id="1055" name="Picture 1054">
                <a:extLst>
                  <a:ext uri="{FF2B5EF4-FFF2-40B4-BE49-F238E27FC236}">
                    <a16:creationId xmlns:a16="http://schemas.microsoft.com/office/drawing/2014/main" id="{817C498F-FBD8-C32F-0CAC-0E526440A2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5492" y="1938051"/>
                <a:ext cx="987370" cy="2819702"/>
              </a:xfrm>
              <a:prstGeom prst="rect">
                <a:avLst/>
              </a:prstGeom>
            </p:spPr>
          </p:pic>
          <p:cxnSp>
            <p:nvCxnSpPr>
              <p:cNvPr id="1056" name="Straight Arrow Connector 1055">
                <a:extLst>
                  <a:ext uri="{FF2B5EF4-FFF2-40B4-BE49-F238E27FC236}">
                    <a16:creationId xmlns:a16="http://schemas.microsoft.com/office/drawing/2014/main" id="{9B310618-A5A1-FD1E-F448-1DA1CBA64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4650" y="3296049"/>
                <a:ext cx="379351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lg" len="med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Straight Arrow Connector 1057">
                <a:extLst>
                  <a:ext uri="{FF2B5EF4-FFF2-40B4-BE49-F238E27FC236}">
                    <a16:creationId xmlns:a16="http://schemas.microsoft.com/office/drawing/2014/main" id="{9B0DBCAC-785F-70DC-6AAF-22E5D4EB4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2671" y="3733455"/>
                <a:ext cx="379351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lg" len="med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F5091220-3E58-6EDE-77D9-D245A0566C5C}"/>
                </a:ext>
              </a:extLst>
            </p:cNvPr>
            <p:cNvSpPr/>
            <p:nvPr/>
          </p:nvSpPr>
          <p:spPr>
            <a:xfrm>
              <a:off x="7261195" y="1831032"/>
              <a:ext cx="3223728" cy="3244184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an 5">
            <a:extLst>
              <a:ext uri="{FF2B5EF4-FFF2-40B4-BE49-F238E27FC236}">
                <a16:creationId xmlns:a16="http://schemas.microsoft.com/office/drawing/2014/main" id="{9BC30F2C-EAF1-DB54-6170-3DF988AA2F76}"/>
              </a:ext>
            </a:extLst>
          </p:cNvPr>
          <p:cNvSpPr/>
          <p:nvPr/>
        </p:nvSpPr>
        <p:spPr>
          <a:xfrm>
            <a:off x="6337299" y="1788677"/>
            <a:ext cx="1094509" cy="797498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policies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quota/user/api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CA37-BAB1-E6D9-6DE8-E34F47B6F40D}"/>
              </a:ext>
            </a:extLst>
          </p:cNvPr>
          <p:cNvSpPr txBox="1"/>
          <p:nvPr/>
        </p:nvSpPr>
        <p:spPr>
          <a:xfrm>
            <a:off x="7673687" y="1595576"/>
            <a:ext cx="131504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sp>
        <p:nvSpPr>
          <p:cNvPr id="11" name="직사각형 363">
            <a:extLst>
              <a:ext uri="{FF2B5EF4-FFF2-40B4-BE49-F238E27FC236}">
                <a16:creationId xmlns:a16="http://schemas.microsoft.com/office/drawing/2014/main" id="{6B1D5576-BA73-A3EC-0DFF-D9589489B05B}"/>
              </a:ext>
            </a:extLst>
          </p:cNvPr>
          <p:cNvSpPr/>
          <p:nvPr/>
        </p:nvSpPr>
        <p:spPr>
          <a:xfrm>
            <a:off x="4677224" y="3151284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DBB35-4D2D-D081-8D9F-422B6323204A}"/>
              </a:ext>
            </a:extLst>
          </p:cNvPr>
          <p:cNvGrpSpPr/>
          <p:nvPr/>
        </p:nvGrpSpPr>
        <p:grpSpPr>
          <a:xfrm>
            <a:off x="4677224" y="2451650"/>
            <a:ext cx="1298758" cy="464724"/>
            <a:chOff x="4546599" y="2111542"/>
            <a:chExt cx="1145309" cy="530057"/>
          </a:xfrm>
        </p:grpSpPr>
        <p:sp>
          <p:nvSpPr>
            <p:cNvPr id="10" name="Internal Storage 9">
              <a:extLst>
                <a:ext uri="{FF2B5EF4-FFF2-40B4-BE49-F238E27FC236}">
                  <a16:creationId xmlns:a16="http://schemas.microsoft.com/office/drawing/2014/main" id="{F66D1F55-C492-9C0E-9464-919526641E17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6E81DF-5F10-7316-4926-61BE7D64AA3E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AD9274CF-9762-E0BB-CAF5-9E2BE3D47DB0}"/>
              </a:ext>
            </a:extLst>
          </p:cNvPr>
          <p:cNvSpPr/>
          <p:nvPr/>
        </p:nvSpPr>
        <p:spPr>
          <a:xfrm>
            <a:off x="4677224" y="4624484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E359B-8C7F-8948-0502-C150B65363F5}"/>
              </a:ext>
            </a:extLst>
          </p:cNvPr>
          <p:cNvGrpSpPr/>
          <p:nvPr/>
        </p:nvGrpSpPr>
        <p:grpSpPr>
          <a:xfrm>
            <a:off x="4677224" y="3934943"/>
            <a:ext cx="1298758" cy="467331"/>
            <a:chOff x="4546599" y="1943100"/>
            <a:chExt cx="1145309" cy="698500"/>
          </a:xfrm>
        </p:grpSpPr>
        <p:sp>
          <p:nvSpPr>
            <p:cNvPr id="18" name="Internal Storage 17">
              <a:extLst>
                <a:ext uri="{FF2B5EF4-FFF2-40B4-BE49-F238E27FC236}">
                  <a16:creationId xmlns:a16="http://schemas.microsoft.com/office/drawing/2014/main" id="{7A64989D-73F3-64C9-A56C-7378C5203C47}"/>
                </a:ext>
              </a:extLst>
            </p:cNvPr>
            <p:cNvSpPr/>
            <p:nvPr/>
          </p:nvSpPr>
          <p:spPr>
            <a:xfrm>
              <a:off x="4546599" y="1943100"/>
              <a:ext cx="1094509" cy="698500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B6A09-38BC-9CAE-F3B9-D18B8ACB8922}"/>
                </a:ext>
              </a:extLst>
            </p:cNvPr>
            <p:cNvSpPr txBox="1"/>
            <p:nvPr/>
          </p:nvSpPr>
          <p:spPr>
            <a:xfrm>
              <a:off x="4648200" y="2043619"/>
              <a:ext cx="1043708" cy="55202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4D36722-5BC6-6BE9-05D8-08DA14A20BC5}"/>
              </a:ext>
            </a:extLst>
          </p:cNvPr>
          <p:cNvSpPr/>
          <p:nvPr/>
        </p:nvSpPr>
        <p:spPr>
          <a:xfrm>
            <a:off x="424868" y="475377"/>
            <a:ext cx="4948387" cy="12582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B2FF64-FC10-59DB-D80A-DC38AA102BFC}"/>
              </a:ext>
            </a:extLst>
          </p:cNvPr>
          <p:cNvSpPr>
            <a:spLocks/>
          </p:cNvSpPr>
          <p:nvPr/>
        </p:nvSpPr>
        <p:spPr>
          <a:xfrm>
            <a:off x="6730628" y="561845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2091B-A9FD-E3CC-7005-88938D422254}"/>
              </a:ext>
            </a:extLst>
          </p:cNvPr>
          <p:cNvSpPr txBox="1"/>
          <p:nvPr/>
        </p:nvSpPr>
        <p:spPr>
          <a:xfrm>
            <a:off x="6913990" y="553619"/>
            <a:ext cx="174393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 policy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 / user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 model</a:t>
            </a:r>
          </a:p>
        </p:txBody>
      </p:sp>
      <p:sp>
        <p:nvSpPr>
          <p:cNvPr id="24" name="Decision 23">
            <a:extLst>
              <a:ext uri="{FF2B5EF4-FFF2-40B4-BE49-F238E27FC236}">
                <a16:creationId xmlns:a16="http://schemas.microsoft.com/office/drawing/2014/main" id="{7EDC6E5B-A22B-B12E-E2CA-E8E04771BBFE}"/>
              </a:ext>
            </a:extLst>
          </p:cNvPr>
          <p:cNvSpPr/>
          <p:nvPr/>
        </p:nvSpPr>
        <p:spPr>
          <a:xfrm>
            <a:off x="6100780" y="2730660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5" name="Decision 24">
            <a:extLst>
              <a:ext uri="{FF2B5EF4-FFF2-40B4-BE49-F238E27FC236}">
                <a16:creationId xmlns:a16="http://schemas.microsoft.com/office/drawing/2014/main" id="{1A47A402-ACEC-29C1-77FD-D1BA78786F7E}"/>
              </a:ext>
            </a:extLst>
          </p:cNvPr>
          <p:cNvSpPr/>
          <p:nvPr/>
        </p:nvSpPr>
        <p:spPr>
          <a:xfrm>
            <a:off x="6100408" y="4188060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6" name="직사각형 363">
            <a:extLst>
              <a:ext uri="{FF2B5EF4-FFF2-40B4-BE49-F238E27FC236}">
                <a16:creationId xmlns:a16="http://schemas.microsoft.com/office/drawing/2014/main" id="{2BD010B9-3933-E5A8-D412-33A4D61C577B}"/>
              </a:ext>
            </a:extLst>
          </p:cNvPr>
          <p:cNvSpPr/>
          <p:nvPr/>
        </p:nvSpPr>
        <p:spPr>
          <a:xfrm>
            <a:off x="4546598" y="6188403"/>
            <a:ext cx="12309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2D5BE7-8A0B-6DF7-97C8-DA4CA84A2B49}"/>
              </a:ext>
            </a:extLst>
          </p:cNvPr>
          <p:cNvCxnSpPr/>
          <p:nvPr/>
        </p:nvCxnSpPr>
        <p:spPr>
          <a:xfrm>
            <a:off x="6061484" y="2092525"/>
            <a:ext cx="0" cy="27940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ision 28">
            <a:extLst>
              <a:ext uri="{FF2B5EF4-FFF2-40B4-BE49-F238E27FC236}">
                <a16:creationId xmlns:a16="http://schemas.microsoft.com/office/drawing/2014/main" id="{6C732181-77E5-2D0F-E95C-C1588014A759}"/>
              </a:ext>
            </a:extLst>
          </p:cNvPr>
          <p:cNvSpPr/>
          <p:nvPr/>
        </p:nvSpPr>
        <p:spPr>
          <a:xfrm>
            <a:off x="5360181" y="5204060"/>
            <a:ext cx="1116817" cy="612648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Purchased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F3376C-C682-ED85-510B-058F5A06980C}"/>
              </a:ext>
            </a:extLst>
          </p:cNvPr>
          <p:cNvSpPr txBox="1"/>
          <p:nvPr/>
        </p:nvSpPr>
        <p:spPr>
          <a:xfrm>
            <a:off x="6911451" y="2808384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1C52D2-9339-E1BF-6151-038648209CB8}"/>
              </a:ext>
            </a:extLst>
          </p:cNvPr>
          <p:cNvSpPr txBox="1"/>
          <p:nvPr/>
        </p:nvSpPr>
        <p:spPr>
          <a:xfrm>
            <a:off x="6911451" y="4256184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88B3F-11DD-F300-F534-3CA6FC6EBD2A}"/>
              </a:ext>
            </a:extLst>
          </p:cNvPr>
          <p:cNvSpPr txBox="1"/>
          <p:nvPr/>
        </p:nvSpPr>
        <p:spPr>
          <a:xfrm>
            <a:off x="5942625" y="5018184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5726473C-1E25-0BD6-7F2B-EFF6404B8318}"/>
              </a:ext>
            </a:extLst>
          </p:cNvPr>
          <p:cNvSpPr/>
          <p:nvPr/>
        </p:nvSpPr>
        <p:spPr>
          <a:xfrm>
            <a:off x="7837040" y="5081699"/>
            <a:ext cx="977106" cy="6832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External Payment Gateway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C63379-F350-EA2E-F40D-2C8CF033455C}"/>
              </a:ext>
            </a:extLst>
          </p:cNvPr>
          <p:cNvSpPr>
            <a:spLocks/>
          </p:cNvSpPr>
          <p:nvPr/>
        </p:nvSpPr>
        <p:spPr>
          <a:xfrm>
            <a:off x="4422066" y="209607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5F3058-6364-75D3-3D56-0EB24C1105ED}"/>
              </a:ext>
            </a:extLst>
          </p:cNvPr>
          <p:cNvSpPr txBox="1"/>
          <p:nvPr/>
        </p:nvSpPr>
        <p:spPr>
          <a:xfrm>
            <a:off x="4598681" y="2080407"/>
            <a:ext cx="121447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meta data and key/val store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4CEC5D-69F0-0565-3904-7A6560D4B41B}"/>
              </a:ext>
            </a:extLst>
          </p:cNvPr>
          <p:cNvSpPr>
            <a:spLocks/>
          </p:cNvSpPr>
          <p:nvPr/>
        </p:nvSpPr>
        <p:spPr>
          <a:xfrm>
            <a:off x="5837470" y="337644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21B39-2281-419A-52B8-597D585F3297}"/>
              </a:ext>
            </a:extLst>
          </p:cNvPr>
          <p:cNvSpPr txBox="1"/>
          <p:nvPr/>
        </p:nvSpPr>
        <p:spPr>
          <a:xfrm>
            <a:off x="5988684" y="3360775"/>
            <a:ext cx="1266333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Validate quota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decrement quota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93DC9D-C725-C48F-07AB-11C7B8A30115}"/>
              </a:ext>
            </a:extLst>
          </p:cNvPr>
          <p:cNvSpPr>
            <a:spLocks/>
          </p:cNvSpPr>
          <p:nvPr/>
        </p:nvSpPr>
        <p:spPr>
          <a:xfrm>
            <a:off x="4385119" y="161347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2E593F-5CF6-FDCD-0CC8-79A76088521C}"/>
              </a:ext>
            </a:extLst>
          </p:cNvPr>
          <p:cNvSpPr txBox="1"/>
          <p:nvPr/>
        </p:nvSpPr>
        <p:spPr>
          <a:xfrm>
            <a:off x="4574433" y="1597807"/>
            <a:ext cx="887634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Policy metrics </a:t>
            </a:r>
          </a:p>
          <a:p>
            <a:r>
              <a:rPr lang="en-US" sz="1100" dirty="0"/>
              <a:t>mgmt.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3334ED-2F5B-321F-129B-4388EEF9E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97801" y="2890975"/>
            <a:ext cx="0" cy="260309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EE4435-B180-89B9-0322-AE11E03D560C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5297800" y="4402274"/>
            <a:ext cx="1" cy="222210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917B2FC-F050-9AD0-5BF6-7C86691B5EE8}"/>
              </a:ext>
            </a:extLst>
          </p:cNvPr>
          <p:cNvCxnSpPr>
            <a:cxnSpLocks/>
            <a:stCxn id="18" idx="1"/>
            <a:endCxn id="10" idx="1"/>
          </p:cNvCxnSpPr>
          <p:nvPr/>
        </p:nvCxnSpPr>
        <p:spPr>
          <a:xfrm rot="10800000">
            <a:off x="4677224" y="2684013"/>
            <a:ext cx="12700" cy="1484597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olid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C82D4F73-628A-DBF1-BD72-8B47E756F0BE}"/>
              </a:ext>
            </a:extLst>
          </p:cNvPr>
          <p:cNvSpPr/>
          <p:nvPr/>
        </p:nvSpPr>
        <p:spPr>
          <a:xfrm>
            <a:off x="8762671" y="6207997"/>
            <a:ext cx="693104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24" name="직사각형 363">
            <a:extLst>
              <a:ext uri="{FF2B5EF4-FFF2-40B4-BE49-F238E27FC236}">
                <a16:creationId xmlns:a16="http://schemas.microsoft.com/office/drawing/2014/main" id="{55D2F201-4C3A-4375-D72B-FAD66830F9EC}"/>
              </a:ext>
            </a:extLst>
          </p:cNvPr>
          <p:cNvSpPr/>
          <p:nvPr/>
        </p:nvSpPr>
        <p:spPr>
          <a:xfrm>
            <a:off x="9506873" y="6201977"/>
            <a:ext cx="693104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53E147F-6A2E-DDFF-26C9-BB3FD0AFACB6}"/>
              </a:ext>
            </a:extLst>
          </p:cNvPr>
          <p:cNvGrpSpPr/>
          <p:nvPr/>
        </p:nvGrpSpPr>
        <p:grpSpPr>
          <a:xfrm>
            <a:off x="169801" y="205796"/>
            <a:ext cx="3934765" cy="341313"/>
            <a:chOff x="284101" y="116896"/>
            <a:chExt cx="3934765" cy="341313"/>
          </a:xfrm>
        </p:grpSpPr>
        <p:grpSp>
          <p:nvGrpSpPr>
            <p:cNvPr id="1027" name="Group 69">
              <a:extLst>
                <a:ext uri="{FF2B5EF4-FFF2-40B4-BE49-F238E27FC236}">
                  <a16:creationId xmlns:a16="http://schemas.microsoft.com/office/drawing/2014/main" id="{0447E2C4-7553-5D3E-8F5F-4721A3AE61B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033" name="Picture 70" descr="화살표-3_1">
                <a:extLst>
                  <a:ext uri="{FF2B5EF4-FFF2-40B4-BE49-F238E27FC236}">
                    <a16:creationId xmlns:a16="http://schemas.microsoft.com/office/drawing/2014/main" id="{D7797CBD-CE59-6600-EF2F-6A7C9561D3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71" descr="화살표-3_1">
                <a:extLst>
                  <a:ext uri="{FF2B5EF4-FFF2-40B4-BE49-F238E27FC236}">
                    <a16:creationId xmlns:a16="http://schemas.microsoft.com/office/drawing/2014/main" id="{A7BD3702-32A1-8BA1-78FB-C1325867CA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8" name="AutoShape 72">
              <a:extLst>
                <a:ext uri="{FF2B5EF4-FFF2-40B4-BE49-F238E27FC236}">
                  <a16:creationId xmlns:a16="http://schemas.microsoft.com/office/drawing/2014/main" id="{3D4AE4E9-9D82-83D7-6EEA-18A5C446A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3934765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029" name="Group 73">
              <a:extLst>
                <a:ext uri="{FF2B5EF4-FFF2-40B4-BE49-F238E27FC236}">
                  <a16:creationId xmlns:a16="http://schemas.microsoft.com/office/drawing/2014/main" id="{54532AD8-9948-83C9-AEEF-A4901FCB1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031" name="Picture 74" descr="화살표-3_1">
                <a:extLst>
                  <a:ext uri="{FF2B5EF4-FFF2-40B4-BE49-F238E27FC236}">
                    <a16:creationId xmlns:a16="http://schemas.microsoft.com/office/drawing/2014/main" id="{ED0BE9AA-327A-0F18-5323-52330E4C0A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75" descr="화살표-3_1">
                <a:extLst>
                  <a:ext uri="{FF2B5EF4-FFF2-40B4-BE49-F238E27FC236}">
                    <a16:creationId xmlns:a16="http://schemas.microsoft.com/office/drawing/2014/main" id="{1C1BD46F-833A-B3D5-B2A8-31226C90E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0" name="Rectangle 76">
              <a:extLst>
                <a:ext uri="{FF2B5EF4-FFF2-40B4-BE49-F238E27FC236}">
                  <a16:creationId xmlns:a16="http://schemas.microsoft.com/office/drawing/2014/main" id="{42ECDABD-C8A8-76EC-EBEB-7AF69C327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2456901" cy="246063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API Quotas Flow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1036" name="Can 1035">
            <a:extLst>
              <a:ext uri="{FF2B5EF4-FFF2-40B4-BE49-F238E27FC236}">
                <a16:creationId xmlns:a16="http://schemas.microsoft.com/office/drawing/2014/main" id="{C0FCF9F3-FE1A-35F5-E499-DF00F92E9AD2}"/>
              </a:ext>
            </a:extLst>
          </p:cNvPr>
          <p:cNvSpPr/>
          <p:nvPr/>
        </p:nvSpPr>
        <p:spPr>
          <a:xfrm>
            <a:off x="8731212" y="5238345"/>
            <a:ext cx="1468766" cy="73274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products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pricing model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subscription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AF50E140-CB04-40CD-46E4-6F00A980A054}"/>
              </a:ext>
            </a:extLst>
          </p:cNvPr>
          <p:cNvSpPr>
            <a:spLocks/>
          </p:cNvSpPr>
          <p:nvPr/>
        </p:nvSpPr>
        <p:spPr>
          <a:xfrm>
            <a:off x="5867842" y="642887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F79BE079-5D0D-15BD-BFEA-E448F58FAFED}"/>
              </a:ext>
            </a:extLst>
          </p:cNvPr>
          <p:cNvSpPr txBox="1"/>
          <p:nvPr/>
        </p:nvSpPr>
        <p:spPr>
          <a:xfrm>
            <a:off x="6057156" y="6413211"/>
            <a:ext cx="106829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 Subscription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30DA55A8-B23A-6640-DBA5-503C3F3160E5}"/>
              </a:ext>
            </a:extLst>
          </p:cNvPr>
          <p:cNvSpPr txBox="1"/>
          <p:nvPr/>
        </p:nvSpPr>
        <p:spPr>
          <a:xfrm>
            <a:off x="3102017" y="5597606"/>
            <a:ext cx="1451084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Subscribe</a:t>
            </a:r>
          </a:p>
          <a:p>
            <a:r>
              <a:rPr lang="en-US" sz="1100" dirty="0"/>
              <a:t>API</a:t>
            </a:r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8D00971C-DA85-E8BC-F36D-A29B7B4F1870}"/>
              </a:ext>
            </a:extLst>
          </p:cNvPr>
          <p:cNvSpPr>
            <a:spLocks/>
          </p:cNvSpPr>
          <p:nvPr/>
        </p:nvSpPr>
        <p:spPr>
          <a:xfrm>
            <a:off x="5266003" y="505517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62A2501B-150C-D52C-9962-97F47878EC0E}"/>
              </a:ext>
            </a:extLst>
          </p:cNvPr>
          <p:cNvCxnSpPr>
            <a:cxnSpLocks/>
            <a:endCxn id="1042" idx="4"/>
          </p:cNvCxnSpPr>
          <p:nvPr/>
        </p:nvCxnSpPr>
        <p:spPr>
          <a:xfrm flipH="1" flipV="1">
            <a:off x="5334583" y="5192333"/>
            <a:ext cx="1185" cy="99607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2784E48-6E38-3E10-5FD9-B225D0EA4766}"/>
              </a:ext>
            </a:extLst>
          </p:cNvPr>
          <p:cNvSpPr txBox="1"/>
          <p:nvPr/>
        </p:nvSpPr>
        <p:spPr>
          <a:xfrm>
            <a:off x="4608442" y="5181311"/>
            <a:ext cx="696780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dirty="0"/>
              <a:t>Create API</a:t>
            </a:r>
          </a:p>
          <a:p>
            <a:pPr algn="r"/>
            <a:r>
              <a:rPr lang="en-US" sz="1100" dirty="0"/>
              <a:t>Product</a:t>
            </a:r>
          </a:p>
          <a:p>
            <a:pPr algn="r"/>
            <a:r>
              <a:rPr lang="en-US" sz="1100" dirty="0"/>
              <a:t>&amp;Pricing</a:t>
            </a:r>
          </a:p>
          <a:p>
            <a:pPr algn="r"/>
            <a:r>
              <a:rPr lang="en-US" sz="1100" dirty="0"/>
              <a:t>Model</a:t>
            </a:r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0ED1C80F-99D6-45F7-6E8E-3AAF9C49B64E}"/>
              </a:ext>
            </a:extLst>
          </p:cNvPr>
          <p:cNvSpPr>
            <a:spLocks/>
          </p:cNvSpPr>
          <p:nvPr/>
        </p:nvSpPr>
        <p:spPr>
          <a:xfrm>
            <a:off x="5867842" y="6178503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2454A2F-9F0C-E6C6-C3EA-4122335B1890}"/>
              </a:ext>
            </a:extLst>
          </p:cNvPr>
          <p:cNvSpPr txBox="1"/>
          <p:nvPr/>
        </p:nvSpPr>
        <p:spPr>
          <a:xfrm>
            <a:off x="6057156" y="6159537"/>
            <a:ext cx="2257344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API Products &amp; pricing model</a:t>
            </a:r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AA480DA7-D22F-9E26-718B-7E3C429E2A55}"/>
              </a:ext>
            </a:extLst>
          </p:cNvPr>
          <p:cNvSpPr>
            <a:spLocks/>
          </p:cNvSpPr>
          <p:nvPr/>
        </p:nvSpPr>
        <p:spPr>
          <a:xfrm>
            <a:off x="4530217" y="519697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F4289E9D-FC54-1AC9-F4E3-AF144FDCC734}"/>
              </a:ext>
            </a:extLst>
          </p:cNvPr>
          <p:cNvSpPr txBox="1"/>
          <p:nvPr/>
        </p:nvSpPr>
        <p:spPr>
          <a:xfrm>
            <a:off x="6133571" y="4837533"/>
            <a:ext cx="123759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request</a:t>
            </a:r>
          </a:p>
          <a:p>
            <a:r>
              <a:rPr lang="en-US" sz="1100" dirty="0"/>
              <a:t>(quotas /user/api)</a:t>
            </a: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0FD6612D-1150-9C1E-37E0-1820924EA19B}"/>
              </a:ext>
            </a:extLst>
          </p:cNvPr>
          <p:cNvSpPr>
            <a:spLocks/>
          </p:cNvSpPr>
          <p:nvPr/>
        </p:nvSpPr>
        <p:spPr>
          <a:xfrm>
            <a:off x="5955928" y="4864673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062" name="Picture 1061">
            <a:extLst>
              <a:ext uri="{FF2B5EF4-FFF2-40B4-BE49-F238E27FC236}">
                <a16:creationId xmlns:a16="http://schemas.microsoft.com/office/drawing/2014/main" id="{371EB15D-703D-41D3-D564-7C2551198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134" y="3492523"/>
            <a:ext cx="584200" cy="419100"/>
          </a:xfrm>
          <a:prstGeom prst="rect">
            <a:avLst/>
          </a:prstGeom>
        </p:spPr>
      </p:pic>
      <p:pic>
        <p:nvPicPr>
          <p:cNvPr id="1063" name="Picture 1062">
            <a:extLst>
              <a:ext uri="{FF2B5EF4-FFF2-40B4-BE49-F238E27FC236}">
                <a16:creationId xmlns:a16="http://schemas.microsoft.com/office/drawing/2014/main" id="{49F7C193-8B36-A757-73F4-FA9AEBA4CE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014" y="5667331"/>
            <a:ext cx="584200" cy="596900"/>
          </a:xfrm>
          <a:prstGeom prst="rect">
            <a:avLst/>
          </a:prstGeom>
        </p:spPr>
      </p:pic>
      <p:sp>
        <p:nvSpPr>
          <p:cNvPr id="1064" name="TextBox 1063">
            <a:extLst>
              <a:ext uri="{FF2B5EF4-FFF2-40B4-BE49-F238E27FC236}">
                <a16:creationId xmlns:a16="http://schemas.microsoft.com/office/drawing/2014/main" id="{B32021DE-46DF-B139-DFA7-FEFB7EC85058}"/>
              </a:ext>
            </a:extLst>
          </p:cNvPr>
          <p:cNvSpPr txBox="1"/>
          <p:nvPr/>
        </p:nvSpPr>
        <p:spPr>
          <a:xfrm>
            <a:off x="2289917" y="6235123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Developers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803C7AA3-F33E-4CBB-E447-6DA07358BC5B}"/>
              </a:ext>
            </a:extLst>
          </p:cNvPr>
          <p:cNvSpPr txBox="1"/>
          <p:nvPr/>
        </p:nvSpPr>
        <p:spPr>
          <a:xfrm>
            <a:off x="2287942" y="3929336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Client</a:t>
            </a:r>
          </a:p>
        </p:txBody>
      </p:sp>
      <p:cxnSp>
        <p:nvCxnSpPr>
          <p:cNvPr id="1067" name="Elbow Connector 1066">
            <a:extLst>
              <a:ext uri="{FF2B5EF4-FFF2-40B4-BE49-F238E27FC236}">
                <a16:creationId xmlns:a16="http://schemas.microsoft.com/office/drawing/2014/main" id="{713DD0E7-F90C-3774-2748-35DCA08E2A02}"/>
              </a:ext>
            </a:extLst>
          </p:cNvPr>
          <p:cNvCxnSpPr>
            <a:cxnSpLocks/>
            <a:endCxn id="1062" idx="0"/>
          </p:cNvCxnSpPr>
          <p:nvPr/>
        </p:nvCxnSpPr>
        <p:spPr>
          <a:xfrm rot="10800000" flipV="1">
            <a:off x="2775234" y="3029977"/>
            <a:ext cx="652162" cy="462545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Elbow Connector 1071">
            <a:extLst>
              <a:ext uri="{FF2B5EF4-FFF2-40B4-BE49-F238E27FC236}">
                <a16:creationId xmlns:a16="http://schemas.microsoft.com/office/drawing/2014/main" id="{A579690E-EDF0-6DFC-C318-54AADD125401}"/>
              </a:ext>
            </a:extLst>
          </p:cNvPr>
          <p:cNvCxnSpPr>
            <a:cxnSpLocks/>
            <a:endCxn id="1065" idx="2"/>
          </p:cNvCxnSpPr>
          <p:nvPr/>
        </p:nvCxnSpPr>
        <p:spPr>
          <a:xfrm rot="10800000">
            <a:off x="2769098" y="4098614"/>
            <a:ext cx="658298" cy="404979"/>
          </a:xfrm>
          <a:prstGeom prst="bentConnector2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Elbow Connector 1077">
            <a:extLst>
              <a:ext uri="{FF2B5EF4-FFF2-40B4-BE49-F238E27FC236}">
                <a16:creationId xmlns:a16="http://schemas.microsoft.com/office/drawing/2014/main" id="{A027A154-1499-BC7E-97E9-761697D4BE1A}"/>
              </a:ext>
            </a:extLst>
          </p:cNvPr>
          <p:cNvCxnSpPr>
            <a:cxnSpLocks/>
            <a:stCxn id="34" idx="2"/>
            <a:endCxn id="26" idx="3"/>
          </p:cNvCxnSpPr>
          <p:nvPr/>
        </p:nvCxnSpPr>
        <p:spPr>
          <a:xfrm rot="5400000">
            <a:off x="6750076" y="4792495"/>
            <a:ext cx="603030" cy="2548005"/>
          </a:xfrm>
          <a:prstGeom prst="bentConnector2">
            <a:avLst/>
          </a:prstGeom>
          <a:ln w="9525">
            <a:solidFill>
              <a:schemeClr val="tx2"/>
            </a:solidFill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230C0286-463F-C046-BEFA-F822ED6AE5BD}"/>
              </a:ext>
            </a:extLst>
          </p:cNvPr>
          <p:cNvCxnSpPr>
            <a:cxnSpLocks/>
          </p:cNvCxnSpPr>
          <p:nvPr/>
        </p:nvCxnSpPr>
        <p:spPr>
          <a:xfrm flipH="1">
            <a:off x="3067334" y="5959088"/>
            <a:ext cx="416699" cy="12347"/>
          </a:xfrm>
          <a:prstGeom prst="straightConnector1">
            <a:avLst/>
          </a:prstGeom>
          <a:ln w="15875">
            <a:solidFill>
              <a:schemeClr val="tx2">
                <a:lumMod val="50000"/>
              </a:schemeClr>
            </a:solidFill>
            <a:headEnd type="none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Oval 1085">
            <a:extLst>
              <a:ext uri="{FF2B5EF4-FFF2-40B4-BE49-F238E27FC236}">
                <a16:creationId xmlns:a16="http://schemas.microsoft.com/office/drawing/2014/main" id="{D370DA19-35DF-54BB-6E56-CF5930C53E5A}"/>
              </a:ext>
            </a:extLst>
          </p:cNvPr>
          <p:cNvSpPr>
            <a:spLocks/>
          </p:cNvSpPr>
          <p:nvPr/>
        </p:nvSpPr>
        <p:spPr>
          <a:xfrm>
            <a:off x="2936453" y="561327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B09521D1-538A-17C6-C830-F4CB2B76319E}"/>
              </a:ext>
            </a:extLst>
          </p:cNvPr>
          <p:cNvCxnSpPr>
            <a:cxnSpLocks/>
            <a:stCxn id="34" idx="0"/>
            <a:endCxn id="7" idx="2"/>
          </p:cNvCxnSpPr>
          <p:nvPr/>
        </p:nvCxnSpPr>
        <p:spPr>
          <a:xfrm flipV="1">
            <a:off x="8325593" y="1764853"/>
            <a:ext cx="5616" cy="3316846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5" name="Oval 1094">
            <a:extLst>
              <a:ext uri="{FF2B5EF4-FFF2-40B4-BE49-F238E27FC236}">
                <a16:creationId xmlns:a16="http://schemas.microsoft.com/office/drawing/2014/main" id="{CF9D40F3-D317-F2C7-ED05-AD9DDB87DA5C}"/>
              </a:ext>
            </a:extLst>
          </p:cNvPr>
          <p:cNvSpPr>
            <a:spLocks/>
          </p:cNvSpPr>
          <p:nvPr/>
        </p:nvSpPr>
        <p:spPr>
          <a:xfrm>
            <a:off x="8380049" y="1867439"/>
            <a:ext cx="150876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EA9E2024-2D82-4B85-C599-9B9CD20CFD5E}"/>
              </a:ext>
            </a:extLst>
          </p:cNvPr>
          <p:cNvSpPr txBox="1"/>
          <p:nvPr/>
        </p:nvSpPr>
        <p:spPr>
          <a:xfrm>
            <a:off x="8576221" y="1851773"/>
            <a:ext cx="1068291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Monitor</a:t>
            </a:r>
          </a:p>
          <a:p>
            <a:r>
              <a:rPr lang="en-US" sz="1100" dirty="0"/>
              <a:t>API Billing Data</a:t>
            </a:r>
          </a:p>
        </p:txBody>
      </p:sp>
      <p:sp>
        <p:nvSpPr>
          <p:cNvPr id="1097" name="Oval 1096">
            <a:extLst>
              <a:ext uri="{FF2B5EF4-FFF2-40B4-BE49-F238E27FC236}">
                <a16:creationId xmlns:a16="http://schemas.microsoft.com/office/drawing/2014/main" id="{CC39CA7C-8FD2-2773-2DBC-3545316B5C15}"/>
              </a:ext>
            </a:extLst>
          </p:cNvPr>
          <p:cNvSpPr>
            <a:spLocks/>
          </p:cNvSpPr>
          <p:nvPr/>
        </p:nvSpPr>
        <p:spPr>
          <a:xfrm>
            <a:off x="6912583" y="130273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2CD0F8B4-8B4E-EC7C-F732-C50D23254BE9}"/>
              </a:ext>
            </a:extLst>
          </p:cNvPr>
          <p:cNvSpPr txBox="1"/>
          <p:nvPr/>
        </p:nvSpPr>
        <p:spPr>
          <a:xfrm>
            <a:off x="7101897" y="1287072"/>
            <a:ext cx="887634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Analyze</a:t>
            </a:r>
          </a:p>
          <a:p>
            <a:r>
              <a:rPr lang="en-US" sz="1100" dirty="0"/>
              <a:t>API Usage</a:t>
            </a:r>
          </a:p>
        </p:txBody>
      </p:sp>
    </p:spTree>
    <p:extLst>
      <p:ext uri="{BB962C8B-B14F-4D97-AF65-F5344CB8AC3E}">
        <p14:creationId xmlns:p14="http://schemas.microsoft.com/office/powerpoint/2010/main" val="46300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07" y="8656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76" y="865605"/>
            <a:ext cx="1005495" cy="108928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3934765" cy="341313"/>
            <a:chOff x="284101" y="116896"/>
            <a:chExt cx="3934765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3934765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2199320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Create a quota policy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24" y="11132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411427" y="17191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542059" y="2952394"/>
          <a:ext cx="8513128" cy="1981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63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  <a:gridCol w="3159443">
                  <a:extLst>
                    <a:ext uri="{9D8B030D-6E8A-4147-A177-3AD203B41FA5}">
                      <a16:colId xmlns:a16="http://schemas.microsoft.com/office/drawing/2014/main" val="2031943777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Quota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Policy</a:t>
                      </a:r>
                    </a:p>
                    <a:p>
                      <a:r>
                        <a:rPr lang="en-US" sz="11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Proxy </a:t>
                      </a:r>
                    </a:p>
                    <a:p>
                      <a:r>
                        <a:rPr lang="en-US" sz="11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API </a:t>
                      </a:r>
                    </a:p>
                    <a:p>
                      <a:r>
                        <a:rPr lang="en-US" sz="11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Pay </a:t>
                      </a:r>
                    </a:p>
                    <a:p>
                      <a:r>
                        <a:rPr lang="en-US" sz="11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</a:t>
                      </a:r>
                    </a:p>
                    <a:p>
                      <a:r>
                        <a:rPr lang="en-US" sz="1100" dirty="0"/>
                        <a:t>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Limit </a:t>
                      </a:r>
                    </a:p>
                    <a:p>
                      <a:r>
                        <a:rPr lang="en-US" sz="1100" dirty="0"/>
                        <a:t>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per image-api on a user (Free, Read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USR:image-api:W:B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POST, 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Bronze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(Bronze,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USR:image-api:A:S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image-api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Silver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(Silver, all APIs)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GRP:chat-api:W:G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Chat-api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per chatbot-api on a group (Gold,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GLO::R:P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 Policy for all proxies (Premium, Read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GLO::W:G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r/M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Global Policy for all proxies (Gold, Write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3657361" y="1710156"/>
            <a:ext cx="1718658" cy="768522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quota_policies</a:t>
            </a:r>
            <a:endParaRPr lang="en-US" sz="1200" dirty="0">
              <a:solidFill>
                <a:schemeClr val="tx1"/>
              </a:solidFill>
            </a:endParaRP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users_quota_policies</a:t>
            </a:r>
            <a:endParaRPr lang="en-US" sz="1200" dirty="0">
              <a:solidFill>
                <a:schemeClr val="tx1"/>
              </a:solidFill>
            </a:endParaRPr>
          </a:p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groups_policies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0D97FE8F-C7CD-4BB8-F984-33055885779C}"/>
              </a:ext>
            </a:extLst>
          </p:cNvPr>
          <p:cNvSpPr/>
          <p:nvPr/>
        </p:nvSpPr>
        <p:spPr>
          <a:xfrm>
            <a:off x="535672" y="26622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1181724" y="1410249"/>
            <a:ext cx="13399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CBBD59F-A6F9-DE99-7FF2-5C90C42B8E5C}"/>
              </a:ext>
            </a:extLst>
          </p:cNvPr>
          <p:cNvCxnSpPr>
            <a:cxnSpLocks/>
            <a:stCxn id="23" idx="2"/>
            <a:endCxn id="8" idx="2"/>
          </p:cNvCxnSpPr>
          <p:nvPr/>
        </p:nvCxnSpPr>
        <p:spPr>
          <a:xfrm rot="10800000">
            <a:off x="3131307" y="1954891"/>
            <a:ext cx="526054" cy="139526"/>
          </a:xfrm>
          <a:prstGeom prst="bentConnector2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3740907" y="1410248"/>
            <a:ext cx="1833769" cy="1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5514623" y="1371519"/>
            <a:ext cx="1241153" cy="287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aphicFrame>
        <p:nvGraphicFramePr>
          <p:cNvPr id="41" name="Table 22">
            <a:extLst>
              <a:ext uri="{FF2B5EF4-FFF2-40B4-BE49-F238E27FC236}">
                <a16:creationId xmlns:a16="http://schemas.microsoft.com/office/drawing/2014/main" id="{E53A3C20-4211-DC81-33DA-4DE041507ED7}"/>
              </a:ext>
            </a:extLst>
          </p:cNvPr>
          <p:cNvGraphicFramePr>
            <a:graphicFrameLocks noGrp="1"/>
          </p:cNvGraphicFramePr>
          <p:nvPr/>
        </p:nvGraphicFramePr>
        <p:xfrm>
          <a:off x="542059" y="5394610"/>
          <a:ext cx="2475241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6186">
                  <a:extLst>
                    <a:ext uri="{9D8B030D-6E8A-4147-A177-3AD203B41FA5}">
                      <a16:colId xmlns:a16="http://schemas.microsoft.com/office/drawing/2014/main" val="2480765251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 ID (sub)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Policy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7601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USR:image-api:R:B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User-02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USR:chat-api:W:G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</a:tbl>
          </a:graphicData>
        </a:graphic>
      </p:graphicFrame>
      <p:sp>
        <p:nvSpPr>
          <p:cNvPr id="42" name="직사각형 363">
            <a:extLst>
              <a:ext uri="{FF2B5EF4-FFF2-40B4-BE49-F238E27FC236}">
                <a16:creationId xmlns:a16="http://schemas.microsoft.com/office/drawing/2014/main" id="{9CCA2374-6049-ADDB-5A94-E24D430CFA3D}"/>
              </a:ext>
            </a:extLst>
          </p:cNvPr>
          <p:cNvSpPr/>
          <p:nvPr/>
        </p:nvSpPr>
        <p:spPr>
          <a:xfrm>
            <a:off x="542059" y="51113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users_quota_policies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aphicFrame>
        <p:nvGraphicFramePr>
          <p:cNvPr id="44" name="Table 22">
            <a:extLst>
              <a:ext uri="{FF2B5EF4-FFF2-40B4-BE49-F238E27FC236}">
                <a16:creationId xmlns:a16="http://schemas.microsoft.com/office/drawing/2014/main" id="{386B3C89-5C0F-421D-086B-9A56F0721E8C}"/>
              </a:ext>
            </a:extLst>
          </p:cNvPr>
          <p:cNvGraphicFramePr>
            <a:graphicFrameLocks noGrp="1"/>
          </p:cNvGraphicFramePr>
          <p:nvPr/>
        </p:nvGraphicFramePr>
        <p:xfrm>
          <a:off x="3463059" y="5394610"/>
          <a:ext cx="2475241" cy="129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6186">
                  <a:extLst>
                    <a:ext uri="{9D8B030D-6E8A-4147-A177-3AD203B41FA5}">
                      <a16:colId xmlns:a16="http://schemas.microsoft.com/office/drawing/2014/main" val="2480765251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Group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Quota Policy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nginx-dev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nginx-dev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USR:image-api:W:F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7601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nginx-product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USR:image-api:R:B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r>
                        <a:rPr lang="en-US" sz="1100" dirty="0"/>
                        <a:t>F5-product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USR:chat-api:W:G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</a:tbl>
          </a:graphicData>
        </a:graphic>
      </p:graphicFrame>
      <p:sp>
        <p:nvSpPr>
          <p:cNvPr id="45" name="직사각형 363">
            <a:extLst>
              <a:ext uri="{FF2B5EF4-FFF2-40B4-BE49-F238E27FC236}">
                <a16:creationId xmlns:a16="http://schemas.microsoft.com/office/drawing/2014/main" id="{2ECF5482-BB41-1791-EE80-45A565C91AE2}"/>
              </a:ext>
            </a:extLst>
          </p:cNvPr>
          <p:cNvSpPr/>
          <p:nvPr/>
        </p:nvSpPr>
        <p:spPr>
          <a:xfrm>
            <a:off x="3463059" y="5111393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groups_quota_policies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8B025E-9614-6A2C-D68F-F0A6A9A87046}"/>
              </a:ext>
            </a:extLst>
          </p:cNvPr>
          <p:cNvGrpSpPr/>
          <p:nvPr/>
        </p:nvGrpSpPr>
        <p:grpSpPr>
          <a:xfrm>
            <a:off x="6502875" y="1975500"/>
            <a:ext cx="1298758" cy="464724"/>
            <a:chOff x="4546599" y="2111542"/>
            <a:chExt cx="1145309" cy="530057"/>
          </a:xfrm>
        </p:grpSpPr>
        <p:sp>
          <p:nvSpPr>
            <p:cNvPr id="47" name="Internal Storage 46">
              <a:extLst>
                <a:ext uri="{FF2B5EF4-FFF2-40B4-BE49-F238E27FC236}">
                  <a16:creationId xmlns:a16="http://schemas.microsoft.com/office/drawing/2014/main" id="{370DD87A-72BE-3D50-17AB-AF10571969B1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151B43-B2DB-E334-DE18-F85FAD454AC0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quota status</a:t>
              </a: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03CEBB4-0E43-5A73-967F-E9532F06F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9479" y="865605"/>
            <a:ext cx="1005495" cy="1022820"/>
          </a:xfrm>
          <a:prstGeom prst="rect">
            <a:avLst/>
          </a:prstGeom>
        </p:spPr>
      </p:pic>
      <p:sp>
        <p:nvSpPr>
          <p:cNvPr id="50" name="직사각형 363">
            <a:extLst>
              <a:ext uri="{FF2B5EF4-FFF2-40B4-BE49-F238E27FC236}">
                <a16:creationId xmlns:a16="http://schemas.microsoft.com/office/drawing/2014/main" id="{6363C588-A5DF-F288-C8A4-D536BB01A778}"/>
              </a:ext>
            </a:extLst>
          </p:cNvPr>
          <p:cNvSpPr/>
          <p:nvPr/>
        </p:nvSpPr>
        <p:spPr>
          <a:xfrm>
            <a:off x="8717841" y="1359930"/>
            <a:ext cx="12309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1224288" y="723664"/>
            <a:ext cx="174393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 policy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/user</a:t>
            </a:r>
          </a:p>
        </p:txBody>
      </p:sp>
    </p:spTree>
    <p:extLst>
      <p:ext uri="{BB962C8B-B14F-4D97-AF65-F5344CB8AC3E}">
        <p14:creationId xmlns:p14="http://schemas.microsoft.com/office/powerpoint/2010/main" val="231071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125BF-4581-0AE7-EB81-0F84C6081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29" y="54679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801C1-6167-5EFC-E743-08BB175CE22C}"/>
              </a:ext>
            </a:extLst>
          </p:cNvPr>
          <p:cNvSpPr txBox="1"/>
          <p:nvPr/>
        </p:nvSpPr>
        <p:spPr>
          <a:xfrm>
            <a:off x="839359" y="1052747"/>
            <a:ext cx="443965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800" dirty="0"/>
              <a:t>API Owner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59" y="873327"/>
            <a:ext cx="1549400" cy="1384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56" y="2519247"/>
            <a:ext cx="1219200" cy="132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6D40D4-2F9A-9DA0-1CF6-D9849C167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059" y="3054350"/>
            <a:ext cx="1130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I Connectivity Manager diagram">
            <a:extLst>
              <a:ext uri="{FF2B5EF4-FFF2-40B4-BE49-F238E27FC236}">
                <a16:creationId xmlns:a16="http://schemas.microsoft.com/office/drawing/2014/main" id="{DCBFC36F-97B1-84DD-EB29-71C0C6C38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450"/>
            <a:ext cx="12192000" cy="62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41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9672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8001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624" y="12148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719527" y="17826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749616"/>
              </p:ext>
            </p:extLst>
          </p:nvPr>
        </p:nvGraphicFramePr>
        <p:xfrm>
          <a:off x="1837459" y="2819400"/>
          <a:ext cx="4373572" cy="9997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89824" y="1511849"/>
            <a:ext cx="9208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17825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6157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2557789" y="952264"/>
            <a:ext cx="1095694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 and set quotas / proxy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6029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0345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0514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393746"/>
            <a:ext cx="0" cy="2091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2141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2388042" y="972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028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048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1773476"/>
            <a:ext cx="1310701" cy="91514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3379" y="35128"/>
            <a:ext cx="25400" cy="2057958"/>
          </a:xfrm>
          <a:prstGeom prst="bentConnector3">
            <a:avLst>
              <a:gd name="adj1" fmla="val -9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6347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655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8078" y="290429"/>
            <a:ext cx="1179640" cy="2701597"/>
          </a:xfrm>
          <a:prstGeom prst="bentConnector4">
            <a:avLst>
              <a:gd name="adj1" fmla="val -19379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0768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599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620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113388" y="1406439"/>
            <a:ext cx="256056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273064"/>
            <a:ext cx="1281187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set quotas per proxy per API key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306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3957872" y="2193059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3788126" y="221329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12F8AF-80E1-214D-5161-4A3F446B7AFE}"/>
              </a:ext>
            </a:extLst>
          </p:cNvPr>
          <p:cNvSpPr txBox="1"/>
          <p:nvPr/>
        </p:nvSpPr>
        <p:spPr>
          <a:xfrm>
            <a:off x="1838551" y="3831957"/>
            <a:ext cx="4372480" cy="3073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tIns="54864" bIns="54864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 Name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policy-type:proxy-name:api-method:pay-method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0571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/quotas/{name}/proxies/{name}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337143" y="6342728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(local/remote) key/val store might be used.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30A69D9-6663-886A-D965-A324F979D3E8}"/>
              </a:ext>
            </a:extLst>
          </p:cNvPr>
          <p:cNvSpPr txBox="1"/>
          <p:nvPr/>
        </p:nvSpPr>
        <p:spPr>
          <a:xfrm>
            <a:off x="6340342" y="2819400"/>
            <a:ext cx="4162558" cy="3514262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$api_quota_policy_name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API:image-api:R:F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API:image-api:W:G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apikey_proxy_method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"api-key-01:image-api:R"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"api-key-02:image-api:W"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G</a:t>
            </a:r>
            <a:r>
              <a:rPr lang="en-US" altLang="ko-KR" sz="900" dirty="0">
                <a:solidFill>
                  <a:srgbClr val="6A9955"/>
                </a:solidFill>
                <a:latin typeface="Menlo" panose="020B0609030804020204" pitchFamily="49" charset="0"/>
              </a:rPr>
              <a:t>old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=q_limit:1M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ql.json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sync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=q_status:1M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qs.json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sync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timeout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=32d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quota_key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q_limit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q_limit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keyval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dirty="0" err="1">
                <a:solidFill>
                  <a:srgbClr val="D4D4D4"/>
                </a:solidFill>
                <a:latin typeface="Menlo" panose="020B0609030804020204" pitchFamily="49" charset="0"/>
              </a:rPr>
              <a:t>quota_key</a:t>
            </a: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q_status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zone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q_status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quota_apis.conf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location /images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GET 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quota_enable_per_apikey_proxy_read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POST)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quota_enable_per_apikey_proxy_write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auth_request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quota_validation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mirror      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error_page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403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@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too_many_requests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my_image_svc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/images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1A2D4A70-96AC-F9AB-8BE7-D2A228E97B1C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4227613" y="1402798"/>
            <a:ext cx="220248" cy="13389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8D54361-9F39-CDED-C93A-6DEF0045119B}"/>
              </a:ext>
            </a:extLst>
          </p:cNvPr>
          <p:cNvSpPr txBox="1"/>
          <p:nvPr/>
        </p:nvSpPr>
        <p:spPr>
          <a:xfrm>
            <a:off x="1837458" y="4505853"/>
            <a:ext cx="437247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"api-key-01:API:image-api:R:F"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"api-key-02:API:image-api:W:G"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6000}</a:t>
            </a: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E8123483-DA2E-09E7-3128-B32D187A0697}"/>
              </a:ext>
            </a:extLst>
          </p:cNvPr>
          <p:cNvSpPr/>
          <p:nvPr/>
        </p:nvSpPr>
        <p:spPr>
          <a:xfrm>
            <a:off x="1842327" y="2631194"/>
            <a:ext cx="1775981" cy="161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Policies Table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7" name="직사각형 363">
            <a:extLst>
              <a:ext uri="{FF2B5EF4-FFF2-40B4-BE49-F238E27FC236}">
                <a16:creationId xmlns:a16="http://schemas.microsoft.com/office/drawing/2014/main" id="{9019D56A-01D0-1DF3-D924-774EE04E9306}"/>
              </a:ext>
            </a:extLst>
          </p:cNvPr>
          <p:cNvSpPr/>
          <p:nvPr/>
        </p:nvSpPr>
        <p:spPr>
          <a:xfrm>
            <a:off x="1837458" y="4283914"/>
            <a:ext cx="2392158" cy="169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Limit (Permanent K/V Store)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C1714605-7254-0348-F450-85E0A8765144}"/>
              </a:ext>
            </a:extLst>
          </p:cNvPr>
          <p:cNvSpPr/>
          <p:nvPr/>
        </p:nvSpPr>
        <p:spPr>
          <a:xfrm>
            <a:off x="6337143" y="2618858"/>
            <a:ext cx="2037419" cy="168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Metadata (nginx.conf)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1FBC6A5-9703-CF45-6F0E-52842F4CA486}"/>
              </a:ext>
            </a:extLst>
          </p:cNvPr>
          <p:cNvSpPr txBox="1"/>
          <p:nvPr/>
        </p:nvSpPr>
        <p:spPr>
          <a:xfrm>
            <a:off x="1837457" y="5262069"/>
            <a:ext cx="4372479" cy="10618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"api-key-01:API:image-api:R:F"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"api-key-02:API:image-api:W:G"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6000,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9D80E12B-7C78-C641-57B4-C725180C4ED8}"/>
              </a:ext>
            </a:extLst>
          </p:cNvPr>
          <p:cNvSpPr/>
          <p:nvPr/>
        </p:nvSpPr>
        <p:spPr>
          <a:xfrm>
            <a:off x="1837458" y="5005968"/>
            <a:ext cx="2392158" cy="210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Status (K/V Store w/ timeout)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8BAE695-F2FC-3DEB-36A2-D5C9A32494CC}"/>
              </a:ext>
            </a:extLst>
          </p:cNvPr>
          <p:cNvSpPr>
            <a:spLocks/>
          </p:cNvSpPr>
          <p:nvPr/>
        </p:nvSpPr>
        <p:spPr>
          <a:xfrm>
            <a:off x="4775642" y="1417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5" name="Can 164">
            <a:extLst>
              <a:ext uri="{FF2B5EF4-FFF2-40B4-BE49-F238E27FC236}">
                <a16:creationId xmlns:a16="http://schemas.microsoft.com/office/drawing/2014/main" id="{51BC87DB-F3AA-38DF-6E8D-C16683C00BC4}"/>
              </a:ext>
            </a:extLst>
          </p:cNvPr>
          <p:cNvSpPr/>
          <p:nvPr/>
        </p:nvSpPr>
        <p:spPr>
          <a:xfrm>
            <a:off x="2842291" y="1851239"/>
            <a:ext cx="825970" cy="6623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</p:txBody>
      </p:sp>
    </p:spTree>
    <p:extLst>
      <p:ext uri="{BB962C8B-B14F-4D97-AF65-F5344CB8AC3E}">
        <p14:creationId xmlns:p14="http://schemas.microsoft.com/office/powerpoint/2010/main" val="161363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9672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8001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093604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per User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624" y="12148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719527" y="17826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86262"/>
              </p:ext>
            </p:extLst>
          </p:nvPr>
        </p:nvGraphicFramePr>
        <p:xfrm>
          <a:off x="1837459" y="2819400"/>
          <a:ext cx="4373572" cy="10576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USR:image-api:R:F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GET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Free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r/M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USR:image-api:W:B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PUT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Bronze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r/M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USR:image-api:A:S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All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Silver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r/D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3842963082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89824" y="1511849"/>
            <a:ext cx="9208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17825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6157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6029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0345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0514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393746"/>
            <a:ext cx="0" cy="2091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2141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028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048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1773476"/>
            <a:ext cx="1310701" cy="91514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3379" y="35128"/>
            <a:ext cx="25400" cy="2057958"/>
          </a:xfrm>
          <a:prstGeom prst="bentConnector3">
            <a:avLst>
              <a:gd name="adj1" fmla="val -9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6347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655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8078" y="290429"/>
            <a:ext cx="1179640" cy="2701597"/>
          </a:xfrm>
          <a:prstGeom prst="bentConnector4">
            <a:avLst>
              <a:gd name="adj1" fmla="val -19379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0768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599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user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620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113388" y="1406439"/>
            <a:ext cx="256056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273064"/>
            <a:ext cx="1281187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set quotas per proxy per user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306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3957872" y="2193059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3788126" y="221329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0571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/quotas/{name}/users/{sub}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337143" y="6342728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(local/remote) key/val store might be used.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30A69D9-6663-886A-D965-A324F979D3E8}"/>
              </a:ext>
            </a:extLst>
          </p:cNvPr>
          <p:cNvSpPr txBox="1"/>
          <p:nvPr/>
        </p:nvSpPr>
        <p:spPr>
          <a:xfrm>
            <a:off x="6340342" y="2819400"/>
            <a:ext cx="4162558" cy="3503331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user_quota_policy_name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USR:image-api:R:F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”1000r/M"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USR:image-api:W:B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”2000r/M"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USR:image-api:A:S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”3000r/D"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user_proxy_method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”user-01:image-api:R"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”user-02:image-api:W"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”B"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Bronze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”user-03:image-api:A"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”S"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Silver</a:t>
            </a:r>
            <a:endParaRPr lang="en-US" altLang="ko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: same as prox</a:t>
            </a:r>
            <a:r>
              <a:rPr lang="en-US" sz="900" dirty="0">
                <a:solidFill>
                  <a:srgbClr val="6A9955"/>
                </a:solidFill>
                <a:latin typeface="Menlo" panose="020B0609030804020204" pitchFamily="49" charset="0"/>
              </a:rPr>
              <a:t>y level configuration</a:t>
            </a:r>
            <a:endParaRPr lang="en-US" altLang="ko-KR" sz="90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quota_apis.conf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quota_enable_per_user_proxy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location /images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GET 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quota_enable_per_user_proxy_read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PUT ) {</a:t>
            </a: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quota_enable_per_user_proxy_write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auth_request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quota_validation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mirror      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error_page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403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@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too_many_requests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my_image_svc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/images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8" name="Can 147">
            <a:extLst>
              <a:ext uri="{FF2B5EF4-FFF2-40B4-BE49-F238E27FC236}">
                <a16:creationId xmlns:a16="http://schemas.microsoft.com/office/drawing/2014/main" id="{1BB3ADB8-6DC3-52F1-284A-6F888971265B}"/>
              </a:ext>
            </a:extLst>
          </p:cNvPr>
          <p:cNvSpPr/>
          <p:nvPr/>
        </p:nvSpPr>
        <p:spPr>
          <a:xfrm>
            <a:off x="2842291" y="1851239"/>
            <a:ext cx="825970" cy="6623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1A2D4A70-96AC-F9AB-8BE7-D2A228E97B1C}"/>
              </a:ext>
            </a:extLst>
          </p:cNvPr>
          <p:cNvCxnSpPr>
            <a:cxnSpLocks/>
            <a:stCxn id="53" idx="2"/>
            <a:endCxn id="148" idx="4"/>
          </p:cNvCxnSpPr>
          <p:nvPr/>
        </p:nvCxnSpPr>
        <p:spPr>
          <a:xfrm rot="5400000">
            <a:off x="4227613" y="1402798"/>
            <a:ext cx="220248" cy="13389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8D54361-9F39-CDED-C93A-6DEF0045119B}"/>
              </a:ext>
            </a:extLst>
          </p:cNvPr>
          <p:cNvSpPr txBox="1"/>
          <p:nvPr/>
        </p:nvSpPr>
        <p:spPr>
          <a:xfrm>
            <a:off x="1837458" y="4162954"/>
            <a:ext cx="4372479" cy="5078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”user-01:USR:image-api:R:F"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”user-02:USR:image-api:W:B"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2000,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”user-03:USR:image-api:A:S"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2000}</a:t>
            </a: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E8123483-DA2E-09E7-3128-B32D187A0697}"/>
              </a:ext>
            </a:extLst>
          </p:cNvPr>
          <p:cNvSpPr/>
          <p:nvPr/>
        </p:nvSpPr>
        <p:spPr>
          <a:xfrm>
            <a:off x="1842327" y="2631194"/>
            <a:ext cx="1775981" cy="161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Policies Table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7" name="직사각형 363">
            <a:extLst>
              <a:ext uri="{FF2B5EF4-FFF2-40B4-BE49-F238E27FC236}">
                <a16:creationId xmlns:a16="http://schemas.microsoft.com/office/drawing/2014/main" id="{9019D56A-01D0-1DF3-D924-774EE04E9306}"/>
              </a:ext>
            </a:extLst>
          </p:cNvPr>
          <p:cNvSpPr/>
          <p:nvPr/>
        </p:nvSpPr>
        <p:spPr>
          <a:xfrm>
            <a:off x="1837458" y="3941015"/>
            <a:ext cx="2392158" cy="169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Limit (Permanent K/V Store)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C1714605-7254-0348-F450-85E0A8765144}"/>
              </a:ext>
            </a:extLst>
          </p:cNvPr>
          <p:cNvSpPr/>
          <p:nvPr/>
        </p:nvSpPr>
        <p:spPr>
          <a:xfrm>
            <a:off x="6337143" y="2618858"/>
            <a:ext cx="2037419" cy="168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Metadata (nginx.conf)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1FBC6A5-9703-CF45-6F0E-52842F4CA486}"/>
              </a:ext>
            </a:extLst>
          </p:cNvPr>
          <p:cNvSpPr txBox="1"/>
          <p:nvPr/>
        </p:nvSpPr>
        <p:spPr>
          <a:xfrm>
            <a:off x="1837457" y="4989510"/>
            <a:ext cx="4372479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”user-01:USR:image-api:R:F"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”user-02:USR:image-api:W:B"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”user-03:USR:image-api:A:S"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3000,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9D80E12B-7C78-C641-57B4-C725180C4ED8}"/>
              </a:ext>
            </a:extLst>
          </p:cNvPr>
          <p:cNvSpPr/>
          <p:nvPr/>
        </p:nvSpPr>
        <p:spPr>
          <a:xfrm>
            <a:off x="1837458" y="4781795"/>
            <a:ext cx="2392158" cy="161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Status (K/V Store w/ timeout)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8BAE695-F2FC-3DEB-36A2-D5C9A32494CC}"/>
              </a:ext>
            </a:extLst>
          </p:cNvPr>
          <p:cNvSpPr>
            <a:spLocks/>
          </p:cNvSpPr>
          <p:nvPr/>
        </p:nvSpPr>
        <p:spPr>
          <a:xfrm>
            <a:off x="4775642" y="1417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1789A-957B-2212-3331-DE4674F16B9B}"/>
              </a:ext>
            </a:extLst>
          </p:cNvPr>
          <p:cNvSpPr txBox="1"/>
          <p:nvPr/>
        </p:nvSpPr>
        <p:spPr>
          <a:xfrm>
            <a:off x="2557789" y="952264"/>
            <a:ext cx="1095694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 and set quotas / user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9DA790-CFB1-00FA-D43F-243AFAB82209}"/>
              </a:ext>
            </a:extLst>
          </p:cNvPr>
          <p:cNvSpPr>
            <a:spLocks/>
          </p:cNvSpPr>
          <p:nvPr/>
        </p:nvSpPr>
        <p:spPr>
          <a:xfrm>
            <a:off x="2388042" y="972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7437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9672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8001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795719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per User Group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624" y="12148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719527" y="17826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9960"/>
              </p:ext>
            </p:extLst>
          </p:nvPr>
        </p:nvGraphicFramePr>
        <p:xfrm>
          <a:off x="1837459" y="2819400"/>
          <a:ext cx="4373572" cy="835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588328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GRP:image-api:R:F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GET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Free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r/M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GRP:chat-api:A:P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All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Platinum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r/D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3842963082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89824" y="1511849"/>
            <a:ext cx="9208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17825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6157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6029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0345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0514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393746"/>
            <a:ext cx="0" cy="2091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2141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028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048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1773476"/>
            <a:ext cx="1310701" cy="91514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3379" y="35128"/>
            <a:ext cx="25400" cy="2057958"/>
          </a:xfrm>
          <a:prstGeom prst="bentConnector3">
            <a:avLst>
              <a:gd name="adj1" fmla="val -9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6347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655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8078" y="290429"/>
            <a:ext cx="1179640" cy="2701597"/>
          </a:xfrm>
          <a:prstGeom prst="bentConnector4">
            <a:avLst>
              <a:gd name="adj1" fmla="val -19379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0768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599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group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620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113388" y="1406439"/>
            <a:ext cx="256056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273064"/>
            <a:ext cx="1281187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set quotas per proxy per group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306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3957872" y="2193059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3788126" y="221329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0571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/quotas/{name}/groups/{name}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337143" y="6452456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(local/remote) key/val store might be used.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30A69D9-6663-886A-D965-A324F979D3E8}"/>
              </a:ext>
            </a:extLst>
          </p:cNvPr>
          <p:cNvSpPr txBox="1"/>
          <p:nvPr/>
        </p:nvSpPr>
        <p:spPr>
          <a:xfrm>
            <a:off x="6340342" y="2819400"/>
            <a:ext cx="4162558" cy="3629560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group_quota_policy_name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GRP:image-api:R:F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”1000r/M"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GRP:chat-api:A:P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”3000r/D"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group_proxy_method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”group-01:image-api:R"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”group-03:chat-api:A"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”P"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Platinum</a:t>
            </a:r>
            <a:endParaRPr lang="en-US" altLang="ko-KR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keyval_zone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: same as prox</a:t>
            </a:r>
            <a:r>
              <a:rPr lang="en-US" sz="900" dirty="0">
                <a:solidFill>
                  <a:srgbClr val="6A9955"/>
                </a:solidFill>
                <a:latin typeface="Menlo" panose="020B0609030804020204" pitchFamily="49" charset="0"/>
              </a:rPr>
              <a:t>y level configuration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quota_apis.conf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location /images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if ( $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request_method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GET )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quota_enable_per_group_proxy_read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quota_decrement_request.conf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my_image_svc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/images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server 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set $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quota_enable_per_group_proxy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1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location / {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include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conf.d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quota_decrement_request.conf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proxy_pass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https://my_chatbot_svc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}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8" name="Can 147">
            <a:extLst>
              <a:ext uri="{FF2B5EF4-FFF2-40B4-BE49-F238E27FC236}">
                <a16:creationId xmlns:a16="http://schemas.microsoft.com/office/drawing/2014/main" id="{1BB3ADB8-6DC3-52F1-284A-6F888971265B}"/>
              </a:ext>
            </a:extLst>
          </p:cNvPr>
          <p:cNvSpPr/>
          <p:nvPr/>
        </p:nvSpPr>
        <p:spPr>
          <a:xfrm>
            <a:off x="2842291" y="1851239"/>
            <a:ext cx="825970" cy="6623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1A2D4A70-96AC-F9AB-8BE7-D2A228E97B1C}"/>
              </a:ext>
            </a:extLst>
          </p:cNvPr>
          <p:cNvCxnSpPr>
            <a:cxnSpLocks/>
            <a:stCxn id="53" idx="2"/>
            <a:endCxn id="148" idx="4"/>
          </p:cNvCxnSpPr>
          <p:nvPr/>
        </p:nvCxnSpPr>
        <p:spPr>
          <a:xfrm rot="5400000">
            <a:off x="4227613" y="1402798"/>
            <a:ext cx="220248" cy="13389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8D54361-9F39-CDED-C93A-6DEF0045119B}"/>
              </a:ext>
            </a:extLst>
          </p:cNvPr>
          <p:cNvSpPr txBox="1"/>
          <p:nvPr/>
        </p:nvSpPr>
        <p:spPr>
          <a:xfrm>
            <a:off x="1837458" y="3952642"/>
            <a:ext cx="4372479" cy="5078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”group-01:GRP:image-api:R:F"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</a:t>
            </a:r>
          </a:p>
          <a:p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”group-03:GRP:chat-api:A:P” 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3000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56" name="직사각형 363">
            <a:extLst>
              <a:ext uri="{FF2B5EF4-FFF2-40B4-BE49-F238E27FC236}">
                <a16:creationId xmlns:a16="http://schemas.microsoft.com/office/drawing/2014/main" id="{E8123483-DA2E-09E7-3128-B32D187A0697}"/>
              </a:ext>
            </a:extLst>
          </p:cNvPr>
          <p:cNvSpPr/>
          <p:nvPr/>
        </p:nvSpPr>
        <p:spPr>
          <a:xfrm>
            <a:off x="1842327" y="2631194"/>
            <a:ext cx="1775981" cy="161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Policies Table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7" name="직사각형 363">
            <a:extLst>
              <a:ext uri="{FF2B5EF4-FFF2-40B4-BE49-F238E27FC236}">
                <a16:creationId xmlns:a16="http://schemas.microsoft.com/office/drawing/2014/main" id="{9019D56A-01D0-1DF3-D924-774EE04E9306}"/>
              </a:ext>
            </a:extLst>
          </p:cNvPr>
          <p:cNvSpPr/>
          <p:nvPr/>
        </p:nvSpPr>
        <p:spPr>
          <a:xfrm>
            <a:off x="1837458" y="3730703"/>
            <a:ext cx="2392158" cy="169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Limit (Permanent K/V Store)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8" name="직사각형 363">
            <a:extLst>
              <a:ext uri="{FF2B5EF4-FFF2-40B4-BE49-F238E27FC236}">
                <a16:creationId xmlns:a16="http://schemas.microsoft.com/office/drawing/2014/main" id="{C1714605-7254-0348-F450-85E0A8765144}"/>
              </a:ext>
            </a:extLst>
          </p:cNvPr>
          <p:cNvSpPr/>
          <p:nvPr/>
        </p:nvSpPr>
        <p:spPr>
          <a:xfrm>
            <a:off x="6337143" y="2618858"/>
            <a:ext cx="2037419" cy="168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Metadata (nginx.conf)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1FBC6A5-9703-CF45-6F0E-52842F4CA486}"/>
              </a:ext>
            </a:extLst>
          </p:cNvPr>
          <p:cNvSpPr txBox="1"/>
          <p:nvPr/>
        </p:nvSpPr>
        <p:spPr>
          <a:xfrm>
            <a:off x="1837457" y="4779198"/>
            <a:ext cx="4372479" cy="8402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”group-01:GRP:image-api:R:F"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”group-03:GR{:chat-api:A:P"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"remaining"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3000,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1681528439}</a:t>
            </a:r>
            <a:endParaRPr lang="en-US" sz="9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3" name="직사각형 363">
            <a:extLst>
              <a:ext uri="{FF2B5EF4-FFF2-40B4-BE49-F238E27FC236}">
                <a16:creationId xmlns:a16="http://schemas.microsoft.com/office/drawing/2014/main" id="{9D80E12B-7C78-C641-57B4-C725180C4ED8}"/>
              </a:ext>
            </a:extLst>
          </p:cNvPr>
          <p:cNvSpPr/>
          <p:nvPr/>
        </p:nvSpPr>
        <p:spPr>
          <a:xfrm>
            <a:off x="1837458" y="4571483"/>
            <a:ext cx="2392158" cy="161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Status (K/V Store w/ timeout)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8BAE695-F2FC-3DEB-36A2-D5C9A32494CC}"/>
              </a:ext>
            </a:extLst>
          </p:cNvPr>
          <p:cNvSpPr>
            <a:spLocks/>
          </p:cNvSpPr>
          <p:nvPr/>
        </p:nvSpPr>
        <p:spPr>
          <a:xfrm>
            <a:off x="4775642" y="1417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1789A-957B-2212-3331-DE4674F16B9B}"/>
              </a:ext>
            </a:extLst>
          </p:cNvPr>
          <p:cNvSpPr txBox="1"/>
          <p:nvPr/>
        </p:nvSpPr>
        <p:spPr>
          <a:xfrm>
            <a:off x="2557789" y="952264"/>
            <a:ext cx="1095694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 and set quotas / group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9DA790-CFB1-00FA-D43F-243AFAB82209}"/>
              </a:ext>
            </a:extLst>
          </p:cNvPr>
          <p:cNvSpPr>
            <a:spLocks/>
          </p:cNvSpPr>
          <p:nvPr/>
        </p:nvSpPr>
        <p:spPr>
          <a:xfrm>
            <a:off x="2388042" y="972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5EEEF-2A2D-29F7-AEEE-2EBA60A3BB66}"/>
              </a:ext>
            </a:extLst>
          </p:cNvPr>
          <p:cNvSpPr txBox="1"/>
          <p:nvPr/>
        </p:nvSpPr>
        <p:spPr>
          <a:xfrm>
            <a:off x="1837456" y="5955704"/>
            <a:ext cx="4372479" cy="491263"/>
          </a:xfrm>
          <a:prstGeom prst="rect">
            <a:avLst/>
          </a:prstGeom>
          <a:solidFill>
            <a:schemeClr val="tx1"/>
          </a:solidFill>
        </p:spPr>
        <p:txBody>
          <a:bodyPr wrap="square" lIns="4572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auth_request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quota_validation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mirror       /_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quota_decrement</a:t>
            </a:r>
            <a:r>
              <a:rPr lang="en-US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error_page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403</a:t>
            </a:r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@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too_many_requests</a:t>
            </a:r>
            <a:r>
              <a:rPr lang="en-US" sz="900" dirty="0">
                <a:solidFill>
                  <a:srgbClr val="6A9955"/>
                </a:solidFill>
                <a:latin typeface="Menlo" panose="020B0609030804020204" pitchFamily="49" charset="0"/>
              </a:rPr>
              <a:t>;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직사각형 363">
            <a:extLst>
              <a:ext uri="{FF2B5EF4-FFF2-40B4-BE49-F238E27FC236}">
                <a16:creationId xmlns:a16="http://schemas.microsoft.com/office/drawing/2014/main" id="{AD28EF41-B9AD-2CAE-7610-AD77E6F963DA}"/>
              </a:ext>
            </a:extLst>
          </p:cNvPr>
          <p:cNvSpPr/>
          <p:nvPr/>
        </p:nvSpPr>
        <p:spPr>
          <a:xfrm>
            <a:off x="1834979" y="5747455"/>
            <a:ext cx="3582144" cy="171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Quota Metadata (</a:t>
            </a: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quota_decrement_request.conf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)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079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9672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8001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408887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API Quota Validation &amp; Decrement Flow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624" y="12148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719527" y="17826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89824" y="1511849"/>
            <a:ext cx="9208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17825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6157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6029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0345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0514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393746"/>
            <a:ext cx="0" cy="2091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2141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0284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048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1773476"/>
            <a:ext cx="1310701" cy="91514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4215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3379" y="35128"/>
            <a:ext cx="25400" cy="2057958"/>
          </a:xfrm>
          <a:prstGeom prst="bentConnector3">
            <a:avLst>
              <a:gd name="adj1" fmla="val -9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6347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655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8078" y="290429"/>
            <a:ext cx="1179640" cy="2701597"/>
          </a:xfrm>
          <a:prstGeom prst="bentConnector4">
            <a:avLst>
              <a:gd name="adj1" fmla="val -19379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0768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599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group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620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113388" y="1406439"/>
            <a:ext cx="256056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273064"/>
            <a:ext cx="1281187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set quotas per proxy per group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306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3957872" y="2193059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3788126" y="2213297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0571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/quotas/{name}/groups/{name}</a:t>
            </a:r>
          </a:p>
        </p:txBody>
      </p:sp>
      <p:sp>
        <p:nvSpPr>
          <p:cNvPr id="148" name="Can 147">
            <a:extLst>
              <a:ext uri="{FF2B5EF4-FFF2-40B4-BE49-F238E27FC236}">
                <a16:creationId xmlns:a16="http://schemas.microsoft.com/office/drawing/2014/main" id="{1BB3ADB8-6DC3-52F1-284A-6F888971265B}"/>
              </a:ext>
            </a:extLst>
          </p:cNvPr>
          <p:cNvSpPr/>
          <p:nvPr/>
        </p:nvSpPr>
        <p:spPr>
          <a:xfrm>
            <a:off x="2842291" y="1851239"/>
            <a:ext cx="825970" cy="66231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1A2D4A70-96AC-F9AB-8BE7-D2A228E97B1C}"/>
              </a:ext>
            </a:extLst>
          </p:cNvPr>
          <p:cNvCxnSpPr>
            <a:cxnSpLocks/>
            <a:stCxn id="53" idx="2"/>
            <a:endCxn id="148" idx="4"/>
          </p:cNvCxnSpPr>
          <p:nvPr/>
        </p:nvCxnSpPr>
        <p:spPr>
          <a:xfrm rot="5400000">
            <a:off x="4227613" y="1402798"/>
            <a:ext cx="220248" cy="13389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98BAE695-F2FC-3DEB-36A2-D5C9A32494CC}"/>
              </a:ext>
            </a:extLst>
          </p:cNvPr>
          <p:cNvSpPr>
            <a:spLocks/>
          </p:cNvSpPr>
          <p:nvPr/>
        </p:nvSpPr>
        <p:spPr>
          <a:xfrm>
            <a:off x="4775642" y="14170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1789A-957B-2212-3331-DE4674F16B9B}"/>
              </a:ext>
            </a:extLst>
          </p:cNvPr>
          <p:cNvSpPr txBox="1"/>
          <p:nvPr/>
        </p:nvSpPr>
        <p:spPr>
          <a:xfrm>
            <a:off x="2557789" y="952264"/>
            <a:ext cx="1095694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 and set quotas / group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9DA790-CFB1-00FA-D43F-243AFAB82209}"/>
              </a:ext>
            </a:extLst>
          </p:cNvPr>
          <p:cNvSpPr>
            <a:spLocks/>
          </p:cNvSpPr>
          <p:nvPr/>
        </p:nvSpPr>
        <p:spPr>
          <a:xfrm>
            <a:off x="2388042" y="972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AC73F1-02DF-05A5-07B2-EBBC958398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3589" y="3429000"/>
            <a:ext cx="584200" cy="4191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1AF1841-2DB8-7A87-388B-BE0CA37790AA}"/>
              </a:ext>
            </a:extLst>
          </p:cNvPr>
          <p:cNvSpPr txBox="1"/>
          <p:nvPr/>
        </p:nvSpPr>
        <p:spPr>
          <a:xfrm>
            <a:off x="1778397" y="3865813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Client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9ED3C8-0128-E688-E741-C3CAC6FF8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276" y="3010354"/>
            <a:ext cx="1159746" cy="125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1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0E9637-5A8B-DA39-A522-C9D1187C18D1}"/>
              </a:ext>
            </a:extLst>
          </p:cNvPr>
          <p:cNvSpPr txBox="1"/>
          <p:nvPr/>
        </p:nvSpPr>
        <p:spPr>
          <a:xfrm>
            <a:off x="2050557" y="3152001"/>
            <a:ext cx="8090885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24689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I Connectivity Manager diagram">
            <a:extLst>
              <a:ext uri="{FF2B5EF4-FFF2-40B4-BE49-F238E27FC236}">
                <a16:creationId xmlns:a16="http://schemas.microsoft.com/office/drawing/2014/main" id="{6F4FD308-CB7F-5666-23E6-DE78E8259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450"/>
            <a:ext cx="12192000" cy="62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E60B15-C4BE-5DB0-F0DF-A771498E7E9F}"/>
              </a:ext>
            </a:extLst>
          </p:cNvPr>
          <p:cNvSpPr/>
          <p:nvPr/>
        </p:nvSpPr>
        <p:spPr>
          <a:xfrm>
            <a:off x="6985000" y="1539302"/>
            <a:ext cx="4864100" cy="45811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9BC30F2C-EAF1-DB54-6170-3DF988AA2F76}"/>
              </a:ext>
            </a:extLst>
          </p:cNvPr>
          <p:cNvSpPr/>
          <p:nvPr/>
        </p:nvSpPr>
        <p:spPr>
          <a:xfrm>
            <a:off x="6337299" y="1539302"/>
            <a:ext cx="1094509" cy="797498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policies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quota/user/api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BCA37-BAB1-E6D9-6DE8-E34F47B6F40D}"/>
              </a:ext>
            </a:extLst>
          </p:cNvPr>
          <p:cNvSpPr txBox="1"/>
          <p:nvPr/>
        </p:nvSpPr>
        <p:spPr>
          <a:xfrm>
            <a:off x="7673688" y="1346201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sp>
        <p:nvSpPr>
          <p:cNvPr id="11" name="직사각형 363">
            <a:extLst>
              <a:ext uri="{FF2B5EF4-FFF2-40B4-BE49-F238E27FC236}">
                <a16:creationId xmlns:a16="http://schemas.microsoft.com/office/drawing/2014/main" id="{6B1D5576-BA73-A3EC-0DFF-D9589489B05B}"/>
              </a:ext>
            </a:extLst>
          </p:cNvPr>
          <p:cNvSpPr/>
          <p:nvPr/>
        </p:nvSpPr>
        <p:spPr>
          <a:xfrm>
            <a:off x="4546599" y="29019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DBB35-4D2D-D081-8D9F-422B6323204A}"/>
              </a:ext>
            </a:extLst>
          </p:cNvPr>
          <p:cNvGrpSpPr/>
          <p:nvPr/>
        </p:nvGrpSpPr>
        <p:grpSpPr>
          <a:xfrm>
            <a:off x="4546599" y="2202275"/>
            <a:ext cx="1298758" cy="464724"/>
            <a:chOff x="4546599" y="2111542"/>
            <a:chExt cx="1145309" cy="530057"/>
          </a:xfrm>
        </p:grpSpPr>
        <p:sp>
          <p:nvSpPr>
            <p:cNvPr id="10" name="Internal Storage 9">
              <a:extLst>
                <a:ext uri="{FF2B5EF4-FFF2-40B4-BE49-F238E27FC236}">
                  <a16:creationId xmlns:a16="http://schemas.microsoft.com/office/drawing/2014/main" id="{F66D1F55-C492-9C0E-9464-919526641E17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6E81DF-5F10-7316-4926-61BE7D64AA3E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AD9274CF-9762-E0BB-CAF5-9E2BE3D47DB0}"/>
              </a:ext>
            </a:extLst>
          </p:cNvPr>
          <p:cNvSpPr/>
          <p:nvPr/>
        </p:nvSpPr>
        <p:spPr>
          <a:xfrm>
            <a:off x="4546599" y="4375109"/>
            <a:ext cx="1241153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E359B-8C7F-8948-0502-C150B65363F5}"/>
              </a:ext>
            </a:extLst>
          </p:cNvPr>
          <p:cNvGrpSpPr/>
          <p:nvPr/>
        </p:nvGrpSpPr>
        <p:grpSpPr>
          <a:xfrm>
            <a:off x="4546599" y="3685568"/>
            <a:ext cx="1298758" cy="467331"/>
            <a:chOff x="4546599" y="1943100"/>
            <a:chExt cx="1145309" cy="698500"/>
          </a:xfrm>
        </p:grpSpPr>
        <p:sp>
          <p:nvSpPr>
            <p:cNvPr id="18" name="Internal Storage 17">
              <a:extLst>
                <a:ext uri="{FF2B5EF4-FFF2-40B4-BE49-F238E27FC236}">
                  <a16:creationId xmlns:a16="http://schemas.microsoft.com/office/drawing/2014/main" id="{7A64989D-73F3-64C9-A56C-7378C5203C47}"/>
                </a:ext>
              </a:extLst>
            </p:cNvPr>
            <p:cNvSpPr/>
            <p:nvPr/>
          </p:nvSpPr>
          <p:spPr>
            <a:xfrm>
              <a:off x="4546599" y="1943100"/>
              <a:ext cx="1094509" cy="698500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B6A09-38BC-9CAE-F3B9-D18B8ACB8922}"/>
                </a:ext>
              </a:extLst>
            </p:cNvPr>
            <p:cNvSpPr txBox="1"/>
            <p:nvPr/>
          </p:nvSpPr>
          <p:spPr>
            <a:xfrm>
              <a:off x="4648200" y="2043619"/>
              <a:ext cx="1043708" cy="55202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meta </a:t>
              </a:r>
            </a:p>
            <a:p>
              <a:pPr marL="68263" marR="0" lvl="0" indent="-68263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quota status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45D5B-C9E5-F332-CEFA-698A01E3DB1E}"/>
              </a:ext>
            </a:extLst>
          </p:cNvPr>
          <p:cNvSpPr/>
          <p:nvPr/>
        </p:nvSpPr>
        <p:spPr>
          <a:xfrm>
            <a:off x="129307" y="1717102"/>
            <a:ext cx="3337793" cy="340730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D36722-5BC6-6BE9-05D8-08DA14A20BC5}"/>
              </a:ext>
            </a:extLst>
          </p:cNvPr>
          <p:cNvSpPr/>
          <p:nvPr/>
        </p:nvSpPr>
        <p:spPr>
          <a:xfrm>
            <a:off x="258614" y="475377"/>
            <a:ext cx="4948387" cy="125821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B2FF64-FC10-59DB-D80A-DC38AA102BFC}"/>
              </a:ext>
            </a:extLst>
          </p:cNvPr>
          <p:cNvSpPr>
            <a:spLocks/>
          </p:cNvSpPr>
          <p:nvPr/>
        </p:nvSpPr>
        <p:spPr>
          <a:xfrm>
            <a:off x="6730628" y="348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2091B-A9FD-E3CC-7005-88938D422254}"/>
              </a:ext>
            </a:extLst>
          </p:cNvPr>
          <p:cNvSpPr txBox="1"/>
          <p:nvPr/>
        </p:nvSpPr>
        <p:spPr>
          <a:xfrm>
            <a:off x="6913990" y="316122"/>
            <a:ext cx="1743936" cy="84638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 meta data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 policy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/api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quotas /user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 model</a:t>
            </a:r>
          </a:p>
        </p:txBody>
      </p:sp>
      <p:sp>
        <p:nvSpPr>
          <p:cNvPr id="24" name="Decision 23">
            <a:extLst>
              <a:ext uri="{FF2B5EF4-FFF2-40B4-BE49-F238E27FC236}">
                <a16:creationId xmlns:a16="http://schemas.microsoft.com/office/drawing/2014/main" id="{7EDC6E5B-A22B-B12E-E2CA-E8E04771BBFE}"/>
              </a:ext>
            </a:extLst>
          </p:cNvPr>
          <p:cNvSpPr/>
          <p:nvPr/>
        </p:nvSpPr>
        <p:spPr>
          <a:xfrm>
            <a:off x="5970154" y="24812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5" name="Decision 24">
            <a:extLst>
              <a:ext uri="{FF2B5EF4-FFF2-40B4-BE49-F238E27FC236}">
                <a16:creationId xmlns:a16="http://schemas.microsoft.com/office/drawing/2014/main" id="{1A47A402-ACEC-29C1-77FD-D1BA78786F7E}"/>
              </a:ext>
            </a:extLst>
          </p:cNvPr>
          <p:cNvSpPr/>
          <p:nvPr/>
        </p:nvSpPr>
        <p:spPr>
          <a:xfrm>
            <a:off x="5969782" y="3938685"/>
            <a:ext cx="905736" cy="612648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Remain?</a:t>
            </a:r>
          </a:p>
        </p:txBody>
      </p:sp>
      <p:sp>
        <p:nvSpPr>
          <p:cNvPr id="26" name="직사각형 363">
            <a:extLst>
              <a:ext uri="{FF2B5EF4-FFF2-40B4-BE49-F238E27FC236}">
                <a16:creationId xmlns:a16="http://schemas.microsoft.com/office/drawing/2014/main" id="{2BD010B9-3933-E5A8-D412-33A4D61C577B}"/>
              </a:ext>
            </a:extLst>
          </p:cNvPr>
          <p:cNvSpPr/>
          <p:nvPr/>
        </p:nvSpPr>
        <p:spPr>
          <a:xfrm>
            <a:off x="4546598" y="5939028"/>
            <a:ext cx="12309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2D5BE7-8A0B-6DF7-97C8-DA4CA84A2B49}"/>
              </a:ext>
            </a:extLst>
          </p:cNvPr>
          <p:cNvCxnSpPr/>
          <p:nvPr/>
        </p:nvCxnSpPr>
        <p:spPr>
          <a:xfrm>
            <a:off x="5918982" y="1866900"/>
            <a:ext cx="0" cy="27940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ision 28">
            <a:extLst>
              <a:ext uri="{FF2B5EF4-FFF2-40B4-BE49-F238E27FC236}">
                <a16:creationId xmlns:a16="http://schemas.microsoft.com/office/drawing/2014/main" id="{6C732181-77E5-2D0F-E95C-C1588014A759}"/>
              </a:ext>
            </a:extLst>
          </p:cNvPr>
          <p:cNvSpPr/>
          <p:nvPr/>
        </p:nvSpPr>
        <p:spPr>
          <a:xfrm>
            <a:off x="5360181" y="4954685"/>
            <a:ext cx="1116817" cy="612648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Purchased</a:t>
            </a:r>
          </a:p>
          <a:p>
            <a:pPr algn="ctr"/>
            <a:r>
              <a:rPr lang="en-US" sz="10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Quota?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F3376C-C682-ED85-510B-058F5A06980C}"/>
              </a:ext>
            </a:extLst>
          </p:cNvPr>
          <p:cNvSpPr txBox="1"/>
          <p:nvPr/>
        </p:nvSpPr>
        <p:spPr>
          <a:xfrm>
            <a:off x="6780825" y="25590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1C52D2-9339-E1BF-6151-038648209CB8}"/>
              </a:ext>
            </a:extLst>
          </p:cNvPr>
          <p:cNvSpPr txBox="1"/>
          <p:nvPr/>
        </p:nvSpPr>
        <p:spPr>
          <a:xfrm>
            <a:off x="6780825" y="4006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88B3F-11DD-F300-F534-3CA6FC6EBD2A}"/>
              </a:ext>
            </a:extLst>
          </p:cNvPr>
          <p:cNvSpPr txBox="1"/>
          <p:nvPr/>
        </p:nvSpPr>
        <p:spPr>
          <a:xfrm>
            <a:off x="5942625" y="4768809"/>
            <a:ext cx="11453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5726473C-1E25-0BD6-7F2B-EFF6404B8318}"/>
              </a:ext>
            </a:extLst>
          </p:cNvPr>
          <p:cNvSpPr/>
          <p:nvPr/>
        </p:nvSpPr>
        <p:spPr>
          <a:xfrm>
            <a:off x="7891320" y="5929482"/>
            <a:ext cx="2078180" cy="359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External Payment Gateway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34F14C-22ED-C1EB-5905-8F69E67036A7}"/>
              </a:ext>
            </a:extLst>
          </p:cNvPr>
          <p:cNvCxnSpPr>
            <a:cxnSpLocks/>
            <a:stCxn id="34" idx="1"/>
            <a:endCxn id="26" idx="3"/>
          </p:cNvCxnSpPr>
          <p:nvPr/>
        </p:nvCxnSpPr>
        <p:spPr>
          <a:xfrm flipH="1">
            <a:off x="5777588" y="6109091"/>
            <a:ext cx="2113732" cy="9546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1C63379-F350-EA2E-F40D-2C8CF033455C}"/>
              </a:ext>
            </a:extLst>
          </p:cNvPr>
          <p:cNvSpPr>
            <a:spLocks/>
          </p:cNvSpPr>
          <p:nvPr/>
        </p:nvSpPr>
        <p:spPr>
          <a:xfrm>
            <a:off x="4422066" y="18466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5F3058-6364-75D3-3D56-0EB24C1105ED}"/>
              </a:ext>
            </a:extLst>
          </p:cNvPr>
          <p:cNvSpPr txBox="1"/>
          <p:nvPr/>
        </p:nvSpPr>
        <p:spPr>
          <a:xfrm>
            <a:off x="4598681" y="1831032"/>
            <a:ext cx="1214470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meta data and key/val store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4CEC5D-69F0-0565-3904-7A6560D4B41B}"/>
              </a:ext>
            </a:extLst>
          </p:cNvPr>
          <p:cNvSpPr>
            <a:spLocks/>
          </p:cNvSpPr>
          <p:nvPr/>
        </p:nvSpPr>
        <p:spPr>
          <a:xfrm>
            <a:off x="5706843" y="3091441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521B39-2281-419A-52B8-597D585F3297}"/>
              </a:ext>
            </a:extLst>
          </p:cNvPr>
          <p:cNvSpPr txBox="1"/>
          <p:nvPr/>
        </p:nvSpPr>
        <p:spPr>
          <a:xfrm>
            <a:off x="5858057" y="3075775"/>
            <a:ext cx="1266333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Validate quota</a:t>
            </a:r>
          </a:p>
          <a:p>
            <a:pPr marL="125413" indent="-125413">
              <a:buFont typeface="Arial" panose="020B0604020202020204" pitchFamily="34" charset="0"/>
              <a:buChar char="•"/>
            </a:pPr>
            <a:r>
              <a:rPr lang="en-US" sz="1100" dirty="0"/>
              <a:t>decrement quota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93DC9D-C725-C48F-07AB-11C7B8A30115}"/>
              </a:ext>
            </a:extLst>
          </p:cNvPr>
          <p:cNvSpPr>
            <a:spLocks/>
          </p:cNvSpPr>
          <p:nvPr/>
        </p:nvSpPr>
        <p:spPr>
          <a:xfrm>
            <a:off x="4218866" y="13640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2E593F-5CF6-FDCD-0CC8-79A76088521C}"/>
              </a:ext>
            </a:extLst>
          </p:cNvPr>
          <p:cNvSpPr txBox="1"/>
          <p:nvPr/>
        </p:nvSpPr>
        <p:spPr>
          <a:xfrm>
            <a:off x="4408180" y="1348432"/>
            <a:ext cx="1743936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metrics mgmt.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3334ED-2F5B-321F-129B-4388EEF9E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67176" y="2641600"/>
            <a:ext cx="0" cy="260309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BEE4435-B180-89B9-0322-AE11E03D560C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5167175" y="4152899"/>
            <a:ext cx="1" cy="222210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917B2FC-F050-9AD0-5BF6-7C86691B5EE8}"/>
              </a:ext>
            </a:extLst>
          </p:cNvPr>
          <p:cNvCxnSpPr>
            <a:cxnSpLocks/>
            <a:stCxn id="18" idx="1"/>
            <a:endCxn id="10" idx="1"/>
          </p:cNvCxnSpPr>
          <p:nvPr/>
        </p:nvCxnSpPr>
        <p:spPr>
          <a:xfrm rot="10800000">
            <a:off x="4546599" y="2434638"/>
            <a:ext cx="12700" cy="1484597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olid"/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C82D4F73-628A-DBF1-BD72-8B47E756F0BE}"/>
              </a:ext>
            </a:extLst>
          </p:cNvPr>
          <p:cNvSpPr/>
          <p:nvPr/>
        </p:nvSpPr>
        <p:spPr>
          <a:xfrm>
            <a:off x="10020303" y="5923091"/>
            <a:ext cx="835890" cy="359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024" name="직사각형 363">
            <a:extLst>
              <a:ext uri="{FF2B5EF4-FFF2-40B4-BE49-F238E27FC236}">
                <a16:creationId xmlns:a16="http://schemas.microsoft.com/office/drawing/2014/main" id="{55D2F201-4C3A-4375-D72B-FAD66830F9EC}"/>
              </a:ext>
            </a:extLst>
          </p:cNvPr>
          <p:cNvSpPr/>
          <p:nvPr/>
        </p:nvSpPr>
        <p:spPr>
          <a:xfrm>
            <a:off x="10920437" y="5924752"/>
            <a:ext cx="835890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Module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53E147F-6A2E-DDFF-26C9-BB3FD0AFACB6}"/>
              </a:ext>
            </a:extLst>
          </p:cNvPr>
          <p:cNvGrpSpPr/>
          <p:nvPr/>
        </p:nvGrpSpPr>
        <p:grpSpPr>
          <a:xfrm>
            <a:off x="169801" y="205796"/>
            <a:ext cx="3934765" cy="341313"/>
            <a:chOff x="284101" y="116896"/>
            <a:chExt cx="3934765" cy="341313"/>
          </a:xfrm>
        </p:grpSpPr>
        <p:grpSp>
          <p:nvGrpSpPr>
            <p:cNvPr id="1027" name="Group 69">
              <a:extLst>
                <a:ext uri="{FF2B5EF4-FFF2-40B4-BE49-F238E27FC236}">
                  <a16:creationId xmlns:a16="http://schemas.microsoft.com/office/drawing/2014/main" id="{0447E2C4-7553-5D3E-8F5F-4721A3AE61B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033" name="Picture 70" descr="화살표-3_1">
                <a:extLst>
                  <a:ext uri="{FF2B5EF4-FFF2-40B4-BE49-F238E27FC236}">
                    <a16:creationId xmlns:a16="http://schemas.microsoft.com/office/drawing/2014/main" id="{D7797CBD-CE59-6600-EF2F-6A7C9561D3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71" descr="화살표-3_1">
                <a:extLst>
                  <a:ext uri="{FF2B5EF4-FFF2-40B4-BE49-F238E27FC236}">
                    <a16:creationId xmlns:a16="http://schemas.microsoft.com/office/drawing/2014/main" id="{A7BD3702-32A1-8BA1-78FB-C1325867CA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8" name="AutoShape 72">
              <a:extLst>
                <a:ext uri="{FF2B5EF4-FFF2-40B4-BE49-F238E27FC236}">
                  <a16:creationId xmlns:a16="http://schemas.microsoft.com/office/drawing/2014/main" id="{3D4AE4E9-9D82-83D7-6EEA-18A5C446A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3934765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029" name="Group 73">
              <a:extLst>
                <a:ext uri="{FF2B5EF4-FFF2-40B4-BE49-F238E27FC236}">
                  <a16:creationId xmlns:a16="http://schemas.microsoft.com/office/drawing/2014/main" id="{54532AD8-9948-83C9-AEEF-A4901FCB1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031" name="Picture 74" descr="화살표-3_1">
                <a:extLst>
                  <a:ext uri="{FF2B5EF4-FFF2-40B4-BE49-F238E27FC236}">
                    <a16:creationId xmlns:a16="http://schemas.microsoft.com/office/drawing/2014/main" id="{ED0BE9AA-327A-0F18-5323-52330E4C0A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75" descr="화살표-3_1">
                <a:extLst>
                  <a:ext uri="{FF2B5EF4-FFF2-40B4-BE49-F238E27FC236}">
                    <a16:creationId xmlns:a16="http://schemas.microsoft.com/office/drawing/2014/main" id="{1C1BD46F-833A-B3D5-B2A8-31226C90E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0" name="Rectangle 76">
              <a:extLst>
                <a:ext uri="{FF2B5EF4-FFF2-40B4-BE49-F238E27FC236}">
                  <a16:creationId xmlns:a16="http://schemas.microsoft.com/office/drawing/2014/main" id="{42ECDABD-C8A8-76EC-EBEB-7AF69C327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2456901" cy="246063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NGINX API Quotas Flow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sp>
        <p:nvSpPr>
          <p:cNvPr id="1036" name="Can 1035">
            <a:extLst>
              <a:ext uri="{FF2B5EF4-FFF2-40B4-BE49-F238E27FC236}">
                <a16:creationId xmlns:a16="http://schemas.microsoft.com/office/drawing/2014/main" id="{C0FCF9F3-FE1A-35F5-E499-DF00F92E9AD2}"/>
              </a:ext>
            </a:extLst>
          </p:cNvPr>
          <p:cNvSpPr/>
          <p:nvPr/>
        </p:nvSpPr>
        <p:spPr>
          <a:xfrm>
            <a:off x="8309835" y="5197478"/>
            <a:ext cx="1315043" cy="797498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products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pricing model</a:t>
            </a:r>
          </a:p>
          <a:p>
            <a:pPr marL="68263" indent="-682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API subscription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AF50E140-CB04-40CD-46E4-6F00A980A054}"/>
              </a:ext>
            </a:extLst>
          </p:cNvPr>
          <p:cNvSpPr>
            <a:spLocks/>
          </p:cNvSpPr>
          <p:nvPr/>
        </p:nvSpPr>
        <p:spPr>
          <a:xfrm>
            <a:off x="5867842" y="6179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F79BE079-5D0D-15BD-BFEA-E448F58FAFED}"/>
              </a:ext>
            </a:extLst>
          </p:cNvPr>
          <p:cNvSpPr txBox="1"/>
          <p:nvPr/>
        </p:nvSpPr>
        <p:spPr>
          <a:xfrm>
            <a:off x="6057156" y="6163836"/>
            <a:ext cx="106829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 Subscription</a:t>
            </a:r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33655D3B-DDEF-E4FC-CA8B-5F07B5110E18}"/>
              </a:ext>
            </a:extLst>
          </p:cNvPr>
          <p:cNvSpPr>
            <a:spLocks/>
          </p:cNvSpPr>
          <p:nvPr/>
        </p:nvSpPr>
        <p:spPr>
          <a:xfrm>
            <a:off x="1689542" y="55064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30DA55A8-B23A-6640-DBA5-503C3F3160E5}"/>
              </a:ext>
            </a:extLst>
          </p:cNvPr>
          <p:cNvSpPr txBox="1"/>
          <p:nvPr/>
        </p:nvSpPr>
        <p:spPr>
          <a:xfrm>
            <a:off x="1878856" y="5490736"/>
            <a:ext cx="1451084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API Subscription</a:t>
            </a:r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8D00971C-DA85-E8BC-F36D-A29B7B4F1870}"/>
              </a:ext>
            </a:extLst>
          </p:cNvPr>
          <p:cNvSpPr>
            <a:spLocks/>
          </p:cNvSpPr>
          <p:nvPr/>
        </p:nvSpPr>
        <p:spPr>
          <a:xfrm>
            <a:off x="5206628" y="48057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62A2501B-150C-D52C-9962-97F47878EC0E}"/>
              </a:ext>
            </a:extLst>
          </p:cNvPr>
          <p:cNvCxnSpPr>
            <a:cxnSpLocks/>
            <a:endCxn id="1042" idx="4"/>
          </p:cNvCxnSpPr>
          <p:nvPr/>
        </p:nvCxnSpPr>
        <p:spPr>
          <a:xfrm flipH="1" flipV="1">
            <a:off x="5275208" y="4942958"/>
            <a:ext cx="1185" cy="996070"/>
          </a:xfrm>
          <a:prstGeom prst="straightConnector1">
            <a:avLst/>
          </a:prstGeom>
          <a:ln w="12700"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2784E48-6E38-3E10-5FD9-B225D0EA4766}"/>
              </a:ext>
            </a:extLst>
          </p:cNvPr>
          <p:cNvSpPr txBox="1"/>
          <p:nvPr/>
        </p:nvSpPr>
        <p:spPr>
          <a:xfrm>
            <a:off x="4549067" y="4931936"/>
            <a:ext cx="696780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dirty="0"/>
              <a:t>Create API</a:t>
            </a:r>
          </a:p>
          <a:p>
            <a:pPr algn="r"/>
            <a:r>
              <a:rPr lang="en-US" sz="1100" dirty="0"/>
              <a:t>Product</a:t>
            </a:r>
          </a:p>
          <a:p>
            <a:pPr algn="r"/>
            <a:r>
              <a:rPr lang="en-US" sz="1100" dirty="0"/>
              <a:t>&amp;Pricing</a:t>
            </a:r>
          </a:p>
          <a:p>
            <a:pPr algn="r"/>
            <a:r>
              <a:rPr lang="en-US" sz="1100" dirty="0"/>
              <a:t>Model</a:t>
            </a:r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0ED1C80F-99D6-45F7-6E8E-3AAF9C49B64E}"/>
              </a:ext>
            </a:extLst>
          </p:cNvPr>
          <p:cNvSpPr>
            <a:spLocks/>
          </p:cNvSpPr>
          <p:nvPr/>
        </p:nvSpPr>
        <p:spPr>
          <a:xfrm>
            <a:off x="5867842" y="57985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2454A2F-9F0C-E6C6-C3EA-4122335B1890}"/>
              </a:ext>
            </a:extLst>
          </p:cNvPr>
          <p:cNvSpPr txBox="1"/>
          <p:nvPr/>
        </p:nvSpPr>
        <p:spPr>
          <a:xfrm>
            <a:off x="6057156" y="5732036"/>
            <a:ext cx="1737836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API Products &amp; pricing model</a:t>
            </a:r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AA480DA7-D22F-9E26-718B-7E3C429E2A55}"/>
              </a:ext>
            </a:extLst>
          </p:cNvPr>
          <p:cNvSpPr>
            <a:spLocks/>
          </p:cNvSpPr>
          <p:nvPr/>
        </p:nvSpPr>
        <p:spPr>
          <a:xfrm>
            <a:off x="4470842" y="4947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F4289E9D-FC54-1AC9-F4E3-AF144FDCC734}"/>
              </a:ext>
            </a:extLst>
          </p:cNvPr>
          <p:cNvSpPr txBox="1"/>
          <p:nvPr/>
        </p:nvSpPr>
        <p:spPr>
          <a:xfrm>
            <a:off x="6133571" y="4588158"/>
            <a:ext cx="123759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request</a:t>
            </a:r>
          </a:p>
          <a:p>
            <a:r>
              <a:rPr lang="en-US" sz="1100" dirty="0"/>
              <a:t>(quotas /user/api)</a:t>
            </a: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0FD6612D-1150-9C1E-37E0-1820924EA19B}"/>
              </a:ext>
            </a:extLst>
          </p:cNvPr>
          <p:cNvSpPr>
            <a:spLocks/>
          </p:cNvSpPr>
          <p:nvPr/>
        </p:nvSpPr>
        <p:spPr>
          <a:xfrm>
            <a:off x="5955928" y="4615298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292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07" y="12974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77" y="11303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24" y="15450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630627" y="21509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1799359" y="3302000"/>
          <a:ext cx="4591384" cy="26639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2016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99119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483552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729531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641909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28326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56931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ID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USR:image-api:R:F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USR:image-api:W:B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POST, PUT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Bronze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USR:image-api:A:S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Silver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r/D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GRP:chat-api:W:G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Group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POST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r/D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GLO::R:P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Global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Platinum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GLO::W:G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Global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Gold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8000</a:t>
                      </a:r>
                    </a:p>
                  </a:txBody>
                  <a:tcPr marL="45720" marR="45720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r/M</a:t>
                      </a:r>
                    </a:p>
                  </a:txBody>
                  <a:tcPr marL="45720" marR="45720" marT="54864" marB="54864"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4529416" y="2637256"/>
            <a:ext cx="955592" cy="594050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ACM DB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(quota_policies)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2400924" y="1842049"/>
            <a:ext cx="10097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485008" y="21127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7064776" y="19459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2405389" y="1434864"/>
            <a:ext cx="1115382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</a:t>
            </a:r>
          </a:p>
          <a:p>
            <a:r>
              <a:rPr lang="en-US" sz="1100" dirty="0"/>
              <a:t>Set quota per API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529416" y="19331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529416" y="13774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7069304" y="13943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5007212" y="1736646"/>
            <a:ext cx="0" cy="1964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485008" y="15570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2248342" y="14551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745488" y="13713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550342" y="1391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937996" y="2103676"/>
            <a:ext cx="1310701" cy="969724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limit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start/expiry time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692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16200000" flipH="1">
            <a:off x="8569729" y="371678"/>
            <a:ext cx="12700" cy="2057958"/>
          </a:xfrm>
          <a:prstGeom prst="bentConnector3">
            <a:avLst>
              <a:gd name="adj1" fmla="val -180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993388" y="8379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798242" y="858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300782" y="640624"/>
            <a:ext cx="1194231" cy="2701597"/>
          </a:xfrm>
          <a:prstGeom prst="bentConnector4">
            <a:avLst>
              <a:gd name="adj1" fmla="val -19142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955953" y="1407007"/>
            <a:ext cx="1298210" cy="464724"/>
            <a:chOff x="4546599" y="2111542"/>
            <a:chExt cx="10945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977772" cy="421256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C0CCC48-C63B-5CB4-1279-251B23E0A5D9}"/>
              </a:ext>
            </a:extLst>
          </p:cNvPr>
          <p:cNvSpPr txBox="1"/>
          <p:nvPr/>
        </p:nvSpPr>
        <p:spPr>
          <a:xfrm>
            <a:off x="6683776" y="3284833"/>
            <a:ext cx="3590524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"api-key-01:API:image-api:R:F"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"limit”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"remaining"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"st”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"api-key-02:API:image-api:W:G"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"limit”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"remaining"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"st”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1678936439,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"et”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1681528439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D9C95B-9A72-0439-02C7-354A833ABB3C}"/>
              </a:ext>
            </a:extLst>
          </p:cNvPr>
          <p:cNvSpPr txBox="1"/>
          <p:nvPr/>
        </p:nvSpPr>
        <p:spPr>
          <a:xfrm>
            <a:off x="6683777" y="5038253"/>
            <a:ext cx="3590524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$api_quota_policy_name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limit_per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API:image-api:R:F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API:image-api:W:G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apikey_proxy_method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quota_pay_method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"api-key-01:image-api:R"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Free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"api-key-02:image-api:W"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"G"</a:t>
            </a:r>
            <a:r>
              <a:rPr lang="en-US" sz="10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 # G</a:t>
            </a:r>
            <a:r>
              <a:rPr lang="en-US" altLang="ko-KR" sz="1000" dirty="0">
                <a:solidFill>
                  <a:srgbClr val="6A9955"/>
                </a:solidFill>
                <a:latin typeface="Menlo" panose="020B0609030804020204" pitchFamily="49" charset="0"/>
              </a:rPr>
              <a:t>old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8D71DCF-ED80-FAD6-3A4E-B5EFA34BFF79}"/>
              </a:ext>
            </a:extLst>
          </p:cNvPr>
          <p:cNvSpPr txBox="1"/>
          <p:nvPr/>
        </p:nvSpPr>
        <p:spPr>
          <a:xfrm>
            <a:off x="5745488" y="19301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9C9548-0B89-8600-5A1A-FEDF119C939C}"/>
              </a:ext>
            </a:extLst>
          </p:cNvPr>
          <p:cNvSpPr>
            <a:spLocks/>
          </p:cNvSpPr>
          <p:nvPr/>
        </p:nvSpPr>
        <p:spPr>
          <a:xfrm>
            <a:off x="5550342" y="19504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42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CF9CCB65-F0A3-11E8-A5E9-7D1BBB228574}"/>
              </a:ext>
            </a:extLst>
          </p:cNvPr>
          <p:cNvCxnSpPr>
            <a:cxnSpLocks/>
            <a:stCxn id="40" idx="2"/>
            <a:endCxn id="76" idx="2"/>
          </p:cNvCxnSpPr>
          <p:nvPr/>
        </p:nvCxnSpPr>
        <p:spPr>
          <a:xfrm rot="16200000" flipH="1">
            <a:off x="8099743" y="1750284"/>
            <a:ext cx="283347" cy="1393160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28B48-8C52-E22E-9676-69350DC31CC7}"/>
              </a:ext>
            </a:extLst>
          </p:cNvPr>
          <p:cNvSpPr txBox="1"/>
          <p:nvPr/>
        </p:nvSpPr>
        <p:spPr>
          <a:xfrm>
            <a:off x="7586988" y="2590564"/>
            <a:ext cx="1281187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set quotas per proxy per API key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A802079-50A9-1EC1-6C73-AE1F4464461C}"/>
              </a:ext>
            </a:extLst>
          </p:cNvPr>
          <p:cNvSpPr>
            <a:spLocks/>
          </p:cNvSpPr>
          <p:nvPr/>
        </p:nvSpPr>
        <p:spPr>
          <a:xfrm>
            <a:off x="7379142" y="2636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5" name="직사각형 363">
            <a:extLst>
              <a:ext uri="{FF2B5EF4-FFF2-40B4-BE49-F238E27FC236}">
                <a16:creationId xmlns:a16="http://schemas.microsoft.com/office/drawing/2014/main" id="{383B2C9C-9427-7AB6-8BE0-DB166D92A8A8}"/>
              </a:ext>
            </a:extLst>
          </p:cNvPr>
          <p:cNvSpPr/>
          <p:nvPr/>
        </p:nvSpPr>
        <p:spPr>
          <a:xfrm>
            <a:off x="1790698" y="4859341"/>
            <a:ext cx="4591383" cy="548640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3FF371-7E7E-9AC4-0306-F6A9AEA2FC79}"/>
              </a:ext>
            </a:extLst>
          </p:cNvPr>
          <p:cNvSpPr txBox="1"/>
          <p:nvPr/>
        </p:nvSpPr>
        <p:spPr>
          <a:xfrm>
            <a:off x="5275588" y="2361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update config status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3C5692-0F64-77C6-FE30-8079495C2493}"/>
              </a:ext>
            </a:extLst>
          </p:cNvPr>
          <p:cNvSpPr>
            <a:spLocks/>
          </p:cNvSpPr>
          <p:nvPr/>
        </p:nvSpPr>
        <p:spPr>
          <a:xfrm>
            <a:off x="5067742" y="24076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D569AE1-276F-1E93-3A08-39D12655B17E}"/>
              </a:ext>
            </a:extLst>
          </p:cNvPr>
          <p:cNvCxnSpPr>
            <a:cxnSpLocks/>
            <a:stCxn id="23" idx="1"/>
            <a:endCxn id="53" idx="2"/>
          </p:cNvCxnSpPr>
          <p:nvPr/>
        </p:nvCxnSpPr>
        <p:spPr>
          <a:xfrm flipV="1">
            <a:off x="5007212" y="2292349"/>
            <a:ext cx="0" cy="34490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912F8AF-80E1-214D-5161-4A3F446B7AFE}"/>
              </a:ext>
            </a:extLst>
          </p:cNvPr>
          <p:cNvSpPr txBox="1"/>
          <p:nvPr/>
        </p:nvSpPr>
        <p:spPr>
          <a:xfrm>
            <a:off x="1799359" y="6054350"/>
            <a:ext cx="4591384" cy="3073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tIns="54864" bIns="54864" anchor="ctr" anchorCtr="0">
            <a:noAutofit/>
          </a:bodyPr>
          <a:lstStyle/>
          <a:p>
            <a:r>
              <a:rPr lang="en-US" sz="9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 Name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policy-type:proxy-name:api-method:pay-method</a:t>
            </a:r>
            <a:endParaRPr lang="en-US" sz="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B6B7E93-7BDD-15A5-505F-D033B123769B}"/>
              </a:ext>
            </a:extLst>
          </p:cNvPr>
          <p:cNvCxnSpPr>
            <a:cxnSpLocks/>
          </p:cNvCxnSpPr>
          <p:nvPr/>
        </p:nvCxnSpPr>
        <p:spPr>
          <a:xfrm flipV="1">
            <a:off x="9593347" y="3048000"/>
            <a:ext cx="0" cy="228600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34A1806B-24BE-7E15-B2F8-FA14B0C60FF4}"/>
              </a:ext>
            </a:extLst>
          </p:cNvPr>
          <p:cNvCxnSpPr>
            <a:cxnSpLocks/>
            <a:stCxn id="65" idx="3"/>
            <a:endCxn id="103" idx="3"/>
          </p:cNvCxnSpPr>
          <p:nvPr/>
        </p:nvCxnSpPr>
        <p:spPr>
          <a:xfrm>
            <a:off x="10254163" y="1639369"/>
            <a:ext cx="20138" cy="4060604"/>
          </a:xfrm>
          <a:prstGeom prst="bentConnector3">
            <a:avLst>
              <a:gd name="adj1" fmla="val 129823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70A7F0B-EC56-B168-49F7-7440BD8FE9A1}"/>
              </a:ext>
            </a:extLst>
          </p:cNvPr>
          <p:cNvSpPr txBox="1"/>
          <p:nvPr/>
        </p:nvSpPr>
        <p:spPr>
          <a:xfrm>
            <a:off x="7053588" y="2387363"/>
            <a:ext cx="1721696" cy="15388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/>
              <a:t>/quotas/{name}/proxies/{name}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45414A1-D2A4-ADB2-1A44-7A4A80AD7613}"/>
              </a:ext>
            </a:extLst>
          </p:cNvPr>
          <p:cNvSpPr txBox="1"/>
          <p:nvPr/>
        </p:nvSpPr>
        <p:spPr>
          <a:xfrm>
            <a:off x="6692156" y="6367036"/>
            <a:ext cx="3582144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* If map size is too big, then it can be moved to (local/remote) key/val store.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454551-C2C7-19BF-3927-A3E2E82C2ED7}"/>
              </a:ext>
            </a:extLst>
          </p:cNvPr>
          <p:cNvSpPr>
            <a:spLocks/>
          </p:cNvSpPr>
          <p:nvPr/>
        </p:nvSpPr>
        <p:spPr>
          <a:xfrm>
            <a:off x="4775642" y="17853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132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4F8D97-E2F8-82D8-9AD3-27F9F29B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307" y="1360906"/>
            <a:ext cx="1219200" cy="108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8C29-2F3F-5267-EEC8-D516545B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377" y="1193800"/>
            <a:ext cx="1159746" cy="1256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26BD135-8EF4-D53B-C9EB-ECD968F95956}"/>
              </a:ext>
            </a:extLst>
          </p:cNvPr>
          <p:cNvGrpSpPr/>
          <p:nvPr/>
        </p:nvGrpSpPr>
        <p:grpSpPr>
          <a:xfrm>
            <a:off x="169801" y="205796"/>
            <a:ext cx="5035807" cy="341313"/>
            <a:chOff x="284101" y="116896"/>
            <a:chExt cx="5035807" cy="341313"/>
          </a:xfrm>
        </p:grpSpPr>
        <p:grpSp>
          <p:nvGrpSpPr>
            <p:cNvPr id="11" name="Group 69">
              <a:extLst>
                <a:ext uri="{FF2B5EF4-FFF2-40B4-BE49-F238E27FC236}">
                  <a16:creationId xmlns:a16="http://schemas.microsoft.com/office/drawing/2014/main" id="{1691C080-837E-CD29-CED5-C3297CC81D2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66846" y="228021"/>
              <a:ext cx="189513" cy="123825"/>
              <a:chOff x="1241" y="1874"/>
              <a:chExt cx="193" cy="126"/>
            </a:xfrm>
          </p:grpSpPr>
          <p:pic>
            <p:nvPicPr>
              <p:cNvPr id="17" name="Picture 70" descr="화살표-3_1">
                <a:extLst>
                  <a:ext uri="{FF2B5EF4-FFF2-40B4-BE49-F238E27FC236}">
                    <a16:creationId xmlns:a16="http://schemas.microsoft.com/office/drawing/2014/main" id="{97B28934-FBFA-19D5-E66C-64B36E414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71" descr="화살표-3_1">
                <a:extLst>
                  <a:ext uri="{FF2B5EF4-FFF2-40B4-BE49-F238E27FC236}">
                    <a16:creationId xmlns:a16="http://schemas.microsoft.com/office/drawing/2014/main" id="{7FA1F70D-A652-4CBF-63F6-7494BB4F5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1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AutoShape 72">
              <a:extLst>
                <a:ext uri="{FF2B5EF4-FFF2-40B4-BE49-F238E27FC236}">
                  <a16:creationId xmlns:a16="http://schemas.microsoft.com/office/drawing/2014/main" id="{70A948A8-0957-1A5E-BDAA-E4C8C47A2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01" y="116896"/>
              <a:ext cx="5035807" cy="3413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9D2EF"/>
                </a:gs>
                <a:gs pos="100000">
                  <a:srgbClr val="99D2EF">
                    <a:gamma/>
                    <a:tint val="10588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288000" tIns="46800" rIns="252000" bIns="46800" anchor="ctr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endParaRPr kumimoji="1" lang="en-US" altLang="ko-KR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3" name="Group 73">
              <a:extLst>
                <a:ext uri="{FF2B5EF4-FFF2-40B4-BE49-F238E27FC236}">
                  <a16:creationId xmlns:a16="http://schemas.microsoft.com/office/drawing/2014/main" id="{51B21F6B-9913-7AD2-D96F-F5DC39F8A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11" y="221671"/>
              <a:ext cx="196281" cy="123825"/>
              <a:chOff x="1236" y="1874"/>
              <a:chExt cx="182" cy="126"/>
            </a:xfrm>
          </p:grpSpPr>
          <p:pic>
            <p:nvPicPr>
              <p:cNvPr id="15" name="Picture 74" descr="화살표-3_1">
                <a:extLst>
                  <a:ext uri="{FF2B5EF4-FFF2-40B4-BE49-F238E27FC236}">
                    <a16:creationId xmlns:a16="http://schemas.microsoft.com/office/drawing/2014/main" id="{3C90477D-404F-C34A-1DA6-D8F4FE9A47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75" descr="화살표-3_1">
                <a:extLst>
                  <a:ext uri="{FF2B5EF4-FFF2-40B4-BE49-F238E27FC236}">
                    <a16:creationId xmlns:a16="http://schemas.microsoft.com/office/drawing/2014/main" id="{939C71A0-2495-DB88-50E9-9AE47D84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1874"/>
                <a:ext cx="102" cy="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76">
              <a:extLst>
                <a:ext uri="{FF2B5EF4-FFF2-40B4-BE49-F238E27FC236}">
                  <a16:creationId xmlns:a16="http://schemas.microsoft.com/office/drawing/2014/main" id="{DAB4059D-13A1-475A-E3AF-32366377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50" y="150234"/>
              <a:ext cx="3492366" cy="246221"/>
            </a:xfrm>
            <a:prstGeom prst="rect">
              <a:avLst/>
            </a:prstGeom>
            <a:noFill/>
            <a:ln>
              <a:noFill/>
            </a:ln>
            <a:effectLst>
              <a:prstShdw prst="shdw17" dist="52363" dir="842175">
                <a:srgbClr val="FF0000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algn="l">
                <a:spcBef>
                  <a:spcPct val="0"/>
                </a:spcBef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Setting Quotas at API Proxy Level</a:t>
              </a:r>
              <a:endParaRPr lang="ko-KR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HY견고딕" pitchFamily="18" charset="-127"/>
                <a:cs typeface="Verdana" panose="020B060403050404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845D9-AEA2-DECD-1DDF-AB9F18C34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124" y="1608556"/>
            <a:ext cx="584200" cy="59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E1DD9A-D2F2-CDAE-19C7-6EE058C056B5}"/>
              </a:ext>
            </a:extLst>
          </p:cNvPr>
          <p:cNvSpPr txBox="1"/>
          <p:nvPr/>
        </p:nvSpPr>
        <p:spPr>
          <a:xfrm>
            <a:off x="1021027" y="2214448"/>
            <a:ext cx="9623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dirty="0"/>
              <a:t>API Owners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3BDEDFE-BC7C-B7E7-E15C-E363F17A112F}"/>
              </a:ext>
            </a:extLst>
          </p:cNvPr>
          <p:cNvGraphicFramePr>
            <a:graphicFrameLocks noGrp="1"/>
          </p:cNvGraphicFramePr>
          <p:nvPr/>
        </p:nvGraphicFramePr>
        <p:xfrm>
          <a:off x="373771" y="3827585"/>
          <a:ext cx="7819707" cy="2499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4915">
                  <a:extLst>
                    <a:ext uri="{9D8B030D-6E8A-4147-A177-3AD203B41FA5}">
                      <a16:colId xmlns:a16="http://schemas.microsoft.com/office/drawing/2014/main" val="332519610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4290683088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130839241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1159516314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412597851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8324799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3054618050"/>
                    </a:ext>
                  </a:extLst>
                </a:gridCol>
                <a:gridCol w="3118802">
                  <a:extLst>
                    <a:ext uri="{9D8B030D-6E8A-4147-A177-3AD203B41FA5}">
                      <a16:colId xmlns:a16="http://schemas.microsoft.com/office/drawing/2014/main" val="2031943777"/>
                    </a:ext>
                  </a:extLst>
                </a:gridCol>
              </a:tblGrid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Policy</a:t>
                      </a:r>
                    </a:p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 </a:t>
                      </a:r>
                    </a:p>
                    <a:p>
                      <a:pPr algn="ctr"/>
                      <a:r>
                        <a:rPr lang="en-US" sz="1100" dirty="0"/>
                        <a:t>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API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Pay </a:t>
                      </a:r>
                    </a:p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Quota </a:t>
                      </a:r>
                    </a:p>
                    <a:p>
                      <a:pPr algn="ctr"/>
                      <a:r>
                        <a:rPr lang="en-US" sz="1100" dirty="0"/>
                        <a:t>Limit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Limit </a:t>
                      </a:r>
                    </a:p>
                    <a:p>
                      <a:pPr algn="ctr"/>
                      <a:r>
                        <a:rPr lang="en-US" sz="1100" dirty="0"/>
                        <a:t>Per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Description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24573740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USR:image-api:R:F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image-api on a user (Free,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9669783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USR:image-api:W:B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POST, PUT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Bronze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(Bronze,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766933177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USR:image-api:A:S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Silver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Quota per image-api on a user (Silver, Read/Write)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8001192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GRP:chat-api:W:G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Group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chat-api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group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80627438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API:image-api:R:G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Free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Proxy (Free,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15330364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API:image-api:W:G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Proxy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image-api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Quota per chatbot-api on a Proxy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71276945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GLO::R:P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Global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Platinum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Global Policy for all proxies (Platinum, Read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35015982"/>
                  </a:ext>
                </a:extLst>
              </a:tr>
              <a:tr h="138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GLO::W:G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Global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N/A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Gold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r/M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Global Policy for all proxies (Gold, Write Only)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705143254"/>
                  </a:ext>
                </a:extLst>
              </a:tr>
            </a:tbl>
          </a:graphicData>
        </a:graphic>
      </p:graphicFrame>
      <p:sp>
        <p:nvSpPr>
          <p:cNvPr id="23" name="Can 22">
            <a:extLst>
              <a:ext uri="{FF2B5EF4-FFF2-40B4-BE49-F238E27FC236}">
                <a16:creationId xmlns:a16="http://schemas.microsoft.com/office/drawing/2014/main" id="{B9E77C33-7420-2A50-2198-E74F9613580F}"/>
              </a:ext>
            </a:extLst>
          </p:cNvPr>
          <p:cNvSpPr/>
          <p:nvPr/>
        </p:nvSpPr>
        <p:spPr>
          <a:xfrm>
            <a:off x="3657361" y="2700756"/>
            <a:ext cx="1548247" cy="377641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1913" indent="-619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quota_policies</a:t>
            </a: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0D97FE8F-C7CD-4BB8-F984-33055885779C}"/>
              </a:ext>
            </a:extLst>
          </p:cNvPr>
          <p:cNvSpPr/>
          <p:nvPr/>
        </p:nvSpPr>
        <p:spPr>
          <a:xfrm>
            <a:off x="367384" y="3537484"/>
            <a:ext cx="1890028" cy="271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defRPr/>
            </a:pPr>
            <a:r>
              <a:rPr kumimoji="0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quota_policies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77FA7-3309-0A3D-BE0C-8891B67FABC8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1791324" y="1905549"/>
            <a:ext cx="1339983" cy="1457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CBBD59F-A6F9-DE99-7FF2-5C90C42B8E5C}"/>
              </a:ext>
            </a:extLst>
          </p:cNvPr>
          <p:cNvCxnSpPr>
            <a:cxnSpLocks/>
            <a:stCxn id="23" idx="1"/>
            <a:endCxn id="53" idx="2"/>
          </p:cNvCxnSpPr>
          <p:nvPr/>
        </p:nvCxnSpPr>
        <p:spPr>
          <a:xfrm rot="5400000" flipH="1" flipV="1">
            <a:off x="4407195" y="2380140"/>
            <a:ext cx="344907" cy="296327"/>
          </a:xfrm>
          <a:prstGeom prst="bentConnector3">
            <a:avLst>
              <a:gd name="adj1" fmla="val 50000"/>
            </a:avLst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4C8545-E87A-F4D5-B233-9C4F33D57ECF}"/>
              </a:ext>
            </a:extLst>
          </p:cNvPr>
          <p:cNvCxnSpPr>
            <a:cxnSpLocks/>
            <a:stCxn id="40" idx="1"/>
            <a:endCxn id="53" idx="3"/>
          </p:cNvCxnSpPr>
          <p:nvPr/>
        </p:nvCxnSpPr>
        <p:spPr>
          <a:xfrm flipH="1" flipV="1">
            <a:off x="5205608" y="2176240"/>
            <a:ext cx="1579768" cy="12844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1BB27642-7D1C-1EB5-BE2E-F56568606AA9}"/>
              </a:ext>
            </a:extLst>
          </p:cNvPr>
          <p:cNvSpPr/>
          <p:nvPr/>
        </p:nvSpPr>
        <p:spPr>
          <a:xfrm>
            <a:off x="6785376" y="2009476"/>
            <a:ext cx="960120" cy="359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Quota NJS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CE015-8EDB-BA8B-E9BC-D18781C74036}"/>
              </a:ext>
            </a:extLst>
          </p:cNvPr>
          <p:cNvSpPr txBox="1"/>
          <p:nvPr/>
        </p:nvSpPr>
        <p:spPr>
          <a:xfrm>
            <a:off x="1833888" y="1536464"/>
            <a:ext cx="1371139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Create a quota policy</a:t>
            </a:r>
          </a:p>
          <a:p>
            <a:r>
              <a:rPr lang="en-US" sz="1100" dirty="0"/>
              <a:t>Set quotas per API</a:t>
            </a:r>
          </a:p>
        </p:txBody>
      </p:sp>
      <p:sp>
        <p:nvSpPr>
          <p:cNvPr id="53" name="직사각형 363">
            <a:extLst>
              <a:ext uri="{FF2B5EF4-FFF2-40B4-BE49-F238E27FC236}">
                <a16:creationId xmlns:a16="http://schemas.microsoft.com/office/drawing/2014/main" id="{24196074-8C33-6538-226E-6B754B558B56}"/>
              </a:ext>
            </a:extLst>
          </p:cNvPr>
          <p:cNvSpPr/>
          <p:nvPr/>
        </p:nvSpPr>
        <p:spPr>
          <a:xfrm>
            <a:off x="4250016" y="1996631"/>
            <a:ext cx="955592" cy="359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ACM API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1" name="직사각형 363">
            <a:extLst>
              <a:ext uri="{FF2B5EF4-FFF2-40B4-BE49-F238E27FC236}">
                <a16:creationId xmlns:a16="http://schemas.microsoft.com/office/drawing/2014/main" id="{E5625BCF-F8FF-91E9-099B-8AED45D11568}"/>
              </a:ext>
            </a:extLst>
          </p:cNvPr>
          <p:cNvSpPr/>
          <p:nvPr/>
        </p:nvSpPr>
        <p:spPr>
          <a:xfrm>
            <a:off x="4250016" y="1491728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DPM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63" name="직사각형 363">
            <a:extLst>
              <a:ext uri="{FF2B5EF4-FFF2-40B4-BE49-F238E27FC236}">
                <a16:creationId xmlns:a16="http://schemas.microsoft.com/office/drawing/2014/main" id="{9946BC8A-297F-9B71-C84B-ACB71492D42B}"/>
              </a:ext>
            </a:extLst>
          </p:cNvPr>
          <p:cNvSpPr/>
          <p:nvPr/>
        </p:nvSpPr>
        <p:spPr>
          <a:xfrm>
            <a:off x="6789904" y="1508607"/>
            <a:ext cx="955592" cy="3592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Nginx Agent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D8E57-2B57-FEE2-65C5-EF82EC106AD3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4727812" y="1850946"/>
            <a:ext cx="0" cy="145685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7766A08-5B1E-EA38-E990-D980373E32EB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flipH="1" flipV="1">
            <a:off x="5205608" y="1671337"/>
            <a:ext cx="1584296" cy="16879"/>
          </a:xfrm>
          <a:prstGeom prst="straightConnector1">
            <a:avLst/>
          </a:prstGeom>
          <a:ln w="3175">
            <a:prstDash val="dash"/>
            <a:headEnd type="stealth" w="lg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83C0C54-9E59-617F-6FDA-337DB6C694C1}"/>
              </a:ext>
            </a:extLst>
          </p:cNvPr>
          <p:cNvSpPr>
            <a:spLocks/>
          </p:cNvSpPr>
          <p:nvPr/>
        </p:nvSpPr>
        <p:spPr>
          <a:xfrm>
            <a:off x="1664142" y="15313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7ED2E-E540-96A2-4221-51F8CD88F434}"/>
              </a:ext>
            </a:extLst>
          </p:cNvPr>
          <p:cNvSpPr txBox="1"/>
          <p:nvPr/>
        </p:nvSpPr>
        <p:spPr>
          <a:xfrm>
            <a:off x="5466088" y="1472964"/>
            <a:ext cx="128118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quota config request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C4016BD-2252-6564-7596-89D1DDC1CD32}"/>
              </a:ext>
            </a:extLst>
          </p:cNvPr>
          <p:cNvSpPr>
            <a:spLocks/>
          </p:cNvSpPr>
          <p:nvPr/>
        </p:nvSpPr>
        <p:spPr>
          <a:xfrm>
            <a:off x="5270942" y="14932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3AA72A-D027-C2C4-4545-170FBBC148C6}"/>
              </a:ext>
            </a:extLst>
          </p:cNvPr>
          <p:cNvGrpSpPr/>
          <p:nvPr/>
        </p:nvGrpSpPr>
        <p:grpSpPr>
          <a:xfrm>
            <a:off x="8658596" y="2103676"/>
            <a:ext cx="1310701" cy="768522"/>
            <a:chOff x="8666398" y="2434230"/>
            <a:chExt cx="1718658" cy="768522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7E598262-A9BE-7A8E-203A-B91E4AFD4A9A}"/>
                </a:ext>
              </a:extLst>
            </p:cNvPr>
            <p:cNvSpPr/>
            <p:nvPr/>
          </p:nvSpPr>
          <p:spPr>
            <a:xfrm>
              <a:off x="8666398" y="2434230"/>
              <a:ext cx="1718658" cy="76852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policies</a:t>
              </a:r>
            </a:p>
            <a:p>
              <a:pPr marL="61913" indent="-61913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quota remaining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50A198-A440-17CE-4436-C07C7D8A7497}"/>
                </a:ext>
              </a:extLst>
            </p:cNvPr>
            <p:cNvSpPr txBox="1"/>
            <p:nvPr/>
          </p:nvSpPr>
          <p:spPr>
            <a:xfrm>
              <a:off x="8897322" y="2458035"/>
              <a:ext cx="1281187" cy="1692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dirty="0"/>
                <a:t>K/V store</a:t>
              </a:r>
            </a:p>
          </p:txBody>
        </p:sp>
      </p:grp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EA8691F-624B-4524-455A-69769EB48DF8}"/>
              </a:ext>
            </a:extLst>
          </p:cNvPr>
          <p:cNvCxnSpPr>
            <a:cxnSpLocks/>
            <a:stCxn id="63" idx="0"/>
            <a:endCxn id="65" idx="0"/>
          </p:cNvCxnSpPr>
          <p:nvPr/>
        </p:nvCxnSpPr>
        <p:spPr>
          <a:xfrm rot="5400000" flipH="1" flipV="1">
            <a:off x="8277628" y="460579"/>
            <a:ext cx="38100" cy="2057956"/>
          </a:xfrm>
          <a:prstGeom prst="bentConnector3">
            <a:avLst>
              <a:gd name="adj1" fmla="val 10666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D37013F-1CE0-EBB6-A025-73C358622601}"/>
              </a:ext>
            </a:extLst>
          </p:cNvPr>
          <p:cNvSpPr txBox="1"/>
          <p:nvPr/>
        </p:nvSpPr>
        <p:spPr>
          <a:xfrm>
            <a:off x="7713988" y="901465"/>
            <a:ext cx="2509512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100" dirty="0"/>
              <a:t>config quota meta-data and k/v store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47975EF-8709-BFFC-3998-6F9DCC1164B8}"/>
              </a:ext>
            </a:extLst>
          </p:cNvPr>
          <p:cNvSpPr>
            <a:spLocks/>
          </p:cNvSpPr>
          <p:nvPr/>
        </p:nvSpPr>
        <p:spPr>
          <a:xfrm>
            <a:off x="7518842" y="921702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BDFFD5E-194A-250A-EA4E-176815E3A0FE}"/>
              </a:ext>
            </a:extLst>
          </p:cNvPr>
          <p:cNvCxnSpPr>
            <a:cxnSpLocks/>
            <a:stCxn id="63" idx="0"/>
            <a:endCxn id="76" idx="4"/>
          </p:cNvCxnSpPr>
          <p:nvPr/>
        </p:nvCxnSpPr>
        <p:spPr>
          <a:xfrm rot="16200000" flipH="1">
            <a:off x="8128833" y="647474"/>
            <a:ext cx="979330" cy="2701597"/>
          </a:xfrm>
          <a:prstGeom prst="bentConnector4">
            <a:avLst>
              <a:gd name="adj1" fmla="val -41497"/>
              <a:gd name="adj2" fmla="val 108462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1F7F79-9865-4A31-4887-3C20FF5C2622}"/>
              </a:ext>
            </a:extLst>
          </p:cNvPr>
          <p:cNvGrpSpPr/>
          <p:nvPr/>
        </p:nvGrpSpPr>
        <p:grpSpPr>
          <a:xfrm>
            <a:off x="8676551" y="1470507"/>
            <a:ext cx="1358464" cy="464724"/>
            <a:chOff x="4546599" y="2111542"/>
            <a:chExt cx="1145309" cy="530057"/>
          </a:xfrm>
        </p:grpSpPr>
        <p:sp>
          <p:nvSpPr>
            <p:cNvPr id="65" name="Internal Storage 64">
              <a:extLst>
                <a:ext uri="{FF2B5EF4-FFF2-40B4-BE49-F238E27FC236}">
                  <a16:creationId xmlns:a16="http://schemas.microsoft.com/office/drawing/2014/main" id="{1668FBD6-811C-02F9-AFE4-4259C7E56FCB}"/>
                </a:ext>
              </a:extLst>
            </p:cNvPr>
            <p:cNvSpPr/>
            <p:nvPr/>
          </p:nvSpPr>
          <p:spPr>
            <a:xfrm>
              <a:off x="4546599" y="2111542"/>
              <a:ext cx="1094509" cy="530057"/>
            </a:xfrm>
            <a:prstGeom prst="flowChartInternalStorag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EB8BAC-A228-F9A9-E642-9A3D670EA042}"/>
                </a:ext>
              </a:extLst>
            </p:cNvPr>
            <p:cNvSpPr txBox="1"/>
            <p:nvPr/>
          </p:nvSpPr>
          <p:spPr>
            <a:xfrm>
              <a:off x="4648200" y="2198052"/>
              <a:ext cx="1043708" cy="421255"/>
            </a:xfrm>
            <a:prstGeom prst="rect">
              <a:avLst/>
            </a:prstGeom>
            <a:noFill/>
          </p:spPr>
          <p:txBody>
            <a:bodyPr wrap="square" tIns="0" rIns="0" bIns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nginx.conf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(quota meta)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C0CCC48-C63B-5CB4-1279-251B23E0A5D9}"/>
              </a:ext>
            </a:extLst>
          </p:cNvPr>
          <p:cNvSpPr txBox="1"/>
          <p:nvPr/>
        </p:nvSpPr>
        <p:spPr>
          <a:xfrm>
            <a:off x="8463483" y="3968908"/>
            <a:ext cx="3520033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"api-key-01:API:chat-api:W:G"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5000,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"api-key-02:API:chat-api:R:G"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6000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D9C95B-9A72-0439-02C7-354A833ABB3C}"/>
              </a:ext>
            </a:extLst>
          </p:cNvPr>
          <p:cNvSpPr txBox="1"/>
          <p:nvPr/>
        </p:nvSpPr>
        <p:spPr>
          <a:xfrm>
            <a:off x="7713988" y="2914252"/>
            <a:ext cx="4008112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map $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api_quota_policy_name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quota_limit_per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API:chat-api:R:G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"5000r/M"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API:chat-api:W:G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"6000r/M"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66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3142</Words>
  <Application>Microsoft Macintosh PowerPoint</Application>
  <PresentationFormat>Widescreen</PresentationFormat>
  <Paragraphs>796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260</cp:revision>
  <dcterms:created xsi:type="dcterms:W3CDTF">2023-03-09T08:01:08Z</dcterms:created>
  <dcterms:modified xsi:type="dcterms:W3CDTF">2023-03-18T11:27:17Z</dcterms:modified>
</cp:coreProperties>
</file>