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A52B-F31E-AFDD-2713-3F4D0E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FBBC7-578D-FFC8-D198-0485022C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2EFB-AC8D-0EE4-1D22-D8EF5A1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3458-36B3-5358-2315-CB1D2F7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0FD5-F84B-32B5-320B-CE1A84D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B92-D2E2-C13F-EAAF-0C7FF34B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9ED6F-6056-0375-07EB-EB2D6941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6D8-DC07-3882-DE96-E1E27E4B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85B1-9F04-361C-01A3-C0847FEF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076A-EE17-88CF-EAD7-61870AF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80200-7D03-3361-7AA9-134CAEE0A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D1D0-A10E-02F8-8AE5-C0C43983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B8C0-A932-0D15-2B52-98C4339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E210-1377-2444-7D9C-80F6560A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4A6E8-71C3-4A01-908D-A7D9707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3E1-EBD4-0D7E-2CD7-C41B1BB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6C0A-E163-747C-62E9-2362ECC6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F517-6D5C-2317-949F-F764E362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6184-3581-FE15-F8E4-1981A677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408B-9C0D-16BE-1C87-DBE80B8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A316-45AE-1F59-4856-BBEF3C79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E59C-59DF-86E2-B61D-CAC56619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DD96-6739-28FA-B6BF-F1FD4DE6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0876-D3B6-B8AC-F922-6CBD8FA2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5577-2806-1DB2-54C5-C1FA7DFE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4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1E9-B915-17DD-3D59-8B869B7F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AB25-F16F-E96A-E500-AA251BE11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B4807-B3CB-61B6-89A2-BA05CD1C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0FC6-0383-BB34-6CEA-215CC6F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19845-EE21-5FF8-DD76-7D93755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B1EE-A667-CD78-297A-79226A91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6629-A60F-37B4-B734-00D38E5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C54E-4EFE-F525-32D1-D2B362BD5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142D-924A-CA8F-3AA8-C7F54A55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CEE62-C739-286B-3247-9590C1C9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CCAA-7915-0C01-06E4-1DF19129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D6269-D8F8-2947-8CA5-9CF4B55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4ABA7-946B-32F5-AA7C-F0C60819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D463A-9E7D-95ED-53F2-216E3BB0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640B-9626-5258-D783-0ACA914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B2F0D-360F-B196-8788-E978D7DE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AA6D-4BEC-A657-F57C-40F47E71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A7ECE-749C-AE2A-E10D-31AC125F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F5F45-C94A-97E4-3AA2-6E8B7669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15298-F43C-F94F-284D-6944F48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25E6-2922-EE09-0363-64E2579D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68DA-69E4-8B2C-83BF-E69C6692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AB9B-75AA-779B-AB14-BA22416A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8D7EE-9570-D930-35CF-8B042D16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37531-73ED-C40A-C124-B815E25F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83605-4974-5CA0-0782-C45155EC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770B-D091-8DEB-A5A3-14A8F24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24FF-C164-AE93-7CF6-6868B468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E2FD8-74FE-8797-47F3-DD2DC9930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0847-DCA4-3A9F-B79D-D14A2CB2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8117A-2279-ADD4-8A69-AE95711F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8F35-6F87-6649-6C7E-A4D9835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A147-846D-3153-A0E8-ED5036B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A621B-DE0D-CB4C-5399-6087B5F8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CFDA-2D81-8A1A-B0AA-445F81EC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A96B-8A6F-632B-A224-AEDA0064C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0990-E053-364D-A095-E819A39D6D6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270F-3676-3B8F-2FBC-917018DB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C50B-A44E-5209-3E22-36745D400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4C61-D972-7E49-B552-FAD5B985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microsoft.com/office/2007/relationships/hdphoto" Target="../media/hdphoto2.wdp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F3250A87-71B0-6CD8-1791-2CF9BA8F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5" y="1947146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15FBAC99-3961-B2B0-398B-232301CA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232" y="190397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DEAE817D-7D73-B60B-0DCF-F1BFBEC5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2035508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BDED4A31-B379-D97D-6880-61E7FE03DEA1}"/>
              </a:ext>
            </a:extLst>
          </p:cNvPr>
          <p:cNvSpPr/>
          <p:nvPr/>
        </p:nvSpPr>
        <p:spPr>
          <a:xfrm>
            <a:off x="1962665" y="2609569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F93EAA7B-2925-A82A-9C52-3A9314865624}"/>
              </a:ext>
            </a:extLst>
          </p:cNvPr>
          <p:cNvSpPr/>
          <p:nvPr/>
        </p:nvSpPr>
        <p:spPr>
          <a:xfrm>
            <a:off x="3629734" y="2615276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D1184F29-0604-D514-156F-FB66EFA53B46}"/>
              </a:ext>
            </a:extLst>
          </p:cNvPr>
          <p:cNvSpPr/>
          <p:nvPr/>
        </p:nvSpPr>
        <p:spPr>
          <a:xfrm>
            <a:off x="9102337" y="3972448"/>
            <a:ext cx="1430452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363">
            <a:extLst>
              <a:ext uri="{FF2B5EF4-FFF2-40B4-BE49-F238E27FC236}">
                <a16:creationId xmlns:a16="http://schemas.microsoft.com/office/drawing/2014/main" id="{87BD5B6F-D87C-2C89-E79A-E61ED67E9935}"/>
              </a:ext>
            </a:extLst>
          </p:cNvPr>
          <p:cNvSpPr/>
          <p:nvPr/>
        </p:nvSpPr>
        <p:spPr>
          <a:xfrm rot="16200000">
            <a:off x="271455" y="2922726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594DC-21E5-E733-9732-413D4F0B8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8634" y="3094826"/>
            <a:ext cx="546084" cy="842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926922-4746-A531-47AE-CFEE0BE42F7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9605" y="4429116"/>
            <a:ext cx="845356" cy="612452"/>
          </a:xfrm>
          <a:prstGeom prst="rect">
            <a:avLst/>
          </a:prstGeom>
        </p:spPr>
      </p:pic>
      <p:sp>
        <p:nvSpPr>
          <p:cNvPr id="13" name="직사각형 256">
            <a:extLst>
              <a:ext uri="{FF2B5EF4-FFF2-40B4-BE49-F238E27FC236}">
                <a16:creationId xmlns:a16="http://schemas.microsoft.com/office/drawing/2014/main" id="{CECCB4B3-59C2-E526-0A17-28B47DCF6150}"/>
              </a:ext>
            </a:extLst>
          </p:cNvPr>
          <p:cNvSpPr/>
          <p:nvPr/>
        </p:nvSpPr>
        <p:spPr>
          <a:xfrm>
            <a:off x="1922344" y="4023272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256">
            <a:extLst>
              <a:ext uri="{FF2B5EF4-FFF2-40B4-BE49-F238E27FC236}">
                <a16:creationId xmlns:a16="http://schemas.microsoft.com/office/drawing/2014/main" id="{938489AC-B855-9952-40E2-B8E2787A42D1}"/>
              </a:ext>
            </a:extLst>
          </p:cNvPr>
          <p:cNvSpPr/>
          <p:nvPr/>
        </p:nvSpPr>
        <p:spPr>
          <a:xfrm>
            <a:off x="2048805" y="510042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6137936E-2B56-2DAB-1CB6-E0A5F9CA063F}"/>
              </a:ext>
            </a:extLst>
          </p:cNvPr>
          <p:cNvSpPr/>
          <p:nvPr/>
        </p:nvSpPr>
        <p:spPr>
          <a:xfrm rot="16200000">
            <a:off x="7804184" y="2713550"/>
            <a:ext cx="4002708" cy="190095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C0BB402A-01B6-5C88-57D6-27674EF2066C}"/>
              </a:ext>
            </a:extLst>
          </p:cNvPr>
          <p:cNvSpPr/>
          <p:nvPr/>
        </p:nvSpPr>
        <p:spPr>
          <a:xfrm>
            <a:off x="1550669" y="1389054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F1798BEC-008D-B322-4D2D-9FC1FBC59CCF}"/>
              </a:ext>
            </a:extLst>
          </p:cNvPr>
          <p:cNvSpPr/>
          <p:nvPr/>
        </p:nvSpPr>
        <p:spPr>
          <a:xfrm>
            <a:off x="8857301" y="1430924"/>
            <a:ext cx="189871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5314B0D8-9181-EF45-53E4-46840EDE321B}"/>
              </a:ext>
            </a:extLst>
          </p:cNvPr>
          <p:cNvSpPr/>
          <p:nvPr/>
        </p:nvSpPr>
        <p:spPr>
          <a:xfrm rot="16200000">
            <a:off x="2366294" y="2626802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8789FCA5-5F1D-FE6D-09A1-066453C07C9E}"/>
              </a:ext>
            </a:extLst>
          </p:cNvPr>
          <p:cNvSpPr/>
          <p:nvPr/>
        </p:nvSpPr>
        <p:spPr>
          <a:xfrm rot="16200000">
            <a:off x="5124984" y="2235811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994877EA-9B24-3751-1CCF-D9128003CC7E}"/>
              </a:ext>
            </a:extLst>
          </p:cNvPr>
          <p:cNvSpPr/>
          <p:nvPr/>
        </p:nvSpPr>
        <p:spPr>
          <a:xfrm>
            <a:off x="3343883" y="1401342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3A37FE4-E12B-86BF-83D2-A4B34129097B}"/>
              </a:ext>
            </a:extLst>
          </p:cNvPr>
          <p:cNvSpPr/>
          <p:nvPr/>
        </p:nvSpPr>
        <p:spPr>
          <a:xfrm>
            <a:off x="5694158" y="1411885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0F2C7C-3499-EB06-5279-0A51B373E0BE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2994949" y="3644865"/>
            <a:ext cx="348934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Image result for AWS Lambda">
            <a:extLst>
              <a:ext uri="{FF2B5EF4-FFF2-40B4-BE49-F238E27FC236}">
                <a16:creationId xmlns:a16="http://schemas.microsoft.com/office/drawing/2014/main" id="{3FBC4463-3BA1-796F-6BA7-004EF692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745" y="2299799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Azure Functions (@AzureFunctions) / Twitter">
            <a:extLst>
              <a:ext uri="{FF2B5EF4-FFF2-40B4-BE49-F238E27FC236}">
                <a16:creationId xmlns:a16="http://schemas.microsoft.com/office/drawing/2014/main" id="{F8CC4CB3-3E86-AC2F-8057-4DD06CCA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43" y="3295382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3BD3B-9DCF-5556-67DA-EF1205C6323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391412" y="3650566"/>
            <a:ext cx="306710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Image result for nginx">
            <a:extLst>
              <a:ext uri="{FF2B5EF4-FFF2-40B4-BE49-F238E27FC236}">
                <a16:creationId xmlns:a16="http://schemas.microsoft.com/office/drawing/2014/main" id="{5B62C1C6-F05F-07A4-1931-640B6275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08" y="327941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F5981711-0EFD-F334-79D6-7F44EA5DE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94" y="4412722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nginx">
            <a:extLst>
              <a:ext uri="{FF2B5EF4-FFF2-40B4-BE49-F238E27FC236}">
                <a16:creationId xmlns:a16="http://schemas.microsoft.com/office/drawing/2014/main" id="{0F947C9D-71C8-0418-3491-E2416311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10" y="4399261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4C28331-9F42-1369-C059-CFDCA8039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4764183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08067BDC-A5F0-59C0-301E-A209DE97D6DA}"/>
              </a:ext>
            </a:extLst>
          </p:cNvPr>
          <p:cNvSpPr/>
          <p:nvPr/>
        </p:nvSpPr>
        <p:spPr>
          <a:xfrm>
            <a:off x="3424439" y="3989718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256">
            <a:extLst>
              <a:ext uri="{FF2B5EF4-FFF2-40B4-BE49-F238E27FC236}">
                <a16:creationId xmlns:a16="http://schemas.microsoft.com/office/drawing/2014/main" id="{9B6447BE-C9E7-7E4E-1BA5-074032023C87}"/>
              </a:ext>
            </a:extLst>
          </p:cNvPr>
          <p:cNvSpPr/>
          <p:nvPr/>
        </p:nvSpPr>
        <p:spPr>
          <a:xfrm>
            <a:off x="3449318" y="5065700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6D290A-3987-FA7F-D00D-3EA0CF1A518B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8554555" y="3664027"/>
            <a:ext cx="30050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0" descr="Azure Functions (@AzureFunctions) / Twitter">
            <a:extLst>
              <a:ext uri="{FF2B5EF4-FFF2-40B4-BE49-F238E27FC236}">
                <a16:creationId xmlns:a16="http://schemas.microsoft.com/office/drawing/2014/main" id="{6EA12D90-0C58-FBFE-8D1B-88BE917E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71" y="3654400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59748C4-8724-B757-B73E-5FE4057C0052}"/>
              </a:ext>
            </a:extLst>
          </p:cNvPr>
          <p:cNvSpPr/>
          <p:nvPr/>
        </p:nvSpPr>
        <p:spPr>
          <a:xfrm>
            <a:off x="6055055" y="5060736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직사각형 363">
            <a:extLst>
              <a:ext uri="{FF2B5EF4-FFF2-40B4-BE49-F238E27FC236}">
                <a16:creationId xmlns:a16="http://schemas.microsoft.com/office/drawing/2014/main" id="{4FCF3864-4551-5C7B-9034-8E444168EF7E}"/>
              </a:ext>
            </a:extLst>
          </p:cNvPr>
          <p:cNvSpPr/>
          <p:nvPr/>
        </p:nvSpPr>
        <p:spPr>
          <a:xfrm rot="16200000">
            <a:off x="6975150" y="2233132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6" name="직사각형 363">
            <a:extLst>
              <a:ext uri="{FF2B5EF4-FFF2-40B4-BE49-F238E27FC236}">
                <a16:creationId xmlns:a16="http://schemas.microsoft.com/office/drawing/2014/main" id="{988ABA42-A20B-A376-B0F5-4F0F14D0F4E3}"/>
              </a:ext>
            </a:extLst>
          </p:cNvPr>
          <p:cNvSpPr/>
          <p:nvPr/>
        </p:nvSpPr>
        <p:spPr>
          <a:xfrm rot="16200000">
            <a:off x="6969483" y="4033352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7" name="직사각형 363">
            <a:extLst>
              <a:ext uri="{FF2B5EF4-FFF2-40B4-BE49-F238E27FC236}">
                <a16:creationId xmlns:a16="http://schemas.microsoft.com/office/drawing/2014/main" id="{3EA6A14F-9137-9575-1C6B-7A7A2F6C80C1}"/>
              </a:ext>
            </a:extLst>
          </p:cNvPr>
          <p:cNvSpPr/>
          <p:nvPr/>
        </p:nvSpPr>
        <p:spPr>
          <a:xfrm>
            <a:off x="7232184" y="1963657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8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1855A41F-22DE-1330-FEEB-236410BE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6" y="2364522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41C31C54-EAF3-C8C5-F578-387EDE4D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65" y="2879020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3A0EC4-BAB0-01A0-80BD-0480CA25F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9682" y="3195327"/>
            <a:ext cx="810144" cy="306851"/>
          </a:xfrm>
          <a:prstGeom prst="rect">
            <a:avLst/>
          </a:prstGeom>
        </p:spPr>
      </p:pic>
      <p:pic>
        <p:nvPicPr>
          <p:cNvPr id="41" name="Picture 2" descr="Image result for nginx">
            <a:extLst>
              <a:ext uri="{FF2B5EF4-FFF2-40B4-BE49-F238E27FC236}">
                <a16:creationId xmlns:a16="http://schemas.microsoft.com/office/drawing/2014/main" id="{CEB2DBFB-405D-C6A5-61E6-AF373C407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14" y="2012875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363">
            <a:extLst>
              <a:ext uri="{FF2B5EF4-FFF2-40B4-BE49-F238E27FC236}">
                <a16:creationId xmlns:a16="http://schemas.microsoft.com/office/drawing/2014/main" id="{94AC5860-EB22-8622-AFCC-DED1F155C49E}"/>
              </a:ext>
            </a:extLst>
          </p:cNvPr>
          <p:cNvSpPr/>
          <p:nvPr/>
        </p:nvSpPr>
        <p:spPr>
          <a:xfrm>
            <a:off x="7234647" y="3779712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BBE1B2-0A2A-7561-10D2-ABB4481A0012}"/>
              </a:ext>
            </a:extLst>
          </p:cNvPr>
          <p:cNvCxnSpPr>
            <a:cxnSpLocks/>
            <a:stCxn id="6" idx="3"/>
            <a:endCxn id="35" idx="0"/>
          </p:cNvCxnSpPr>
          <p:nvPr/>
        </p:nvCxnSpPr>
        <p:spPr>
          <a:xfrm>
            <a:off x="6605208" y="2258341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99CB56-5845-59D1-4F9C-FA699FE61DF0}"/>
              </a:ext>
            </a:extLst>
          </p:cNvPr>
          <p:cNvCxnSpPr>
            <a:cxnSpLocks/>
            <a:stCxn id="24" idx="3"/>
            <a:endCxn id="35" idx="0"/>
          </p:cNvCxnSpPr>
          <p:nvPr/>
        </p:nvCxnSpPr>
        <p:spPr>
          <a:xfrm flipV="1">
            <a:off x="6715845" y="2822020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8A3853-0C1F-D0CE-B462-B9FE86D1D21A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 flipV="1">
            <a:off x="6736189" y="2822020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9A93F1-C6DA-634A-848A-A5C1C82EAFE6}"/>
              </a:ext>
            </a:extLst>
          </p:cNvPr>
          <p:cNvCxnSpPr>
            <a:cxnSpLocks/>
            <a:stCxn id="27" idx="3"/>
            <a:endCxn id="36" idx="0"/>
          </p:cNvCxnSpPr>
          <p:nvPr/>
        </p:nvCxnSpPr>
        <p:spPr>
          <a:xfrm flipV="1">
            <a:off x="6736189" y="4622241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84315-066B-C1CF-7F82-A30BFB2127A6}"/>
              </a:ext>
            </a:extLst>
          </p:cNvPr>
          <p:cNvCxnSpPr>
            <a:cxnSpLocks/>
            <a:stCxn id="24" idx="3"/>
            <a:endCxn id="36" idx="0"/>
          </p:cNvCxnSpPr>
          <p:nvPr/>
        </p:nvCxnSpPr>
        <p:spPr>
          <a:xfrm>
            <a:off x="6715845" y="3573533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D48A93-F7DB-0386-BF4B-905D5E54AC88}"/>
              </a:ext>
            </a:extLst>
          </p:cNvPr>
          <p:cNvCxnSpPr>
            <a:cxnSpLocks/>
            <a:stCxn id="6" idx="3"/>
            <a:endCxn id="36" idx="0"/>
          </p:cNvCxnSpPr>
          <p:nvPr/>
        </p:nvCxnSpPr>
        <p:spPr>
          <a:xfrm>
            <a:off x="6605208" y="2258341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256">
            <a:extLst>
              <a:ext uri="{FF2B5EF4-FFF2-40B4-BE49-F238E27FC236}">
                <a16:creationId xmlns:a16="http://schemas.microsoft.com/office/drawing/2014/main" id="{ACA81B1E-26CC-6FA8-F84A-54CD94081CCF}"/>
              </a:ext>
            </a:extLst>
          </p:cNvPr>
          <p:cNvSpPr/>
          <p:nvPr/>
        </p:nvSpPr>
        <p:spPr>
          <a:xfrm>
            <a:off x="5938166" y="3966746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직사각형 256">
            <a:extLst>
              <a:ext uri="{FF2B5EF4-FFF2-40B4-BE49-F238E27FC236}">
                <a16:creationId xmlns:a16="http://schemas.microsoft.com/office/drawing/2014/main" id="{64CB7892-4345-77B8-EC16-79410C0855DC}"/>
              </a:ext>
            </a:extLst>
          </p:cNvPr>
          <p:cNvSpPr/>
          <p:nvPr/>
        </p:nvSpPr>
        <p:spPr>
          <a:xfrm>
            <a:off x="5972198" y="2628737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직사각형 256">
            <a:extLst>
              <a:ext uri="{FF2B5EF4-FFF2-40B4-BE49-F238E27FC236}">
                <a16:creationId xmlns:a16="http://schemas.microsoft.com/office/drawing/2014/main" id="{F23AB1D4-223C-4B37-A853-5194A5AC52CA}"/>
              </a:ext>
            </a:extLst>
          </p:cNvPr>
          <p:cNvSpPr/>
          <p:nvPr/>
        </p:nvSpPr>
        <p:spPr>
          <a:xfrm>
            <a:off x="9223074" y="4723116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11C5B7C6-610D-A6D2-5AE8-0139DE92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204" y="1868570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>
            <a:extLst>
              <a:ext uri="{FF2B5EF4-FFF2-40B4-BE49-F238E27FC236}">
                <a16:creationId xmlns:a16="http://schemas.microsoft.com/office/drawing/2014/main" id="{DA6EB8F5-59FF-6262-9BE7-137CD275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08" y="1872926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B24968C-7F61-D299-724F-6636E403F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0503" y="2704431"/>
            <a:ext cx="514298" cy="336330"/>
          </a:xfrm>
          <a:prstGeom prst="rect">
            <a:avLst/>
          </a:prstGeom>
        </p:spPr>
      </p:pic>
      <p:pic>
        <p:nvPicPr>
          <p:cNvPr id="55" name="Picture 28">
            <a:extLst>
              <a:ext uri="{FF2B5EF4-FFF2-40B4-BE49-F238E27FC236}">
                <a16:creationId xmlns:a16="http://schemas.microsoft.com/office/drawing/2014/main" id="{A997358F-2112-051A-CC79-26215BF28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280" y="2706318"/>
            <a:ext cx="323429" cy="32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6" descr="Naver starts a credit card-like post-payment service.">
            <a:extLst>
              <a:ext uri="{FF2B5EF4-FFF2-40B4-BE49-F238E27FC236}">
                <a16:creationId xmlns:a16="http://schemas.microsoft.com/office/drawing/2014/main" id="{DB6D858E-98A7-B813-FD14-DBC10E00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220" y="3417671"/>
            <a:ext cx="492712" cy="24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8" descr="Square Review 2022 | Squareup Reviews, Payments, Products, Pricing">
            <a:extLst>
              <a:ext uri="{FF2B5EF4-FFF2-40B4-BE49-F238E27FC236}">
                <a16:creationId xmlns:a16="http://schemas.microsoft.com/office/drawing/2014/main" id="{F66CCC5E-C95C-6617-27F7-BC3D0C260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91" y="2268089"/>
            <a:ext cx="791147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5695BA6-58F3-1A95-7646-73F53EF0E8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85852" y="3405081"/>
            <a:ext cx="1079487" cy="2463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A8FC93A-3D76-82D3-E17D-67A049DA5B3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3611" y="2700247"/>
            <a:ext cx="720303" cy="3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56A80FE4-EB96-4E6A-56F4-EECE2945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83" y="156004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DCADB189-7FE7-8006-7E74-F58A9F8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53" y="151687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WS Lambda">
            <a:extLst>
              <a:ext uri="{FF2B5EF4-FFF2-40B4-BE49-F238E27FC236}">
                <a16:creationId xmlns:a16="http://schemas.microsoft.com/office/drawing/2014/main" id="{2947A18A-CB85-ED90-8AD1-E3C51C99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1634944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A0D25-FB95-DBCC-9AA5-FE11A456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10" y="1661915"/>
            <a:ext cx="492620" cy="2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1C0AED7-5DA9-2B29-29D7-1D2DE2AA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494" y="2555360"/>
            <a:ext cx="732252" cy="1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256">
            <a:extLst>
              <a:ext uri="{FF2B5EF4-FFF2-40B4-BE49-F238E27FC236}">
                <a16:creationId xmlns:a16="http://schemas.microsoft.com/office/drawing/2014/main" id="{EA26CE65-DFEC-EB54-DC53-1CE8DE578EDB}"/>
              </a:ext>
            </a:extLst>
          </p:cNvPr>
          <p:cNvSpPr/>
          <p:nvPr/>
        </p:nvSpPr>
        <p:spPr>
          <a:xfrm>
            <a:off x="1648723" y="2222466"/>
            <a:ext cx="64511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직사각형 256">
            <a:extLst>
              <a:ext uri="{FF2B5EF4-FFF2-40B4-BE49-F238E27FC236}">
                <a16:creationId xmlns:a16="http://schemas.microsoft.com/office/drawing/2014/main" id="{C365FAC1-E225-FE45-437B-681194F1F744}"/>
              </a:ext>
            </a:extLst>
          </p:cNvPr>
          <p:cNvSpPr/>
          <p:nvPr/>
        </p:nvSpPr>
        <p:spPr>
          <a:xfrm>
            <a:off x="3635855" y="2228174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6A0EE3EE-5F79-FEB4-1E5D-EBAB440F7457}"/>
              </a:ext>
            </a:extLst>
          </p:cNvPr>
          <p:cNvSpPr/>
          <p:nvPr/>
        </p:nvSpPr>
        <p:spPr>
          <a:xfrm>
            <a:off x="9741272" y="3566182"/>
            <a:ext cx="1180834" cy="1501336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Payment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DB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0E8BBF45-156E-67DA-F303-9DA969D6CC33}"/>
              </a:ext>
            </a:extLst>
          </p:cNvPr>
          <p:cNvSpPr/>
          <p:nvPr/>
        </p:nvSpPr>
        <p:spPr>
          <a:xfrm rot="16200000">
            <a:off x="-42487" y="2535623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0198A-9556-EFA4-982F-ABE2E3A7F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4692" y="2707723"/>
            <a:ext cx="546084" cy="842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01F0C6-39CD-E4DF-CECD-0C091251AAF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663" y="4042013"/>
            <a:ext cx="845356" cy="612452"/>
          </a:xfrm>
          <a:prstGeom prst="rect">
            <a:avLst/>
          </a:prstGeom>
        </p:spPr>
      </p:pic>
      <p:sp>
        <p:nvSpPr>
          <p:cNvPr id="15" name="직사각형 256">
            <a:extLst>
              <a:ext uri="{FF2B5EF4-FFF2-40B4-BE49-F238E27FC236}">
                <a16:creationId xmlns:a16="http://schemas.microsoft.com/office/drawing/2014/main" id="{57723FEE-504F-306F-015D-A828ABA1A46C}"/>
              </a:ext>
            </a:extLst>
          </p:cNvPr>
          <p:cNvSpPr/>
          <p:nvPr/>
        </p:nvSpPr>
        <p:spPr>
          <a:xfrm>
            <a:off x="1608402" y="3636169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직사각형 256">
            <a:extLst>
              <a:ext uri="{FF2B5EF4-FFF2-40B4-BE49-F238E27FC236}">
                <a16:creationId xmlns:a16="http://schemas.microsoft.com/office/drawing/2014/main" id="{7E2443AA-BCCE-39DE-6E87-96CA48F28905}"/>
              </a:ext>
            </a:extLst>
          </p:cNvPr>
          <p:cNvSpPr/>
          <p:nvPr/>
        </p:nvSpPr>
        <p:spPr>
          <a:xfrm>
            <a:off x="1734863" y="4713320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05571D3B-ED27-0F73-BBA8-C76698A9853E}"/>
              </a:ext>
            </a:extLst>
          </p:cNvPr>
          <p:cNvSpPr/>
          <p:nvPr/>
        </p:nvSpPr>
        <p:spPr>
          <a:xfrm rot="16200000">
            <a:off x="8294266" y="2458379"/>
            <a:ext cx="4002708" cy="1598765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256">
            <a:extLst>
              <a:ext uri="{FF2B5EF4-FFF2-40B4-BE49-F238E27FC236}">
                <a16:creationId xmlns:a16="http://schemas.microsoft.com/office/drawing/2014/main" id="{6F953D77-B37F-CB12-2635-E5C36D1D9F66}"/>
              </a:ext>
            </a:extLst>
          </p:cNvPr>
          <p:cNvSpPr/>
          <p:nvPr/>
        </p:nvSpPr>
        <p:spPr>
          <a:xfrm>
            <a:off x="10249544" y="2086213"/>
            <a:ext cx="176696" cy="2991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9" name="직사각형 363">
            <a:extLst>
              <a:ext uri="{FF2B5EF4-FFF2-40B4-BE49-F238E27FC236}">
                <a16:creationId xmlns:a16="http://schemas.microsoft.com/office/drawing/2014/main" id="{732AB0EB-F33E-E16E-2516-D794229C6CB8}"/>
              </a:ext>
            </a:extLst>
          </p:cNvPr>
          <p:cNvSpPr/>
          <p:nvPr/>
        </p:nvSpPr>
        <p:spPr>
          <a:xfrm>
            <a:off x="1236727" y="1001951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0" name="직사각형 363">
            <a:extLst>
              <a:ext uri="{FF2B5EF4-FFF2-40B4-BE49-F238E27FC236}">
                <a16:creationId xmlns:a16="http://schemas.microsoft.com/office/drawing/2014/main" id="{40ABAB88-616F-12A5-EC7C-64B5EC2AF475}"/>
              </a:ext>
            </a:extLst>
          </p:cNvPr>
          <p:cNvSpPr/>
          <p:nvPr/>
        </p:nvSpPr>
        <p:spPr>
          <a:xfrm>
            <a:off x="9496236" y="1002065"/>
            <a:ext cx="1598765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3</a:t>
            </a:r>
            <a:r>
              <a:rPr lang="en-US" altLang="ko-KR" sz="1000" kern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rd</a:t>
            </a:r>
            <a:r>
              <a:rPr lang="en-US" altLang="ko-KR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맑은 고딕"/>
              </a:rPr>
              <a:t> Party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Payment Gateway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AB669CD6-D0FB-CD76-7CA1-C708ED79AE3E}"/>
              </a:ext>
            </a:extLst>
          </p:cNvPr>
          <p:cNvSpPr/>
          <p:nvPr/>
        </p:nvSpPr>
        <p:spPr>
          <a:xfrm rot="16200000">
            <a:off x="2372415" y="2239700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363">
            <a:extLst>
              <a:ext uri="{FF2B5EF4-FFF2-40B4-BE49-F238E27FC236}">
                <a16:creationId xmlns:a16="http://schemas.microsoft.com/office/drawing/2014/main" id="{6FCFFAB7-EE5E-9C8E-CBAB-CFA7D7FA7C93}"/>
              </a:ext>
            </a:extLst>
          </p:cNvPr>
          <p:cNvSpPr/>
          <p:nvPr/>
        </p:nvSpPr>
        <p:spPr>
          <a:xfrm rot="16200000">
            <a:off x="5430668" y="1835247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3" name="직사각형 363">
            <a:extLst>
              <a:ext uri="{FF2B5EF4-FFF2-40B4-BE49-F238E27FC236}">
                <a16:creationId xmlns:a16="http://schemas.microsoft.com/office/drawing/2014/main" id="{D9CA5E4A-4DCA-2B45-D100-ADC8D5CC498B}"/>
              </a:ext>
            </a:extLst>
          </p:cNvPr>
          <p:cNvSpPr/>
          <p:nvPr/>
        </p:nvSpPr>
        <p:spPr>
          <a:xfrm>
            <a:off x="3350004" y="1014240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4" name="직사각형 363">
            <a:extLst>
              <a:ext uri="{FF2B5EF4-FFF2-40B4-BE49-F238E27FC236}">
                <a16:creationId xmlns:a16="http://schemas.microsoft.com/office/drawing/2014/main" id="{5C587082-53C6-E4F4-B02D-2FF10D6414A5}"/>
              </a:ext>
            </a:extLst>
          </p:cNvPr>
          <p:cNvSpPr/>
          <p:nvPr/>
        </p:nvSpPr>
        <p:spPr>
          <a:xfrm>
            <a:off x="5999842" y="1011321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F040E1-C6F3-4C81-5741-BA915F9649A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2681007" y="3257762"/>
            <a:ext cx="668997" cy="5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Image result for AWS Lambda">
            <a:extLst>
              <a:ext uri="{FF2B5EF4-FFF2-40B4-BE49-F238E27FC236}">
                <a16:creationId xmlns:a16="http://schemas.microsoft.com/office/drawing/2014/main" id="{3E202BE7-AE02-1D76-C856-A3DCA23CB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66" y="1912697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Azure Functions (@AzureFunctions) / Twitter">
            <a:extLst>
              <a:ext uri="{FF2B5EF4-FFF2-40B4-BE49-F238E27FC236}">
                <a16:creationId xmlns:a16="http://schemas.microsoft.com/office/drawing/2014/main" id="{80B6E400-8ED4-02FF-D0FB-B721D926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27" y="2894818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D6610-3D58-0DBE-F966-3FC34688402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V="1">
            <a:off x="5397533" y="3263463"/>
            <a:ext cx="606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Image result for nginx">
            <a:extLst>
              <a:ext uri="{FF2B5EF4-FFF2-40B4-BE49-F238E27FC236}">
                <a16:creationId xmlns:a16="http://schemas.microsoft.com/office/drawing/2014/main" id="{0CFD9265-74E6-19FF-68E6-7F14C07D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29" y="2892313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73E6A63B-F565-26AB-CC79-B7B1D085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78" y="4012158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nginx">
            <a:extLst>
              <a:ext uri="{FF2B5EF4-FFF2-40B4-BE49-F238E27FC236}">
                <a16:creationId xmlns:a16="http://schemas.microsoft.com/office/drawing/2014/main" id="{261B5762-64D3-EFD6-B028-28CD293F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31" y="4012159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4CB7FF6A-E98C-A137-8459-8AAC3AF9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4377081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256">
            <a:extLst>
              <a:ext uri="{FF2B5EF4-FFF2-40B4-BE49-F238E27FC236}">
                <a16:creationId xmlns:a16="http://schemas.microsoft.com/office/drawing/2014/main" id="{5F421B3E-D422-3ED9-C7F1-0F4AF3994815}"/>
              </a:ext>
            </a:extLst>
          </p:cNvPr>
          <p:cNvSpPr/>
          <p:nvPr/>
        </p:nvSpPr>
        <p:spPr>
          <a:xfrm>
            <a:off x="3430560" y="3602616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직사각형 256">
            <a:extLst>
              <a:ext uri="{FF2B5EF4-FFF2-40B4-BE49-F238E27FC236}">
                <a16:creationId xmlns:a16="http://schemas.microsoft.com/office/drawing/2014/main" id="{6E655DB2-912D-5114-6D2E-9CF65FD287E9}"/>
              </a:ext>
            </a:extLst>
          </p:cNvPr>
          <p:cNvSpPr/>
          <p:nvPr/>
        </p:nvSpPr>
        <p:spPr>
          <a:xfrm>
            <a:off x="3455439" y="4678598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B7CF65-C752-ABBA-D888-A665C0FE0A39}"/>
              </a:ext>
            </a:extLst>
          </p:cNvPr>
          <p:cNvCxnSpPr>
            <a:cxnSpLocks/>
            <a:stCxn id="22" idx="2"/>
            <a:endCxn id="17" idx="0"/>
          </p:cNvCxnSpPr>
          <p:nvPr/>
        </p:nvCxnSpPr>
        <p:spPr>
          <a:xfrm flipV="1">
            <a:off x="8860239" y="3257762"/>
            <a:ext cx="635999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10" descr="Azure Functions (@AzureFunctions) / Twitter">
            <a:extLst>
              <a:ext uri="{FF2B5EF4-FFF2-40B4-BE49-F238E27FC236}">
                <a16:creationId xmlns:a16="http://schemas.microsoft.com/office/drawing/2014/main" id="{890CF912-3CEB-25BD-6B1C-A9FCC099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992" y="3267298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256">
            <a:extLst>
              <a:ext uri="{FF2B5EF4-FFF2-40B4-BE49-F238E27FC236}">
                <a16:creationId xmlns:a16="http://schemas.microsoft.com/office/drawing/2014/main" id="{789BE669-EF63-FF04-BCB6-32E2885AA4AF}"/>
              </a:ext>
            </a:extLst>
          </p:cNvPr>
          <p:cNvSpPr/>
          <p:nvPr/>
        </p:nvSpPr>
        <p:spPr>
          <a:xfrm>
            <a:off x="6360739" y="4660172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CDB16F5-D2CA-B369-B350-DB2D9EFCADE5}"/>
              </a:ext>
            </a:extLst>
          </p:cNvPr>
          <p:cNvSpPr/>
          <p:nvPr/>
        </p:nvSpPr>
        <p:spPr>
          <a:xfrm rot="16200000">
            <a:off x="7280834" y="1832568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9" name="직사각형 363">
            <a:extLst>
              <a:ext uri="{FF2B5EF4-FFF2-40B4-BE49-F238E27FC236}">
                <a16:creationId xmlns:a16="http://schemas.microsoft.com/office/drawing/2014/main" id="{22641590-C085-0300-73E9-15167D9DD17A}"/>
              </a:ext>
            </a:extLst>
          </p:cNvPr>
          <p:cNvSpPr/>
          <p:nvPr/>
        </p:nvSpPr>
        <p:spPr>
          <a:xfrm rot="16200000">
            <a:off x="7275167" y="3632788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40" name="직사각형 363">
            <a:extLst>
              <a:ext uri="{FF2B5EF4-FFF2-40B4-BE49-F238E27FC236}">
                <a16:creationId xmlns:a16="http://schemas.microsoft.com/office/drawing/2014/main" id="{6DBD3F93-64A6-E643-F726-92F18DABE921}"/>
              </a:ext>
            </a:extLst>
          </p:cNvPr>
          <p:cNvSpPr/>
          <p:nvPr/>
        </p:nvSpPr>
        <p:spPr>
          <a:xfrm>
            <a:off x="7537868" y="1563093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Payment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41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CD195BB7-33C8-4697-6AA5-D23BE7C6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50" y="1963958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8547ECC7-F891-8625-67B6-7A6DA0A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49" y="2478456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49DC65-8AFA-9973-D5A8-D69A68D1AC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5366" y="2794763"/>
            <a:ext cx="810144" cy="306851"/>
          </a:xfrm>
          <a:prstGeom prst="rect">
            <a:avLst/>
          </a:prstGeom>
        </p:spPr>
      </p:pic>
      <p:pic>
        <p:nvPicPr>
          <p:cNvPr id="44" name="Picture 2" descr="Image result for nginx">
            <a:extLst>
              <a:ext uri="{FF2B5EF4-FFF2-40B4-BE49-F238E27FC236}">
                <a16:creationId xmlns:a16="http://schemas.microsoft.com/office/drawing/2014/main" id="{7CD6363C-8472-47CF-8780-3A7AA3B8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98" y="1612311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363">
            <a:extLst>
              <a:ext uri="{FF2B5EF4-FFF2-40B4-BE49-F238E27FC236}">
                <a16:creationId xmlns:a16="http://schemas.microsoft.com/office/drawing/2014/main" id="{5917F52F-8743-81E8-5871-CF5CDA0163C0}"/>
              </a:ext>
            </a:extLst>
          </p:cNvPr>
          <p:cNvSpPr/>
          <p:nvPr/>
        </p:nvSpPr>
        <p:spPr>
          <a:xfrm>
            <a:off x="7540331" y="3379148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157CA9-70A6-8C0B-63F1-1661B1E9D752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6910892" y="1857777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3701CE-2105-3B2B-D9B2-03F0249D53CE}"/>
              </a:ext>
            </a:extLst>
          </p:cNvPr>
          <p:cNvCxnSpPr>
            <a:cxnSpLocks/>
            <a:stCxn id="27" idx="3"/>
            <a:endCxn id="38" idx="0"/>
          </p:cNvCxnSpPr>
          <p:nvPr/>
        </p:nvCxnSpPr>
        <p:spPr>
          <a:xfrm flipV="1">
            <a:off x="7021529" y="2421456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64766A-A2FC-017F-50A3-0CD650435640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V="1">
            <a:off x="7041873" y="2421456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5D286C-7A8D-BB51-6FBD-CD328D3DB20F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V="1">
            <a:off x="7041873" y="4221677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29D1B6-5E44-5D1D-342F-07D697BF57E2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>
            <a:off x="7021529" y="3172969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98A3A8-112B-34AB-6B2F-9CD25F0B65A0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6910892" y="1857777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256">
            <a:extLst>
              <a:ext uri="{FF2B5EF4-FFF2-40B4-BE49-F238E27FC236}">
                <a16:creationId xmlns:a16="http://schemas.microsoft.com/office/drawing/2014/main" id="{0100ED0B-4813-0E82-7C8A-B9FD46FA2CEA}"/>
              </a:ext>
            </a:extLst>
          </p:cNvPr>
          <p:cNvSpPr/>
          <p:nvPr/>
        </p:nvSpPr>
        <p:spPr>
          <a:xfrm>
            <a:off x="6243850" y="3566182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직사각형 256">
            <a:extLst>
              <a:ext uri="{FF2B5EF4-FFF2-40B4-BE49-F238E27FC236}">
                <a16:creationId xmlns:a16="http://schemas.microsoft.com/office/drawing/2014/main" id="{14D09EAF-AABC-A498-DE5A-53D930A03C85}"/>
              </a:ext>
            </a:extLst>
          </p:cNvPr>
          <p:cNvSpPr/>
          <p:nvPr/>
        </p:nvSpPr>
        <p:spPr>
          <a:xfrm>
            <a:off x="6277882" y="2228173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직사각형 256">
            <a:extLst>
              <a:ext uri="{FF2B5EF4-FFF2-40B4-BE49-F238E27FC236}">
                <a16:creationId xmlns:a16="http://schemas.microsoft.com/office/drawing/2014/main" id="{7E22EA5E-E38D-C49C-D30D-3C7040A61C2D}"/>
              </a:ext>
            </a:extLst>
          </p:cNvPr>
          <p:cNvSpPr/>
          <p:nvPr/>
        </p:nvSpPr>
        <p:spPr>
          <a:xfrm>
            <a:off x="9862009" y="4316850"/>
            <a:ext cx="939360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Pricing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Billing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Subscriptions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5" name="직사각형 256">
            <a:extLst>
              <a:ext uri="{FF2B5EF4-FFF2-40B4-BE49-F238E27FC236}">
                <a16:creationId xmlns:a16="http://schemas.microsoft.com/office/drawing/2014/main" id="{F6F3C104-6008-4199-6A6D-461865D8CD0B}"/>
              </a:ext>
            </a:extLst>
          </p:cNvPr>
          <p:cNvSpPr/>
          <p:nvPr/>
        </p:nvSpPr>
        <p:spPr>
          <a:xfrm>
            <a:off x="3372939" y="5349274"/>
            <a:ext cx="2353208" cy="4459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NGINX serverless gateway can be run in any place.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API gateway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separately runs in other clusters.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within private cloud or public cloud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직사각형 256">
            <a:extLst>
              <a:ext uri="{FF2B5EF4-FFF2-40B4-BE49-F238E27FC236}">
                <a16:creationId xmlns:a16="http://schemas.microsoft.com/office/drawing/2014/main" id="{01BD3D7A-58AB-EA07-72E0-CD256D6DD887}"/>
              </a:ext>
            </a:extLst>
          </p:cNvPr>
          <p:cNvSpPr/>
          <p:nvPr/>
        </p:nvSpPr>
        <p:spPr>
          <a:xfrm>
            <a:off x="6007001" y="5349096"/>
            <a:ext cx="4113306" cy="3351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Reducing Computing Cost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Payment service doesn’t need to be run for 24/7 hours.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Enhancing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convenience, scalability, reliability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 No server management is necessary.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Customer can enhance the bundle codes as reference implementations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nginx">
            <a:extLst>
              <a:ext uri="{FF2B5EF4-FFF2-40B4-BE49-F238E27FC236}">
                <a16:creationId xmlns:a16="http://schemas.microsoft.com/office/drawing/2014/main" id="{7E984A00-18B2-A8B8-C00F-C63CB580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48" y="190589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nginx">
            <a:extLst>
              <a:ext uri="{FF2B5EF4-FFF2-40B4-BE49-F238E27FC236}">
                <a16:creationId xmlns:a16="http://schemas.microsoft.com/office/drawing/2014/main" id="{28A84958-418E-F04A-6132-04164A8D9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84" y="196585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AWS Lambda">
            <a:extLst>
              <a:ext uri="{FF2B5EF4-FFF2-40B4-BE49-F238E27FC236}">
                <a16:creationId xmlns:a16="http://schemas.microsoft.com/office/drawing/2014/main" id="{878745A7-D146-495D-97D2-009430CE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2097385"/>
            <a:ext cx="445665" cy="4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256">
            <a:extLst>
              <a:ext uri="{FF2B5EF4-FFF2-40B4-BE49-F238E27FC236}">
                <a16:creationId xmlns:a16="http://schemas.microsoft.com/office/drawing/2014/main" id="{24F10414-E03F-46F3-6C07-33ECB7CA0193}"/>
              </a:ext>
            </a:extLst>
          </p:cNvPr>
          <p:cNvSpPr/>
          <p:nvPr/>
        </p:nvSpPr>
        <p:spPr>
          <a:xfrm>
            <a:off x="2526436" y="2568318"/>
            <a:ext cx="880049" cy="89005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NMS-ACM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Dev Portal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NIC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MARA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OSS</a:t>
            </a:r>
          </a:p>
          <a:p>
            <a:pPr marL="171450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 Plus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직사각형 256">
            <a:extLst>
              <a:ext uri="{FF2B5EF4-FFF2-40B4-BE49-F238E27FC236}">
                <a16:creationId xmlns:a16="http://schemas.microsoft.com/office/drawing/2014/main" id="{63089C55-0745-DC79-AB83-81F63FE3B5FD}"/>
              </a:ext>
            </a:extLst>
          </p:cNvPr>
          <p:cNvSpPr/>
          <p:nvPr/>
        </p:nvSpPr>
        <p:spPr>
          <a:xfrm>
            <a:off x="4612886" y="2677153"/>
            <a:ext cx="1423659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nginx-lambda-gateway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" name="직사각형 363">
            <a:extLst>
              <a:ext uri="{FF2B5EF4-FFF2-40B4-BE49-F238E27FC236}">
                <a16:creationId xmlns:a16="http://schemas.microsoft.com/office/drawing/2014/main" id="{82CC5294-5AA1-7717-71D7-E946CC61D86E}"/>
              </a:ext>
            </a:extLst>
          </p:cNvPr>
          <p:cNvSpPr/>
          <p:nvPr/>
        </p:nvSpPr>
        <p:spPr>
          <a:xfrm rot="16200000">
            <a:off x="931478" y="2984603"/>
            <a:ext cx="4002709" cy="14442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FC781-D69B-7723-0A93-EF2BA5193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4076" y="3679855"/>
            <a:ext cx="336124" cy="518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61B10-BEC3-3521-B42E-7CCD8EC72B3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9628" y="4669746"/>
            <a:ext cx="845356" cy="612452"/>
          </a:xfrm>
          <a:prstGeom prst="rect">
            <a:avLst/>
          </a:prstGeom>
        </p:spPr>
      </p:pic>
      <p:sp>
        <p:nvSpPr>
          <p:cNvPr id="12" name="직사각형 256">
            <a:extLst>
              <a:ext uri="{FF2B5EF4-FFF2-40B4-BE49-F238E27FC236}">
                <a16:creationId xmlns:a16="http://schemas.microsoft.com/office/drawing/2014/main" id="{234ED7AE-595B-1BC3-3DEB-38AC030871B5}"/>
              </a:ext>
            </a:extLst>
          </p:cNvPr>
          <p:cNvSpPr/>
          <p:nvPr/>
        </p:nvSpPr>
        <p:spPr>
          <a:xfrm>
            <a:off x="2582367" y="4298280"/>
            <a:ext cx="726161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Mobile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직사각형 256">
            <a:extLst>
              <a:ext uri="{FF2B5EF4-FFF2-40B4-BE49-F238E27FC236}">
                <a16:creationId xmlns:a16="http://schemas.microsoft.com/office/drawing/2014/main" id="{54866DD2-BCF8-DB48-2582-2EDB9DB0B621}"/>
              </a:ext>
            </a:extLst>
          </p:cNvPr>
          <p:cNvSpPr/>
          <p:nvPr/>
        </p:nvSpPr>
        <p:spPr>
          <a:xfrm>
            <a:off x="2708828" y="5341053"/>
            <a:ext cx="573042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Web App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581F1033-17D0-0528-BB3C-CDD733478F66}"/>
              </a:ext>
            </a:extLst>
          </p:cNvPr>
          <p:cNvSpPr/>
          <p:nvPr/>
        </p:nvSpPr>
        <p:spPr>
          <a:xfrm>
            <a:off x="2210692" y="1450931"/>
            <a:ext cx="1444279" cy="195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Frontend/Backend App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FD5601FD-D133-93C8-9B74-4393973A42C0}"/>
              </a:ext>
            </a:extLst>
          </p:cNvPr>
          <p:cNvSpPr/>
          <p:nvPr/>
        </p:nvSpPr>
        <p:spPr>
          <a:xfrm rot="16200000">
            <a:off x="3349446" y="2688679"/>
            <a:ext cx="4002707" cy="2047529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DB79AEA-322C-9A23-19D0-B3AE88FBFB59}"/>
              </a:ext>
            </a:extLst>
          </p:cNvPr>
          <p:cNvSpPr/>
          <p:nvPr/>
        </p:nvSpPr>
        <p:spPr>
          <a:xfrm rot="16200000">
            <a:off x="6286888" y="2297688"/>
            <a:ext cx="4002709" cy="2856433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7" name="직사각형 363">
            <a:extLst>
              <a:ext uri="{FF2B5EF4-FFF2-40B4-BE49-F238E27FC236}">
                <a16:creationId xmlns:a16="http://schemas.microsoft.com/office/drawing/2014/main" id="{4D57A05B-5DC7-70FD-6FCA-57EE1EE6C8C7}"/>
              </a:ext>
            </a:extLst>
          </p:cNvPr>
          <p:cNvSpPr/>
          <p:nvPr/>
        </p:nvSpPr>
        <p:spPr>
          <a:xfrm>
            <a:off x="4327035" y="1463219"/>
            <a:ext cx="2059649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Serverless Gateway Core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8" name="직사각형 363">
            <a:extLst>
              <a:ext uri="{FF2B5EF4-FFF2-40B4-BE49-F238E27FC236}">
                <a16:creationId xmlns:a16="http://schemas.microsoft.com/office/drawing/2014/main" id="{114D177E-540A-BFCE-8605-45AB2372EC6F}"/>
              </a:ext>
            </a:extLst>
          </p:cNvPr>
          <p:cNvSpPr/>
          <p:nvPr/>
        </p:nvSpPr>
        <p:spPr>
          <a:xfrm>
            <a:off x="6856062" y="1473762"/>
            <a:ext cx="2856433" cy="225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Cloud Provider: Serverless 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10954-4B6F-450C-CCBB-E5ED75690C79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3654972" y="3706742"/>
            <a:ext cx="672063" cy="57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AWS Lambda">
            <a:extLst>
              <a:ext uri="{FF2B5EF4-FFF2-40B4-BE49-F238E27FC236}">
                <a16:creationId xmlns:a16="http://schemas.microsoft.com/office/drawing/2014/main" id="{CD85DA6E-5B81-C2CE-42A6-78E6D190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97" y="2361676"/>
            <a:ext cx="222833" cy="22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Azure Functions (@AzureFunctions) / Twitter">
            <a:extLst>
              <a:ext uri="{FF2B5EF4-FFF2-40B4-BE49-F238E27FC236}">
                <a16:creationId xmlns:a16="http://schemas.microsoft.com/office/drawing/2014/main" id="{1CE5F0E3-6551-9B6D-015A-9B81A08D9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47" y="3357259"/>
            <a:ext cx="556302" cy="5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B31C9D-C565-26BF-F341-97CB5C6D339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374564" y="3712443"/>
            <a:ext cx="485462" cy="13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nginx">
            <a:extLst>
              <a:ext uri="{FF2B5EF4-FFF2-40B4-BE49-F238E27FC236}">
                <a16:creationId xmlns:a16="http://schemas.microsoft.com/office/drawing/2014/main" id="{A3F457BD-82E8-1A23-6E9E-CD0E3A47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60" y="3341292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C2A98975-1B60-FCD4-CFA3-8E15D5C2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98" y="4474599"/>
            <a:ext cx="539595" cy="53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nginx">
            <a:extLst>
              <a:ext uri="{FF2B5EF4-FFF2-40B4-BE49-F238E27FC236}">
                <a16:creationId xmlns:a16="http://schemas.microsoft.com/office/drawing/2014/main" id="{2AF57B57-9919-A1F2-F50F-09EBA203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62" y="4461138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Building an image recognition endpoint with Serverless and Google Cloud  Functions.">
            <a:extLst>
              <a:ext uri="{FF2B5EF4-FFF2-40B4-BE49-F238E27FC236}">
                <a16:creationId xmlns:a16="http://schemas.microsoft.com/office/drawing/2014/main" id="{1DCEE1D7-F797-5BC8-6BA0-C932C0AA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4826060"/>
            <a:ext cx="253735" cy="25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56">
            <a:extLst>
              <a:ext uri="{FF2B5EF4-FFF2-40B4-BE49-F238E27FC236}">
                <a16:creationId xmlns:a16="http://schemas.microsoft.com/office/drawing/2014/main" id="{4F90B189-CA3D-C431-2832-1F7A72E0B23D}"/>
              </a:ext>
            </a:extLst>
          </p:cNvPr>
          <p:cNvSpPr/>
          <p:nvPr/>
        </p:nvSpPr>
        <p:spPr>
          <a:xfrm>
            <a:off x="4407591" y="4051595"/>
            <a:ext cx="1926040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nginx-azure-functions-gateway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직사각형 256">
            <a:extLst>
              <a:ext uri="{FF2B5EF4-FFF2-40B4-BE49-F238E27FC236}">
                <a16:creationId xmlns:a16="http://schemas.microsoft.com/office/drawing/2014/main" id="{5A15FDA8-C8CE-125B-9DFF-07D65CF62BCF}"/>
              </a:ext>
            </a:extLst>
          </p:cNvPr>
          <p:cNvSpPr/>
          <p:nvPr/>
        </p:nvSpPr>
        <p:spPr>
          <a:xfrm>
            <a:off x="4432470" y="5127577"/>
            <a:ext cx="1901161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nginx-</a:t>
            </a:r>
            <a:r>
              <a:rPr lang="en-US" altLang="ko-KR" sz="1200" dirty="0" err="1">
                <a:solidFill>
                  <a:prstClr val="black"/>
                </a:solidFill>
                <a:latin typeface="Calibri" panose="020F0502020204030204" pitchFamily="34" charset="0"/>
              </a:rPr>
              <a:t>gcf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-gateway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(GCF: Google Cloud Functions)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9" name="Picture 10" descr="Azure Functions (@AzureFunctions) / Twitter">
            <a:extLst>
              <a:ext uri="{FF2B5EF4-FFF2-40B4-BE49-F238E27FC236}">
                <a16:creationId xmlns:a16="http://schemas.microsoft.com/office/drawing/2014/main" id="{7AE20419-B9CB-0F70-5AAD-28220F82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3" y="3716277"/>
            <a:ext cx="246707" cy="2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56">
            <a:extLst>
              <a:ext uri="{FF2B5EF4-FFF2-40B4-BE49-F238E27FC236}">
                <a16:creationId xmlns:a16="http://schemas.microsoft.com/office/drawing/2014/main" id="{21A71B0B-B424-8E27-5ED0-C2D0E8AA6575}"/>
              </a:ext>
            </a:extLst>
          </p:cNvPr>
          <p:cNvSpPr/>
          <p:nvPr/>
        </p:nvSpPr>
        <p:spPr>
          <a:xfrm>
            <a:off x="7216959" y="5122613"/>
            <a:ext cx="839974" cy="2991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Google Cloud</a:t>
            </a:r>
          </a:p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직사각형 363">
            <a:extLst>
              <a:ext uri="{FF2B5EF4-FFF2-40B4-BE49-F238E27FC236}">
                <a16:creationId xmlns:a16="http://schemas.microsoft.com/office/drawing/2014/main" id="{D0D48502-C766-C3DD-BC4E-E47729C533DD}"/>
              </a:ext>
            </a:extLst>
          </p:cNvPr>
          <p:cNvSpPr/>
          <p:nvPr/>
        </p:nvSpPr>
        <p:spPr>
          <a:xfrm rot="16200000">
            <a:off x="8137054" y="2295009"/>
            <a:ext cx="1691682" cy="1177776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lIns="0" tIns="0" rIns="0" bIns="0" rtlCol="0" anchor="ctr"/>
          <a:lstStyle/>
          <a:p>
            <a:pPr algn="ctr">
              <a:lnSpc>
                <a:spcPct val="80000"/>
              </a:lnSpc>
            </a:pPr>
            <a:endParaRPr lang="ko-KR" altLang="en-US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2" name="직사각형 363">
            <a:extLst>
              <a:ext uri="{FF2B5EF4-FFF2-40B4-BE49-F238E27FC236}">
                <a16:creationId xmlns:a16="http://schemas.microsoft.com/office/drawing/2014/main" id="{4CE9EEFA-EC9E-92FB-8F8C-7352E0918EEC}"/>
              </a:ext>
            </a:extLst>
          </p:cNvPr>
          <p:cNvSpPr/>
          <p:nvPr/>
        </p:nvSpPr>
        <p:spPr>
          <a:xfrm rot="16200000">
            <a:off x="8131387" y="4095229"/>
            <a:ext cx="1691682" cy="1177778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</a:ln>
          <a:effectLst/>
        </p:spPr>
        <p:txBody>
          <a:bodyPr vert="vert" wrap="square" lIns="0" tIns="18288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Node.JS</a:t>
            </a:r>
            <a:endParaRPr lang="en-US" altLang="ko-KR" sz="900" kern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맑은 고딕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C++</a:t>
            </a: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E149E384-8276-C357-B5B8-FEE6CAF439C2}"/>
              </a:ext>
            </a:extLst>
          </p:cNvPr>
          <p:cNvSpPr/>
          <p:nvPr/>
        </p:nvSpPr>
        <p:spPr>
          <a:xfrm>
            <a:off x="8394088" y="2025534"/>
            <a:ext cx="1177776" cy="306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NGINX Serverless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         Service Bundle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34" name="Picture 14" descr="Top 10 Online Courses to learn Golang/Go in 2022 — Best of Lot | by  javinpaul | Javarevisited | Medium">
            <a:extLst>
              <a:ext uri="{FF2B5EF4-FFF2-40B4-BE49-F238E27FC236}">
                <a16:creationId xmlns:a16="http://schemas.microsoft.com/office/drawing/2014/main" id="{7C564B92-70EC-FF8E-6282-74088ECA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70" y="2426399"/>
            <a:ext cx="734539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>
            <a:extLst>
              <a:ext uri="{FF2B5EF4-FFF2-40B4-BE49-F238E27FC236}">
                <a16:creationId xmlns:a16="http://schemas.microsoft.com/office/drawing/2014/main" id="{6F10D0B2-FDE0-4218-1B56-D2AE3545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169" y="2940897"/>
            <a:ext cx="734540" cy="2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01ED597-3A2D-52D7-3850-C5ADD75878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1586" y="3257204"/>
            <a:ext cx="810144" cy="306851"/>
          </a:xfrm>
          <a:prstGeom prst="rect">
            <a:avLst/>
          </a:prstGeom>
        </p:spPr>
      </p:pic>
      <p:pic>
        <p:nvPicPr>
          <p:cNvPr id="37" name="Picture 2" descr="Image result for nginx">
            <a:extLst>
              <a:ext uri="{FF2B5EF4-FFF2-40B4-BE49-F238E27FC236}">
                <a16:creationId xmlns:a16="http://schemas.microsoft.com/office/drawing/2014/main" id="{EF0D59BC-C6F2-F496-F6B0-546CD722E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18" y="2074752"/>
            <a:ext cx="164035" cy="1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63">
            <a:extLst>
              <a:ext uri="{FF2B5EF4-FFF2-40B4-BE49-F238E27FC236}">
                <a16:creationId xmlns:a16="http://schemas.microsoft.com/office/drawing/2014/main" id="{A6877049-A928-3C74-40BD-A9612A1BD851}"/>
              </a:ext>
            </a:extLst>
          </p:cNvPr>
          <p:cNvSpPr/>
          <p:nvPr/>
        </p:nvSpPr>
        <p:spPr>
          <a:xfrm>
            <a:off x="8396551" y="3841589"/>
            <a:ext cx="1177776" cy="3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Custom Payment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Service Codes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1CA113-D0EB-13B6-57B4-1FBFB8D28CF4}"/>
              </a:ext>
            </a:extLst>
          </p:cNvPr>
          <p:cNvCxnSpPr>
            <a:cxnSpLocks/>
            <a:stCxn id="6" idx="3"/>
            <a:endCxn id="31" idx="0"/>
          </p:cNvCxnSpPr>
          <p:nvPr/>
        </p:nvCxnSpPr>
        <p:spPr>
          <a:xfrm>
            <a:off x="7767112" y="2320218"/>
            <a:ext cx="626895" cy="5636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E3190A-46DC-CBF7-EAB4-267E15FC89B8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 flipV="1">
            <a:off x="7877749" y="2883897"/>
            <a:ext cx="516258" cy="7515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D35E6A-2F90-F907-0996-0E3BDE837936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V="1">
            <a:off x="7898093" y="2883897"/>
            <a:ext cx="495914" cy="18605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885645-B608-9EB9-FBD7-9B96E797A20E}"/>
              </a:ext>
            </a:extLst>
          </p:cNvPr>
          <p:cNvCxnSpPr>
            <a:cxnSpLocks/>
            <a:stCxn id="24" idx="3"/>
            <a:endCxn id="32" idx="0"/>
          </p:cNvCxnSpPr>
          <p:nvPr/>
        </p:nvCxnSpPr>
        <p:spPr>
          <a:xfrm flipV="1">
            <a:off x="7898093" y="4684118"/>
            <a:ext cx="490246" cy="6027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2096F7-FB2B-3985-69F7-CFAAF2AAA24E}"/>
              </a:ext>
            </a:extLst>
          </p:cNvPr>
          <p:cNvCxnSpPr>
            <a:cxnSpLocks/>
            <a:stCxn id="21" idx="3"/>
            <a:endCxn id="32" idx="0"/>
          </p:cNvCxnSpPr>
          <p:nvPr/>
        </p:nvCxnSpPr>
        <p:spPr>
          <a:xfrm>
            <a:off x="7877749" y="3635410"/>
            <a:ext cx="510590" cy="10487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15C72D-0469-AD89-8958-60726CCFC688}"/>
              </a:ext>
            </a:extLst>
          </p:cNvPr>
          <p:cNvCxnSpPr>
            <a:cxnSpLocks/>
            <a:stCxn id="6" idx="3"/>
            <a:endCxn id="32" idx="0"/>
          </p:cNvCxnSpPr>
          <p:nvPr/>
        </p:nvCxnSpPr>
        <p:spPr>
          <a:xfrm>
            <a:off x="7767112" y="2320218"/>
            <a:ext cx="621227" cy="2363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256">
            <a:extLst>
              <a:ext uri="{FF2B5EF4-FFF2-40B4-BE49-F238E27FC236}">
                <a16:creationId xmlns:a16="http://schemas.microsoft.com/office/drawing/2014/main" id="{45F50EC0-AFBE-1586-D8FD-818596D4D8A6}"/>
              </a:ext>
            </a:extLst>
          </p:cNvPr>
          <p:cNvSpPr/>
          <p:nvPr/>
        </p:nvSpPr>
        <p:spPr>
          <a:xfrm>
            <a:off x="7100070" y="4028623"/>
            <a:ext cx="999056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Azure Functions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직사각형 256">
            <a:extLst>
              <a:ext uri="{FF2B5EF4-FFF2-40B4-BE49-F238E27FC236}">
                <a16:creationId xmlns:a16="http://schemas.microsoft.com/office/drawing/2014/main" id="{EAB22B40-F525-38FA-678C-B20602217614}"/>
              </a:ext>
            </a:extLst>
          </p:cNvPr>
          <p:cNvSpPr/>
          <p:nvPr/>
        </p:nvSpPr>
        <p:spPr>
          <a:xfrm>
            <a:off x="7134102" y="2690614"/>
            <a:ext cx="820353" cy="1513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Calibri" panose="020F0502020204030204" pitchFamily="34" charset="0"/>
              </a:rPr>
              <a:t>AWS Lambda</a:t>
            </a:r>
            <a:endParaRPr lang="ko-KR" alt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523F34-8E84-3906-EAFA-9CD908BBDA30}"/>
              </a:ext>
            </a:extLst>
          </p:cNvPr>
          <p:cNvSpPr/>
          <p:nvPr/>
        </p:nvSpPr>
        <p:spPr>
          <a:xfrm>
            <a:off x="1921083" y="4264193"/>
            <a:ext cx="1828800" cy="1828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nginx">
            <a:extLst>
              <a:ext uri="{FF2B5EF4-FFF2-40B4-BE49-F238E27FC236}">
                <a16:creationId xmlns:a16="http://schemas.microsoft.com/office/drawing/2014/main" id="{B2383909-9CC9-36D0-FF15-216C2E73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45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4BEC044-6F77-9F67-52B7-8F14309EEB74}"/>
              </a:ext>
            </a:extLst>
          </p:cNvPr>
          <p:cNvGrpSpPr/>
          <p:nvPr/>
        </p:nvGrpSpPr>
        <p:grpSpPr>
          <a:xfrm>
            <a:off x="1819202" y="1290535"/>
            <a:ext cx="232019" cy="595968"/>
            <a:chOff x="5513873" y="2031940"/>
            <a:chExt cx="253735" cy="686918"/>
          </a:xfrm>
        </p:grpSpPr>
        <p:pic>
          <p:nvPicPr>
            <p:cNvPr id="5" name="Picture 4" descr="Image result for AWS Lambda">
              <a:extLst>
                <a:ext uri="{FF2B5EF4-FFF2-40B4-BE49-F238E27FC236}">
                  <a16:creationId xmlns:a16="http://schemas.microsoft.com/office/drawing/2014/main" id="{C8684AF6-0624-4B53-5919-3D2693EE9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6C254CAC-CE74-5339-03A1-69681470F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Azure Functions (@AzureFunctions) / Twitter">
              <a:extLst>
                <a:ext uri="{FF2B5EF4-FFF2-40B4-BE49-F238E27FC236}">
                  <a16:creationId xmlns:a16="http://schemas.microsoft.com/office/drawing/2014/main" id="{F055AA80-9372-853B-A78F-7E3856455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Image result for nginx">
            <a:extLst>
              <a:ext uri="{FF2B5EF4-FFF2-40B4-BE49-F238E27FC236}">
                <a16:creationId xmlns:a16="http://schemas.microsoft.com/office/drawing/2014/main" id="{46543ED8-7114-005D-B80C-237374931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24" y="1290535"/>
            <a:ext cx="512661" cy="59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41A09B6-D443-D2B0-646D-EDCF88F1C736}"/>
              </a:ext>
            </a:extLst>
          </p:cNvPr>
          <p:cNvGrpSpPr/>
          <p:nvPr/>
        </p:nvGrpSpPr>
        <p:grpSpPr>
          <a:xfrm>
            <a:off x="4492381" y="1290535"/>
            <a:ext cx="232019" cy="595968"/>
            <a:chOff x="5513873" y="2031940"/>
            <a:chExt cx="253735" cy="686918"/>
          </a:xfrm>
        </p:grpSpPr>
        <p:pic>
          <p:nvPicPr>
            <p:cNvPr id="11" name="Picture 10" descr="Image result for AWS Lambda">
              <a:extLst>
                <a:ext uri="{FF2B5EF4-FFF2-40B4-BE49-F238E27FC236}">
                  <a16:creationId xmlns:a16="http://schemas.microsoft.com/office/drawing/2014/main" id="{A81F438A-759A-96BC-954F-6DD085599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031940"/>
              <a:ext cx="222833" cy="22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Building an image recognition endpoint with Serverless and Google Cloud  Functions.">
              <a:extLst>
                <a:ext uri="{FF2B5EF4-FFF2-40B4-BE49-F238E27FC236}">
                  <a16:creationId xmlns:a16="http://schemas.microsoft.com/office/drawing/2014/main" id="{7DBFD8C5-0DC3-44C1-0C1B-7283AEEE6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465123"/>
              <a:ext cx="253735" cy="253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Azure Functions (@AzureFunctions) / Twitter">
              <a:extLst>
                <a:ext uri="{FF2B5EF4-FFF2-40B4-BE49-F238E27FC236}">
                  <a16:creationId xmlns:a16="http://schemas.microsoft.com/office/drawing/2014/main" id="{98FB1FD5-F749-2D21-AB16-24BF1C8C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873" y="2254773"/>
              <a:ext cx="246707" cy="246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0A5617C-980E-C081-5176-92F3284B6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00" y="2444750"/>
            <a:ext cx="2057400" cy="1968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E2052A-18BA-A11C-A18D-41AF722C8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870" y="4971859"/>
            <a:ext cx="1637519" cy="1103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F66D90-4DB1-EB50-AAD2-68E368BBA2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1083" y="4223931"/>
            <a:ext cx="1244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262</Words>
  <Application>Microsoft Macintosh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6</cp:revision>
  <dcterms:created xsi:type="dcterms:W3CDTF">2022-12-07T22:20:30Z</dcterms:created>
  <dcterms:modified xsi:type="dcterms:W3CDTF">2022-12-08T07:00:35Z</dcterms:modified>
</cp:coreProperties>
</file>