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57" r:id="rId5"/>
    <p:sldId id="261" r:id="rId6"/>
    <p:sldId id="260" r:id="rId7"/>
    <p:sldId id="258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68C5-ABFF-4D19-B924-674E882BB1A8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4941-3706-47BD-A0BF-AF179981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0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68C5-ABFF-4D19-B924-674E882BB1A8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4941-3706-47BD-A0BF-AF179981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6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68C5-ABFF-4D19-B924-674E882BB1A8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4941-3706-47BD-A0BF-AF179981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68C5-ABFF-4D19-B924-674E882BB1A8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4941-3706-47BD-A0BF-AF179981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5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68C5-ABFF-4D19-B924-674E882BB1A8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4941-3706-47BD-A0BF-AF179981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68C5-ABFF-4D19-B924-674E882BB1A8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4941-3706-47BD-A0BF-AF179981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9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68C5-ABFF-4D19-B924-674E882BB1A8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4941-3706-47BD-A0BF-AF179981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6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68C5-ABFF-4D19-B924-674E882BB1A8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4941-3706-47BD-A0BF-AF179981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4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68C5-ABFF-4D19-B924-674E882BB1A8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4941-3706-47BD-A0BF-AF179981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6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68C5-ABFF-4D19-B924-674E882BB1A8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4941-3706-47BD-A0BF-AF179981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8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68C5-ABFF-4D19-B924-674E882BB1A8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4941-3706-47BD-A0BF-AF179981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6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768C5-ABFF-4D19-B924-674E882BB1A8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84941-3706-47BD-A0BF-AF179981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1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Static &amp;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892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Static &amp; Instance Resources outside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Static resources accessed using </a:t>
            </a:r>
            <a:r>
              <a:rPr lang="en-US" dirty="0" err="1" smtClean="0"/>
              <a:t>className</a:t>
            </a:r>
            <a:r>
              <a:rPr lang="en-US" dirty="0"/>
              <a:t> </a:t>
            </a:r>
            <a:r>
              <a:rPr lang="en-US" dirty="0" smtClean="0"/>
              <a:t>and dot operator.</a:t>
            </a:r>
          </a:p>
          <a:p>
            <a:pPr marL="0" indent="0">
              <a:buNone/>
            </a:pPr>
            <a:r>
              <a:rPr lang="en-US" dirty="0" smtClean="0"/>
              <a:t>Instance resources accessed using instance variable (reference variable).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public class Employee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 public static </a:t>
            </a:r>
            <a:r>
              <a:rPr lang="en-US" dirty="0" err="1" smtClean="0">
                <a:solidFill>
                  <a:srgbClr val="00B0F0"/>
                </a:solidFill>
              </a:rPr>
              <a:t>int</a:t>
            </a:r>
            <a:r>
              <a:rPr lang="en-US" dirty="0" smtClean="0">
                <a:solidFill>
                  <a:srgbClr val="00B0F0"/>
                </a:solidFill>
              </a:rPr>
              <a:t> x; // static variable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   public </a:t>
            </a:r>
            <a:r>
              <a:rPr lang="en-US" dirty="0" err="1" smtClean="0">
                <a:solidFill>
                  <a:srgbClr val="00B0F0"/>
                </a:solidFill>
              </a:rPr>
              <a:t>int</a:t>
            </a:r>
            <a:r>
              <a:rPr lang="en-US" dirty="0" smtClean="0">
                <a:solidFill>
                  <a:srgbClr val="00B0F0"/>
                </a:solidFill>
              </a:rPr>
              <a:t> y; // instance variable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   public static void </a:t>
            </a:r>
            <a:r>
              <a:rPr lang="en-US" dirty="0" err="1" smtClean="0">
                <a:solidFill>
                  <a:srgbClr val="00B0F0"/>
                </a:solidFill>
              </a:rPr>
              <a:t>showX</a:t>
            </a:r>
            <a:r>
              <a:rPr lang="en-US" dirty="0" smtClean="0">
                <a:solidFill>
                  <a:srgbClr val="00B0F0"/>
                </a:solidFill>
              </a:rPr>
              <a:t>(){  </a:t>
            </a:r>
            <a:r>
              <a:rPr lang="en-US" dirty="0" err="1" smtClean="0">
                <a:solidFill>
                  <a:srgbClr val="00B0F0"/>
                </a:solidFill>
              </a:rPr>
              <a:t>System.out.println</a:t>
            </a:r>
            <a:r>
              <a:rPr lang="en-US" dirty="0" smtClean="0">
                <a:solidFill>
                  <a:srgbClr val="00B0F0"/>
                </a:solidFill>
              </a:rPr>
              <a:t>(x);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 public void </a:t>
            </a:r>
            <a:r>
              <a:rPr lang="en-US" dirty="0" err="1">
                <a:solidFill>
                  <a:srgbClr val="00B0F0"/>
                </a:solidFill>
              </a:rPr>
              <a:t>showX</a:t>
            </a:r>
            <a:r>
              <a:rPr lang="en-US" dirty="0">
                <a:solidFill>
                  <a:srgbClr val="00B0F0"/>
                </a:solidFill>
              </a:rPr>
              <a:t>(){  </a:t>
            </a:r>
            <a:r>
              <a:rPr lang="en-US" dirty="0" err="1">
                <a:solidFill>
                  <a:srgbClr val="00B0F0"/>
                </a:solidFill>
              </a:rPr>
              <a:t>System.out.println</a:t>
            </a:r>
            <a:r>
              <a:rPr lang="en-US" dirty="0">
                <a:solidFill>
                  <a:srgbClr val="00B0F0"/>
                </a:solidFill>
              </a:rPr>
              <a:t>(x);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5149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97156"/>
            <a:ext cx="11471694" cy="59899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00B0F0"/>
                </a:solidFill>
              </a:rPr>
              <a:t>public class </a:t>
            </a:r>
            <a:r>
              <a:rPr lang="en-US" dirty="0" err="1" smtClean="0">
                <a:solidFill>
                  <a:srgbClr val="00B0F0"/>
                </a:solidFill>
              </a:rPr>
              <a:t>EmployeeMain</a:t>
            </a:r>
            <a:r>
              <a:rPr lang="en-US" dirty="0" smtClean="0">
                <a:solidFill>
                  <a:srgbClr val="00B0F0"/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  public static void main(String[] </a:t>
            </a:r>
            <a:r>
              <a:rPr lang="en-US" dirty="0" err="1" smtClean="0">
                <a:solidFill>
                  <a:srgbClr val="00B0F0"/>
                </a:solidFill>
              </a:rPr>
              <a:t>args</a:t>
            </a:r>
            <a:r>
              <a:rPr lang="en-US" dirty="0" smtClean="0">
                <a:solidFill>
                  <a:srgbClr val="00B0F0"/>
                </a:solidFill>
              </a:rPr>
              <a:t>){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     </a:t>
            </a:r>
            <a:r>
              <a:rPr lang="en-US" dirty="0" err="1" smtClean="0">
                <a:solidFill>
                  <a:srgbClr val="00B0F0"/>
                </a:solidFill>
              </a:rPr>
              <a:t>Employee.showX</a:t>
            </a:r>
            <a:r>
              <a:rPr lang="en-US" dirty="0" smtClean="0">
                <a:solidFill>
                  <a:srgbClr val="00B0F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       </a:t>
            </a:r>
            <a:r>
              <a:rPr lang="en-US" dirty="0" err="1" smtClean="0">
                <a:solidFill>
                  <a:srgbClr val="00B0F0"/>
                </a:solidFill>
              </a:rPr>
              <a:t>Employee.x</a:t>
            </a:r>
            <a:r>
              <a:rPr lang="en-US" dirty="0" smtClean="0">
                <a:solidFill>
                  <a:srgbClr val="00B0F0"/>
                </a:solidFill>
              </a:rPr>
              <a:t> = 200;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       Employee e1 = new Employee();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     e1.showY();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       e1.y = 300;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      </a:t>
            </a:r>
            <a:r>
              <a:rPr lang="en-US" dirty="0" err="1" smtClean="0">
                <a:solidFill>
                  <a:srgbClr val="00B0F0"/>
                </a:solidFill>
              </a:rPr>
              <a:t>Employee.showX</a:t>
            </a:r>
            <a:r>
              <a:rPr lang="en-US" dirty="0" smtClean="0">
                <a:solidFill>
                  <a:srgbClr val="00B0F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    e1.showY();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      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  }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}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027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Advanced Java</a:t>
            </a:r>
          </a:p>
          <a:p>
            <a:r>
              <a:rPr lang="en-US" dirty="0" smtClean="0"/>
              <a:t>Spring</a:t>
            </a:r>
          </a:p>
          <a:p>
            <a:r>
              <a:rPr lang="en-US" dirty="0" smtClean="0"/>
              <a:t>Spring Boot</a:t>
            </a:r>
          </a:p>
          <a:p>
            <a:r>
              <a:rPr lang="en-US" dirty="0" err="1" smtClean="0"/>
              <a:t>Microservices</a:t>
            </a:r>
            <a:endParaRPr lang="en-US" dirty="0" smtClean="0"/>
          </a:p>
          <a:p>
            <a:r>
              <a:rPr lang="en-US" dirty="0" smtClean="0"/>
              <a:t>Maven,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05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or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// area: anything </a:t>
            </a:r>
            <a:r>
              <a:rPr lang="en-US" dirty="0" smtClean="0"/>
              <a:t>wrapped </a:t>
            </a:r>
            <a:r>
              <a:rPr lang="en-US" dirty="0" smtClean="0"/>
              <a:t>inside </a:t>
            </a:r>
            <a:r>
              <a:rPr lang="en-US" dirty="0" err="1" smtClean="0"/>
              <a:t>cruly</a:t>
            </a:r>
            <a:r>
              <a:rPr lang="en-US" dirty="0" smtClean="0"/>
              <a:t> braces </a:t>
            </a:r>
            <a:r>
              <a:rPr lang="en-US" dirty="0" smtClean="0"/>
              <a:t>called area or body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9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Static </a:t>
            </a:r>
            <a:r>
              <a:rPr lang="en-US" dirty="0" smtClean="0"/>
              <a:t>blocks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 </a:t>
            </a:r>
            <a:r>
              <a:rPr lang="en-US" b="1" dirty="0"/>
              <a:t>static</a:t>
            </a:r>
            <a:r>
              <a:rPr lang="en-US" dirty="0"/>
              <a:t>{ // block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System.out.println</a:t>
            </a:r>
            <a:r>
              <a:rPr lang="en-US" dirty="0"/>
              <a:t>(x);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}</a:t>
            </a:r>
            <a:endParaRPr lang="en-US" dirty="0" smtClean="0"/>
          </a:p>
          <a:p>
            <a:r>
              <a:rPr lang="en-US" dirty="0" smtClean="0"/>
              <a:t>Static variables or </a:t>
            </a:r>
            <a:r>
              <a:rPr lang="en-US" dirty="0" smtClean="0"/>
              <a:t>fields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public </a:t>
            </a:r>
            <a:r>
              <a:rPr lang="en-US" b="1" dirty="0"/>
              <a:t>static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x; // field or </a:t>
            </a:r>
            <a:r>
              <a:rPr lang="en-US" dirty="0" smtClean="0"/>
              <a:t>variables</a:t>
            </a:r>
            <a:endParaRPr lang="en-US" dirty="0" smtClean="0"/>
          </a:p>
          <a:p>
            <a:r>
              <a:rPr lang="en-US" dirty="0" smtClean="0"/>
              <a:t>Static methods</a:t>
            </a:r>
          </a:p>
          <a:p>
            <a:pPr marL="0" indent="0">
              <a:buNone/>
            </a:pPr>
            <a:r>
              <a:rPr lang="en-US" dirty="0" smtClean="0"/>
              <a:t>   public </a:t>
            </a:r>
            <a:r>
              <a:rPr lang="en-US" b="1" dirty="0" smtClean="0"/>
              <a:t>static</a:t>
            </a:r>
            <a:r>
              <a:rPr lang="en-US" dirty="0" smtClean="0"/>
              <a:t> void </a:t>
            </a:r>
            <a:r>
              <a:rPr lang="en-US" dirty="0" err="1" smtClean="0"/>
              <a:t>showX</a:t>
            </a:r>
            <a:r>
              <a:rPr lang="en-US" dirty="0" smtClean="0"/>
              <a:t>(){ //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smtClean="0"/>
              <a:t>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2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class can have many static blocks</a:t>
            </a:r>
          </a:p>
          <a:p>
            <a:r>
              <a:rPr lang="en-US" dirty="0" smtClean="0"/>
              <a:t>The class gets loaded into memory only once.</a:t>
            </a:r>
          </a:p>
          <a:p>
            <a:r>
              <a:rPr lang="en-US" dirty="0" smtClean="0"/>
              <a:t>After class loading is done all the static blocks executes one by one.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static {</a:t>
            </a:r>
          </a:p>
          <a:p>
            <a:pPr marL="0" indent="0">
              <a:buNone/>
            </a:pPr>
            <a:r>
              <a:rPr lang="en-US" dirty="0" smtClean="0"/>
              <a:t>    // code can access only static resources of the class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static {</a:t>
            </a:r>
          </a:p>
          <a:p>
            <a:pPr marL="0" indent="0">
              <a:buNone/>
            </a:pPr>
            <a:r>
              <a:rPr lang="en-US" dirty="0" smtClean="0"/>
              <a:t>  // code can access only static resources of the class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b="1" dirty="0" smtClean="0"/>
              <a:t>The static block can access static methods and static variables of same class only.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383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public class Employee {</a:t>
            </a:r>
          </a:p>
          <a:p>
            <a:pPr marL="0" indent="0">
              <a:buNone/>
            </a:pPr>
            <a:r>
              <a:rPr lang="en-US" dirty="0" smtClean="0"/>
              <a:t>  public static </a:t>
            </a:r>
            <a:r>
              <a:rPr lang="en-US" dirty="0" err="1" smtClean="0"/>
              <a:t>int</a:t>
            </a:r>
            <a:r>
              <a:rPr lang="en-US" dirty="0" smtClean="0"/>
              <a:t> x = 10;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public static </a:t>
            </a:r>
            <a:r>
              <a:rPr lang="en-US" dirty="0" err="1" smtClean="0"/>
              <a:t>int</a:t>
            </a:r>
            <a:r>
              <a:rPr lang="en-US" dirty="0" smtClean="0"/>
              <a:t> y = 20;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static {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System.out.println</a:t>
            </a:r>
            <a:r>
              <a:rPr lang="en-US" dirty="0" smtClean="0"/>
              <a:t>(x); // 10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m1(x+2);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public static void m1(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System.out.println</a:t>
            </a:r>
            <a:r>
              <a:rPr lang="en-US" dirty="0" smtClean="0"/>
              <a:t>(x);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73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Instance </a:t>
            </a:r>
            <a:r>
              <a:rPr lang="en-US" dirty="0" smtClean="0"/>
              <a:t>blocks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B0F0"/>
                </a:solidFill>
              </a:rPr>
              <a:t>{ </a:t>
            </a:r>
            <a:r>
              <a:rPr lang="en-US" dirty="0">
                <a:solidFill>
                  <a:srgbClr val="00B0F0"/>
                </a:solidFill>
              </a:rPr>
              <a:t>// block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</a:t>
            </a:r>
            <a:r>
              <a:rPr lang="en-US" dirty="0" err="1">
                <a:solidFill>
                  <a:srgbClr val="00B0F0"/>
                </a:solidFill>
              </a:rPr>
              <a:t>System.out.println</a:t>
            </a:r>
            <a:r>
              <a:rPr lang="en-US" dirty="0">
                <a:solidFill>
                  <a:srgbClr val="00B0F0"/>
                </a:solidFill>
              </a:rPr>
              <a:t>(x);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</a:t>
            </a:r>
            <a:r>
              <a:rPr lang="en-US" dirty="0" smtClean="0">
                <a:solidFill>
                  <a:srgbClr val="00B0F0"/>
                </a:solidFill>
              </a:rPr>
              <a:t>}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/>
              <a:t>Instance variables or </a:t>
            </a:r>
            <a:r>
              <a:rPr lang="en-US" dirty="0"/>
              <a:t>fields:  </a:t>
            </a:r>
            <a:r>
              <a:rPr lang="en-US" dirty="0">
                <a:solidFill>
                  <a:srgbClr val="00B0F0"/>
                </a:solidFill>
              </a:rPr>
              <a:t>public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x; // field or variables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/>
              <a:t>Instance methods &amp; constructors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00B0F0"/>
                </a:solidFill>
              </a:rPr>
              <a:t>public </a:t>
            </a:r>
            <a:r>
              <a:rPr lang="en-US" dirty="0" smtClean="0">
                <a:solidFill>
                  <a:srgbClr val="00B0F0"/>
                </a:solidFill>
              </a:rPr>
              <a:t>void </a:t>
            </a:r>
            <a:r>
              <a:rPr lang="en-US" dirty="0" err="1" smtClean="0">
                <a:solidFill>
                  <a:srgbClr val="00B0F0"/>
                </a:solidFill>
              </a:rPr>
              <a:t>showX</a:t>
            </a:r>
            <a:r>
              <a:rPr lang="en-US" dirty="0" smtClean="0">
                <a:solidFill>
                  <a:srgbClr val="00B0F0"/>
                </a:solidFill>
              </a:rPr>
              <a:t>(){ // method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public Employee(){ // constructor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}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68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(Non Static)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class can have many instance blocks</a:t>
            </a:r>
          </a:p>
          <a:p>
            <a:r>
              <a:rPr lang="en-US" dirty="0" smtClean="0"/>
              <a:t>Every time a object is created the instance blocks execute one by one just before the execution of constructor calls.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 // code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// code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Instance blocks can access all the resources of same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0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public class </a:t>
            </a:r>
            <a:r>
              <a:rPr lang="en-US" b="1" dirty="0" smtClean="0">
                <a:solidFill>
                  <a:srgbClr val="00B0F0"/>
                </a:solidFill>
              </a:rPr>
              <a:t>Employee</a:t>
            </a:r>
            <a:r>
              <a:rPr lang="en-US" dirty="0" smtClean="0">
                <a:solidFill>
                  <a:srgbClr val="00B0F0"/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public </a:t>
            </a:r>
            <a:r>
              <a:rPr lang="en-US" dirty="0" err="1" smtClean="0">
                <a:solidFill>
                  <a:srgbClr val="00B0F0"/>
                </a:solidFill>
              </a:rPr>
              <a:t>int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y</a:t>
            </a:r>
            <a:r>
              <a:rPr lang="en-US" dirty="0" smtClean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 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  </a:t>
            </a:r>
            <a:r>
              <a:rPr lang="en-US" dirty="0" err="1" smtClean="0">
                <a:solidFill>
                  <a:srgbClr val="00B0F0"/>
                </a:solidFill>
              </a:rPr>
              <a:t>showY</a:t>
            </a:r>
            <a:r>
              <a:rPr lang="en-US" dirty="0" smtClean="0">
                <a:solidFill>
                  <a:srgbClr val="00B0F0"/>
                </a:solidFill>
              </a:rPr>
              <a:t>();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</a:t>
            </a:r>
            <a:r>
              <a:rPr lang="en-US" dirty="0" smtClean="0">
                <a:solidFill>
                  <a:srgbClr val="00B0F0"/>
                </a:solidFill>
              </a:rPr>
              <a:t>}</a:t>
            </a:r>
          </a:p>
          <a:p>
            <a:pPr marL="0" indent="0"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  public </a:t>
            </a:r>
            <a:r>
              <a:rPr lang="en-US" b="1" dirty="0" smtClean="0">
                <a:solidFill>
                  <a:srgbClr val="00B0F0"/>
                </a:solidFill>
              </a:rPr>
              <a:t>Employee</a:t>
            </a:r>
            <a:r>
              <a:rPr lang="en-US" dirty="0" smtClean="0">
                <a:solidFill>
                  <a:srgbClr val="00B0F0"/>
                </a:solidFill>
              </a:rPr>
              <a:t>(){}</a:t>
            </a:r>
          </a:p>
          <a:p>
            <a:pPr marL="0" indent="0"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  public void </a:t>
            </a:r>
            <a:r>
              <a:rPr lang="en-US" b="1" dirty="0" err="1" smtClean="0">
                <a:solidFill>
                  <a:srgbClr val="00B0F0"/>
                </a:solidFill>
              </a:rPr>
              <a:t>showY</a:t>
            </a:r>
            <a:r>
              <a:rPr lang="en-US" dirty="0" smtClean="0">
                <a:solidFill>
                  <a:srgbClr val="00B0F0"/>
                </a:solidFill>
              </a:rPr>
              <a:t>(){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 sop(y);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}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}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638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static and instance resources of same class from instance area.</a:t>
            </a:r>
          </a:p>
          <a:p>
            <a:r>
              <a:rPr lang="en-US" dirty="0" smtClean="0"/>
              <a:t>From static area can access </a:t>
            </a:r>
            <a:r>
              <a:rPr lang="en-US" dirty="0" smtClean="0"/>
              <a:t>only </a:t>
            </a:r>
            <a:r>
              <a:rPr lang="en-US" dirty="0" smtClean="0"/>
              <a:t>static resources, but not instance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77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484</Words>
  <Application>Microsoft Office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Static &amp; Instance</vt:lpstr>
      <vt:lpstr>Area or scope</vt:lpstr>
      <vt:lpstr>Static Resources</vt:lpstr>
      <vt:lpstr>Static blocks</vt:lpstr>
      <vt:lpstr>Example</vt:lpstr>
      <vt:lpstr>Instance Resources</vt:lpstr>
      <vt:lpstr>Instance (Non Static) Blocks</vt:lpstr>
      <vt:lpstr>Example</vt:lpstr>
      <vt:lpstr>Example</vt:lpstr>
      <vt:lpstr>Accessing Static &amp; Instance Resources outside class</vt:lpstr>
      <vt:lpstr>PowerPoint Presentation</vt:lpstr>
      <vt:lpstr>Available Courses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&amp; Instance</dc:title>
  <dc:creator>Admin</dc:creator>
  <cp:lastModifiedBy>Admin</cp:lastModifiedBy>
  <cp:revision>10</cp:revision>
  <dcterms:created xsi:type="dcterms:W3CDTF">2024-06-24T10:01:59Z</dcterms:created>
  <dcterms:modified xsi:type="dcterms:W3CDTF">2024-06-24T18:30:49Z</dcterms:modified>
</cp:coreProperties>
</file>