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2" r:id="rId4"/>
    <p:sldId id="267" r:id="rId5"/>
    <p:sldId id="268" r:id="rId6"/>
    <p:sldId id="269" r:id="rId7"/>
    <p:sldId id="270" r:id="rId8"/>
    <p:sldId id="271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7" r:id="rId24"/>
    <p:sldId id="283" r:id="rId25"/>
    <p:sldId id="286" r:id="rId26"/>
    <p:sldId id="260" r:id="rId27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26/01/2023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ursosgis.com/como-integramos-los-lenguajes-html-css-y-javascri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larong2122/what-is-back-end-development-d93732c129e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odingdojo.com/blog/10-useful-facts-about-full-stack-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to/globalgraphic/personal-spending-tracker-370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globallogic-cloud-and-devops-blogs/clouds-compared-aws-vs-azure-vs-gcp-c59519b9d5e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perrysetgo/what-exactly-is-an-api-69f36968a41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subhangdxt/beginners-guide-to-client-server-communication-8099cf0ac3a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subhangdxt/beginners-guide-to-client-server-communication-8099cf0ac3a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subhangdxt/beginners-guide-to-client-server-communication-8099cf0ac3a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2Ms34GE14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arrolloweb.com/articulos/como-usar-postman-probar-ap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e/1FAIpQLSeyHIQzSs1VGSOzPe7Tx6jg2QJGcPFNNVNTNm9PhVkkmn7e2A/viewfor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n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joseph.pyram/9-parts-of-a-url-that-you-should-know-89fea8e1171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Kc63dxSPU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9A3631-579B-EA25-A469-AAAFBA02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1" y="629667"/>
            <a:ext cx="5143500" cy="5048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C59FED-5462-1C7D-2B1A-C94CC808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5172075"/>
            <a:ext cx="11896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Front-</a:t>
            </a:r>
            <a:r>
              <a:rPr lang="es-ES" sz="33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End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210342" y="522054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CursosGIS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1266092" y="1582341"/>
            <a:ext cx="9903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Consta de todos los aspectos visuales que pueda generar nuestra aplicación web. Estas interfaces de usuario por lo general están definidas bajo tres tipos de archivos: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HTML, (</a:t>
            </a:r>
            <a:r>
              <a:rPr lang="es-ES" sz="2000" dirty="0" err="1">
                <a:latin typeface="Ancizar Sans Light"/>
              </a:rPr>
              <a:t>Hyper</a:t>
            </a:r>
            <a:r>
              <a:rPr lang="es-ES" sz="2000" dirty="0">
                <a:latin typeface="Ancizar Sans Light"/>
              </a:rPr>
              <a:t> Text </a:t>
            </a:r>
            <a:r>
              <a:rPr lang="es-ES" sz="2000" dirty="0" err="1">
                <a:latin typeface="Ancizar Sans Light"/>
              </a:rPr>
              <a:t>Markup</a:t>
            </a:r>
            <a:r>
              <a:rPr lang="es-ES" sz="2000" dirty="0">
                <a:latin typeface="Ancizar Sans Light"/>
              </a:rPr>
              <a:t> </a:t>
            </a:r>
            <a:r>
              <a:rPr lang="es-ES" sz="2000" dirty="0" err="1">
                <a:latin typeface="Ancizar Sans Light"/>
              </a:rPr>
              <a:t>Language</a:t>
            </a:r>
            <a:r>
              <a:rPr lang="es-ES" sz="2000" dirty="0">
                <a:latin typeface="Ancizar Sans Light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CSS (</a:t>
            </a:r>
            <a:r>
              <a:rPr lang="es-ES" sz="2000" dirty="0" err="1">
                <a:latin typeface="Ancizar Sans Light"/>
              </a:rPr>
              <a:t>Cascading</a:t>
            </a:r>
            <a:r>
              <a:rPr lang="es-ES" sz="2000" dirty="0">
                <a:latin typeface="Ancizar Sans Light"/>
              </a:rPr>
              <a:t> Style </a:t>
            </a:r>
            <a:r>
              <a:rPr lang="es-ES" sz="2000" dirty="0" err="1">
                <a:latin typeface="Ancizar Sans Light"/>
              </a:rPr>
              <a:t>Sheets</a:t>
            </a:r>
            <a:r>
              <a:rPr lang="es-ES" sz="2000" dirty="0">
                <a:latin typeface="Ancizar Sans Light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latin typeface="Ancizar Sans Light"/>
              </a:rPr>
              <a:t>Javascript</a:t>
            </a:r>
            <a:r>
              <a:rPr lang="es-ES" sz="2000" dirty="0">
                <a:latin typeface="Ancizar Sans Light"/>
              </a:rPr>
              <a:t> (JS).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Un desarrollador Front-</a:t>
            </a:r>
            <a:r>
              <a:rPr lang="es-ES" sz="2000" dirty="0" err="1">
                <a:latin typeface="Ancizar Sans Light"/>
              </a:rPr>
              <a:t>End</a:t>
            </a:r>
            <a:r>
              <a:rPr lang="es-ES" sz="2000" dirty="0">
                <a:latin typeface="Ancizar Sans Light"/>
              </a:rPr>
              <a:t> define la estructura, los estilos y la interactividad de una página web a través de los archivos HTML, CSS y JavaScript.</a:t>
            </a:r>
          </a:p>
        </p:txBody>
      </p:sp>
      <p:pic>
        <p:nvPicPr>
          <p:cNvPr id="5" name="Google Shape;140;p7">
            <a:extLst>
              <a:ext uri="{FF2B5EF4-FFF2-40B4-BE49-F238E27FC236}">
                <a16:creationId xmlns:a16="http://schemas.microsoft.com/office/drawing/2014/main" id="{09A45DA6-92D6-B29A-3583-CF39FBBE28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1489" y="4018991"/>
            <a:ext cx="2377925" cy="1124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0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Back-</a:t>
            </a:r>
            <a:r>
              <a:rPr lang="es-ES" sz="33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End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Medium/@larong2122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El desarrollo Back-</a:t>
            </a:r>
            <a:r>
              <a:rPr lang="es-ES" sz="2000" dirty="0" err="1">
                <a:latin typeface="Ancizar Sans Light"/>
              </a:rPr>
              <a:t>End</a:t>
            </a:r>
            <a:r>
              <a:rPr lang="es-ES" sz="2000" dirty="0">
                <a:latin typeface="Ancizar Sans Light"/>
              </a:rPr>
              <a:t> consiste en configurar un servidor web, el cual estará escuchando las diferentes peticiones del cliente.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El desarrollador Back-</a:t>
            </a:r>
            <a:r>
              <a:rPr lang="es-ES" sz="2000" dirty="0" err="1">
                <a:latin typeface="Ancizar Sans Light"/>
              </a:rPr>
              <a:t>End</a:t>
            </a:r>
            <a:r>
              <a:rPr lang="es-ES" sz="2000" dirty="0">
                <a:latin typeface="Ancizar Sans Light"/>
              </a:rPr>
              <a:t> se encarga de todo lo que no hace parte de la interfaz gráfica de una aplicación web.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Se encarga de definir las funcionalidades del modelo de negocios.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Procesos en base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Consumir </a:t>
            </a:r>
            <a:r>
              <a:rPr lang="es-ES" sz="2000" dirty="0" err="1">
                <a:latin typeface="Ancizar Sans Light"/>
              </a:rPr>
              <a:t>streaming</a:t>
            </a:r>
            <a:r>
              <a:rPr lang="es-ES" sz="2000" dirty="0">
                <a:latin typeface="Ancizar Sans Light"/>
              </a:rPr>
              <a:t> o archivos.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Microservicios en segundo plano como envío de correo electrónico, notificaciones de tipo </a:t>
            </a:r>
            <a:r>
              <a:rPr lang="es-ES" sz="2000" dirty="0" err="1">
                <a:latin typeface="Ancizar Sans Light"/>
              </a:rPr>
              <a:t>push</a:t>
            </a:r>
            <a:r>
              <a:rPr lang="es-ES" sz="2000" dirty="0">
                <a:latin typeface="Ancizar Sans Light"/>
              </a:rPr>
              <a:t>, tareas recurrentes, </a:t>
            </a:r>
            <a:r>
              <a:rPr lang="es-ES" sz="2000" dirty="0" err="1">
                <a:latin typeface="Ancizar Sans Light"/>
              </a:rPr>
              <a:t>etc</a:t>
            </a:r>
            <a:endParaRPr lang="es-ES" sz="2000" dirty="0">
              <a:latin typeface="Ancizar Sans Light"/>
            </a:endParaRPr>
          </a:p>
        </p:txBody>
      </p:sp>
      <p:pic>
        <p:nvPicPr>
          <p:cNvPr id="6" name="Google Shape;162;p10">
            <a:extLst>
              <a:ext uri="{FF2B5EF4-FFF2-40B4-BE49-F238E27FC236}">
                <a16:creationId xmlns:a16="http://schemas.microsoft.com/office/drawing/2014/main" id="{28728D00-722B-020E-6D76-6241DD850D5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9337"/>
          <a:stretch/>
        </p:blipFill>
        <p:spPr>
          <a:xfrm>
            <a:off x="7539654" y="3545058"/>
            <a:ext cx="3872511" cy="204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6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Full-</a:t>
            </a:r>
            <a:r>
              <a:rPr lang="es-ES" sz="33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Stack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codingdojo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Los desarrolladores Full-</a:t>
            </a:r>
            <a:r>
              <a:rPr lang="es-ES" sz="2000" dirty="0" err="1">
                <a:latin typeface="Ancizar Sans Light"/>
              </a:rPr>
              <a:t>Stack</a:t>
            </a:r>
            <a:r>
              <a:rPr lang="es-ES" sz="2000" dirty="0">
                <a:latin typeface="Ancizar Sans Light"/>
              </a:rPr>
              <a:t>, es un rol en el cual se trabajan los requerimientos del lado de los desarrolladores Front-</a:t>
            </a:r>
            <a:r>
              <a:rPr lang="es-ES" sz="2000" dirty="0" err="1">
                <a:latin typeface="Ancizar Sans Light"/>
              </a:rPr>
              <a:t>End</a:t>
            </a:r>
            <a:r>
              <a:rPr lang="es-ES" sz="2000" dirty="0">
                <a:latin typeface="Ancizar Sans Light"/>
              </a:rPr>
              <a:t> y Back-</a:t>
            </a:r>
            <a:r>
              <a:rPr lang="es-ES" sz="2000" dirty="0" err="1">
                <a:latin typeface="Ancizar Sans Light"/>
              </a:rPr>
              <a:t>End</a:t>
            </a:r>
            <a:r>
              <a:rPr lang="es-ES" sz="2000" dirty="0">
                <a:latin typeface="Ancizar Sans 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Por lo general el desarrollo se divide en tres capas: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Presentación.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Modelo de negocio.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Base de datos</a:t>
            </a:r>
          </a:p>
        </p:txBody>
      </p:sp>
      <p:pic>
        <p:nvPicPr>
          <p:cNvPr id="5" name="Google Shape;170;p11">
            <a:extLst>
              <a:ext uri="{FF2B5EF4-FFF2-40B4-BE49-F238E27FC236}">
                <a16:creationId xmlns:a16="http://schemas.microsoft.com/office/drawing/2014/main" id="{39608855-72E9-E426-1C22-0699295E61F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2200" y="2750170"/>
            <a:ext cx="5181600" cy="2502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77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Full-</a:t>
            </a:r>
            <a:r>
              <a:rPr lang="es-ES" sz="33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Stack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Dev/</a:t>
            </a:r>
            <a:r>
              <a:rPr lang="es-ES" sz="800" b="0" i="1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globalgraphic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Las tecnologías usadas para desarrollo Full-</a:t>
            </a:r>
            <a:r>
              <a:rPr lang="es-ES" sz="2000" dirty="0" err="1">
                <a:latin typeface="Ancizar Sans Light"/>
              </a:rPr>
              <a:t>Stack</a:t>
            </a:r>
            <a:r>
              <a:rPr lang="es-ES" sz="2000" dirty="0">
                <a:latin typeface="Ancizar Sans Light"/>
              </a:rPr>
              <a:t> son un grupo de otras librerías, </a:t>
            </a:r>
            <a:r>
              <a:rPr lang="es-ES" sz="2000" dirty="0" err="1">
                <a:latin typeface="Ancizar Sans Light"/>
              </a:rPr>
              <a:t>tambinén</a:t>
            </a:r>
            <a:r>
              <a:rPr lang="es-ES" sz="2000" dirty="0">
                <a:latin typeface="Ancizar Sans Light"/>
              </a:rPr>
              <a:t> llamadas </a:t>
            </a:r>
            <a:r>
              <a:rPr lang="es-ES" sz="2000" dirty="0" err="1">
                <a:latin typeface="Ancizar Sans Light"/>
              </a:rPr>
              <a:t>stacks</a:t>
            </a:r>
            <a:r>
              <a:rPr lang="es-ES" sz="2000" dirty="0">
                <a:latin typeface="Ancizar Sans Light"/>
              </a:rPr>
              <a:t>, o </a:t>
            </a:r>
            <a:r>
              <a:rPr lang="es-ES" sz="2000" dirty="0" err="1">
                <a:latin typeface="Ancizar Sans Light"/>
              </a:rPr>
              <a:t>frameworks</a:t>
            </a:r>
            <a:r>
              <a:rPr lang="es-ES" sz="2000" dirty="0">
                <a:latin typeface="Ancizar Sans Light"/>
              </a:rPr>
              <a:t> específicos para su desarrollo, como lo son: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MERN </a:t>
            </a:r>
            <a:r>
              <a:rPr lang="es-ES" sz="2000" dirty="0" err="1">
                <a:latin typeface="Ancizar Sans Light"/>
              </a:rPr>
              <a:t>Stack</a:t>
            </a:r>
            <a:r>
              <a:rPr lang="es-ES" sz="2000" dirty="0">
                <a:latin typeface="Ancizar Sans Light"/>
              </a:rPr>
              <a:t> (Mongo, Express, </a:t>
            </a:r>
            <a:r>
              <a:rPr lang="es-ES" sz="2000" dirty="0" err="1">
                <a:latin typeface="Ancizar Sans Light"/>
              </a:rPr>
              <a:t>React</a:t>
            </a:r>
            <a:r>
              <a:rPr lang="es-ES" sz="2000" dirty="0">
                <a:latin typeface="Ancizar Sans Light"/>
              </a:rPr>
              <a:t>, </a:t>
            </a:r>
            <a:r>
              <a:rPr lang="es-ES" sz="2000" dirty="0" err="1">
                <a:latin typeface="Ancizar Sans Light"/>
              </a:rPr>
              <a:t>NodeJS</a:t>
            </a:r>
            <a:r>
              <a:rPr lang="es-ES" sz="2000" dirty="0">
                <a:latin typeface="Ancizar Sans Light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MEAN </a:t>
            </a:r>
            <a:r>
              <a:rPr lang="es-ES" sz="2000" dirty="0" err="1">
                <a:latin typeface="Ancizar Sans Light"/>
              </a:rPr>
              <a:t>Stack</a:t>
            </a:r>
            <a:r>
              <a:rPr lang="es-ES" sz="2000" dirty="0">
                <a:latin typeface="Ancizar Sans Light"/>
              </a:rPr>
              <a:t> (Mongo, Express, Angular, </a:t>
            </a:r>
            <a:r>
              <a:rPr lang="es-ES" sz="2000" dirty="0" err="1">
                <a:latin typeface="Ancizar Sans Light"/>
              </a:rPr>
              <a:t>NodeJS</a:t>
            </a:r>
            <a:r>
              <a:rPr lang="es-ES" sz="2000" dirty="0">
                <a:latin typeface="Ancizar Sans Light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MEVN </a:t>
            </a:r>
            <a:r>
              <a:rPr lang="es-ES" sz="2000" dirty="0" err="1">
                <a:latin typeface="Ancizar Sans Light"/>
              </a:rPr>
              <a:t>Stack</a:t>
            </a:r>
            <a:r>
              <a:rPr lang="es-ES" sz="2000" dirty="0">
                <a:latin typeface="Ancizar Sans Light"/>
              </a:rPr>
              <a:t> (Mongo, Express, </a:t>
            </a:r>
            <a:r>
              <a:rPr lang="es-ES" sz="2000" dirty="0" err="1">
                <a:latin typeface="Ancizar Sans Light"/>
              </a:rPr>
              <a:t>Vue</a:t>
            </a:r>
            <a:r>
              <a:rPr lang="es-ES" sz="2000" dirty="0">
                <a:latin typeface="Ancizar Sans Light"/>
              </a:rPr>
              <a:t>, </a:t>
            </a:r>
            <a:r>
              <a:rPr lang="es-ES" sz="2000" dirty="0" err="1">
                <a:latin typeface="Ancizar Sans Light"/>
              </a:rPr>
              <a:t>NodeJS</a:t>
            </a:r>
            <a:r>
              <a:rPr lang="es-ES" sz="2000" dirty="0">
                <a:latin typeface="Ancizar Sans Light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Django.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Ruby </a:t>
            </a:r>
            <a:r>
              <a:rPr lang="es-ES" sz="2000" dirty="0" err="1">
                <a:latin typeface="Ancizar Sans Light"/>
              </a:rPr>
              <a:t>on</a:t>
            </a:r>
            <a:r>
              <a:rPr lang="es-ES" sz="2000" dirty="0">
                <a:latin typeface="Ancizar Sans Light"/>
              </a:rPr>
              <a:t> </a:t>
            </a:r>
            <a:r>
              <a:rPr lang="es-ES" sz="2000" dirty="0" err="1">
                <a:latin typeface="Ancizar Sans Light"/>
              </a:rPr>
              <a:t>Rails</a:t>
            </a:r>
            <a:r>
              <a:rPr lang="es-ES" sz="2000" dirty="0">
                <a:latin typeface="Ancizar Sans Light"/>
              </a:rPr>
              <a:t> (</a:t>
            </a:r>
            <a:r>
              <a:rPr lang="es-ES" sz="2000" dirty="0" err="1">
                <a:latin typeface="Ancizar Sans Light"/>
              </a:rPr>
              <a:t>RoR</a:t>
            </a:r>
            <a:r>
              <a:rPr lang="es-ES" sz="2000" dirty="0">
                <a:latin typeface="Ancizar Sans Light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Entre otras.</a:t>
            </a:r>
          </a:p>
        </p:txBody>
      </p:sp>
      <p:pic>
        <p:nvPicPr>
          <p:cNvPr id="6" name="Google Shape;178;p12">
            <a:extLst>
              <a:ext uri="{FF2B5EF4-FFF2-40B4-BE49-F238E27FC236}">
                <a16:creationId xmlns:a16="http://schemas.microsoft.com/office/drawing/2014/main" id="{FD91DDFA-C63A-4B36-BB9E-515766FDA7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9150" t="22813" r="18753" b="25418"/>
          <a:stretch/>
        </p:blipFill>
        <p:spPr>
          <a:xfrm>
            <a:off x="6940546" y="3333990"/>
            <a:ext cx="3742945" cy="1754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09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Full-</a:t>
            </a:r>
            <a:r>
              <a:rPr lang="es-ES" sz="33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Stack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Los desarrolladores Full-</a:t>
            </a:r>
            <a:r>
              <a:rPr lang="es-ES" sz="2000" dirty="0" err="1">
                <a:latin typeface="Ancizar Sans Light"/>
              </a:rPr>
              <a:t>Stack</a:t>
            </a:r>
            <a:r>
              <a:rPr lang="es-ES" sz="2000" dirty="0">
                <a:latin typeface="Ancizar Sans Light"/>
              </a:rPr>
              <a:t>, También han de tener conocimientos en el despliegue de aplicaciones web, su arquitectura y recursos de consumo, etc.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En la última década esto se ha venido considerando como una disciplina aparte conocida como Dev-</a:t>
            </a:r>
            <a:r>
              <a:rPr lang="es-ES" sz="2000" dirty="0" err="1">
                <a:latin typeface="Ancizar Sans Light"/>
              </a:rPr>
              <a:t>Ops</a:t>
            </a:r>
            <a:r>
              <a:rPr lang="es-ES" sz="2000" dirty="0">
                <a:latin typeface="Ancizar Sans Light"/>
              </a:rPr>
              <a:t>, incluyendo todo lo que serían proveedores de computación en la nube como: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Amazon Web </a:t>
            </a:r>
            <a:r>
              <a:rPr lang="es-ES" sz="2000" dirty="0" err="1">
                <a:latin typeface="Ancizar Sans Light"/>
              </a:rPr>
              <a:t>Services</a:t>
            </a:r>
            <a:r>
              <a:rPr lang="es-ES" sz="2000" dirty="0">
                <a:latin typeface="Ancizar Sans Light"/>
              </a:rPr>
              <a:t> (AWS).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Google Cloud </a:t>
            </a:r>
            <a:r>
              <a:rPr lang="es-ES" sz="2000" dirty="0" err="1">
                <a:latin typeface="Ancizar Sans Light"/>
              </a:rPr>
              <a:t>Platform</a:t>
            </a:r>
            <a:r>
              <a:rPr lang="es-ES" sz="2000" dirty="0">
                <a:latin typeface="Ancizar Sans Light"/>
              </a:rPr>
              <a:t> (GCP).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Azure.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Entre otros.</a:t>
            </a:r>
          </a:p>
        </p:txBody>
      </p:sp>
      <p:pic>
        <p:nvPicPr>
          <p:cNvPr id="5" name="Google Shape;186;p13">
            <a:extLst>
              <a:ext uri="{FF2B5EF4-FFF2-40B4-BE49-F238E27FC236}">
                <a16:creationId xmlns:a16="http://schemas.microsoft.com/office/drawing/2014/main" id="{5015A001-10A8-88B9-2FC2-925EBD3C456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23" t="26653" r="8309" b="26337"/>
          <a:stretch/>
        </p:blipFill>
        <p:spPr>
          <a:xfrm>
            <a:off x="5731663" y="3833945"/>
            <a:ext cx="5454452" cy="133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Interfaz de programación de aplicaciones (API)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Medium/@perrysetgo</a:t>
            </a:r>
            <a:r>
              <a:rPr lang="es-ES" sz="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Del inglés </a:t>
            </a:r>
            <a:r>
              <a:rPr lang="es-ES" sz="2000" dirty="0" err="1">
                <a:latin typeface="Ancizar Sans Light"/>
              </a:rPr>
              <a:t>Application</a:t>
            </a:r>
            <a:r>
              <a:rPr lang="es-ES" sz="2000" dirty="0">
                <a:latin typeface="Ancizar Sans Light"/>
              </a:rPr>
              <a:t> </a:t>
            </a:r>
            <a:r>
              <a:rPr lang="es-ES" sz="2000" dirty="0" err="1">
                <a:latin typeface="Ancizar Sans Light"/>
              </a:rPr>
              <a:t>Programming</a:t>
            </a:r>
            <a:r>
              <a:rPr lang="es-ES" sz="2000" dirty="0">
                <a:latin typeface="Ancizar Sans Light"/>
              </a:rPr>
              <a:t> Interface (API).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Cuando hablamos de una API normalmente nos referimos a un intermediario o un tercero al cual nuestra aplicación web tiene acceso.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Usamos una API para obtener o enviar algún tipo de información a un servicio de terceros, por ejemplo: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El botón de “Compartir en…” que vemos en diferentes aplicaciones para compartir contenido directamente en redes sociales.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Un servicio que analice la información enviada.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Entre otros.</a:t>
            </a:r>
          </a:p>
        </p:txBody>
      </p:sp>
      <p:pic>
        <p:nvPicPr>
          <p:cNvPr id="6" name="Google Shape;195;p14">
            <a:extLst>
              <a:ext uri="{FF2B5EF4-FFF2-40B4-BE49-F238E27FC236}">
                <a16:creationId xmlns:a16="http://schemas.microsoft.com/office/drawing/2014/main" id="{E0276946-1D27-7C94-7922-5DD96CBE7B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14944"/>
          <a:stretch/>
        </p:blipFill>
        <p:spPr>
          <a:xfrm>
            <a:off x="4002832" y="3536224"/>
            <a:ext cx="6486535" cy="175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81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Interfaz de programación de aplicaciones (API)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Medium/@subhangdxt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6352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Una API puede ser utilizada para obtener información de terceros como lo sería el caso de SWAPI, una API que aloja información relacionada al universo de </a:t>
            </a:r>
            <a:r>
              <a:rPr lang="es-ES" sz="2000" dirty="0" err="1">
                <a:latin typeface="Ancizar Sans Light"/>
              </a:rPr>
              <a:t>Star</a:t>
            </a:r>
            <a:r>
              <a:rPr lang="es-ES" sz="2000" dirty="0">
                <a:latin typeface="Ancizar Sans Light"/>
              </a:rPr>
              <a:t> </a:t>
            </a:r>
            <a:r>
              <a:rPr lang="es-ES" sz="2000" dirty="0" err="1">
                <a:latin typeface="Ancizar Sans Light"/>
              </a:rPr>
              <a:t>Wars</a:t>
            </a:r>
            <a:r>
              <a:rPr lang="es-ES" sz="2000" dirty="0">
                <a:latin typeface="Ancizar Sans Light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Para entender más de cómo se definen las API hay que entender más de los principios de desarrollo REST. Donde se define que: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Todo es un recurso.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Cada recurso ha de tener una ruta de acceso.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Se utilizan métodos HTTP estándares (GET, PUT, POST, DELETE).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Permitir múltiples representaciones para el mismo recurso.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La comunicación con el cliente ha de carecer de estado.</a:t>
            </a:r>
          </a:p>
        </p:txBody>
      </p:sp>
      <p:pic>
        <p:nvPicPr>
          <p:cNvPr id="5" name="Google Shape;202;p15">
            <a:extLst>
              <a:ext uri="{FF2B5EF4-FFF2-40B4-BE49-F238E27FC236}">
                <a16:creationId xmlns:a16="http://schemas.microsoft.com/office/drawing/2014/main" id="{D23FF60C-B5B5-EB7F-F0AE-44E36D9999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960" y="794655"/>
            <a:ext cx="4511040" cy="4582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77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Interfaz de programación de aplicaciones (API)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La mayoría de las implementaciones de la API REST se basan en negociaciones de contenido impulsadas por agentes.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Esta se basa en el uso de cabeceras de solicitud HTTP o patrones URI de recursos.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Para determinar el tipo del contenido, el servidor utiliza la cabecera de solicitud HTTP “Content-</a:t>
            </a:r>
            <a:r>
              <a:rPr lang="es-ES" sz="2000" dirty="0" err="1">
                <a:latin typeface="Ancizar Sans Light"/>
              </a:rPr>
              <a:t>Type</a:t>
            </a:r>
            <a:r>
              <a:rPr lang="es-ES" sz="2000" dirty="0">
                <a:latin typeface="Ancizar Sans Light"/>
              </a:rPr>
              <a:t>". Algunos ejemplos comunes de tipos de contenido son: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“</a:t>
            </a:r>
            <a:r>
              <a:rPr lang="es-ES" sz="2000" dirty="0" err="1">
                <a:latin typeface="Ancizar Sans Light"/>
              </a:rPr>
              <a:t>text</a:t>
            </a:r>
            <a:r>
              <a:rPr lang="es-ES" sz="2000" dirty="0">
                <a:latin typeface="Ancizar Sans Light"/>
              </a:rPr>
              <a:t>/</a:t>
            </a:r>
            <a:r>
              <a:rPr lang="es-ES" sz="2000" dirty="0" err="1">
                <a:latin typeface="Ancizar Sans Light"/>
              </a:rPr>
              <a:t>plain</a:t>
            </a:r>
            <a:r>
              <a:rPr lang="es-ES" sz="2000" dirty="0">
                <a:latin typeface="Ancizar Sans Light"/>
              </a:rPr>
              <a:t>”.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“</a:t>
            </a:r>
            <a:r>
              <a:rPr lang="es-ES" sz="2000" dirty="0" err="1">
                <a:latin typeface="Ancizar Sans Light"/>
              </a:rPr>
              <a:t>application</a:t>
            </a:r>
            <a:r>
              <a:rPr lang="es-ES" sz="2000" dirty="0">
                <a:latin typeface="Ancizar Sans Light"/>
              </a:rPr>
              <a:t>/</a:t>
            </a:r>
            <a:r>
              <a:rPr lang="es-ES" sz="2000" dirty="0" err="1">
                <a:latin typeface="Ancizar Sans Light"/>
              </a:rPr>
              <a:t>xml</a:t>
            </a:r>
            <a:r>
              <a:rPr lang="es-ES" sz="2000" dirty="0">
                <a:latin typeface="Ancizar Sans Light"/>
              </a:rPr>
              <a:t>”.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“</a:t>
            </a:r>
            <a:r>
              <a:rPr lang="es-ES" sz="2000" dirty="0" err="1">
                <a:latin typeface="Ancizar Sans Light"/>
              </a:rPr>
              <a:t>text</a:t>
            </a:r>
            <a:r>
              <a:rPr lang="es-ES" sz="2000" dirty="0">
                <a:latin typeface="Ancizar Sans Light"/>
              </a:rPr>
              <a:t>/</a:t>
            </a:r>
            <a:r>
              <a:rPr lang="es-ES" sz="2000" dirty="0" err="1">
                <a:latin typeface="Ancizar Sans Light"/>
              </a:rPr>
              <a:t>html</a:t>
            </a:r>
            <a:r>
              <a:rPr lang="es-ES" sz="2000" dirty="0">
                <a:latin typeface="Ancizar Sans Light"/>
              </a:rPr>
              <a:t>”.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“</a:t>
            </a:r>
            <a:r>
              <a:rPr lang="es-ES" sz="2000" dirty="0" err="1">
                <a:latin typeface="Ancizar Sans Light"/>
              </a:rPr>
              <a:t>application</a:t>
            </a:r>
            <a:r>
              <a:rPr lang="es-ES" sz="2000" dirty="0">
                <a:latin typeface="Ancizar Sans Light"/>
              </a:rPr>
              <a:t>/</a:t>
            </a:r>
            <a:r>
              <a:rPr lang="es-ES" sz="2000" dirty="0" err="1">
                <a:latin typeface="Ancizar Sans Light"/>
              </a:rPr>
              <a:t>json</a:t>
            </a:r>
            <a:r>
              <a:rPr lang="es-ES" sz="2000" dirty="0">
                <a:latin typeface="Ancizar Sans Light"/>
              </a:rPr>
              <a:t>”.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“</a:t>
            </a:r>
            <a:r>
              <a:rPr lang="es-ES" sz="2000" dirty="0" err="1">
                <a:latin typeface="Ancizar Sans Light"/>
              </a:rPr>
              <a:t>image</a:t>
            </a:r>
            <a:r>
              <a:rPr lang="es-ES" sz="2000" dirty="0">
                <a:latin typeface="Ancizar Sans Light"/>
              </a:rPr>
              <a:t>/gif”.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“</a:t>
            </a:r>
            <a:r>
              <a:rPr lang="es-ES" sz="2000" dirty="0" err="1">
                <a:latin typeface="Ancizar Sans Light"/>
              </a:rPr>
              <a:t>image</a:t>
            </a:r>
            <a:r>
              <a:rPr lang="es-ES" sz="2000" dirty="0">
                <a:latin typeface="Ancizar Sans Light"/>
              </a:rPr>
              <a:t>/</a:t>
            </a:r>
            <a:r>
              <a:rPr lang="es-ES" sz="2000" dirty="0" err="1">
                <a:latin typeface="Ancizar Sans Light"/>
              </a:rPr>
              <a:t>jpeg</a:t>
            </a:r>
            <a:r>
              <a:rPr lang="es-ES" sz="2000" dirty="0">
                <a:latin typeface="Ancizar Sans Light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03762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Interfaz de programación de aplicaciones (API)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146536" y="5523900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Medium/@subhangdxt</a:t>
            </a:r>
            <a:r>
              <a:rPr lang="es-ES" sz="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56350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 una arquitectura cliente-servidor.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El servidor almacena y/o manipula la información y la pone a disposición del usuario de manera eficiente.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El cliente toma esa información y la muestra al usuario y/o la utiliza para realizar posteriores peticiones.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Esta separación de intereses permite que tanto el cliente como el servidor evolucionen de forma independiente.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Sólo requiere que la interfaz siga siendo la misma.</a:t>
            </a:r>
          </a:p>
        </p:txBody>
      </p:sp>
      <p:pic>
        <p:nvPicPr>
          <p:cNvPr id="5" name="Google Shape;216;p17">
            <a:extLst>
              <a:ext uri="{FF2B5EF4-FFF2-40B4-BE49-F238E27FC236}">
                <a16:creationId xmlns:a16="http://schemas.microsoft.com/office/drawing/2014/main" id="{CF680D17-0A8D-4588-0C34-DDBE04541E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3494" y="794655"/>
            <a:ext cx="5458506" cy="4729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Interfaz de programación de aplicaciones (API)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793649" y="2894838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Medium/@subhangdxt</a:t>
            </a:r>
            <a:r>
              <a:rPr lang="es-ES" sz="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8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Por último, tenemos la estructura de una URL, como se mencionó previamente: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Host: Representa la máquina a la que queremos acceder.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latin typeface="Ancizar Sans Light"/>
              </a:rPr>
              <a:t>Path</a:t>
            </a:r>
            <a:r>
              <a:rPr lang="es-ES" sz="2000" dirty="0">
                <a:latin typeface="Ancizar Sans Light"/>
              </a:rPr>
              <a:t>: Representa el recurso que queremos consumir de la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latin typeface="Ancizar Sans Light"/>
              </a:rPr>
              <a:t>Query</a:t>
            </a:r>
            <a:r>
              <a:rPr lang="es-ES" sz="2000" dirty="0">
                <a:latin typeface="Ancizar Sans Light"/>
              </a:rPr>
              <a:t>: Representa parámetros adicionales a nuestra consulta, permitidos por la API.</a:t>
            </a:r>
          </a:p>
        </p:txBody>
      </p:sp>
      <p:pic>
        <p:nvPicPr>
          <p:cNvPr id="6" name="Google Shape;224;p18">
            <a:extLst>
              <a:ext uri="{FF2B5EF4-FFF2-40B4-BE49-F238E27FC236}">
                <a16:creationId xmlns:a16="http://schemas.microsoft.com/office/drawing/2014/main" id="{19005696-F744-71BE-7266-D4346AF9D8B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247" t="17681" r="2606" b="15036"/>
          <a:stretch/>
        </p:blipFill>
        <p:spPr>
          <a:xfrm>
            <a:off x="1495877" y="1543520"/>
            <a:ext cx="8698497" cy="1351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66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996617" y="2340977"/>
            <a:ext cx="6822632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"/>
                <a:cs typeface="Ancizar Serif"/>
              </a:rPr>
              <a:t>Desarrollo de aplicaciones Web - BACKEND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3926103" y="3390370"/>
            <a:ext cx="43575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982374" y="3059353"/>
            <a:ext cx="4357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Introducción al desarrollo de aplicaciones Web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770526" y="3813292"/>
            <a:ext cx="4650951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50" dirty="0">
                <a:solidFill>
                  <a:srgbClr val="172B7E"/>
                </a:solidFill>
                <a:latin typeface="Ancizar Serif"/>
                <a:cs typeface="Ancizar Serif"/>
              </a:rPr>
              <a:t>Facultad de Minas-Departamento- Sede Ancízar Serif 18pt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789071-F385-2122-2A4D-76459E30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91" y="5238750"/>
            <a:ext cx="9639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Interfaz de programación de aplicaciones (API)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Veamos el siguiente vídeo: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  <a:hlinkClick r:id="rId4"/>
              </a:rPr>
              <a:t>https://www.youtube.com/watch?v=u2Ms34GE14U</a:t>
            </a: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272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Actividad Practica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Analicemos los siguientes </a:t>
            </a:r>
            <a:r>
              <a:rPr lang="es-ES" sz="2000" dirty="0" err="1">
                <a:latin typeface="Ancizar Sans Light"/>
              </a:rPr>
              <a:t>endpoint</a:t>
            </a:r>
            <a:r>
              <a:rPr lang="es-ES" sz="2000" dirty="0">
                <a:latin typeface="Ancizar Sans Light"/>
              </a:rPr>
              <a:t> de </a:t>
            </a:r>
            <a:r>
              <a:rPr lang="es-ES" sz="2000" dirty="0" err="1">
                <a:latin typeface="Ancizar Sans Light"/>
              </a:rPr>
              <a:t>PokeAPI</a:t>
            </a:r>
            <a:r>
              <a:rPr lang="es-ES" sz="2000" dirty="0">
                <a:latin typeface="Ancizar Sans Light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La pagina principal es https://pokeapi.co/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Listar: https://pokeapi.co/api/v2/pokemon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Para la solicitud de listado consideremos los siguientes </a:t>
            </a:r>
            <a:r>
              <a:rPr lang="es-ES" sz="2000" dirty="0" err="1">
                <a:latin typeface="Ancizar Sans Light"/>
              </a:rPr>
              <a:t>query</a:t>
            </a:r>
            <a:r>
              <a:rPr lang="es-ES" sz="2000" dirty="0">
                <a:latin typeface="Ancizar Sans Light"/>
              </a:rPr>
              <a:t> </a:t>
            </a:r>
            <a:r>
              <a:rPr lang="es-ES" sz="2000" dirty="0" err="1">
                <a:latin typeface="Ancizar Sans Light"/>
              </a:rPr>
              <a:t>params</a:t>
            </a:r>
            <a:r>
              <a:rPr lang="es-ES" sz="2000" dirty="0">
                <a:latin typeface="Ancizar Sans Light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offset: Agrega un desfase de N elementos al resultado.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latin typeface="Ancizar Sans Light"/>
              </a:rPr>
              <a:t>limit</a:t>
            </a:r>
            <a:r>
              <a:rPr lang="es-ES" sz="2000" dirty="0">
                <a:latin typeface="Ancizar Sans Light"/>
              </a:rPr>
              <a:t>: Agrega un límite de elementos consultados al resultado.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Estos parámetros suelen ser conocidos como paginación, ya que nos permiten segmentar la consulta en diferentes páginas o grupos de contenido.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209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Actividad Practica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Desde tu navegador web entra en los enlaces de </a:t>
            </a:r>
            <a:r>
              <a:rPr lang="es-ES" sz="2000" dirty="0" err="1">
                <a:latin typeface="Ancizar Sans Light"/>
              </a:rPr>
              <a:t>PokeAPI</a:t>
            </a:r>
            <a:r>
              <a:rPr lang="es-ES" sz="2000" dirty="0">
                <a:latin typeface="Ancizar Sans Light"/>
              </a:rPr>
              <a:t> mencionados en la diapositiva anterior y realiza una exploración de todo el contenido de la api, luego responde las siguientes preguntas: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¿Cuantos </a:t>
            </a:r>
            <a:r>
              <a:rPr lang="es-ES" sz="2000" dirty="0" err="1">
                <a:latin typeface="Ancizar Sans Light"/>
              </a:rPr>
              <a:t>Pokemon</a:t>
            </a:r>
            <a:r>
              <a:rPr lang="es-ES" sz="2000" dirty="0">
                <a:latin typeface="Ancizar Sans Light"/>
              </a:rPr>
              <a:t> tiene la api?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¿En que formato se presentan en el navegador web?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¿Cómo podrías ver únicamente los </a:t>
            </a:r>
            <a:r>
              <a:rPr lang="es-ES" sz="2000" dirty="0" err="1">
                <a:latin typeface="Ancizar Sans Light"/>
              </a:rPr>
              <a:t>pokemon</a:t>
            </a:r>
            <a:r>
              <a:rPr lang="es-ES" sz="2000" dirty="0">
                <a:latin typeface="Ancizar Sans Light"/>
              </a:rPr>
              <a:t> desde el 500 al 510 en una sola página?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¿Cómo puedes ver un único </a:t>
            </a:r>
            <a:r>
              <a:rPr lang="es-ES" sz="2000" dirty="0" err="1">
                <a:latin typeface="Ancizar Sans Light"/>
              </a:rPr>
              <a:t>pokemon</a:t>
            </a:r>
            <a:r>
              <a:rPr lang="es-ES" sz="2000" dirty="0">
                <a:latin typeface="Ancizar Sans Light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¿Cuál es el nombre del </a:t>
            </a:r>
            <a:r>
              <a:rPr lang="es-ES" sz="2000" dirty="0" err="1">
                <a:latin typeface="Ancizar Sans Light"/>
              </a:rPr>
              <a:t>Pokemon</a:t>
            </a:r>
            <a:r>
              <a:rPr lang="es-ES" sz="2000" dirty="0">
                <a:latin typeface="Ancizar Sans Light"/>
              </a:rPr>
              <a:t> 322?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Realiza las mismas consultas desde </a:t>
            </a:r>
            <a:r>
              <a:rPr lang="es-ES" sz="2000" dirty="0" err="1">
                <a:latin typeface="Ancizar Sans Light"/>
              </a:rPr>
              <a:t>Postman</a:t>
            </a:r>
            <a:r>
              <a:rPr lang="es-ES" sz="2000" dirty="0">
                <a:latin typeface="Ancizar Sans Light"/>
              </a:rPr>
              <a:t>.  </a:t>
            </a:r>
            <a:r>
              <a:rPr lang="es-ES" sz="2000" dirty="0" err="1">
                <a:latin typeface="Ancizar Sans Light"/>
              </a:rPr>
              <a:t>Clíc</a:t>
            </a:r>
            <a:r>
              <a:rPr lang="es-ES" sz="2000" dirty="0">
                <a:latin typeface="Ancizar Sans Light"/>
              </a:rPr>
              <a:t> </a:t>
            </a:r>
            <a:r>
              <a:rPr lang="es-ES" sz="2000" dirty="0">
                <a:latin typeface="Ancizar Sans Light"/>
                <a:hlinkClick r:id="rId4"/>
              </a:rPr>
              <a:t>aquí</a:t>
            </a:r>
            <a:r>
              <a:rPr lang="es-ES" sz="2000" dirty="0">
                <a:latin typeface="Ancizar Sans Light"/>
              </a:rPr>
              <a:t> para seguir un enlace al tutorial de </a:t>
            </a:r>
            <a:r>
              <a:rPr lang="es-ES" sz="2000" dirty="0" err="1">
                <a:latin typeface="Ancizar Sans Light"/>
              </a:rPr>
              <a:t>Postman</a:t>
            </a:r>
            <a:r>
              <a:rPr lang="es-ES" sz="2000" dirty="0">
                <a:latin typeface="Ancizar Sans 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147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Nos preparamos para comenzar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Para comenzar con el desarrollo </a:t>
            </a:r>
            <a:r>
              <a:rPr lang="es-ES" sz="2000" dirty="0" err="1">
                <a:latin typeface="Ancizar Sans Light"/>
              </a:rPr>
              <a:t>backend</a:t>
            </a:r>
            <a:r>
              <a:rPr lang="es-ES" sz="2000" dirty="0">
                <a:latin typeface="Ancizar Sans Light"/>
              </a:rPr>
              <a:t> en la próxima sesión debemos instalar las siguientes herramientas: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latin typeface="Ancizar Sans Light"/>
              </a:rPr>
              <a:t>Node</a:t>
            </a: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Git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Adonis 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Un editor de texto(recomendamos visual </a:t>
            </a:r>
            <a:r>
              <a:rPr lang="es-ES" sz="2000" dirty="0" err="1">
                <a:latin typeface="Ancizar Sans Light"/>
              </a:rPr>
              <a:t>code</a:t>
            </a:r>
            <a:r>
              <a:rPr lang="es-ES" sz="2000" dirty="0">
                <a:latin typeface="Ancizar Sans Ligh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403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Encuesta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Queremos escuchar tu opinión, por favor responde la encuesta en este </a:t>
            </a:r>
            <a:r>
              <a:rPr lang="es-ES" sz="2000" dirty="0">
                <a:latin typeface="Ancizar Sans Light"/>
                <a:hlinkClick r:id="rId4"/>
              </a:rPr>
              <a:t>enlace</a:t>
            </a:r>
            <a:r>
              <a:rPr lang="es-ES" sz="2000" dirty="0">
                <a:latin typeface="Ancizar Sans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11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38289" y="310917"/>
            <a:ext cx="7413674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Referencias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779835" y="1043198"/>
            <a:ext cx="9903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https://betterprogramming.pub/beginners-guide-to-web-development-d46dadfdd049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https://medium.com/@subhangdxt/beginners-guide-to-client-server-communication-8099cf0ac3af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https://medium.com/@larong2122/what-is-back-end-development-d93732c129e9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https://roadmap.sh/frontend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https://medium.com/@kamranahmedse/modern-frontend-developer-in-2018-4c2072fa2b9c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https://infinijith.medium.com/everything-you-want-to-know-about-full-stack-development-all-about-full-stack-development-9f79ffdf8d09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https://medium.com/@perrysetgo/what-exactly-is-an-api-69f36968a41f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https://medium.com/extend/what-is-rest-a-simple-explanation-for-beginners-part-1-introduction-b4a072f8740f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https://medium.com/extend/what-is-rest-a-simple-explanation-for-beginners-part-2-rest-constraints-129a4b69a582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https://www.freecodecamp.org/espanol/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https://desarrolloweb.com/articulos/como-usar-postman-probar-api</a:t>
            </a:r>
          </a:p>
        </p:txBody>
      </p:sp>
    </p:spTree>
    <p:extLst>
      <p:ext uri="{BB962C8B-B14F-4D97-AF65-F5344CB8AC3E}">
        <p14:creationId xmlns:p14="http://schemas.microsoft.com/office/powerpoint/2010/main" val="3664248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303043" y="3047742"/>
            <a:ext cx="157011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24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174363-22AF-6441-7827-71028050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9" y="5238750"/>
            <a:ext cx="9639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7761489" y="5373749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https://unipython.com/frontend-y-backend/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672454" y="1365663"/>
            <a:ext cx="4403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2000" dirty="0">
                <a:latin typeface="Ancizar Sans Light"/>
              </a:rPr>
              <a:t>Comprender los conceptos generales relacionados con los roles de un Desarrollador Web, como son Front-</a:t>
            </a:r>
            <a:r>
              <a:rPr lang="es-CO" sz="2000" dirty="0" err="1">
                <a:latin typeface="Ancizar Sans Light"/>
              </a:rPr>
              <a:t>End</a:t>
            </a:r>
            <a:r>
              <a:rPr lang="es-CO" sz="2000" dirty="0">
                <a:latin typeface="Ancizar Sans Light"/>
              </a:rPr>
              <a:t>, Back-</a:t>
            </a:r>
            <a:r>
              <a:rPr lang="es-CO" sz="2000" dirty="0" err="1">
                <a:latin typeface="Ancizar Sans Light"/>
              </a:rPr>
              <a:t>End</a:t>
            </a:r>
            <a:r>
              <a:rPr lang="es-CO" sz="2000" dirty="0">
                <a:latin typeface="Ancizar Sans Light"/>
              </a:rPr>
              <a:t>, Full-</a:t>
            </a:r>
            <a:r>
              <a:rPr lang="es-CO" sz="2000" dirty="0" err="1">
                <a:latin typeface="Ancizar Sans Light"/>
              </a:rPr>
              <a:t>Stack</a:t>
            </a:r>
            <a:r>
              <a:rPr lang="es-CO" sz="2000" dirty="0">
                <a:latin typeface="Ancizar Sans 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latin typeface="Ancizar Sans Light"/>
              </a:rPr>
              <a:t>Entender el funcionamiento general de una aplicación Web.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latin typeface="Ancizar Sans Light"/>
              </a:rPr>
              <a:t>Conocer que es una Interfaz de programación de aplicaciones (API) y como es su funcionamiento.</a:t>
            </a:r>
          </a:p>
          <a:p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E4C92B7-5D0D-C52F-DC0D-641002E0CECD}"/>
              </a:ext>
            </a:extLst>
          </p:cNvPr>
          <p:cNvSpPr txBox="1">
            <a:spLocks/>
          </p:cNvSpPr>
          <p:nvPr/>
        </p:nvSpPr>
        <p:spPr>
          <a:xfrm>
            <a:off x="3405384" y="4633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Objetivos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1026" name="Picture 2" descr="Frontend y Backend - ▷ Cursos de Programación de 0 a Experto © Garantizados">
            <a:extLst>
              <a:ext uri="{FF2B5EF4-FFF2-40B4-BE49-F238E27FC236}">
                <a16:creationId xmlns:a16="http://schemas.microsoft.com/office/drawing/2014/main" id="{D455C435-1A6D-3946-A2BE-25ADEDC6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43" y="1104089"/>
            <a:ext cx="5725551" cy="42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1266092" y="1582341"/>
            <a:ext cx="9903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Entra en el siguiente enlace para responder a unas preguntas de exploración.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Para responder entra a: </a:t>
            </a:r>
            <a:r>
              <a:rPr lang="es-ES" sz="2000" dirty="0">
                <a:latin typeface="Ancizar Sans Light"/>
                <a:hlinkClick r:id="rId4"/>
              </a:rPr>
              <a:t>www.menti.com</a:t>
            </a:r>
            <a:r>
              <a:rPr lang="es-ES" sz="2000" dirty="0">
                <a:latin typeface="Ancizar Sans Light"/>
              </a:rPr>
              <a:t> y usa el código 2562 3338</a:t>
            </a:r>
            <a:endParaRPr lang="es-CO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D83E89-EADF-3086-A495-E6E6E5E63BF1}"/>
              </a:ext>
            </a:extLst>
          </p:cNvPr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Exploración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68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3FE2AED-9A53-A539-6867-65E85B2DE999}"/>
              </a:ext>
            </a:extLst>
          </p:cNvPr>
          <p:cNvSpPr txBox="1">
            <a:spLocks/>
          </p:cNvSpPr>
          <p:nvPr/>
        </p:nvSpPr>
        <p:spPr>
          <a:xfrm>
            <a:off x="3373410" y="1647348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Estructuración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4639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Generalidades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1266092" y="1582341"/>
            <a:ext cx="9903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Una aplicación web es un conjunto de archivos que se encuentran almacenados en un computador que cuenta con una conexión a internet (Maquina servidora).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A través de un navegador web nosotros como clientes podemos cargar la aplicación web.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Siempre que navegamos por internet estamos descargando datos del servidor y enviando datos de vuelta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6345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Generalidades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330768" y="5247043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800" b="0" i="1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Medium/@joseph.pyram</a:t>
            </a:r>
            <a:endParaRPr lang="es-ES" sz="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1266092" y="1582341"/>
            <a:ext cx="9903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Un cliente carga la información disponible de un servidor mediante lo que se conoce como una petición HTTP.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HTTP es el protocolo mediante el cual el navegador web se comunica con el servidor a través de un dominio web, un puerto, una ruta de acceso,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El servidor se encarga de analizar la solicitud y darle una respuesta.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Estas respuestas suelen ser contenido web o información en formato JSON o XML.</a:t>
            </a:r>
          </a:p>
        </p:txBody>
      </p:sp>
      <p:pic>
        <p:nvPicPr>
          <p:cNvPr id="5" name="Google Shape;132;p6">
            <a:extLst>
              <a:ext uri="{FF2B5EF4-FFF2-40B4-BE49-F238E27FC236}">
                <a16:creationId xmlns:a16="http://schemas.microsoft.com/office/drawing/2014/main" id="{CB35DBDC-C218-D783-E18D-D16A543BD47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62460" y="3672308"/>
            <a:ext cx="4635365" cy="1673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4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52984" y="3109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Generalidades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1266092" y="1582341"/>
            <a:ext cx="9903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Estructura de una URL: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>
              <a:latin typeface="Ancizar Sans 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Ancizar Sans Light"/>
              </a:rPr>
              <a:t>Ver el siguiente vídeo: </a:t>
            </a:r>
            <a:r>
              <a:rPr lang="es-CO" sz="2000" dirty="0">
                <a:hlinkClick r:id="rId4"/>
              </a:rPr>
              <a:t>https://www.youtube.com/watch?v=YKc63dxSPUU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7762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7761489" y="5373749"/>
            <a:ext cx="2342831" cy="3801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https://unipython.com/frontend-y-backend/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8" y="5600702"/>
            <a:ext cx="701601" cy="2265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E61048-0062-9391-DBEF-53F7006A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3" y="6137078"/>
            <a:ext cx="6105525" cy="7048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E896C0-B2CD-90C2-55B4-939993662F68}"/>
              </a:ext>
            </a:extLst>
          </p:cNvPr>
          <p:cNvSpPr txBox="1"/>
          <p:nvPr/>
        </p:nvSpPr>
        <p:spPr>
          <a:xfrm>
            <a:off x="672454" y="1365663"/>
            <a:ext cx="4403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2000" dirty="0">
                <a:latin typeface="Ancizar Sans Light"/>
              </a:rPr>
              <a:t>Comprender los conceptos generales relacionados con los roles de un Desarrollador Web, como son Front-</a:t>
            </a:r>
            <a:r>
              <a:rPr lang="es-CO" sz="2000" dirty="0" err="1">
                <a:latin typeface="Ancizar Sans Light"/>
              </a:rPr>
              <a:t>End</a:t>
            </a:r>
            <a:r>
              <a:rPr lang="es-CO" sz="2000" dirty="0">
                <a:latin typeface="Ancizar Sans Light"/>
              </a:rPr>
              <a:t>, Back-</a:t>
            </a:r>
            <a:r>
              <a:rPr lang="es-CO" sz="2000" dirty="0" err="1">
                <a:latin typeface="Ancizar Sans Light"/>
              </a:rPr>
              <a:t>End</a:t>
            </a:r>
            <a:r>
              <a:rPr lang="es-CO" sz="2000" dirty="0">
                <a:latin typeface="Ancizar Sans Light"/>
              </a:rPr>
              <a:t>, Full-</a:t>
            </a:r>
            <a:r>
              <a:rPr lang="es-CO" sz="2000" dirty="0" err="1">
                <a:latin typeface="Ancizar Sans Light"/>
              </a:rPr>
              <a:t>Stack</a:t>
            </a:r>
            <a:r>
              <a:rPr lang="es-CO" sz="2000" dirty="0">
                <a:latin typeface="Ancizar Sans 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latin typeface="Ancizar Sans Light"/>
              </a:rPr>
              <a:t>Entender el funcionamiento general de una aplicación Web.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latin typeface="Ancizar Sans Light"/>
              </a:rPr>
              <a:t>Conocer que es una Interfaz de programación de aplicaciones (API) y como es su funcionamiento.</a:t>
            </a:r>
          </a:p>
          <a:p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E4C92B7-5D0D-C52F-DC0D-641002E0CECD}"/>
              </a:ext>
            </a:extLst>
          </p:cNvPr>
          <p:cNvSpPr txBox="1">
            <a:spLocks/>
          </p:cNvSpPr>
          <p:nvPr/>
        </p:nvSpPr>
        <p:spPr>
          <a:xfrm>
            <a:off x="3405384" y="463317"/>
            <a:ext cx="4957358" cy="4837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Objetivos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1026" name="Picture 2" descr="Frontend y Backend - ▷ Cursos de Programación de 0 a Experto © Garantizados">
            <a:extLst>
              <a:ext uri="{FF2B5EF4-FFF2-40B4-BE49-F238E27FC236}">
                <a16:creationId xmlns:a16="http://schemas.microsoft.com/office/drawing/2014/main" id="{D455C435-1A6D-3946-A2BE-25ADEDC6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43" y="1104089"/>
            <a:ext cx="5725551" cy="42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rquitectura monolítica vs arquitectura de microservicios: ¿cuál debo  elegir? | Click-IT | Servicios tecnológicos y de consultoría">
            <a:extLst>
              <a:ext uri="{FF2B5EF4-FFF2-40B4-BE49-F238E27FC236}">
                <a16:creationId xmlns:a16="http://schemas.microsoft.com/office/drawing/2014/main" id="{E85C46DF-E9F4-56D5-8FBA-AAFBDB86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5644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852</TotalTime>
  <Words>1528</Words>
  <Application>Microsoft Office PowerPoint</Application>
  <PresentationFormat>Panorámica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Ancizar Sans</vt:lpstr>
      <vt:lpstr>Ancizar Sans Light</vt:lpstr>
      <vt:lpstr>Ancizar Serif</vt:lpstr>
      <vt:lpstr>Ancizar Serif Extrabold</vt:lpstr>
      <vt:lpstr>Arial</vt:lpstr>
      <vt:lpstr>Calibri</vt:lpstr>
      <vt:lpstr>Wingdings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DELL</cp:lastModifiedBy>
  <cp:revision>117</cp:revision>
  <dcterms:created xsi:type="dcterms:W3CDTF">2018-07-09T16:33:10Z</dcterms:created>
  <dcterms:modified xsi:type="dcterms:W3CDTF">2023-01-26T22:43:18Z</dcterms:modified>
</cp:coreProperties>
</file>