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4" r:id="rId2"/>
    <p:sldId id="266" r:id="rId3"/>
    <p:sldId id="269" r:id="rId4"/>
    <p:sldId id="270" r:id="rId5"/>
    <p:sldId id="271" r:id="rId6"/>
    <p:sldId id="260" r:id="rId7"/>
  </p:sldIdLst>
  <p:sldSz cx="12192000"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6CC"/>
    <a:srgbClr val="E03A00"/>
    <a:srgbClr val="172B7E"/>
    <a:srgbClr val="2BA287"/>
    <a:srgbClr val="19A78C"/>
    <a:srgbClr val="19937C"/>
    <a:srgbClr val="43AB97"/>
    <a:srgbClr val="CC008C"/>
    <a:srgbClr val="00A480"/>
    <a:srgbClr val="00A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8"/>
            <a:ext cx="103632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14/02/2023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08117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14/02/2023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76823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1"/>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41"/>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14/02/2023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16311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14/02/2023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10055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3"/>
            <a:ext cx="10363200" cy="1362075"/>
          </a:xfrm>
        </p:spPr>
        <p:txBody>
          <a:bodyPr anchor="t"/>
          <a:lstStyle>
            <a:lvl1pPr algn="l">
              <a:defRPr sz="3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14/02/2023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8409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892DB89D-5D07-394E-9E68-0DA793DAC88A}" type="datetimeFigureOut">
              <a:rPr lang="es-ES" smtClean="0"/>
              <a:t>14/02/2023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563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892DB89D-5D07-394E-9E68-0DA793DAC88A}" type="datetimeFigureOut">
              <a:rPr lang="es-ES" smtClean="0"/>
              <a:t>14/02/2023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93454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892DB89D-5D07-394E-9E68-0DA793DAC88A}" type="datetimeFigureOut">
              <a:rPr lang="es-ES" smtClean="0"/>
              <a:t>14/02/2023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2688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14/02/2023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8184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2" y="273050"/>
            <a:ext cx="4011084" cy="1162050"/>
          </a:xfrm>
        </p:spPr>
        <p:txBody>
          <a:bodyPr anchor="b"/>
          <a:lstStyle>
            <a:lvl1pPr algn="l">
              <a:defRPr sz="1500" b="1"/>
            </a:lvl1pPr>
          </a:lstStyle>
          <a:p>
            <a:r>
              <a:rPr lang="es-ES_tradnl"/>
              <a:t>Clic para editar título</a:t>
            </a:r>
            <a:endParaRPr lang="es-ES"/>
          </a:p>
        </p:txBody>
      </p:sp>
      <p:sp>
        <p:nvSpPr>
          <p:cNvPr id="3" name="Marcador de contenido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14/02/2023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5739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15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_tradnl"/>
              <a:t>Arrastre la imagen al marcador de posición o haga clic en el icono para agregar</a:t>
            </a:r>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14/02/2023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7499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92DB89D-5D07-394E-9E68-0DA793DAC88A}" type="datetimeFigureOut">
              <a:rPr lang="es-ES" smtClean="0"/>
              <a:t>14/02/2023</a:t>
            </a:fld>
            <a:endParaRPr lang="es-ES"/>
          </a:p>
        </p:txBody>
      </p:sp>
      <p:sp>
        <p:nvSpPr>
          <p:cNvPr id="5" name="Marcador de pie de página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BC2BA4-81C0-F544-BD72-C8CB9DA7C802}" type="slidenum">
              <a:rPr lang="es-ES" smtClean="0"/>
              <a:t>‹Nº›</a:t>
            </a:fld>
            <a:endParaRPr lang="es-ES"/>
          </a:p>
        </p:txBody>
      </p:sp>
    </p:spTree>
    <p:extLst>
      <p:ext uri="{BB962C8B-B14F-4D97-AF65-F5344CB8AC3E}">
        <p14:creationId xmlns:p14="http://schemas.microsoft.com/office/powerpoint/2010/main" val="1431618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19A3631-579B-EA25-A469-AAAFBA029A99}"/>
              </a:ext>
            </a:extLst>
          </p:cNvPr>
          <p:cNvPicPr>
            <a:picLocks noChangeAspect="1"/>
          </p:cNvPicPr>
          <p:nvPr/>
        </p:nvPicPr>
        <p:blipFill>
          <a:blip r:embed="rId3"/>
          <a:stretch>
            <a:fillRect/>
          </a:stretch>
        </p:blipFill>
        <p:spPr>
          <a:xfrm>
            <a:off x="3328941" y="629667"/>
            <a:ext cx="5143500" cy="5048250"/>
          </a:xfrm>
          <a:prstGeom prst="rect">
            <a:avLst/>
          </a:prstGeom>
        </p:spPr>
      </p:pic>
      <p:pic>
        <p:nvPicPr>
          <p:cNvPr id="5" name="Imagen 4">
            <a:extLst>
              <a:ext uri="{FF2B5EF4-FFF2-40B4-BE49-F238E27FC236}">
                <a16:creationId xmlns:a16="http://schemas.microsoft.com/office/drawing/2014/main" id="{47C59FED-5462-1C7D-2B1A-C94CC808F661}"/>
              </a:ext>
            </a:extLst>
          </p:cNvPr>
          <p:cNvPicPr>
            <a:picLocks noChangeAspect="1"/>
          </p:cNvPicPr>
          <p:nvPr/>
        </p:nvPicPr>
        <p:blipFill>
          <a:blip r:embed="rId4"/>
          <a:stretch>
            <a:fillRect/>
          </a:stretch>
        </p:blipFill>
        <p:spPr>
          <a:xfrm>
            <a:off x="147637" y="5172075"/>
            <a:ext cx="11896725" cy="1685925"/>
          </a:xfrm>
          <a:prstGeom prst="rect">
            <a:avLst/>
          </a:prstGeom>
        </p:spPr>
      </p:pic>
    </p:spTree>
    <p:extLst>
      <p:ext uri="{BB962C8B-B14F-4D97-AF65-F5344CB8AC3E}">
        <p14:creationId xmlns:p14="http://schemas.microsoft.com/office/powerpoint/2010/main" val="99176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ítulo 1"/>
          <p:cNvSpPr txBox="1">
            <a:spLocks/>
          </p:cNvSpPr>
          <p:nvPr/>
        </p:nvSpPr>
        <p:spPr>
          <a:xfrm>
            <a:off x="2996617" y="2340977"/>
            <a:ext cx="6822632" cy="727586"/>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000" dirty="0">
                <a:solidFill>
                  <a:srgbClr val="172B7E"/>
                </a:solidFill>
                <a:latin typeface="Ancizar Serif"/>
                <a:cs typeface="Ancizar Serif"/>
              </a:rPr>
              <a:t>Desarrollo de aplicaciones Web - BACKEND</a:t>
            </a:r>
          </a:p>
        </p:txBody>
      </p:sp>
      <p:cxnSp>
        <p:nvCxnSpPr>
          <p:cNvPr id="4" name="Conector recto 3"/>
          <p:cNvCxnSpPr/>
          <p:nvPr/>
        </p:nvCxnSpPr>
        <p:spPr>
          <a:xfrm>
            <a:off x="3926103" y="3390370"/>
            <a:ext cx="4357588" cy="0"/>
          </a:xfrm>
          <a:prstGeom prst="line">
            <a:avLst/>
          </a:prstGeom>
          <a:ln/>
        </p:spPr>
        <p:style>
          <a:lnRef idx="2">
            <a:schemeClr val="dk1"/>
          </a:lnRef>
          <a:fillRef idx="0">
            <a:schemeClr val="dk1"/>
          </a:fillRef>
          <a:effectRef idx="1">
            <a:schemeClr val="dk1"/>
          </a:effectRef>
          <a:fontRef idx="minor">
            <a:schemeClr val="tx1"/>
          </a:fontRef>
        </p:style>
      </p:cxnSp>
      <p:sp>
        <p:nvSpPr>
          <p:cNvPr id="5" name="CuadroTexto 4"/>
          <p:cNvSpPr txBox="1"/>
          <p:nvPr/>
        </p:nvSpPr>
        <p:spPr>
          <a:xfrm>
            <a:off x="3982374" y="3059353"/>
            <a:ext cx="4357588" cy="300082"/>
          </a:xfrm>
          <a:prstGeom prst="rect">
            <a:avLst/>
          </a:prstGeom>
          <a:noFill/>
        </p:spPr>
        <p:txBody>
          <a:bodyPr wrap="square" rtlCol="0">
            <a:spAutoFit/>
          </a:bodyPr>
          <a:lstStyle/>
          <a:p>
            <a:pPr algn="ctr"/>
            <a:r>
              <a:rPr lang="es-ES" sz="1350" b="1" dirty="0">
                <a:solidFill>
                  <a:schemeClr val="tx1">
                    <a:lumMod val="50000"/>
                    <a:lumOff val="50000"/>
                  </a:schemeClr>
                </a:solidFill>
                <a:latin typeface="Ancizar Sans"/>
                <a:cs typeface="Ancizar Sans"/>
              </a:rPr>
              <a:t> Actividad práctica</a:t>
            </a:r>
          </a:p>
        </p:txBody>
      </p:sp>
      <p:sp>
        <p:nvSpPr>
          <p:cNvPr id="7" name="Título 1"/>
          <p:cNvSpPr txBox="1">
            <a:spLocks/>
          </p:cNvSpPr>
          <p:nvPr/>
        </p:nvSpPr>
        <p:spPr>
          <a:xfrm>
            <a:off x="3770526" y="3813292"/>
            <a:ext cx="4650951" cy="727586"/>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ES" sz="1350" dirty="0">
              <a:solidFill>
                <a:srgbClr val="172B7E"/>
              </a:solidFill>
              <a:latin typeface="Ancizar Serif"/>
              <a:cs typeface="Ancizar Serif"/>
            </a:endParaRPr>
          </a:p>
        </p:txBody>
      </p:sp>
      <p:pic>
        <p:nvPicPr>
          <p:cNvPr id="6" name="Imagen 5">
            <a:extLst>
              <a:ext uri="{FF2B5EF4-FFF2-40B4-BE49-F238E27FC236}">
                <a16:creationId xmlns:a16="http://schemas.microsoft.com/office/drawing/2014/main" id="{7F789071-F385-2122-2A4D-76459E304942}"/>
              </a:ext>
            </a:extLst>
          </p:cNvPr>
          <p:cNvPicPr>
            <a:picLocks noChangeAspect="1"/>
          </p:cNvPicPr>
          <p:nvPr/>
        </p:nvPicPr>
        <p:blipFill>
          <a:blip r:embed="rId3"/>
          <a:stretch>
            <a:fillRect/>
          </a:stretch>
        </p:blipFill>
        <p:spPr>
          <a:xfrm>
            <a:off x="1288791" y="5238750"/>
            <a:ext cx="9639300" cy="1619250"/>
          </a:xfrm>
          <a:prstGeom prst="rect">
            <a:avLst/>
          </a:prstGeom>
        </p:spPr>
      </p:pic>
    </p:spTree>
    <p:extLst>
      <p:ext uri="{BB962C8B-B14F-4D97-AF65-F5344CB8AC3E}">
        <p14:creationId xmlns:p14="http://schemas.microsoft.com/office/powerpoint/2010/main" val="22044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52984" y="310917"/>
            <a:ext cx="4957358" cy="483738"/>
          </a:xfrm>
          <a:prstGeom prst="rect">
            <a:avLst/>
          </a:prstGeom>
        </p:spPr>
        <p:txBody>
          <a:bodyPr vert="horz" lIns="68580" tIns="34290" rIns="68580" bIns="3429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300" dirty="0">
                <a:solidFill>
                  <a:srgbClr val="172B7E"/>
                </a:solidFill>
                <a:latin typeface="Ancizar Serif Extrabold" panose="020A0902070300000003" pitchFamily="18" charset="0"/>
                <a:cs typeface="Ancizar Sans Extrabold"/>
              </a:rPr>
              <a:t>Reto No. 2</a:t>
            </a:r>
            <a:endParaRPr lang="es-ES" sz="2400" dirty="0">
              <a:solidFill>
                <a:srgbClr val="172B7E"/>
              </a:solidFill>
              <a:latin typeface="Ancizar Serif Extrabold" panose="020A0902070300000003" pitchFamily="18" charset="0"/>
              <a:cs typeface="Ancizar Sans Extrabold"/>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048" y="5600702"/>
            <a:ext cx="701601" cy="226559"/>
          </a:xfrm>
          <a:prstGeom prst="rect">
            <a:avLst/>
          </a:prstGeom>
        </p:spPr>
      </p:pic>
      <p:pic>
        <p:nvPicPr>
          <p:cNvPr id="9" name="Imagen 8">
            <a:extLst>
              <a:ext uri="{FF2B5EF4-FFF2-40B4-BE49-F238E27FC236}">
                <a16:creationId xmlns:a16="http://schemas.microsoft.com/office/drawing/2014/main" id="{3EE61048-0062-9391-DBEF-53F7006A8619}"/>
              </a:ext>
            </a:extLst>
          </p:cNvPr>
          <p:cNvPicPr>
            <a:picLocks noChangeAspect="1"/>
          </p:cNvPicPr>
          <p:nvPr/>
        </p:nvPicPr>
        <p:blipFill>
          <a:blip r:embed="rId3"/>
          <a:stretch>
            <a:fillRect/>
          </a:stretch>
        </p:blipFill>
        <p:spPr>
          <a:xfrm>
            <a:off x="5880143" y="6137078"/>
            <a:ext cx="6105525" cy="704850"/>
          </a:xfrm>
          <a:prstGeom prst="rect">
            <a:avLst/>
          </a:prstGeom>
        </p:spPr>
      </p:pic>
      <p:graphicFrame>
        <p:nvGraphicFramePr>
          <p:cNvPr id="7" name="Tabla 6">
            <a:extLst>
              <a:ext uri="{FF2B5EF4-FFF2-40B4-BE49-F238E27FC236}">
                <a16:creationId xmlns:a16="http://schemas.microsoft.com/office/drawing/2014/main" id="{AD563EB4-6455-8521-8231-2E271204429C}"/>
              </a:ext>
            </a:extLst>
          </p:cNvPr>
          <p:cNvGraphicFramePr>
            <a:graphicFrameLocks noGrp="1"/>
          </p:cNvGraphicFramePr>
          <p:nvPr>
            <p:extLst>
              <p:ext uri="{D42A27DB-BD31-4B8C-83A1-F6EECF244321}">
                <p14:modId xmlns:p14="http://schemas.microsoft.com/office/powerpoint/2010/main" val="3306254483"/>
              </p:ext>
            </p:extLst>
          </p:nvPr>
        </p:nvGraphicFramePr>
        <p:xfrm>
          <a:off x="2497228" y="2374863"/>
          <a:ext cx="7197543" cy="2339757"/>
        </p:xfrm>
        <a:graphic>
          <a:graphicData uri="http://schemas.openxmlformats.org/drawingml/2006/table">
            <a:tbl>
              <a:tblPr firstRow="1" firstCol="1" bandRow="1">
                <a:tableStyleId>{5C22544A-7EE6-4342-B048-85BDC9FD1C3A}</a:tableStyleId>
              </a:tblPr>
              <a:tblGrid>
                <a:gridCol w="2398637">
                  <a:extLst>
                    <a:ext uri="{9D8B030D-6E8A-4147-A177-3AD203B41FA5}">
                      <a16:colId xmlns:a16="http://schemas.microsoft.com/office/drawing/2014/main" val="1491774292"/>
                    </a:ext>
                  </a:extLst>
                </a:gridCol>
                <a:gridCol w="2399453">
                  <a:extLst>
                    <a:ext uri="{9D8B030D-6E8A-4147-A177-3AD203B41FA5}">
                      <a16:colId xmlns:a16="http://schemas.microsoft.com/office/drawing/2014/main" val="2056874396"/>
                    </a:ext>
                  </a:extLst>
                </a:gridCol>
                <a:gridCol w="2399453">
                  <a:extLst>
                    <a:ext uri="{9D8B030D-6E8A-4147-A177-3AD203B41FA5}">
                      <a16:colId xmlns:a16="http://schemas.microsoft.com/office/drawing/2014/main" val="2268457698"/>
                    </a:ext>
                  </a:extLst>
                </a:gridCol>
              </a:tblGrid>
              <a:tr h="334251">
                <a:tc>
                  <a:txBody>
                    <a:bodyPr/>
                    <a:lstStyle/>
                    <a:p>
                      <a:pPr algn="ctr">
                        <a:lnSpc>
                          <a:spcPct val="107000"/>
                        </a:lnSpc>
                        <a:spcAft>
                          <a:spcPts val="800"/>
                        </a:spcAft>
                      </a:pPr>
                      <a:r>
                        <a:rPr lang="es-CO" sz="1100">
                          <a:effectLst/>
                        </a:rPr>
                        <a:t>Dato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100">
                          <a:effectLst/>
                        </a:rPr>
                        <a:t>Tipo de dato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O" sz="1100">
                          <a:effectLst/>
                        </a:rPr>
                        <a:t>Otros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906428"/>
                  </a:ext>
                </a:extLst>
              </a:tr>
              <a:tr h="334251">
                <a:tc>
                  <a:txBody>
                    <a:bodyPr/>
                    <a:lstStyle/>
                    <a:p>
                      <a:pPr>
                        <a:lnSpc>
                          <a:spcPct val="107000"/>
                        </a:lnSpc>
                        <a:spcAft>
                          <a:spcPts val="800"/>
                        </a:spcAft>
                      </a:pPr>
                      <a:r>
                        <a:rPr lang="es-CO" sz="1100">
                          <a:effectLst/>
                        </a:rPr>
                        <a:t>Código_animal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Numérico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Llave primaria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8726"/>
                  </a:ext>
                </a:extLst>
              </a:tr>
              <a:tr h="334251">
                <a:tc>
                  <a:txBody>
                    <a:bodyPr/>
                    <a:lstStyle/>
                    <a:p>
                      <a:pPr>
                        <a:lnSpc>
                          <a:spcPct val="107000"/>
                        </a:lnSpc>
                        <a:spcAft>
                          <a:spcPts val="800"/>
                        </a:spcAft>
                      </a:pPr>
                      <a:r>
                        <a:rPr lang="es-CO" sz="1100">
                          <a:effectLst/>
                        </a:rPr>
                        <a:t>Nombre_animal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Cadena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No nulo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0396209"/>
                  </a:ext>
                </a:extLst>
              </a:tr>
              <a:tr h="334251">
                <a:tc>
                  <a:txBody>
                    <a:bodyPr/>
                    <a:lstStyle/>
                    <a:p>
                      <a:pPr>
                        <a:lnSpc>
                          <a:spcPct val="107000"/>
                        </a:lnSpc>
                        <a:spcAft>
                          <a:spcPts val="800"/>
                        </a:spcAft>
                      </a:pPr>
                      <a:r>
                        <a:rPr lang="es-CO" sz="1100" dirty="0">
                          <a:effectLst/>
                        </a:rPr>
                        <a:t>Especie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Numérico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No nulo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3801519"/>
                  </a:ext>
                </a:extLst>
              </a:tr>
              <a:tr h="334251">
                <a:tc>
                  <a:txBody>
                    <a:bodyPr/>
                    <a:lstStyle/>
                    <a:p>
                      <a:pPr>
                        <a:lnSpc>
                          <a:spcPct val="107000"/>
                        </a:lnSpc>
                        <a:spcAft>
                          <a:spcPts val="800"/>
                        </a:spcAft>
                      </a:pPr>
                      <a:r>
                        <a:rPr lang="es-CO" sz="1100">
                          <a:effectLst/>
                        </a:rPr>
                        <a:t>Raza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Numérico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No nulo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9754768"/>
                  </a:ext>
                </a:extLst>
              </a:tr>
              <a:tr h="334251">
                <a:tc>
                  <a:txBody>
                    <a:bodyPr/>
                    <a:lstStyle/>
                    <a:p>
                      <a:pPr>
                        <a:lnSpc>
                          <a:spcPct val="107000"/>
                        </a:lnSpc>
                        <a:spcAft>
                          <a:spcPts val="800"/>
                        </a:spcAft>
                      </a:pPr>
                      <a:r>
                        <a:rPr lang="es-CO" sz="1100">
                          <a:effectLst/>
                        </a:rPr>
                        <a:t>Genero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Numérico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dirty="0">
                          <a:effectLst/>
                        </a:rPr>
                        <a:t>No nulo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552041"/>
                  </a:ext>
                </a:extLst>
              </a:tr>
              <a:tr h="334251">
                <a:tc>
                  <a:txBody>
                    <a:bodyPr/>
                    <a:lstStyle/>
                    <a:p>
                      <a:pPr>
                        <a:lnSpc>
                          <a:spcPct val="107000"/>
                        </a:lnSpc>
                        <a:spcAft>
                          <a:spcPts val="800"/>
                        </a:spcAft>
                      </a:pPr>
                      <a:r>
                        <a:rPr lang="es-CO" sz="1100">
                          <a:effectLst/>
                        </a:rPr>
                        <a:t>edad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a:effectLst/>
                        </a:rPr>
                        <a:t>Numérico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O" sz="1100" dirty="0">
                          <a:effectLst/>
                        </a:rPr>
                        <a:t>No nulo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0204944"/>
                  </a:ext>
                </a:extLst>
              </a:tr>
            </a:tbl>
          </a:graphicData>
        </a:graphic>
      </p:graphicFrame>
      <p:sp>
        <p:nvSpPr>
          <p:cNvPr id="8" name="Rectangle 2">
            <a:extLst>
              <a:ext uri="{FF2B5EF4-FFF2-40B4-BE49-F238E27FC236}">
                <a16:creationId xmlns:a16="http://schemas.microsoft.com/office/drawing/2014/main" id="{DB88943E-893D-32FC-5F69-C7DEB8DF3C2A}"/>
              </a:ext>
            </a:extLst>
          </p:cNvPr>
          <p:cNvSpPr>
            <a:spLocks noChangeArrowheads="1"/>
          </p:cNvSpPr>
          <p:nvPr/>
        </p:nvSpPr>
        <p:spPr bwMode="auto">
          <a:xfrm>
            <a:off x="1497809" y="936010"/>
            <a:ext cx="95620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 la tienda de mascotas “Perros y gatos” se desea crear una api que permita llevar en una base de datos PostgreSQL el registro de los animales que llegan para la venta, de los cuales se quiere capturar la siguiente información: </a:t>
            </a: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345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52984" y="310917"/>
            <a:ext cx="4957358" cy="483738"/>
          </a:xfrm>
          <a:prstGeom prst="rect">
            <a:avLst/>
          </a:prstGeom>
        </p:spPr>
        <p:txBody>
          <a:bodyPr vert="horz" lIns="68580" tIns="34290" rIns="68580" bIns="3429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300" dirty="0">
                <a:solidFill>
                  <a:srgbClr val="172B7E"/>
                </a:solidFill>
                <a:latin typeface="Ancizar Serif Extrabold" panose="020A0902070300000003" pitchFamily="18" charset="0"/>
                <a:cs typeface="Ancizar Sans Extrabold"/>
              </a:rPr>
              <a:t>Reto No. 2</a:t>
            </a:r>
            <a:endParaRPr lang="es-ES" sz="2400" dirty="0">
              <a:solidFill>
                <a:srgbClr val="172B7E"/>
              </a:solidFill>
              <a:latin typeface="Ancizar Serif Extrabold" panose="020A0902070300000003" pitchFamily="18" charset="0"/>
              <a:cs typeface="Ancizar Sans Extrabold"/>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048" y="5600702"/>
            <a:ext cx="701601" cy="226559"/>
          </a:xfrm>
          <a:prstGeom prst="rect">
            <a:avLst/>
          </a:prstGeom>
        </p:spPr>
      </p:pic>
      <p:pic>
        <p:nvPicPr>
          <p:cNvPr id="9" name="Imagen 8">
            <a:extLst>
              <a:ext uri="{FF2B5EF4-FFF2-40B4-BE49-F238E27FC236}">
                <a16:creationId xmlns:a16="http://schemas.microsoft.com/office/drawing/2014/main" id="{3EE61048-0062-9391-DBEF-53F7006A8619}"/>
              </a:ext>
            </a:extLst>
          </p:cNvPr>
          <p:cNvPicPr>
            <a:picLocks noChangeAspect="1"/>
          </p:cNvPicPr>
          <p:nvPr/>
        </p:nvPicPr>
        <p:blipFill>
          <a:blip r:embed="rId3"/>
          <a:stretch>
            <a:fillRect/>
          </a:stretch>
        </p:blipFill>
        <p:spPr>
          <a:xfrm>
            <a:off x="5880143" y="6137078"/>
            <a:ext cx="6105525" cy="704850"/>
          </a:xfrm>
          <a:prstGeom prst="rect">
            <a:avLst/>
          </a:prstGeom>
        </p:spPr>
      </p:pic>
      <p:sp>
        <p:nvSpPr>
          <p:cNvPr id="8" name="Rectangle 2">
            <a:extLst>
              <a:ext uri="{FF2B5EF4-FFF2-40B4-BE49-F238E27FC236}">
                <a16:creationId xmlns:a16="http://schemas.microsoft.com/office/drawing/2014/main" id="{DB88943E-893D-32FC-5F69-C7DEB8DF3C2A}"/>
              </a:ext>
            </a:extLst>
          </p:cNvPr>
          <p:cNvSpPr>
            <a:spLocks noChangeArrowheads="1"/>
          </p:cNvSpPr>
          <p:nvPr/>
        </p:nvSpPr>
        <p:spPr bwMode="auto">
          <a:xfrm>
            <a:off x="1497809" y="915387"/>
            <a:ext cx="9562077" cy="318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s-CO" sz="2000" dirty="0">
                <a:effectLst/>
                <a:latin typeface="Calibri" panose="020F0502020204030204" pitchFamily="34" charset="0"/>
                <a:ea typeface="Calibri" panose="020F0502020204030204" pitchFamily="34" charset="0"/>
                <a:cs typeface="Times New Roman" panose="02020603050405020304" pitchFamily="18" charset="0"/>
              </a:rPr>
              <a:t>Esta api deberá permitir realizar lo siguiente:</a:t>
            </a:r>
          </a:p>
          <a:p>
            <a:pPr marL="342900" lvl="0" indent="-342900">
              <a:lnSpc>
                <a:spcPct val="107000"/>
              </a:lnSpc>
              <a:buFont typeface="Symbol" panose="05050102010706020507" pitchFamily="18" charset="2"/>
              <a:buChar char=""/>
            </a:pPr>
            <a:r>
              <a:rPr lang="es-CO" sz="2000" dirty="0">
                <a:effectLst/>
                <a:latin typeface="Calibri" panose="020F0502020204030204" pitchFamily="34" charset="0"/>
                <a:ea typeface="Calibri" panose="020F0502020204030204" pitchFamily="34" charset="0"/>
                <a:cs typeface="Times New Roman" panose="02020603050405020304" pitchFamily="18" charset="0"/>
              </a:rPr>
              <a:t>Ingresar un registro nuevo</a:t>
            </a:r>
          </a:p>
          <a:p>
            <a:pPr marL="342900" lvl="0" indent="-342900">
              <a:lnSpc>
                <a:spcPct val="107000"/>
              </a:lnSpc>
              <a:buFont typeface="Symbol" panose="05050102010706020507" pitchFamily="18" charset="2"/>
              <a:buChar char=""/>
            </a:pPr>
            <a:r>
              <a:rPr lang="es-CO" sz="2000" dirty="0">
                <a:effectLst/>
                <a:latin typeface="Calibri" panose="020F0502020204030204" pitchFamily="34" charset="0"/>
                <a:ea typeface="Calibri" panose="020F0502020204030204" pitchFamily="34" charset="0"/>
                <a:cs typeface="Times New Roman" panose="02020603050405020304" pitchFamily="18" charset="0"/>
              </a:rPr>
              <a:t>Consultar el listado de todos los animales</a:t>
            </a:r>
          </a:p>
          <a:p>
            <a:pPr marL="342900" lvl="0" indent="-342900">
              <a:lnSpc>
                <a:spcPct val="107000"/>
              </a:lnSpc>
              <a:buFont typeface="Symbol" panose="05050102010706020507" pitchFamily="18" charset="2"/>
              <a:buChar char=""/>
            </a:pPr>
            <a:r>
              <a:rPr lang="es-CO" sz="2000" dirty="0">
                <a:effectLst/>
                <a:latin typeface="Calibri" panose="020F0502020204030204" pitchFamily="34" charset="0"/>
                <a:ea typeface="Calibri" panose="020F0502020204030204" pitchFamily="34" charset="0"/>
                <a:cs typeface="Times New Roman" panose="02020603050405020304" pitchFamily="18" charset="0"/>
              </a:rPr>
              <a:t>Realizar consulta filtrada por especies</a:t>
            </a:r>
          </a:p>
          <a:p>
            <a:pPr marL="342900" lvl="0" indent="-342900">
              <a:lnSpc>
                <a:spcPct val="107000"/>
              </a:lnSpc>
              <a:buFont typeface="Symbol" panose="05050102010706020507" pitchFamily="18" charset="2"/>
              <a:buChar char=""/>
            </a:pPr>
            <a:r>
              <a:rPr lang="es-CO" sz="2000" dirty="0">
                <a:effectLst/>
                <a:latin typeface="Calibri" panose="020F0502020204030204" pitchFamily="34" charset="0"/>
                <a:ea typeface="Calibri" panose="020F0502020204030204" pitchFamily="34" charset="0"/>
                <a:cs typeface="Times New Roman" panose="02020603050405020304" pitchFamily="18" charset="0"/>
              </a:rPr>
              <a:t>Realizar consulta filtrada por menores a 8 años.</a:t>
            </a:r>
          </a:p>
          <a:p>
            <a:pPr marL="342900" lvl="0" indent="-342900">
              <a:lnSpc>
                <a:spcPct val="107000"/>
              </a:lnSpc>
              <a:buFont typeface="Symbol" panose="05050102010706020507" pitchFamily="18" charset="2"/>
              <a:buChar char=""/>
            </a:pPr>
            <a:r>
              <a:rPr lang="es-CO" sz="2000" dirty="0">
                <a:effectLst/>
                <a:latin typeface="Calibri" panose="020F0502020204030204" pitchFamily="34" charset="0"/>
                <a:ea typeface="Calibri" panose="020F0502020204030204" pitchFamily="34" charset="0"/>
                <a:cs typeface="Times New Roman" panose="02020603050405020304" pitchFamily="18" charset="0"/>
              </a:rPr>
              <a:t>Modificar los datos de un registro.</a:t>
            </a:r>
          </a:p>
          <a:p>
            <a:pPr marL="342900" lvl="0" indent="-342900">
              <a:lnSpc>
                <a:spcPct val="107000"/>
              </a:lnSpc>
              <a:spcAft>
                <a:spcPts val="800"/>
              </a:spcAft>
              <a:buFont typeface="Symbol" panose="05050102010706020507" pitchFamily="18" charset="2"/>
              <a:buChar char=""/>
            </a:pPr>
            <a:r>
              <a:rPr lang="es-CO" sz="2000" dirty="0">
                <a:effectLst/>
                <a:latin typeface="Calibri" panose="020F0502020204030204" pitchFamily="34" charset="0"/>
                <a:ea typeface="Calibri" panose="020F0502020204030204" pitchFamily="34" charset="0"/>
                <a:cs typeface="Times New Roman" panose="02020603050405020304" pitchFamily="18" charset="0"/>
              </a:rPr>
              <a:t>Eliminar un registro.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0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52984" y="310917"/>
            <a:ext cx="4957358" cy="483738"/>
          </a:xfrm>
          <a:prstGeom prst="rect">
            <a:avLst/>
          </a:prstGeom>
        </p:spPr>
        <p:txBody>
          <a:bodyPr vert="horz" lIns="68580" tIns="34290" rIns="68580" bIns="3429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300" dirty="0">
                <a:solidFill>
                  <a:srgbClr val="172B7E"/>
                </a:solidFill>
                <a:latin typeface="Ancizar Serif Extrabold" panose="020A0902070300000003" pitchFamily="18" charset="0"/>
                <a:cs typeface="Ancizar Sans Extrabold"/>
              </a:rPr>
              <a:t>Reto No. 2</a:t>
            </a:r>
            <a:endParaRPr lang="es-ES" sz="2400" dirty="0">
              <a:solidFill>
                <a:srgbClr val="172B7E"/>
              </a:solidFill>
              <a:latin typeface="Ancizar Serif Extrabold" panose="020A0902070300000003" pitchFamily="18" charset="0"/>
              <a:cs typeface="Ancizar Sans Extrabold"/>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048" y="5600702"/>
            <a:ext cx="701601" cy="226559"/>
          </a:xfrm>
          <a:prstGeom prst="rect">
            <a:avLst/>
          </a:prstGeom>
        </p:spPr>
      </p:pic>
      <p:pic>
        <p:nvPicPr>
          <p:cNvPr id="9" name="Imagen 8">
            <a:extLst>
              <a:ext uri="{FF2B5EF4-FFF2-40B4-BE49-F238E27FC236}">
                <a16:creationId xmlns:a16="http://schemas.microsoft.com/office/drawing/2014/main" id="{3EE61048-0062-9391-DBEF-53F7006A8619}"/>
              </a:ext>
            </a:extLst>
          </p:cNvPr>
          <p:cNvPicPr>
            <a:picLocks noChangeAspect="1"/>
          </p:cNvPicPr>
          <p:nvPr/>
        </p:nvPicPr>
        <p:blipFill>
          <a:blip r:embed="rId3"/>
          <a:stretch>
            <a:fillRect/>
          </a:stretch>
        </p:blipFill>
        <p:spPr>
          <a:xfrm>
            <a:off x="5880143" y="6137078"/>
            <a:ext cx="6105525" cy="704850"/>
          </a:xfrm>
          <a:prstGeom prst="rect">
            <a:avLst/>
          </a:prstGeom>
        </p:spPr>
      </p:pic>
      <p:sp>
        <p:nvSpPr>
          <p:cNvPr id="8" name="Rectangle 2">
            <a:extLst>
              <a:ext uri="{FF2B5EF4-FFF2-40B4-BE49-F238E27FC236}">
                <a16:creationId xmlns:a16="http://schemas.microsoft.com/office/drawing/2014/main" id="{DB88943E-893D-32FC-5F69-C7DEB8DF3C2A}"/>
              </a:ext>
            </a:extLst>
          </p:cNvPr>
          <p:cNvSpPr>
            <a:spLocks noChangeArrowheads="1"/>
          </p:cNvSpPr>
          <p:nvPr/>
        </p:nvSpPr>
        <p:spPr bwMode="auto">
          <a:xfrm>
            <a:off x="1497809" y="1098223"/>
            <a:ext cx="9562077" cy="469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Pasos para su desarrollo: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1. Crear un nuevo proyecto</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2. Instalación de ORM</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3. Actualizar el archivo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env</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4. Creación de migraciones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5. Correr las migraciones creadas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6. Crear los modelos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7. Crear los controladores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8. Crear las rutas</a:t>
            </a:r>
          </a:p>
          <a:p>
            <a:pPr>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9. Realizar pruebas en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Postman</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60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5303043" y="3047742"/>
            <a:ext cx="1570112" cy="395173"/>
          </a:xfrm>
          <a:prstGeom prst="rect">
            <a:avLst/>
          </a:prstGeom>
          <a:noFill/>
        </p:spPr>
        <p:txBody>
          <a:bodyPr wrap="square" rtlCol="0">
            <a:spAutoFit/>
          </a:bodyPr>
          <a:lstStyle/>
          <a:p>
            <a:pPr algn="ctr">
              <a:lnSpc>
                <a:spcPct val="80000"/>
              </a:lnSpc>
            </a:pPr>
            <a:r>
              <a:rPr lang="ro-RO" sz="2400" i="1" dirty="0">
                <a:solidFill>
                  <a:srgbClr val="E03A00"/>
                </a:solidFill>
                <a:latin typeface="Ancizar Serif"/>
                <a:cs typeface="Ancizar Serif"/>
              </a:rPr>
              <a:t>Gracias</a:t>
            </a:r>
          </a:p>
        </p:txBody>
      </p:sp>
      <p:pic>
        <p:nvPicPr>
          <p:cNvPr id="3" name="Imagen 2">
            <a:extLst>
              <a:ext uri="{FF2B5EF4-FFF2-40B4-BE49-F238E27FC236}">
                <a16:creationId xmlns:a16="http://schemas.microsoft.com/office/drawing/2014/main" id="{41174363-22AF-6441-7827-71028050B15B}"/>
              </a:ext>
            </a:extLst>
          </p:cNvPr>
          <p:cNvPicPr>
            <a:picLocks noChangeAspect="1"/>
          </p:cNvPicPr>
          <p:nvPr/>
        </p:nvPicPr>
        <p:blipFill>
          <a:blip r:embed="rId3"/>
          <a:stretch>
            <a:fillRect/>
          </a:stretch>
        </p:blipFill>
        <p:spPr>
          <a:xfrm>
            <a:off x="1268449" y="5238750"/>
            <a:ext cx="9639300" cy="1619250"/>
          </a:xfrm>
          <a:prstGeom prst="rect">
            <a:avLst/>
          </a:prstGeom>
        </p:spPr>
      </p:pic>
    </p:spTree>
    <p:extLst>
      <p:ext uri="{BB962C8B-B14F-4D97-AF65-F5344CB8AC3E}">
        <p14:creationId xmlns:p14="http://schemas.microsoft.com/office/powerpoint/2010/main" val="4132190908"/>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Plantilla-presentacion.thmx</Template>
  <TotalTime>956</TotalTime>
  <Words>199</Words>
  <Application>Microsoft Office PowerPoint</Application>
  <PresentationFormat>Panorámica</PresentationFormat>
  <Paragraphs>45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Ancizar Sans</vt:lpstr>
      <vt:lpstr>Ancizar Serif</vt:lpstr>
      <vt:lpstr>Ancizar Serif Extrabold</vt:lpstr>
      <vt:lpstr>Arial</vt:lpstr>
      <vt:lpstr>Calibri</vt:lpstr>
      <vt:lpstr>Symbol</vt:lpstr>
      <vt:lpstr>Plantilla-presentacion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Unimedios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Shayu Garnica</dc:creator>
  <cp:lastModifiedBy>Roberto Rodriguez</cp:lastModifiedBy>
  <cp:revision>123</cp:revision>
  <dcterms:created xsi:type="dcterms:W3CDTF">2018-07-09T16:33:10Z</dcterms:created>
  <dcterms:modified xsi:type="dcterms:W3CDTF">2023-02-14T19:48:10Z</dcterms:modified>
</cp:coreProperties>
</file>