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7"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72" d="100"/>
          <a:sy n="72" d="100"/>
        </p:scale>
        <p:origin x="90" y="3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10/9/2019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10/9/2019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7EAA-5AAF-4209-91FA-319EA8A853C8}"/>
              </a:ext>
            </a:extLst>
          </p:cNvPr>
          <p:cNvSpPr>
            <a:spLocks noGrp="1"/>
          </p:cNvSpPr>
          <p:nvPr>
            <p:ph type="ctrTitle"/>
          </p:nvPr>
        </p:nvSpPr>
        <p:spPr/>
        <p:txBody>
          <a:bodyPr>
            <a:normAutofit fontScale="90000"/>
          </a:bodyPr>
          <a:lstStyle/>
          <a:p>
            <a:r>
              <a:rPr lang="en-US" dirty="0"/>
              <a:t>Socio-economic Impact on Education</a:t>
            </a:r>
          </a:p>
        </p:txBody>
      </p:sp>
      <p:sp>
        <p:nvSpPr>
          <p:cNvPr id="3" name="Subtitle 2">
            <a:extLst>
              <a:ext uri="{FF2B5EF4-FFF2-40B4-BE49-F238E27FC236}">
                <a16:creationId xmlns:a16="http://schemas.microsoft.com/office/drawing/2014/main" id="{D3FB8FCA-22D1-4BA2-8C8E-449912F5352F}"/>
              </a:ext>
            </a:extLst>
          </p:cNvPr>
          <p:cNvSpPr>
            <a:spLocks noGrp="1"/>
          </p:cNvSpPr>
          <p:nvPr>
            <p:ph type="subTitle" idx="1"/>
          </p:nvPr>
        </p:nvSpPr>
        <p:spPr>
          <a:xfrm>
            <a:off x="2417780" y="3531204"/>
            <a:ext cx="8637072" cy="1277560"/>
          </a:xfrm>
        </p:spPr>
        <p:txBody>
          <a:bodyPr>
            <a:normAutofit fontScale="92500" lnSpcReduction="10000"/>
          </a:bodyPr>
          <a:lstStyle/>
          <a:p>
            <a:r>
              <a:rPr lang="en-US" dirty="0"/>
              <a:t>Joyce Muthondu</a:t>
            </a:r>
          </a:p>
          <a:p>
            <a:r>
              <a:rPr lang="en-US" dirty="0"/>
              <a:t>Abigail Fabella</a:t>
            </a:r>
          </a:p>
          <a:p>
            <a:r>
              <a:rPr lang="en-US" dirty="0"/>
              <a:t>James Ng</a:t>
            </a:r>
          </a:p>
        </p:txBody>
      </p:sp>
    </p:spTree>
    <p:extLst>
      <p:ext uri="{BB962C8B-B14F-4D97-AF65-F5344CB8AC3E}">
        <p14:creationId xmlns:p14="http://schemas.microsoft.com/office/powerpoint/2010/main" val="313942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5D89-9E25-4B17-BE7B-A23B7EF0F85E}"/>
              </a:ext>
            </a:extLst>
          </p:cNvPr>
          <p:cNvSpPr>
            <a:spLocks noGrp="1"/>
          </p:cNvSpPr>
          <p:nvPr>
            <p:ph type="title"/>
          </p:nvPr>
        </p:nvSpPr>
        <p:spPr/>
        <p:txBody>
          <a:bodyPr/>
          <a:lstStyle/>
          <a:p>
            <a:r>
              <a:rPr lang="en-US" dirty="0"/>
              <a:t>Mean Scores Histograms</a:t>
            </a:r>
          </a:p>
        </p:txBody>
      </p:sp>
      <p:sp>
        <p:nvSpPr>
          <p:cNvPr id="3" name="Text Placeholder 2">
            <a:extLst>
              <a:ext uri="{FF2B5EF4-FFF2-40B4-BE49-F238E27FC236}">
                <a16:creationId xmlns:a16="http://schemas.microsoft.com/office/drawing/2014/main" id="{713BFF92-C6C5-4C4B-9915-755BADE5BE93}"/>
              </a:ext>
            </a:extLst>
          </p:cNvPr>
          <p:cNvSpPr>
            <a:spLocks noGrp="1"/>
          </p:cNvSpPr>
          <p:nvPr>
            <p:ph type="body" idx="1"/>
          </p:nvPr>
        </p:nvSpPr>
        <p:spPr/>
        <p:txBody>
          <a:bodyPr/>
          <a:lstStyle/>
          <a:p>
            <a:r>
              <a:rPr lang="en-US" dirty="0"/>
              <a:t>Histogram Math Scores</a:t>
            </a:r>
          </a:p>
        </p:txBody>
      </p:sp>
      <p:sp>
        <p:nvSpPr>
          <p:cNvPr id="5" name="Text Placeholder 4">
            <a:extLst>
              <a:ext uri="{FF2B5EF4-FFF2-40B4-BE49-F238E27FC236}">
                <a16:creationId xmlns:a16="http://schemas.microsoft.com/office/drawing/2014/main" id="{47A2A73A-30C7-4A53-9BB5-F0417B00ABDF}"/>
              </a:ext>
            </a:extLst>
          </p:cNvPr>
          <p:cNvSpPr>
            <a:spLocks noGrp="1"/>
          </p:cNvSpPr>
          <p:nvPr>
            <p:ph type="body" sz="quarter" idx="3"/>
          </p:nvPr>
        </p:nvSpPr>
        <p:spPr/>
        <p:txBody>
          <a:bodyPr/>
          <a:lstStyle/>
          <a:p>
            <a:r>
              <a:rPr lang="en-US" dirty="0"/>
              <a:t>Histogram writing scores</a:t>
            </a:r>
          </a:p>
        </p:txBody>
      </p:sp>
      <p:pic>
        <p:nvPicPr>
          <p:cNvPr id="10" name="Content Placeholder 9">
            <a:extLst>
              <a:ext uri="{FF2B5EF4-FFF2-40B4-BE49-F238E27FC236}">
                <a16:creationId xmlns:a16="http://schemas.microsoft.com/office/drawing/2014/main" id="{BA6A273A-305A-4BA2-B02E-9CB11F750EA4}"/>
              </a:ext>
            </a:extLst>
          </p:cNvPr>
          <p:cNvPicPr>
            <a:picLocks noGrp="1" noChangeAspect="1"/>
          </p:cNvPicPr>
          <p:nvPr>
            <p:ph sz="quarter" idx="4"/>
          </p:nvPr>
        </p:nvPicPr>
        <p:blipFill rotWithShape="1">
          <a:blip r:embed="rId2"/>
          <a:srcRect l="17386" t="32750" r="48966" b="26557"/>
          <a:stretch/>
        </p:blipFill>
        <p:spPr>
          <a:xfrm>
            <a:off x="6523281" y="2821490"/>
            <a:ext cx="4405346" cy="2996833"/>
          </a:xfrm>
          <a:prstGeom prst="rect">
            <a:avLst/>
          </a:prstGeom>
        </p:spPr>
      </p:pic>
      <p:pic>
        <p:nvPicPr>
          <p:cNvPr id="9" name="Content Placeholder 8">
            <a:extLst>
              <a:ext uri="{FF2B5EF4-FFF2-40B4-BE49-F238E27FC236}">
                <a16:creationId xmlns:a16="http://schemas.microsoft.com/office/drawing/2014/main" id="{FAC66E07-93B5-4B43-8CBF-5B42D705CB75}"/>
              </a:ext>
            </a:extLst>
          </p:cNvPr>
          <p:cNvPicPr>
            <a:picLocks noGrp="1" noChangeAspect="1"/>
          </p:cNvPicPr>
          <p:nvPr>
            <p:ph sz="half" idx="2"/>
          </p:nvPr>
        </p:nvPicPr>
        <p:blipFill rotWithShape="1">
          <a:blip r:embed="rId3"/>
          <a:srcRect l="16214" t="33728" r="49222" b="27613"/>
          <a:stretch/>
        </p:blipFill>
        <p:spPr>
          <a:xfrm>
            <a:off x="1016253" y="2821491"/>
            <a:ext cx="4763386" cy="2996833"/>
          </a:xfrm>
          <a:prstGeom prst="rect">
            <a:avLst/>
          </a:prstGeom>
        </p:spPr>
      </p:pic>
    </p:spTree>
    <p:extLst>
      <p:ext uri="{BB962C8B-B14F-4D97-AF65-F5344CB8AC3E}">
        <p14:creationId xmlns:p14="http://schemas.microsoft.com/office/powerpoint/2010/main" val="165296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62A5-7EC3-41B9-9111-69F605730ABC}"/>
              </a:ext>
            </a:extLst>
          </p:cNvPr>
          <p:cNvSpPr>
            <a:spLocks noGrp="1"/>
          </p:cNvSpPr>
          <p:nvPr>
            <p:ph type="title"/>
          </p:nvPr>
        </p:nvSpPr>
        <p:spPr/>
        <p:txBody>
          <a:bodyPr/>
          <a:lstStyle/>
          <a:p>
            <a:r>
              <a:rPr lang="en-US" dirty="0"/>
              <a:t>Mean Scores Histograms</a:t>
            </a:r>
            <a:br>
              <a:rPr lang="en-US" dirty="0"/>
            </a:br>
            <a:r>
              <a:rPr lang="en-US" dirty="0"/>
              <a:t>Continued</a:t>
            </a:r>
          </a:p>
        </p:txBody>
      </p:sp>
      <p:sp>
        <p:nvSpPr>
          <p:cNvPr id="3" name="Text Placeholder 2">
            <a:extLst>
              <a:ext uri="{FF2B5EF4-FFF2-40B4-BE49-F238E27FC236}">
                <a16:creationId xmlns:a16="http://schemas.microsoft.com/office/drawing/2014/main" id="{BE8FF9E3-2184-4A55-9A9F-08F44E66F312}"/>
              </a:ext>
            </a:extLst>
          </p:cNvPr>
          <p:cNvSpPr>
            <a:spLocks noGrp="1"/>
          </p:cNvSpPr>
          <p:nvPr>
            <p:ph type="body" idx="1"/>
          </p:nvPr>
        </p:nvSpPr>
        <p:spPr>
          <a:xfrm>
            <a:off x="1447191" y="2211572"/>
            <a:ext cx="4645152" cy="609920"/>
          </a:xfrm>
        </p:spPr>
        <p:txBody>
          <a:bodyPr/>
          <a:lstStyle/>
          <a:p>
            <a:r>
              <a:rPr lang="en-US" dirty="0"/>
              <a:t>Histogram reading Scores</a:t>
            </a:r>
          </a:p>
        </p:txBody>
      </p:sp>
      <p:pic>
        <p:nvPicPr>
          <p:cNvPr id="7" name="Content Placeholder 6">
            <a:extLst>
              <a:ext uri="{FF2B5EF4-FFF2-40B4-BE49-F238E27FC236}">
                <a16:creationId xmlns:a16="http://schemas.microsoft.com/office/drawing/2014/main" id="{C418B326-478A-444F-9F79-37EC7E3A6CB9}"/>
              </a:ext>
            </a:extLst>
          </p:cNvPr>
          <p:cNvPicPr>
            <a:picLocks noGrp="1" noChangeAspect="1"/>
          </p:cNvPicPr>
          <p:nvPr>
            <p:ph sz="half" idx="2"/>
          </p:nvPr>
        </p:nvPicPr>
        <p:blipFill rotWithShape="1">
          <a:blip r:embed="rId2"/>
          <a:srcRect l="17087" t="37713" r="48654" b="20874"/>
          <a:stretch/>
        </p:blipFill>
        <p:spPr>
          <a:xfrm>
            <a:off x="1456604" y="2821492"/>
            <a:ext cx="4338084" cy="2949897"/>
          </a:xfrm>
          <a:prstGeom prst="rect">
            <a:avLst/>
          </a:prstGeom>
        </p:spPr>
      </p:pic>
    </p:spTree>
    <p:extLst>
      <p:ext uri="{BB962C8B-B14F-4D97-AF65-F5344CB8AC3E}">
        <p14:creationId xmlns:p14="http://schemas.microsoft.com/office/powerpoint/2010/main" val="5892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6048-BECB-4D6F-BCB5-3A376847B7AB}"/>
              </a:ext>
            </a:extLst>
          </p:cNvPr>
          <p:cNvSpPr>
            <a:spLocks noGrp="1"/>
          </p:cNvSpPr>
          <p:nvPr>
            <p:ph type="title"/>
          </p:nvPr>
        </p:nvSpPr>
        <p:spPr>
          <a:xfrm>
            <a:off x="1451579" y="804519"/>
            <a:ext cx="9603275" cy="746489"/>
          </a:xfrm>
        </p:spPr>
        <p:txBody>
          <a:bodyPr/>
          <a:lstStyle/>
          <a:p>
            <a:r>
              <a:rPr lang="en-US" dirty="0"/>
              <a:t>Data </a:t>
            </a:r>
            <a:r>
              <a:rPr lang="en-US" dirty="0" err="1"/>
              <a:t>ScatterPlot</a:t>
            </a:r>
            <a:r>
              <a:rPr lang="en-US" dirty="0"/>
              <a:t> of Mean Scores</a:t>
            </a:r>
          </a:p>
        </p:txBody>
      </p:sp>
      <p:pic>
        <p:nvPicPr>
          <p:cNvPr id="4" name="Content Placeholder 3" descr="A screenshot of a cell phone&#10;&#10;Description automatically generated">
            <a:extLst>
              <a:ext uri="{FF2B5EF4-FFF2-40B4-BE49-F238E27FC236}">
                <a16:creationId xmlns:a16="http://schemas.microsoft.com/office/drawing/2014/main" id="{CAD033D3-1348-4AC2-8F1D-B35A770ECEEC}"/>
              </a:ext>
            </a:extLst>
          </p:cNvPr>
          <p:cNvPicPr>
            <a:picLocks noGrp="1" noChangeAspect="1"/>
          </p:cNvPicPr>
          <p:nvPr>
            <p:ph idx="1"/>
          </p:nvPr>
        </p:nvPicPr>
        <p:blipFill rotWithShape="1">
          <a:blip r:embed="rId2"/>
          <a:srcRect l="1482" b="40667"/>
          <a:stretch/>
        </p:blipFill>
        <p:spPr>
          <a:xfrm>
            <a:off x="2340037" y="1969826"/>
            <a:ext cx="7826357" cy="3927889"/>
          </a:xfrm>
          <a:prstGeom prst="rect">
            <a:avLst/>
          </a:prstGeom>
        </p:spPr>
      </p:pic>
    </p:spTree>
    <p:extLst>
      <p:ext uri="{BB962C8B-B14F-4D97-AF65-F5344CB8AC3E}">
        <p14:creationId xmlns:p14="http://schemas.microsoft.com/office/powerpoint/2010/main" val="346056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ED3C83D-DFB0-4BAC-87C0-2E0F06F93A5C}"/>
              </a:ext>
            </a:extLst>
          </p:cNvPr>
          <p:cNvSpPr>
            <a:spLocks noGrp="1"/>
          </p:cNvSpPr>
          <p:nvPr>
            <p:ph type="title"/>
          </p:nvPr>
        </p:nvSpPr>
        <p:spPr/>
        <p:txBody>
          <a:bodyPr/>
          <a:lstStyle/>
          <a:p>
            <a:r>
              <a:rPr lang="en-US" dirty="0"/>
              <a:t>Histogram of Mean Scores</a:t>
            </a:r>
          </a:p>
        </p:txBody>
      </p:sp>
      <p:pic>
        <p:nvPicPr>
          <p:cNvPr id="10" name="Content Placeholder 9" descr="A screenshot of a cell phone&#10;&#10;Description automatically generated">
            <a:extLst>
              <a:ext uri="{FF2B5EF4-FFF2-40B4-BE49-F238E27FC236}">
                <a16:creationId xmlns:a16="http://schemas.microsoft.com/office/drawing/2014/main" id="{93FB9370-B105-42FC-9D32-2D918F7A5B95}"/>
              </a:ext>
            </a:extLst>
          </p:cNvPr>
          <p:cNvPicPr>
            <a:picLocks noGrp="1" noChangeAspect="1"/>
          </p:cNvPicPr>
          <p:nvPr>
            <p:ph idx="1"/>
          </p:nvPr>
        </p:nvPicPr>
        <p:blipFill rotWithShape="1">
          <a:blip r:embed="rId2"/>
          <a:srcRect t="44444" r="740"/>
          <a:stretch/>
        </p:blipFill>
        <p:spPr>
          <a:xfrm>
            <a:off x="1591766" y="1704181"/>
            <a:ext cx="7396020" cy="3449638"/>
          </a:xfrm>
          <a:prstGeom prst="rect">
            <a:avLst/>
          </a:prstGeom>
        </p:spPr>
      </p:pic>
    </p:spTree>
    <p:extLst>
      <p:ext uri="{BB962C8B-B14F-4D97-AF65-F5344CB8AC3E}">
        <p14:creationId xmlns:p14="http://schemas.microsoft.com/office/powerpoint/2010/main" val="188724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0CE2-0D71-485B-ADEB-77404B9441F2}"/>
              </a:ext>
            </a:extLst>
          </p:cNvPr>
          <p:cNvSpPr>
            <a:spLocks noGrp="1"/>
          </p:cNvSpPr>
          <p:nvPr>
            <p:ph type="title"/>
          </p:nvPr>
        </p:nvSpPr>
        <p:spPr/>
        <p:txBody>
          <a:bodyPr/>
          <a:lstStyle/>
          <a:p>
            <a:r>
              <a:rPr lang="en-US" dirty="0"/>
              <a:t>Post Mortem	</a:t>
            </a:r>
          </a:p>
        </p:txBody>
      </p:sp>
      <p:sp>
        <p:nvSpPr>
          <p:cNvPr id="3" name="Content Placeholder 2">
            <a:extLst>
              <a:ext uri="{FF2B5EF4-FFF2-40B4-BE49-F238E27FC236}">
                <a16:creationId xmlns:a16="http://schemas.microsoft.com/office/drawing/2014/main" id="{9C7F69EE-50E5-490E-B492-13A3988750AA}"/>
              </a:ext>
            </a:extLst>
          </p:cNvPr>
          <p:cNvSpPr>
            <a:spLocks noGrp="1"/>
          </p:cNvSpPr>
          <p:nvPr>
            <p:ph idx="1"/>
          </p:nvPr>
        </p:nvSpPr>
        <p:spPr/>
        <p:txBody>
          <a:bodyPr/>
          <a:lstStyle/>
          <a:p>
            <a:r>
              <a:rPr lang="en-US" dirty="0"/>
              <a:t>We would have like to asked how race and gender would have compared to economic advantages. We know there are many assumptions that gender and race impact math scores.  Also, if race was a major investigation topic, it would have been nice to examine if ESL would have impacted reading and writing scores. </a:t>
            </a:r>
          </a:p>
          <a:p>
            <a:r>
              <a:rPr lang="en-US" dirty="0"/>
              <a:t>We would have like to been more skilled to create a “No Advantage” population in one step instead of creating separate </a:t>
            </a:r>
            <a:r>
              <a:rPr lang="en-US" dirty="0" err="1"/>
              <a:t>dataframes</a:t>
            </a:r>
            <a:r>
              <a:rPr lang="en-US" dirty="0"/>
              <a:t>. </a:t>
            </a:r>
          </a:p>
          <a:p>
            <a:r>
              <a:rPr lang="en-US" dirty="0"/>
              <a:t>We would have like to have examined more datasets, with a larger population sample size. </a:t>
            </a:r>
          </a:p>
        </p:txBody>
      </p:sp>
    </p:spTree>
    <p:extLst>
      <p:ext uri="{BB962C8B-B14F-4D97-AF65-F5344CB8AC3E}">
        <p14:creationId xmlns:p14="http://schemas.microsoft.com/office/powerpoint/2010/main" val="328822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348E-7E58-4222-A137-643AE5636E82}"/>
              </a:ext>
            </a:extLst>
          </p:cNvPr>
          <p:cNvSpPr>
            <a:spLocks noGrp="1"/>
          </p:cNvSpPr>
          <p:nvPr>
            <p:ph type="title"/>
          </p:nvPr>
        </p:nvSpPr>
        <p:spPr/>
        <p:txBody>
          <a:bodyPr/>
          <a:lstStyle/>
          <a:p>
            <a:r>
              <a:rPr lang="en-US" dirty="0"/>
              <a:t>Project Concept</a:t>
            </a:r>
          </a:p>
        </p:txBody>
      </p:sp>
      <p:sp>
        <p:nvSpPr>
          <p:cNvPr id="3" name="Content Placeholder 2">
            <a:extLst>
              <a:ext uri="{FF2B5EF4-FFF2-40B4-BE49-F238E27FC236}">
                <a16:creationId xmlns:a16="http://schemas.microsoft.com/office/drawing/2014/main" id="{14C2C8BA-464F-410D-AD58-4C3BE3104202}"/>
              </a:ext>
            </a:extLst>
          </p:cNvPr>
          <p:cNvSpPr>
            <a:spLocks noGrp="1"/>
          </p:cNvSpPr>
          <p:nvPr>
            <p:ph idx="1"/>
          </p:nvPr>
        </p:nvSpPr>
        <p:spPr/>
        <p:txBody>
          <a:bodyPr>
            <a:normAutofit fontScale="92500" lnSpcReduction="10000"/>
          </a:bodyPr>
          <a:lstStyle/>
          <a:p>
            <a:r>
              <a:rPr lang="en-US" dirty="0"/>
              <a:t>It has been theorized for years that students that have a social and economic advantage will do better academically than students that do not have such advantages. </a:t>
            </a:r>
          </a:p>
          <a:p>
            <a:r>
              <a:rPr lang="en-US" dirty="0"/>
              <a:t>We wanted to review how socio-economic advantages might impact standardized test scores in the high school population. </a:t>
            </a:r>
          </a:p>
          <a:p>
            <a:pPr lvl="1"/>
            <a:r>
              <a:rPr lang="en-US" dirty="0"/>
              <a:t>Does economic and social advantages give students an advantage when it comes to academics? </a:t>
            </a:r>
          </a:p>
          <a:p>
            <a:pPr lvl="1"/>
            <a:r>
              <a:rPr lang="en-US" dirty="0"/>
              <a:t>If there is a difference, in exam scores, could the differences in be explained by race, gender or other factors? </a:t>
            </a:r>
          </a:p>
          <a:p>
            <a:pPr lvl="1"/>
            <a:r>
              <a:rPr lang="en-US" dirty="0"/>
              <a:t>How does one define social and economic advantages? </a:t>
            </a:r>
          </a:p>
          <a:p>
            <a:pPr lvl="1"/>
            <a:r>
              <a:rPr lang="en-US" dirty="0"/>
              <a:t>Can we state with 95% confidence that “advantaged” students outperform their “non-advantaged counterparts?”</a:t>
            </a:r>
          </a:p>
        </p:txBody>
      </p:sp>
    </p:spTree>
    <p:extLst>
      <p:ext uri="{BB962C8B-B14F-4D97-AF65-F5344CB8AC3E}">
        <p14:creationId xmlns:p14="http://schemas.microsoft.com/office/powerpoint/2010/main" val="290436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3BD-1D66-42F8-BB6D-BD9C2FE6D8CE}"/>
              </a:ext>
            </a:extLst>
          </p:cNvPr>
          <p:cNvSpPr>
            <a:spLocks noGrp="1"/>
          </p:cNvSpPr>
          <p:nvPr>
            <p:ph type="title"/>
          </p:nvPr>
        </p:nvSpPr>
        <p:spPr>
          <a:xfrm>
            <a:off x="1451579" y="804519"/>
            <a:ext cx="9603275" cy="1049235"/>
          </a:xfrm>
        </p:spPr>
        <p:txBody>
          <a:bodyPr>
            <a:normAutofit/>
          </a:bodyPr>
          <a:lstStyle/>
          <a:p>
            <a:br>
              <a:rPr lang="en-US" dirty="0"/>
            </a:br>
            <a:r>
              <a:rPr lang="en-US" dirty="0"/>
              <a:t>Project Background and Challenges</a:t>
            </a:r>
            <a:endParaRPr lang="en-US" sz="1800" dirty="0"/>
          </a:p>
        </p:txBody>
      </p:sp>
      <p:sp>
        <p:nvSpPr>
          <p:cNvPr id="3" name="Content Placeholder 2">
            <a:extLst>
              <a:ext uri="{FF2B5EF4-FFF2-40B4-BE49-F238E27FC236}">
                <a16:creationId xmlns:a16="http://schemas.microsoft.com/office/drawing/2014/main" id="{29732FAD-070C-4B59-8BE1-B33AC4EC454E}"/>
              </a:ext>
            </a:extLst>
          </p:cNvPr>
          <p:cNvSpPr>
            <a:spLocks noGrp="1"/>
          </p:cNvSpPr>
          <p:nvPr>
            <p:ph idx="1"/>
          </p:nvPr>
        </p:nvSpPr>
        <p:spPr/>
        <p:txBody>
          <a:bodyPr>
            <a:normAutofit/>
          </a:bodyPr>
          <a:lstStyle/>
          <a:p>
            <a:r>
              <a:rPr lang="en-US" dirty="0"/>
              <a:t>Key Assumptions:</a:t>
            </a:r>
          </a:p>
          <a:p>
            <a:pPr lvl="1"/>
            <a:r>
              <a:rPr lang="en-US" dirty="0"/>
              <a:t>High School Student Data will be random students within the United States. </a:t>
            </a:r>
          </a:p>
          <a:p>
            <a:pPr lvl="1"/>
            <a:r>
              <a:rPr lang="en-US" dirty="0"/>
              <a:t>Key Academic metrics will be exam scores from some form of standardized tests. </a:t>
            </a:r>
          </a:p>
          <a:p>
            <a:r>
              <a:rPr lang="en-US" dirty="0"/>
              <a:t>Risks:</a:t>
            </a:r>
          </a:p>
          <a:p>
            <a:pPr lvl="1"/>
            <a:r>
              <a:rPr lang="en-US" dirty="0"/>
              <a:t>Dataset can be skewed due to small sample size. </a:t>
            </a:r>
          </a:p>
          <a:p>
            <a:pPr lvl="1"/>
            <a:r>
              <a:rPr lang="en-US" dirty="0"/>
              <a:t>The validity of the data source cannot be verified as accurate. </a:t>
            </a:r>
          </a:p>
          <a:p>
            <a:r>
              <a:rPr lang="en-US" dirty="0"/>
              <a:t>Data Source:</a:t>
            </a:r>
          </a:p>
          <a:p>
            <a:pPr lvl="1"/>
            <a:r>
              <a:rPr lang="en-US" dirty="0"/>
              <a:t>https://www.kaggle.com/spscientist/students-performance-in-exams</a:t>
            </a:r>
          </a:p>
          <a:p>
            <a:endParaRPr lang="en-US" dirty="0"/>
          </a:p>
        </p:txBody>
      </p:sp>
    </p:spTree>
    <p:extLst>
      <p:ext uri="{BB962C8B-B14F-4D97-AF65-F5344CB8AC3E}">
        <p14:creationId xmlns:p14="http://schemas.microsoft.com/office/powerpoint/2010/main" val="171748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F02-D750-4FED-8368-6AC8BFB89447}"/>
              </a:ext>
            </a:extLst>
          </p:cNvPr>
          <p:cNvSpPr>
            <a:spLocks noGrp="1"/>
          </p:cNvSpPr>
          <p:nvPr>
            <p:ph type="title"/>
          </p:nvPr>
        </p:nvSpPr>
        <p:spPr/>
        <p:txBody>
          <a:bodyPr/>
          <a:lstStyle/>
          <a:p>
            <a:r>
              <a:rPr lang="en-US" dirty="0"/>
              <a:t>Project Methodology</a:t>
            </a:r>
          </a:p>
        </p:txBody>
      </p:sp>
      <p:sp>
        <p:nvSpPr>
          <p:cNvPr id="3" name="Content Placeholder 2">
            <a:extLst>
              <a:ext uri="{FF2B5EF4-FFF2-40B4-BE49-F238E27FC236}">
                <a16:creationId xmlns:a16="http://schemas.microsoft.com/office/drawing/2014/main" id="{FAC49818-CAED-4703-B57A-F92D949AED98}"/>
              </a:ext>
            </a:extLst>
          </p:cNvPr>
          <p:cNvSpPr>
            <a:spLocks noGrp="1"/>
          </p:cNvSpPr>
          <p:nvPr>
            <p:ph idx="1"/>
          </p:nvPr>
        </p:nvSpPr>
        <p:spPr/>
        <p:txBody>
          <a:bodyPr/>
          <a:lstStyle/>
          <a:p>
            <a:r>
              <a:rPr lang="en-US" dirty="0"/>
              <a:t>The methodology of this data analysis study will the combination of using the Pandas data frame tools to sort and collect data and run the results through the statistics library to validate the hypothesis through using the t-test functions in Python to a confidence level of 95% (or P Value of .05)</a:t>
            </a:r>
          </a:p>
          <a:p>
            <a:r>
              <a:rPr lang="en-US" dirty="0"/>
              <a:t>Scatterplots and histograms will also be used to examine the analysis and results and present a visual representation of both the data and the analysis</a:t>
            </a:r>
          </a:p>
          <a:p>
            <a:endParaRPr lang="en-US" dirty="0"/>
          </a:p>
        </p:txBody>
      </p:sp>
    </p:spTree>
    <p:extLst>
      <p:ext uri="{BB962C8B-B14F-4D97-AF65-F5344CB8AC3E}">
        <p14:creationId xmlns:p14="http://schemas.microsoft.com/office/powerpoint/2010/main" val="171314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2F01-1714-4C15-910A-488879F4AB72}"/>
              </a:ext>
            </a:extLst>
          </p:cNvPr>
          <p:cNvSpPr>
            <a:spLocks noGrp="1"/>
          </p:cNvSpPr>
          <p:nvPr>
            <p:ph type="title"/>
          </p:nvPr>
        </p:nvSpPr>
        <p:spPr/>
        <p:txBody>
          <a:bodyPr/>
          <a:lstStyle/>
          <a:p>
            <a:r>
              <a:rPr lang="en-US" dirty="0"/>
              <a:t>Hypothesis Definition and Methodology</a:t>
            </a:r>
          </a:p>
        </p:txBody>
      </p:sp>
      <p:sp>
        <p:nvSpPr>
          <p:cNvPr id="3" name="Content Placeholder 2">
            <a:extLst>
              <a:ext uri="{FF2B5EF4-FFF2-40B4-BE49-F238E27FC236}">
                <a16:creationId xmlns:a16="http://schemas.microsoft.com/office/drawing/2014/main" id="{807E2F18-B1A2-441F-8CB8-4E4DF60E18D9}"/>
              </a:ext>
            </a:extLst>
          </p:cNvPr>
          <p:cNvSpPr>
            <a:spLocks noGrp="1"/>
          </p:cNvSpPr>
          <p:nvPr>
            <p:ph idx="1"/>
          </p:nvPr>
        </p:nvSpPr>
        <p:spPr/>
        <p:txBody>
          <a:bodyPr>
            <a:normAutofit fontScale="92500" lnSpcReduction="10000"/>
          </a:bodyPr>
          <a:lstStyle/>
          <a:p>
            <a:r>
              <a:rPr lang="en-US" dirty="0"/>
              <a:t>Since we want to prove from the collected data that one population has an advantage over the other, we will set the null hypothesis to equal each other:</a:t>
            </a:r>
          </a:p>
          <a:p>
            <a:pPr lvl="1"/>
            <a:r>
              <a:rPr lang="en-US" dirty="0"/>
              <a:t>Advantaged Students should have the same exam scores as Non-Advantaged Students. </a:t>
            </a:r>
          </a:p>
          <a:p>
            <a:pPr lvl="1"/>
            <a:r>
              <a:rPr lang="en-US" dirty="0"/>
              <a:t>If we have a P-Value of greater than .05, then we will accept the null hypothesis that the exam scores of advantaged students and non-advantaged students are equal to each other.  If the P Value is less than .05, than we will reject the hypothesis and accept with 95% confidence that the results are not equal to each other. </a:t>
            </a:r>
          </a:p>
          <a:p>
            <a:r>
              <a:rPr lang="en-US" dirty="0"/>
              <a:t>The metrics provided from the dataset include:</a:t>
            </a:r>
          </a:p>
          <a:p>
            <a:pPr lvl="1"/>
            <a:r>
              <a:rPr lang="en-US" dirty="0"/>
              <a:t>Parent’s highest level of education, Gender, Race or Ethnicity, Standard or Reduced/Free Lunch, Exam Preparation Course taken, Writing Exam Score, Reading Exam Score, and Math Exam Score. </a:t>
            </a:r>
          </a:p>
        </p:txBody>
      </p:sp>
    </p:spTree>
    <p:extLst>
      <p:ext uri="{BB962C8B-B14F-4D97-AF65-F5344CB8AC3E}">
        <p14:creationId xmlns:p14="http://schemas.microsoft.com/office/powerpoint/2010/main" val="156487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AFD3-4B72-4D2E-BBE5-8CA61C7E09D1}"/>
              </a:ext>
            </a:extLst>
          </p:cNvPr>
          <p:cNvSpPr>
            <a:spLocks noGrp="1"/>
          </p:cNvSpPr>
          <p:nvPr>
            <p:ph type="title"/>
          </p:nvPr>
        </p:nvSpPr>
        <p:spPr/>
        <p:txBody>
          <a:bodyPr/>
          <a:lstStyle/>
          <a:p>
            <a:r>
              <a:rPr lang="en-US" dirty="0"/>
              <a:t>Populations Defined</a:t>
            </a:r>
          </a:p>
        </p:txBody>
      </p:sp>
      <p:sp>
        <p:nvSpPr>
          <p:cNvPr id="3" name="Content Placeholder 2">
            <a:extLst>
              <a:ext uri="{FF2B5EF4-FFF2-40B4-BE49-F238E27FC236}">
                <a16:creationId xmlns:a16="http://schemas.microsoft.com/office/drawing/2014/main" id="{752F2B66-8C11-47C4-ABD8-2CF4F0F989A8}"/>
              </a:ext>
            </a:extLst>
          </p:cNvPr>
          <p:cNvSpPr>
            <a:spLocks noGrp="1"/>
          </p:cNvSpPr>
          <p:nvPr>
            <p:ph idx="1"/>
          </p:nvPr>
        </p:nvSpPr>
        <p:spPr/>
        <p:txBody>
          <a:bodyPr/>
          <a:lstStyle/>
          <a:p>
            <a:r>
              <a:rPr lang="en-US" dirty="0"/>
              <a:t>Given the available data, we set the advantages for high school students to be:</a:t>
            </a:r>
          </a:p>
          <a:p>
            <a:pPr lvl="1"/>
            <a:r>
              <a:rPr lang="en-US" dirty="0"/>
              <a:t>Parent’s Level of Education being Bachelor’s or Master’s Degrees, Standard Lunch only, and Exam Preparation Class taken. </a:t>
            </a:r>
          </a:p>
          <a:p>
            <a:pPr lvl="1"/>
            <a:r>
              <a:rPr lang="en-US" dirty="0"/>
              <a:t>The rest of the population would be the student population that is not deemed to have a clear social and economic advantage. </a:t>
            </a:r>
          </a:p>
          <a:p>
            <a:r>
              <a:rPr lang="en-US" dirty="0"/>
              <a:t>The results would be examined by taking a mean score of the reading, writing, and mathematics exam.  However, since the data is available, we can take a deeper look into each subject area if needed. </a:t>
            </a:r>
          </a:p>
        </p:txBody>
      </p:sp>
    </p:spTree>
    <p:extLst>
      <p:ext uri="{BB962C8B-B14F-4D97-AF65-F5344CB8AC3E}">
        <p14:creationId xmlns:p14="http://schemas.microsoft.com/office/powerpoint/2010/main" val="419510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2E55-318A-4D60-B513-653EC3F6B672}"/>
              </a:ext>
            </a:extLst>
          </p:cNvPr>
          <p:cNvSpPr>
            <a:spLocks noGrp="1"/>
          </p:cNvSpPr>
          <p:nvPr>
            <p:ph type="title"/>
          </p:nvPr>
        </p:nvSpPr>
        <p:spPr/>
        <p:txBody>
          <a:bodyPr/>
          <a:lstStyle/>
          <a:p>
            <a:r>
              <a:rPr lang="en-US" dirty="0" err="1"/>
              <a:t>DatA</a:t>
            </a:r>
            <a:r>
              <a:rPr lang="en-US" dirty="0"/>
              <a:t> Extraction Methodology</a:t>
            </a:r>
          </a:p>
        </p:txBody>
      </p:sp>
      <p:sp>
        <p:nvSpPr>
          <p:cNvPr id="3" name="Content Placeholder 2">
            <a:extLst>
              <a:ext uri="{FF2B5EF4-FFF2-40B4-BE49-F238E27FC236}">
                <a16:creationId xmlns:a16="http://schemas.microsoft.com/office/drawing/2014/main" id="{4BCDEC2D-3474-464A-964F-B2F60DAC2D6F}"/>
              </a:ext>
            </a:extLst>
          </p:cNvPr>
          <p:cNvSpPr>
            <a:spLocks noGrp="1"/>
          </p:cNvSpPr>
          <p:nvPr>
            <p:ph idx="1"/>
          </p:nvPr>
        </p:nvSpPr>
        <p:spPr/>
        <p:txBody>
          <a:bodyPr>
            <a:normAutofit fontScale="85000" lnSpcReduction="20000"/>
          </a:bodyPr>
          <a:lstStyle/>
          <a:p>
            <a:r>
              <a:rPr lang="en-US" dirty="0"/>
              <a:t>We had to create 4 data frames since we didn’t have a good methodology to sort out multi-variable values. </a:t>
            </a:r>
          </a:p>
          <a:p>
            <a:pPr lvl="1"/>
            <a:r>
              <a:rPr lang="en-US" dirty="0"/>
              <a:t>Our advantaged population was parent’s level of education was bachelor’s or master’s, standard school lunch, and a test preparation course was completed. We used the “</a:t>
            </a:r>
            <a:r>
              <a:rPr lang="en-US" dirty="0" err="1"/>
              <a:t>groupby</a:t>
            </a:r>
            <a:r>
              <a:rPr lang="en-US" dirty="0"/>
              <a:t>” functions to sort this population. </a:t>
            </a:r>
          </a:p>
          <a:p>
            <a:pPr lvl="1"/>
            <a:r>
              <a:rPr lang="en-US" dirty="0"/>
              <a:t>The main data frames were sorted by the level of parent’s education to be bachelor’s or master’s.  The population without parents having the bachelor’s degree or higher was titled the disadvantaged population. </a:t>
            </a:r>
          </a:p>
          <a:p>
            <a:pPr lvl="1"/>
            <a:r>
              <a:rPr lang="en-US" dirty="0"/>
              <a:t>The difficulty was extracting the scores where the parent’s level of education was bachelor’s or master’s but either the student had reduced/free lunch or they did not complete the exam preparation course. We needed to create two separate </a:t>
            </a:r>
            <a:r>
              <a:rPr lang="en-US" dirty="0" err="1"/>
              <a:t>dataframe</a:t>
            </a:r>
            <a:r>
              <a:rPr lang="en-US" dirty="0"/>
              <a:t> to secure these populations.</a:t>
            </a:r>
          </a:p>
          <a:p>
            <a:pPr lvl="1"/>
            <a:r>
              <a:rPr lang="en-US" dirty="0"/>
              <a:t>We used the “</a:t>
            </a:r>
            <a:r>
              <a:rPr lang="en-US" dirty="0" err="1"/>
              <a:t>concat</a:t>
            </a:r>
            <a:r>
              <a:rPr lang="en-US" dirty="0"/>
              <a:t>” function to combined the three separate </a:t>
            </a:r>
            <a:r>
              <a:rPr lang="en-US" dirty="0" err="1"/>
              <a:t>dataframes</a:t>
            </a:r>
            <a:r>
              <a:rPr lang="en-US" dirty="0"/>
              <a:t> for the non-advantaged populations into a master non advantage population. </a:t>
            </a:r>
          </a:p>
          <a:p>
            <a:r>
              <a:rPr lang="en-US" dirty="0"/>
              <a:t>We used the stats library to run the t-tests to obtain the T value and P values from the data. </a:t>
            </a:r>
          </a:p>
          <a:p>
            <a:endParaRPr lang="en-US" dirty="0"/>
          </a:p>
        </p:txBody>
      </p:sp>
    </p:spTree>
    <p:extLst>
      <p:ext uri="{BB962C8B-B14F-4D97-AF65-F5344CB8AC3E}">
        <p14:creationId xmlns:p14="http://schemas.microsoft.com/office/powerpoint/2010/main" val="366666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29CA-4FBA-406C-A2F1-8AB07A229048}"/>
              </a:ext>
            </a:extLst>
          </p:cNvPr>
          <p:cNvSpPr>
            <a:spLocks noGrp="1"/>
          </p:cNvSpPr>
          <p:nvPr>
            <p:ph type="title"/>
          </p:nvPr>
        </p:nvSpPr>
        <p:spPr/>
        <p:txBody>
          <a:bodyPr/>
          <a:lstStyle/>
          <a:p>
            <a:r>
              <a:rPr lang="en-US" dirty="0" err="1"/>
              <a:t>ResuLts</a:t>
            </a:r>
            <a:r>
              <a:rPr lang="en-US" dirty="0"/>
              <a:t> Summary	</a:t>
            </a:r>
          </a:p>
        </p:txBody>
      </p:sp>
      <p:sp>
        <p:nvSpPr>
          <p:cNvPr id="3" name="Content Placeholder 2">
            <a:extLst>
              <a:ext uri="{FF2B5EF4-FFF2-40B4-BE49-F238E27FC236}">
                <a16:creationId xmlns:a16="http://schemas.microsoft.com/office/drawing/2014/main" id="{0A6F1CFD-A0CE-4799-B88C-2B35C01C9612}"/>
              </a:ext>
            </a:extLst>
          </p:cNvPr>
          <p:cNvSpPr>
            <a:spLocks noGrp="1"/>
          </p:cNvSpPr>
          <p:nvPr>
            <p:ph idx="1"/>
          </p:nvPr>
        </p:nvSpPr>
        <p:spPr/>
        <p:txBody>
          <a:bodyPr/>
          <a:lstStyle/>
          <a:p>
            <a:r>
              <a:rPr lang="en-US" dirty="0"/>
              <a:t>Population Sizes:</a:t>
            </a:r>
          </a:p>
          <a:p>
            <a:pPr lvl="1"/>
            <a:r>
              <a:rPr lang="en-US" dirty="0"/>
              <a:t>Total Student Population: 1000</a:t>
            </a:r>
          </a:p>
          <a:p>
            <a:pPr lvl="1"/>
            <a:r>
              <a:rPr lang="en-US" dirty="0"/>
              <a:t>Advantaged Student Population: 37</a:t>
            </a:r>
          </a:p>
          <a:p>
            <a:pPr lvl="1"/>
            <a:r>
              <a:rPr lang="en-US" dirty="0"/>
              <a:t>Non-Advantaged Student Population: 963</a:t>
            </a:r>
          </a:p>
          <a:p>
            <a:r>
              <a:rPr lang="en-US" dirty="0"/>
              <a:t>Statistics Results:</a:t>
            </a:r>
          </a:p>
          <a:p>
            <a:pPr lvl="1"/>
            <a:r>
              <a:rPr lang="en-US" dirty="0"/>
              <a:t>T Test Result: 2.832838577827705</a:t>
            </a:r>
          </a:p>
          <a:p>
            <a:pPr lvl="1"/>
            <a:r>
              <a:rPr lang="en-US" dirty="0"/>
              <a:t>P Value Result: 0.011999426437232466</a:t>
            </a:r>
          </a:p>
        </p:txBody>
      </p:sp>
    </p:spTree>
    <p:extLst>
      <p:ext uri="{BB962C8B-B14F-4D97-AF65-F5344CB8AC3E}">
        <p14:creationId xmlns:p14="http://schemas.microsoft.com/office/powerpoint/2010/main" val="2894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64D7-9746-4DCC-A79A-03BE0116970B}"/>
              </a:ext>
            </a:extLst>
          </p:cNvPr>
          <p:cNvSpPr>
            <a:spLocks noGrp="1"/>
          </p:cNvSpPr>
          <p:nvPr>
            <p:ph type="title"/>
          </p:nvPr>
        </p:nvSpPr>
        <p:spPr/>
        <p:txBody>
          <a:bodyPr/>
          <a:lstStyle/>
          <a:p>
            <a:r>
              <a:rPr lang="en-US" dirty="0"/>
              <a:t>Results Continued:</a:t>
            </a:r>
          </a:p>
        </p:txBody>
      </p:sp>
      <p:sp>
        <p:nvSpPr>
          <p:cNvPr id="3" name="Content Placeholder 2">
            <a:extLst>
              <a:ext uri="{FF2B5EF4-FFF2-40B4-BE49-F238E27FC236}">
                <a16:creationId xmlns:a16="http://schemas.microsoft.com/office/drawing/2014/main" id="{7CFD0321-8ED2-4FDB-B9A5-30E97F463CE3}"/>
              </a:ext>
            </a:extLst>
          </p:cNvPr>
          <p:cNvSpPr>
            <a:spLocks noGrp="1"/>
          </p:cNvSpPr>
          <p:nvPr>
            <p:ph sz="half" idx="1"/>
          </p:nvPr>
        </p:nvSpPr>
        <p:spPr/>
        <p:txBody>
          <a:bodyPr>
            <a:normAutofit/>
          </a:bodyPr>
          <a:lstStyle/>
          <a:p>
            <a:r>
              <a:rPr lang="en-US" dirty="0"/>
              <a:t>Combined Mean Scores:</a:t>
            </a:r>
          </a:p>
          <a:p>
            <a:pPr lvl="1"/>
            <a:r>
              <a:rPr lang="en-US" dirty="0"/>
              <a:t>Advantaged Students: 79.52</a:t>
            </a:r>
          </a:p>
          <a:p>
            <a:pPr lvl="1"/>
            <a:r>
              <a:rPr lang="en-US" dirty="0"/>
              <a:t>Non-Advantages Students: 67.32</a:t>
            </a:r>
          </a:p>
          <a:p>
            <a:r>
              <a:rPr lang="en-US" dirty="0"/>
              <a:t>Math Mean Scores:</a:t>
            </a:r>
          </a:p>
          <a:p>
            <a:pPr lvl="1"/>
            <a:r>
              <a:rPr lang="en-US" dirty="0"/>
              <a:t>Advantaged Students: 77.55</a:t>
            </a:r>
          </a:p>
          <a:p>
            <a:pPr lvl="1"/>
            <a:r>
              <a:rPr lang="en-US" dirty="0"/>
              <a:t>Non-Advantaged Students: 64.19</a:t>
            </a:r>
          </a:p>
          <a:p>
            <a:pPr lvl="1"/>
            <a:endParaRPr lang="en-US" dirty="0"/>
          </a:p>
          <a:p>
            <a:endParaRPr lang="en-US" dirty="0"/>
          </a:p>
        </p:txBody>
      </p:sp>
      <p:sp>
        <p:nvSpPr>
          <p:cNvPr id="4" name="Content Placeholder 3">
            <a:extLst>
              <a:ext uri="{FF2B5EF4-FFF2-40B4-BE49-F238E27FC236}">
                <a16:creationId xmlns:a16="http://schemas.microsoft.com/office/drawing/2014/main" id="{D3FFC5F2-30D8-4BB8-AB39-C145127C3CC2}"/>
              </a:ext>
            </a:extLst>
          </p:cNvPr>
          <p:cNvSpPr>
            <a:spLocks noGrp="1"/>
          </p:cNvSpPr>
          <p:nvPr>
            <p:ph sz="half" idx="2"/>
          </p:nvPr>
        </p:nvSpPr>
        <p:spPr/>
        <p:txBody>
          <a:bodyPr/>
          <a:lstStyle/>
          <a:p>
            <a:r>
              <a:rPr lang="en-US" dirty="0"/>
              <a:t>Reading Mean Scores:</a:t>
            </a:r>
          </a:p>
          <a:p>
            <a:pPr lvl="1"/>
            <a:r>
              <a:rPr lang="en-US" dirty="0"/>
              <a:t>Advantaged Students: 81.41</a:t>
            </a:r>
          </a:p>
          <a:p>
            <a:pPr lvl="1"/>
            <a:r>
              <a:rPr lang="en-US" dirty="0"/>
              <a:t>Non-Advantaged Students: 68.77</a:t>
            </a:r>
          </a:p>
          <a:p>
            <a:r>
              <a:rPr lang="en-US" dirty="0"/>
              <a:t>Writing Mean Scores:</a:t>
            </a:r>
          </a:p>
          <a:p>
            <a:pPr lvl="1"/>
            <a:r>
              <a:rPr lang="en-US" dirty="0"/>
              <a:t>Advantaged Students: 82.97</a:t>
            </a:r>
          </a:p>
          <a:p>
            <a:pPr lvl="1"/>
            <a:r>
              <a:rPr lang="en-US" dirty="0"/>
              <a:t>Non-Advantaged Students: 67.82</a:t>
            </a:r>
          </a:p>
          <a:p>
            <a:endParaRPr lang="en-US" dirty="0"/>
          </a:p>
        </p:txBody>
      </p:sp>
    </p:spTree>
    <p:extLst>
      <p:ext uri="{BB962C8B-B14F-4D97-AF65-F5344CB8AC3E}">
        <p14:creationId xmlns:p14="http://schemas.microsoft.com/office/powerpoint/2010/main" val="5827762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382</TotalTime>
  <Words>930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Socio-economic Impact on Education</vt:lpstr>
      <vt:lpstr>Project Concept</vt:lpstr>
      <vt:lpstr> Project Background and Challenges</vt:lpstr>
      <vt:lpstr>Project Methodology</vt:lpstr>
      <vt:lpstr>Hypothesis Definition and Methodology</vt:lpstr>
      <vt:lpstr>Populations Defined</vt:lpstr>
      <vt:lpstr>DatA Extraction Methodology</vt:lpstr>
      <vt:lpstr>ResuLts Summary </vt:lpstr>
      <vt:lpstr>Results Continued:</vt:lpstr>
      <vt:lpstr>Mean Scores Histograms</vt:lpstr>
      <vt:lpstr>Mean Scores Histograms Continued</vt:lpstr>
      <vt:lpstr>Data ScatterPlot of Mean Scores</vt:lpstr>
      <vt:lpstr>Histogram of Mean Scores</vt:lpstr>
      <vt:lpstr>Post Mortem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James Ng</dc:creator>
  <cp:lastModifiedBy>James Ng</cp:lastModifiedBy>
  <cp:revision>21</cp:revision>
  <dcterms:created xsi:type="dcterms:W3CDTF">2019-10-08T01:32:37Z</dcterms:created>
  <dcterms:modified xsi:type="dcterms:W3CDTF">2019-10-10T03:50:59Z</dcterms:modified>
</cp:coreProperties>
</file>