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38" autoAdjust="0"/>
    <p:restoredTop sz="81853" autoAdjust="0"/>
  </p:normalViewPr>
  <p:slideViewPr>
    <p:cSldViewPr snapToGrid="0">
      <p:cViewPr>
        <p:scale>
          <a:sx n="100" d="100"/>
          <a:sy n="100" d="100"/>
        </p:scale>
        <p:origin x="1444" y="30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ce Ng" userId="2dac45b7c78f653f" providerId="LiveId" clId="{CA1E2D8F-8FBA-4A2A-8488-F8527687123A}"/>
    <pc:docChg chg="modSld">
      <pc:chgData name="Jance Ng" userId="2dac45b7c78f653f" providerId="LiveId" clId="{CA1E2D8F-8FBA-4A2A-8488-F8527687123A}" dt="2022-10-01T03:16:10.771" v="7" actId="20577"/>
      <pc:docMkLst>
        <pc:docMk/>
      </pc:docMkLst>
      <pc:sldChg chg="modNotesTx">
        <pc:chgData name="Jance Ng" userId="2dac45b7c78f653f" providerId="LiveId" clId="{CA1E2D8F-8FBA-4A2A-8488-F8527687123A}" dt="2022-10-01T03:15:21.187" v="1" actId="20577"/>
        <pc:sldMkLst>
          <pc:docMk/>
          <pc:sldMk cId="0" sldId="260"/>
        </pc:sldMkLst>
      </pc:sldChg>
      <pc:sldChg chg="modNotesTx">
        <pc:chgData name="Jance Ng" userId="2dac45b7c78f653f" providerId="LiveId" clId="{CA1E2D8F-8FBA-4A2A-8488-F8527687123A}" dt="2022-10-01T03:15:37.058" v="3" actId="20577"/>
        <pc:sldMkLst>
          <pc:docMk/>
          <pc:sldMk cId="0" sldId="261"/>
        </pc:sldMkLst>
      </pc:sldChg>
      <pc:sldChg chg="modNotesTx">
        <pc:chgData name="Jance Ng" userId="2dac45b7c78f653f" providerId="LiveId" clId="{CA1E2D8F-8FBA-4A2A-8488-F8527687123A}" dt="2022-10-01T03:15:54.813" v="5" actId="20577"/>
        <pc:sldMkLst>
          <pc:docMk/>
          <pc:sldMk cId="0" sldId="262"/>
        </pc:sldMkLst>
      </pc:sldChg>
      <pc:sldChg chg="modNotesTx">
        <pc:chgData name="Jance Ng" userId="2dac45b7c78f653f" providerId="LiveId" clId="{CA1E2D8F-8FBA-4A2A-8488-F8527687123A}" dt="2022-10-01T03:16:10.771" v="7" actId="20577"/>
        <pc:sldMkLst>
          <pc:docMk/>
          <pc:sldMk cId="0"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5fcd017677_4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5fcd017677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Good afternoon everyone, we’re from group 3. My name is Adrian Kong and I’m with my group mates Jance and Jin Min. Today we’re here to talk about our projects and findings, so without further ado, let’s start with the problem statement of our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5e16d9c218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5e16d9c21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5e16d9c218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5e16d9c21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e16d9c218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e16d9c21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e16d9c218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e16d9c21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Education is very important to any country because it equips ppl with the skills and knowledges for better job opportunities and thereby boosting the economy.Tertiary education is one of the key factors affecting the employability and the future of a student. As the Department of Education, in short let’s call it DOE, it is our duty to help as many students as possible to enter into colleges. DOE is now performing an analysis on the college admission test which are the SAT and ACT to determine which states require more focus and more resources allocation from DOE. Before we start with the analysis, let’s take a look at the score distribution of SAT and ACT from 2017 to 2019.</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5e16d9c21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5e16d9c21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score distribution chart of SAT from 2017 to 2019. Let me explain how do we read this chart, the darker the colour means the higher number of states that have average score falls in that particular distribution. For example, let’s take a look at the score of 1250 here, the color is a darker than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5e16d9c218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5e16d9c21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5e16d9c21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5e16d9c21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Thank you Adrian.</a:t>
            </a:r>
          </a:p>
          <a:p>
            <a:pPr marL="0" lvl="0" indent="0" algn="l" rtl="0">
              <a:spcBef>
                <a:spcPts val="0"/>
              </a:spcBef>
              <a:spcAft>
                <a:spcPts val="0"/>
              </a:spcAft>
              <a:buNone/>
            </a:pPr>
            <a:r>
              <a:rPr lang="en-SG" dirty="0"/>
              <a:t>Now let us look at the participation rate of SAT and ACT, and we see that there is an increase in the participation rate for SAT whereas there is a drop in the ACT participation rate.</a:t>
            </a:r>
          </a:p>
          <a:p>
            <a:pPr marL="0" lvl="0" indent="0" algn="l" rtl="0">
              <a:spcBef>
                <a:spcPts val="0"/>
              </a:spcBef>
              <a:spcAft>
                <a:spcPts val="0"/>
              </a:spcAft>
              <a:buNone/>
            </a:pPr>
            <a:r>
              <a:rPr lang="en-SG" dirty="0"/>
              <a:t>Just keep this in mind as we move along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e16d9c21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5e16d9c21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In this chart we see the minimum SAT score, the maximum SAT score.</a:t>
            </a:r>
          </a:p>
          <a:p>
            <a:pPr marL="0" lvl="0" indent="0" algn="l" rtl="0">
              <a:spcBef>
                <a:spcPts val="0"/>
              </a:spcBef>
              <a:spcAft>
                <a:spcPts val="0"/>
              </a:spcAft>
              <a:buNone/>
            </a:pPr>
            <a:r>
              <a:rPr lang="en-SG" dirty="0"/>
              <a:t>25% of the scores are lesser than this value.</a:t>
            </a:r>
          </a:p>
          <a:p>
            <a:pPr marL="0" lvl="0" indent="0" algn="l" rtl="0">
              <a:spcBef>
                <a:spcPts val="0"/>
              </a:spcBef>
              <a:spcAft>
                <a:spcPts val="0"/>
              </a:spcAft>
              <a:buNone/>
            </a:pPr>
            <a:r>
              <a:rPr lang="en-SG" dirty="0"/>
              <a:t>This is the median score where the data is cut into half.</a:t>
            </a:r>
          </a:p>
          <a:p>
            <a:pPr marL="0" lvl="0" indent="0" algn="l" rtl="0">
              <a:spcBef>
                <a:spcPts val="0"/>
              </a:spcBef>
              <a:spcAft>
                <a:spcPts val="0"/>
              </a:spcAft>
              <a:buNone/>
            </a:pPr>
            <a:r>
              <a:rPr lang="en-SG" dirty="0"/>
              <a:t>And this is the 75</a:t>
            </a:r>
            <a:r>
              <a:rPr lang="en-SG" baseline="30000" dirty="0"/>
              <a:t>th</a:t>
            </a:r>
            <a:r>
              <a:rPr lang="en-SG" dirty="0"/>
              <a:t> percentile or in another words, 75% of the score is lesser than this value. </a:t>
            </a:r>
          </a:p>
          <a:p>
            <a:pPr marL="0" lvl="0" indent="0" algn="l" rtl="0">
              <a:spcBef>
                <a:spcPts val="0"/>
              </a:spcBef>
              <a:spcAft>
                <a:spcPts val="0"/>
              </a:spcAft>
              <a:buNone/>
            </a:pPr>
            <a:r>
              <a:rPr lang="en-SG" dirty="0"/>
              <a:t>We see that overall there is a drop in the SAT score, and there is no abnormal score observed in the data.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5e16d9c21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5e16d9c21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plot the same type of chart for ACT score and see that there is not much change in the ACT scores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e16d9c21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e16d9c21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chart shows the average SAT and ACT score over the past three years, and again we see a drop in the average SAT score.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greater drop observed in SAT score could be due to:</a:t>
            </a:r>
          </a:p>
          <a:p>
            <a:pPr marL="228600" lvl="0" indent="-228600" algn="l" rtl="0">
              <a:spcBef>
                <a:spcPts val="0"/>
              </a:spcBef>
              <a:spcAft>
                <a:spcPts val="0"/>
              </a:spcAft>
              <a:buAutoNum type="arabicParenR"/>
            </a:pPr>
            <a:r>
              <a:rPr lang="en-US" dirty="0"/>
              <a:t>Higher participation rate in SAT vs lower participation rate in ACT, hence likely lesser data collected for ACT score over the years.</a:t>
            </a:r>
          </a:p>
          <a:p>
            <a:pPr marL="228600" lvl="0" indent="-228600" algn="l" rtl="0">
              <a:spcBef>
                <a:spcPts val="0"/>
              </a:spcBef>
              <a:spcAft>
                <a:spcPts val="0"/>
              </a:spcAft>
              <a:buAutoNum type="arabicParenR"/>
            </a:pPr>
            <a:r>
              <a:rPr lang="en-US" dirty="0"/>
              <a:t>Larger range in the SAT score vs ACT, hence a smaller change in the SAT score could be more easily noticed than the ACT score.</a:t>
            </a:r>
          </a:p>
          <a:p>
            <a:pPr marL="228600" lvl="0" indent="-228600" algn="l" rtl="0">
              <a:spcBef>
                <a:spcPts val="0"/>
              </a:spcBef>
              <a:spcAft>
                <a:spcPts val="0"/>
              </a:spcAft>
              <a:buAutoNum type="arabicParenR"/>
            </a:pPr>
            <a:endParaRPr lang="en-US" dirty="0"/>
          </a:p>
          <a:p>
            <a:pPr marL="0" lvl="0" indent="0" algn="l" rtl="0">
              <a:spcBef>
                <a:spcPts val="0"/>
              </a:spcBef>
              <a:spcAft>
                <a:spcPts val="0"/>
              </a:spcAft>
              <a:buNone/>
            </a:pPr>
            <a:r>
              <a:rPr lang="en-US"/>
              <a:t>More analysis and data is needed to confirm our presumption.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5e16d9c218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5e16d9c21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Group 3 Project 1</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GB" sz="2840"/>
              <a:t>Jance Ng </a:t>
            </a:r>
            <a:endParaRPr sz="2840"/>
          </a:p>
          <a:p>
            <a:pPr marL="0" lvl="0" indent="0" algn="ctr" rtl="0">
              <a:lnSpc>
                <a:spcPct val="80000"/>
              </a:lnSpc>
              <a:spcBef>
                <a:spcPts val="0"/>
              </a:spcBef>
              <a:spcAft>
                <a:spcPts val="0"/>
              </a:spcAft>
              <a:buSzPts val="605"/>
              <a:buNone/>
            </a:pPr>
            <a:r>
              <a:rPr lang="en-GB" sz="2840"/>
              <a:t>Jin Min Wood</a:t>
            </a:r>
            <a:endParaRPr sz="2840"/>
          </a:p>
          <a:p>
            <a:pPr marL="0" lvl="0" indent="0" algn="ctr" rtl="0">
              <a:lnSpc>
                <a:spcPct val="80000"/>
              </a:lnSpc>
              <a:spcBef>
                <a:spcPts val="0"/>
              </a:spcBef>
              <a:spcAft>
                <a:spcPts val="0"/>
              </a:spcAft>
              <a:buSzPts val="605"/>
              <a:buNone/>
            </a:pPr>
            <a:r>
              <a:rPr lang="en-GB" sz="2840"/>
              <a:t>Adrian Kong</a:t>
            </a:r>
            <a:endParaRPr sz="284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2"/>
          <p:cNvPicPr preferRelativeResize="0"/>
          <p:nvPr/>
        </p:nvPicPr>
        <p:blipFill>
          <a:blip r:embed="rId3">
            <a:alphaModFix/>
          </a:blip>
          <a:stretch>
            <a:fillRect/>
          </a:stretch>
        </p:blipFill>
        <p:spPr>
          <a:xfrm>
            <a:off x="1328929" y="0"/>
            <a:ext cx="6486141"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3"/>
          <p:cNvPicPr preferRelativeResize="0"/>
          <p:nvPr/>
        </p:nvPicPr>
        <p:blipFill>
          <a:blip r:embed="rId3">
            <a:alphaModFix/>
          </a:blip>
          <a:stretch>
            <a:fillRect/>
          </a:stretch>
        </p:blipFill>
        <p:spPr>
          <a:xfrm>
            <a:off x="1354838" y="20413"/>
            <a:ext cx="6434326" cy="5102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4650"/>
              <a:t>Conclusion</a:t>
            </a:r>
            <a:endParaRPr sz="4650"/>
          </a:p>
        </p:txBody>
      </p:sp>
      <p:sp>
        <p:nvSpPr>
          <p:cNvPr id="115" name="Google Shape;115;p24"/>
          <p:cNvSpPr txBox="1">
            <a:spLocks noGrp="1"/>
          </p:cNvSpPr>
          <p:nvPr>
            <p:ph type="body" idx="1"/>
          </p:nvPr>
        </p:nvSpPr>
        <p:spPr>
          <a:xfrm>
            <a:off x="311700" y="1704300"/>
            <a:ext cx="8520600" cy="2864700"/>
          </a:xfrm>
          <a:prstGeom prst="rect">
            <a:avLst/>
          </a:prstGeom>
        </p:spPr>
        <p:txBody>
          <a:bodyPr spcFirstLastPara="1" wrap="square" lIns="91425" tIns="91425" rIns="91425" bIns="91425" anchor="t" anchorCtr="0">
            <a:normAutofit/>
          </a:bodyPr>
          <a:lstStyle/>
          <a:p>
            <a:pPr marL="0" lvl="0" indent="0" algn="just" rtl="0">
              <a:lnSpc>
                <a:spcPct val="90000"/>
              </a:lnSpc>
              <a:spcBef>
                <a:spcPts val="1000"/>
              </a:spcBef>
              <a:spcAft>
                <a:spcPts val="0"/>
              </a:spcAft>
              <a:buClr>
                <a:schemeClr val="dk1"/>
              </a:buClr>
              <a:buSzPts val="1100"/>
              <a:buFont typeface="Arial"/>
              <a:buNone/>
            </a:pPr>
            <a:r>
              <a:rPr lang="en-GB" sz="2100">
                <a:solidFill>
                  <a:schemeClr val="dk1"/>
                </a:solidFill>
              </a:rPr>
              <a:t>Ideally we would want to put in effort in every state to improve the overall results of the country. However, due to resources constraint, it is advised to focus more of the resources on </a:t>
            </a:r>
            <a:r>
              <a:rPr lang="en-GB" sz="2100" b="1">
                <a:solidFill>
                  <a:schemeClr val="dk1"/>
                </a:solidFill>
              </a:rPr>
              <a:t>Oklahoma, Ohio and West Virginia</a:t>
            </a:r>
            <a:r>
              <a:rPr lang="en-GB" sz="2100">
                <a:solidFill>
                  <a:schemeClr val="dk1"/>
                </a:solidFill>
              </a:rPr>
              <a:t> to prevent the results in these states from getting worse. </a:t>
            </a:r>
            <a:endParaRPr sz="2100">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5"/>
          <p:cNvSpPr txBox="1">
            <a:spLocks noGrp="1"/>
          </p:cNvSpPr>
          <p:nvPr>
            <p:ph type="body" idx="1"/>
          </p:nvPr>
        </p:nvSpPr>
        <p:spPr>
          <a:xfrm>
            <a:off x="2727600" y="2717875"/>
            <a:ext cx="3688800" cy="2180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Prepared by:</a:t>
            </a:r>
            <a:endParaRPr/>
          </a:p>
          <a:p>
            <a:pPr marL="0" lvl="0" indent="0" algn="ctr" rtl="0">
              <a:spcBef>
                <a:spcPts val="1200"/>
              </a:spcBef>
              <a:spcAft>
                <a:spcPts val="0"/>
              </a:spcAft>
              <a:buNone/>
            </a:pPr>
            <a:r>
              <a:rPr lang="en-GB"/>
              <a:t>Jance Ng</a:t>
            </a:r>
            <a:endParaRPr/>
          </a:p>
          <a:p>
            <a:pPr marL="0" lvl="0" indent="0" algn="ctr" rtl="0">
              <a:spcBef>
                <a:spcPts val="1200"/>
              </a:spcBef>
              <a:spcAft>
                <a:spcPts val="0"/>
              </a:spcAft>
              <a:buNone/>
            </a:pPr>
            <a:r>
              <a:rPr lang="en-GB"/>
              <a:t>Jin Min Wood</a:t>
            </a:r>
            <a:endParaRPr/>
          </a:p>
          <a:p>
            <a:pPr marL="0" lvl="0" indent="0" algn="ctr" rtl="0">
              <a:spcBef>
                <a:spcPts val="1200"/>
              </a:spcBef>
              <a:spcAft>
                <a:spcPts val="1200"/>
              </a:spcAft>
              <a:buNone/>
            </a:pPr>
            <a:r>
              <a:rPr lang="en-GB"/>
              <a:t>Adrian Kong</a:t>
            </a:r>
            <a:endParaRPr/>
          </a:p>
        </p:txBody>
      </p:sp>
      <p:sp>
        <p:nvSpPr>
          <p:cNvPr id="121" name="Google Shape;121;p25"/>
          <p:cNvSpPr txBox="1">
            <a:spLocks noGrp="1"/>
          </p:cNvSpPr>
          <p:nvPr>
            <p:ph type="title"/>
          </p:nvPr>
        </p:nvSpPr>
        <p:spPr>
          <a:xfrm>
            <a:off x="311700" y="16696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744575"/>
            <a:ext cx="8520600" cy="908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Problem Statement</a:t>
            </a:r>
            <a:endParaRPr/>
          </a:p>
        </p:txBody>
      </p:sp>
      <p:sp>
        <p:nvSpPr>
          <p:cNvPr id="61" name="Google Shape;61;p14"/>
          <p:cNvSpPr txBox="1">
            <a:spLocks noGrp="1"/>
          </p:cNvSpPr>
          <p:nvPr>
            <p:ph type="subTitle" idx="1"/>
          </p:nvPr>
        </p:nvSpPr>
        <p:spPr>
          <a:xfrm>
            <a:off x="311700" y="2112500"/>
            <a:ext cx="8520600" cy="2477400"/>
          </a:xfrm>
          <a:prstGeom prst="rect">
            <a:avLst/>
          </a:prstGeom>
        </p:spPr>
        <p:txBody>
          <a:bodyPr spcFirstLastPara="1" wrap="square" lIns="91425" tIns="91425" rIns="91425" bIns="91425" anchor="t" anchorCtr="0">
            <a:noAutofit/>
          </a:bodyPr>
          <a:lstStyle/>
          <a:p>
            <a:pPr marL="0" lvl="0" indent="0" algn="just" rtl="0">
              <a:lnSpc>
                <a:spcPct val="80000"/>
              </a:lnSpc>
              <a:spcBef>
                <a:spcPts val="1000"/>
              </a:spcBef>
              <a:spcAft>
                <a:spcPts val="0"/>
              </a:spcAft>
              <a:buClr>
                <a:schemeClr val="dk1"/>
              </a:buClr>
              <a:buSzPts val="523"/>
              <a:buFont typeface="Arial"/>
              <a:buNone/>
            </a:pPr>
            <a:r>
              <a:rPr lang="en-GB" sz="2150">
                <a:solidFill>
                  <a:schemeClr val="dk1"/>
                </a:solidFill>
                <a:highlight>
                  <a:schemeClr val="lt1"/>
                </a:highlight>
              </a:rPr>
              <a:t>Education is important to any country, because it equips people with the skills and knowledges for better job opportunities and thereby boosting the economy.</a:t>
            </a:r>
            <a:r>
              <a:rPr lang="en-GB" sz="2102">
                <a:solidFill>
                  <a:schemeClr val="dk1"/>
                </a:solidFill>
                <a:highlight>
                  <a:schemeClr val="lt1"/>
                </a:highlight>
              </a:rPr>
              <a:t> </a:t>
            </a:r>
            <a:r>
              <a:rPr lang="en-GB" sz="2102">
                <a:solidFill>
                  <a:schemeClr val="dk1"/>
                </a:solidFill>
              </a:rPr>
              <a:t>SAT and ACT are used for college admission decisions. Tertiary education being one of the key factors affecting the employability and the future of a person. Department of Education (DOE) is performing analysis on the country's SAT and ACT results to determine which of the states require more resources allocation and focus.</a:t>
            </a:r>
            <a:endParaRPr sz="2102">
              <a:solidFill>
                <a:schemeClr val="dk1"/>
              </a:solidFill>
            </a:endParaRPr>
          </a:p>
          <a:p>
            <a:pPr marL="0" lvl="0" indent="0" algn="ctr" rtl="0">
              <a:lnSpc>
                <a:spcPct val="90000"/>
              </a:lnSpc>
              <a:spcBef>
                <a:spcPts val="0"/>
              </a:spcBef>
              <a:spcAft>
                <a:spcPts val="0"/>
              </a:spcAft>
              <a:buSzPts val="523"/>
              <a:buNone/>
            </a:pPr>
            <a:endParaRPr sz="1629"/>
          </a:p>
        </p:txBody>
      </p:sp>
      <p:pic>
        <p:nvPicPr>
          <p:cNvPr id="62" name="Google Shape;62;p14"/>
          <p:cNvPicPr preferRelativeResize="0"/>
          <p:nvPr/>
        </p:nvPicPr>
        <p:blipFill>
          <a:blip r:embed="rId3">
            <a:alphaModFix/>
          </a:blip>
          <a:stretch>
            <a:fillRect/>
          </a:stretch>
        </p:blipFill>
        <p:spPr>
          <a:xfrm>
            <a:off x="7252325" y="172975"/>
            <a:ext cx="1579976" cy="1579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283854" y="0"/>
            <a:ext cx="6576293" cy="5143501"/>
          </a:xfrm>
          <a:prstGeom prst="rect">
            <a:avLst/>
          </a:prstGeom>
          <a:noFill/>
          <a:ln>
            <a:noFill/>
          </a:ln>
        </p:spPr>
      </p:pic>
      <p:cxnSp>
        <p:nvCxnSpPr>
          <p:cNvPr id="68" name="Google Shape;68;p15"/>
          <p:cNvCxnSpPr/>
          <p:nvPr/>
        </p:nvCxnSpPr>
        <p:spPr>
          <a:xfrm flipH="1">
            <a:off x="4225050" y="316375"/>
            <a:ext cx="61200" cy="204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1287076" y="0"/>
            <a:ext cx="6569850" cy="5143501"/>
          </a:xfrm>
          <a:prstGeom prst="rect">
            <a:avLst/>
          </a:prstGeom>
          <a:noFill/>
          <a:ln>
            <a:noFill/>
          </a:ln>
        </p:spPr>
      </p:pic>
      <p:cxnSp>
        <p:nvCxnSpPr>
          <p:cNvPr id="74" name="Google Shape;74;p16"/>
          <p:cNvCxnSpPr/>
          <p:nvPr/>
        </p:nvCxnSpPr>
        <p:spPr>
          <a:xfrm flipH="1">
            <a:off x="3827025" y="275550"/>
            <a:ext cx="51000" cy="1836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846494" y="0"/>
            <a:ext cx="7451012"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1287076" y="0"/>
            <a:ext cx="6569850"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1409540" y="0"/>
            <a:ext cx="6324921"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0" y="832637"/>
            <a:ext cx="9143999" cy="34782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1"/>
          <p:cNvPicPr preferRelativeResize="0"/>
          <p:nvPr/>
        </p:nvPicPr>
        <p:blipFill>
          <a:blip r:embed="rId3">
            <a:alphaModFix/>
          </a:blip>
          <a:stretch>
            <a:fillRect/>
          </a:stretch>
        </p:blipFill>
        <p:spPr>
          <a:xfrm>
            <a:off x="1255796" y="0"/>
            <a:ext cx="6632408"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664</Words>
  <Application>Microsoft Office PowerPoint</Application>
  <PresentationFormat>On-screen Show (16:9)</PresentationFormat>
  <Paragraphs>32</Paragraphs>
  <Slides>13</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Group 3 Project 1</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 Project 1</dc:title>
  <cp:lastModifiedBy>Jance Ng</cp:lastModifiedBy>
  <cp:revision>1</cp:revision>
  <dcterms:modified xsi:type="dcterms:W3CDTF">2022-10-01T03:16:11Z</dcterms:modified>
</cp:coreProperties>
</file>