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</p:sldIdLst>
  <p:sldSz cy="5143500" cx="9144000"/>
  <p:notesSz cx="6858000" cy="9144000"/>
  <p:embeddedFontLst>
    <p:embeddedFont>
      <p:font typeface="Roboto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FC501FB-D9FF-4360-8FFA-EC717E51DE50}">
  <a:tblStyle styleId="{0FC501FB-D9FF-4360-8FFA-EC717E51DE5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font" Target="fonts/Roboto-regular.fntdata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Roboto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oboto-boldItalic.fntdata"/><Relationship Id="rId30" Type="http://schemas.openxmlformats.org/officeDocument/2006/relationships/font" Target="fonts/Roboto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6f9e470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6f9e47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946929c600_1_29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946929c600_1_2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946929c600_1_32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946929c600_1_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946929c600_1_32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946929c600_1_3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946929c600_1_33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946929c600_1_3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c6f9e470d_0_3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c6f9e470d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946929c600_1_35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946929c600_1_3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946929c600_1_34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946929c600_1_3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946929c600_1_36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946929c600_1_3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946929c600_1_37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946929c600_1_3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946929c600_1_37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946929c600_1_3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6f9e470d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6f9e470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946929c600_1_51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946929c600_1_5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c6f9e470d_0_12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c6f9e470d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946929c600_1_25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946929c600_1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946929c600_1_27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946929c600_1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946929c600_1_28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946929c600_1_2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c6f9e470d_0_4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c6f9e470d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946929c600_1_29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946929c600_1_2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946929c600_1_30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946929c600_1_3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946929c600_1_31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946929c600_1_3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rgbClr val="0ABF53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290775"/>
            <a:ext cx="5301000" cy="146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Improve Authorization Rate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about declined transactions?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Troublemaker</a:t>
            </a:r>
            <a:endParaRPr/>
          </a:p>
        </p:txBody>
      </p:sp>
      <p:sp>
        <p:nvSpPr>
          <p:cNvPr id="129" name="Google Shape;129;p23"/>
          <p:cNvSpPr txBox="1"/>
          <p:nvPr/>
        </p:nvSpPr>
        <p:spPr>
          <a:xfrm>
            <a:off x="278600" y="826550"/>
            <a:ext cx="8467200" cy="7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112C"/>
              </a:buClr>
              <a:buSzPts val="1600"/>
              <a:buFont typeface="Roboto"/>
              <a:buChar char="●"/>
            </a:pPr>
            <a:r>
              <a:rPr b="1" lang="en" sz="1600">
                <a:solidFill>
                  <a:srgbClr val="00112C"/>
                </a:solidFill>
                <a:latin typeface="Roboto"/>
                <a:ea typeface="Roboto"/>
                <a:cs typeface="Roboto"/>
                <a:sym typeface="Roboto"/>
              </a:rPr>
              <a:t>Standard Debit</a:t>
            </a:r>
            <a:r>
              <a:rPr lang="en" sz="1600">
                <a:solidFill>
                  <a:srgbClr val="00112C"/>
                </a:solidFill>
                <a:latin typeface="Roboto"/>
                <a:ea typeface="Roboto"/>
                <a:cs typeface="Roboto"/>
                <a:sym typeface="Roboto"/>
              </a:rPr>
              <a:t> is the t</a:t>
            </a:r>
            <a:r>
              <a:rPr lang="en" sz="1600">
                <a:solidFill>
                  <a:srgbClr val="00112C"/>
                </a:solidFill>
                <a:latin typeface="Roboto"/>
                <a:ea typeface="Roboto"/>
                <a:cs typeface="Roboto"/>
                <a:sym typeface="Roboto"/>
              </a:rPr>
              <a:t>op payment method for declined transactions</a:t>
            </a:r>
            <a:endParaRPr sz="1600">
              <a:solidFill>
                <a:srgbClr val="00112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112C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rgbClr val="00112C"/>
                </a:solidFill>
                <a:latin typeface="Roboto"/>
                <a:ea typeface="Roboto"/>
                <a:cs typeface="Roboto"/>
                <a:sym typeface="Roboto"/>
              </a:rPr>
              <a:t>17.41% of approved transactions is done via s</a:t>
            </a:r>
            <a:r>
              <a:rPr lang="en" sz="1600">
                <a:solidFill>
                  <a:srgbClr val="00112C"/>
                </a:solidFill>
                <a:latin typeface="Roboto"/>
                <a:ea typeface="Roboto"/>
                <a:cs typeface="Roboto"/>
                <a:sym typeface="Roboto"/>
              </a:rPr>
              <a:t>tandard debit</a:t>
            </a:r>
            <a:endParaRPr sz="1600">
              <a:solidFill>
                <a:srgbClr val="00112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30" name="Google Shape;130;p23"/>
          <p:cNvGrpSpPr/>
          <p:nvPr/>
        </p:nvGrpSpPr>
        <p:grpSpPr>
          <a:xfrm>
            <a:off x="76200" y="1790725"/>
            <a:ext cx="8991601" cy="2854175"/>
            <a:chOff x="76200" y="1502900"/>
            <a:chExt cx="8991601" cy="2854175"/>
          </a:xfrm>
        </p:grpSpPr>
        <p:grpSp>
          <p:nvGrpSpPr>
            <p:cNvPr id="131" name="Google Shape;131;p23"/>
            <p:cNvGrpSpPr/>
            <p:nvPr/>
          </p:nvGrpSpPr>
          <p:grpSpPr>
            <a:xfrm>
              <a:off x="76200" y="1502900"/>
              <a:ext cx="8991601" cy="2854175"/>
              <a:chOff x="76200" y="1502900"/>
              <a:chExt cx="8991601" cy="2854175"/>
            </a:xfrm>
          </p:grpSpPr>
          <p:pic>
            <p:nvPicPr>
              <p:cNvPr id="132" name="Google Shape;132;p23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4639876" y="1502900"/>
                <a:ext cx="4427925" cy="28541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33" name="Google Shape;133;p23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76200" y="1502900"/>
                <a:ext cx="4419600" cy="285416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34" name="Google Shape;134;p23"/>
            <p:cNvSpPr/>
            <p:nvPr/>
          </p:nvSpPr>
          <p:spPr>
            <a:xfrm>
              <a:off x="3676675" y="1541450"/>
              <a:ext cx="343800" cy="2460300"/>
            </a:xfrm>
            <a:prstGeom prst="ellipse">
              <a:avLst/>
            </a:prstGeom>
            <a:noFill/>
            <a:ln cap="flat" cmpd="sng" w="19050">
              <a:solidFill>
                <a:srgbClr val="0ABF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23"/>
            <p:cNvSpPr/>
            <p:nvPr/>
          </p:nvSpPr>
          <p:spPr>
            <a:xfrm>
              <a:off x="8244550" y="1650850"/>
              <a:ext cx="301200" cy="2358300"/>
            </a:xfrm>
            <a:prstGeom prst="ellipse">
              <a:avLst/>
            </a:prstGeom>
            <a:noFill/>
            <a:ln cap="flat" cmpd="sng" w="19050">
              <a:solidFill>
                <a:srgbClr val="0ABF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 Third of Transactions are WITHOUT </a:t>
            </a:r>
            <a:r>
              <a:rPr lang="en"/>
              <a:t>3DS Attempts</a:t>
            </a:r>
            <a:endParaRPr/>
          </a:p>
        </p:txBody>
      </p:sp>
      <p:pic>
        <p:nvPicPr>
          <p:cNvPr id="141" name="Google Shape;14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95000"/>
            <a:ext cx="8839202" cy="225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5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Money Talks</a:t>
            </a:r>
            <a:endParaRPr/>
          </a:p>
        </p:txBody>
      </p:sp>
      <p:pic>
        <p:nvPicPr>
          <p:cNvPr id="147" name="Google Shape;14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876275"/>
            <a:ext cx="8839201" cy="22845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112C"/>
                </a:solidFill>
              </a:rPr>
              <a:t>Solution</a:t>
            </a:r>
            <a:endParaRPr>
              <a:solidFill>
                <a:srgbClr val="00112C"/>
              </a:solidFill>
            </a:endParaRPr>
          </a:p>
        </p:txBody>
      </p:sp>
      <p:sp>
        <p:nvSpPr>
          <p:cNvPr id="153" name="Google Shape;153;p26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00112C"/>
                </a:solidFill>
              </a:rPr>
              <a:t>Implement 3DS if transactions amount is above a minimum amount</a:t>
            </a:r>
            <a:endParaRPr sz="2300">
              <a:solidFill>
                <a:srgbClr val="00112C"/>
              </a:solidFill>
            </a:endParaRPr>
          </a:p>
        </p:txBody>
      </p:sp>
      <p:pic>
        <p:nvPicPr>
          <p:cNvPr id="154" name="Google Shape;15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3325" y="1632100"/>
            <a:ext cx="4143075" cy="238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7"/>
          <p:cNvSpPr txBox="1"/>
          <p:nvPr>
            <p:ph type="title"/>
          </p:nvPr>
        </p:nvSpPr>
        <p:spPr>
          <a:xfrm>
            <a:off x="460950" y="2065350"/>
            <a:ext cx="8222100" cy="111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180"/>
              <a:t>Anything else that we can do if we don’t want to use 3DS?</a:t>
            </a:r>
            <a:endParaRPr sz="418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8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Calendar Day of Transaction</a:t>
            </a:r>
            <a:endParaRPr/>
          </a:p>
        </p:txBody>
      </p:sp>
      <p:pic>
        <p:nvPicPr>
          <p:cNvPr id="165" name="Google Shape;16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350" y="1121625"/>
            <a:ext cx="4038875" cy="2301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83450" y="1121625"/>
            <a:ext cx="4038875" cy="226891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8"/>
          <p:cNvSpPr txBox="1"/>
          <p:nvPr/>
        </p:nvSpPr>
        <p:spPr>
          <a:xfrm>
            <a:off x="395350" y="3713975"/>
            <a:ext cx="40389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Roboto"/>
                <a:ea typeface="Roboto"/>
                <a:cs typeface="Roboto"/>
                <a:sym typeface="Roboto"/>
              </a:rPr>
              <a:t>Avoid routing transactions on these calendar day: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Roboto"/>
              <a:buChar char="●"/>
            </a:pPr>
            <a:r>
              <a:rPr lang="en" sz="1300">
                <a:latin typeface="Roboto"/>
                <a:ea typeface="Roboto"/>
                <a:cs typeface="Roboto"/>
                <a:sym typeface="Roboto"/>
              </a:rPr>
              <a:t>18th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Roboto"/>
              <a:buChar char="●"/>
            </a:pPr>
            <a:r>
              <a:rPr lang="en" sz="1300">
                <a:latin typeface="Roboto"/>
                <a:ea typeface="Roboto"/>
                <a:cs typeface="Roboto"/>
                <a:sym typeface="Roboto"/>
              </a:rPr>
              <a:t>26th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Roboto"/>
              <a:buChar char="●"/>
            </a:pPr>
            <a:r>
              <a:rPr lang="en" sz="1300">
                <a:latin typeface="Roboto"/>
                <a:ea typeface="Roboto"/>
                <a:cs typeface="Roboto"/>
                <a:sym typeface="Roboto"/>
              </a:rPr>
              <a:t>27th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8" name="Google Shape;168;p28"/>
          <p:cNvSpPr txBox="1"/>
          <p:nvPr/>
        </p:nvSpPr>
        <p:spPr>
          <a:xfrm>
            <a:off x="4725700" y="3713975"/>
            <a:ext cx="40389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Roboto"/>
                <a:ea typeface="Roboto"/>
                <a:cs typeface="Roboto"/>
                <a:sym typeface="Roboto"/>
              </a:rPr>
              <a:t>Best calendar day to </a:t>
            </a:r>
            <a:r>
              <a:rPr lang="en" sz="1300">
                <a:latin typeface="Roboto"/>
                <a:ea typeface="Roboto"/>
                <a:cs typeface="Roboto"/>
                <a:sym typeface="Roboto"/>
              </a:rPr>
              <a:t>route transactions: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Roboto"/>
              <a:buChar char="●"/>
            </a:pPr>
            <a:r>
              <a:rPr lang="en" sz="1300">
                <a:latin typeface="Roboto"/>
                <a:ea typeface="Roboto"/>
                <a:cs typeface="Roboto"/>
                <a:sym typeface="Roboto"/>
              </a:rPr>
              <a:t>20th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Roboto"/>
              <a:buChar char="●"/>
            </a:pPr>
            <a:r>
              <a:rPr lang="en" sz="1300">
                <a:latin typeface="Roboto"/>
                <a:ea typeface="Roboto"/>
                <a:cs typeface="Roboto"/>
                <a:sym typeface="Roboto"/>
              </a:rPr>
              <a:t>29th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Roboto"/>
              <a:buChar char="●"/>
            </a:pPr>
            <a:r>
              <a:rPr lang="en" sz="1300">
                <a:latin typeface="Roboto"/>
                <a:ea typeface="Roboto"/>
                <a:cs typeface="Roboto"/>
                <a:sym typeface="Roboto"/>
              </a:rPr>
              <a:t>28th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9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 was the best of times. It was the worst of times.</a:t>
            </a:r>
            <a:endParaRPr/>
          </a:p>
        </p:txBody>
      </p:sp>
      <p:sp>
        <p:nvSpPr>
          <p:cNvPr id="174" name="Google Shape;174;p29"/>
          <p:cNvSpPr txBox="1"/>
          <p:nvPr/>
        </p:nvSpPr>
        <p:spPr>
          <a:xfrm>
            <a:off x="494250" y="938000"/>
            <a:ext cx="815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112C"/>
                </a:solidFill>
                <a:latin typeface="Roboto"/>
                <a:ea typeface="Roboto"/>
                <a:cs typeface="Roboto"/>
                <a:sym typeface="Roboto"/>
              </a:rPr>
              <a:t>The 18th and 19th hour are common top five hours for both approved and declined transactions</a:t>
            </a:r>
            <a:endParaRPr>
              <a:solidFill>
                <a:srgbClr val="00112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175" name="Google Shape;175;p29"/>
          <p:cNvGraphicFramePr/>
          <p:nvPr/>
        </p:nvGraphicFramePr>
        <p:xfrm>
          <a:off x="1079150" y="16981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{0FC501FB-D9FF-4360-8FFA-EC717E51DE50}</a:tableStyleId>
              </a:tblPr>
              <a:tblGrid>
                <a:gridCol w="1507425"/>
                <a:gridCol w="1507425"/>
              </a:tblGrid>
              <a:tr h="211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00112C"/>
                          </a:solidFill>
                        </a:rPr>
                        <a:t>Hour</a:t>
                      </a:r>
                      <a:endParaRPr b="1">
                        <a:solidFill>
                          <a:srgbClr val="00112C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112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112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112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112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00112C"/>
                          </a:solidFill>
                        </a:rPr>
                        <a:t>% of Declined Transactions</a:t>
                      </a:r>
                      <a:endParaRPr b="1">
                        <a:solidFill>
                          <a:srgbClr val="00112C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112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112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112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112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1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112C"/>
                          </a:solidFill>
                        </a:rPr>
                        <a:t>15</a:t>
                      </a:r>
                      <a:endParaRPr>
                        <a:solidFill>
                          <a:srgbClr val="00112C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112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112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112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112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112C"/>
                          </a:solidFill>
                        </a:rPr>
                        <a:t>6.622</a:t>
                      </a:r>
                      <a:endParaRPr>
                        <a:solidFill>
                          <a:srgbClr val="00112C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112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112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112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112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1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18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112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112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112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112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ABF5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6.535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112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112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112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112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ABF53"/>
                    </a:solidFill>
                  </a:tcPr>
                </a:tc>
              </a:tr>
              <a:tr h="211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112C"/>
                          </a:solidFill>
                        </a:rPr>
                        <a:t>14</a:t>
                      </a:r>
                      <a:endParaRPr>
                        <a:solidFill>
                          <a:srgbClr val="00112C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112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112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112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112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112C"/>
                          </a:solidFill>
                        </a:rPr>
                        <a:t>6.419</a:t>
                      </a:r>
                      <a:endParaRPr>
                        <a:solidFill>
                          <a:srgbClr val="00112C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112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112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112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112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1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112C"/>
                          </a:solidFill>
                        </a:rPr>
                        <a:t>12</a:t>
                      </a:r>
                      <a:endParaRPr>
                        <a:solidFill>
                          <a:srgbClr val="00112C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112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112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112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112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112C"/>
                          </a:solidFill>
                        </a:rPr>
                        <a:t>6.041</a:t>
                      </a:r>
                      <a:endParaRPr>
                        <a:solidFill>
                          <a:srgbClr val="00112C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112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112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112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112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1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19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112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112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112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112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ABF5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6.041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112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112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112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112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ABF5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6" name="Google Shape;176;p29"/>
          <p:cNvGraphicFramePr/>
          <p:nvPr/>
        </p:nvGraphicFramePr>
        <p:xfrm>
          <a:off x="4778150" y="16981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{0FC501FB-D9FF-4360-8FFA-EC717E51DE50}</a:tableStyleId>
              </a:tblPr>
              <a:tblGrid>
                <a:gridCol w="1507425"/>
                <a:gridCol w="1507425"/>
              </a:tblGrid>
              <a:tr h="211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00112C"/>
                          </a:solidFill>
                        </a:rPr>
                        <a:t>Hour</a:t>
                      </a:r>
                      <a:endParaRPr b="1">
                        <a:solidFill>
                          <a:srgbClr val="00112C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112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112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112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112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00112C"/>
                          </a:solidFill>
                        </a:rPr>
                        <a:t>% of Approved Transactions</a:t>
                      </a:r>
                      <a:endParaRPr b="1">
                        <a:solidFill>
                          <a:srgbClr val="00112C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112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112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112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112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1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19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112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112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112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112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ABF5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6.735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112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112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112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112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ABF53"/>
                    </a:solidFill>
                  </a:tcPr>
                </a:tc>
              </a:tr>
              <a:tr h="211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18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112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112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112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112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ABF5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6.405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112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112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112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112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ABF53"/>
                    </a:solidFill>
                  </a:tcPr>
                </a:tc>
              </a:tr>
              <a:tr h="211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112C"/>
                          </a:solidFill>
                        </a:rPr>
                        <a:t>17</a:t>
                      </a:r>
                      <a:endParaRPr>
                        <a:solidFill>
                          <a:srgbClr val="00112C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112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112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112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112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112C"/>
                          </a:solidFill>
                        </a:rPr>
                        <a:t>6.115</a:t>
                      </a:r>
                      <a:endParaRPr>
                        <a:solidFill>
                          <a:srgbClr val="00112C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112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112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112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112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1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112C"/>
                          </a:solidFill>
                        </a:rPr>
                        <a:t>9</a:t>
                      </a:r>
                      <a:endParaRPr>
                        <a:solidFill>
                          <a:srgbClr val="00112C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112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112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112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112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112C"/>
                          </a:solidFill>
                        </a:rPr>
                        <a:t>6.107</a:t>
                      </a:r>
                      <a:endParaRPr>
                        <a:solidFill>
                          <a:srgbClr val="00112C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112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112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112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112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1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112C"/>
                          </a:solidFill>
                        </a:rPr>
                        <a:t>13</a:t>
                      </a:r>
                      <a:endParaRPr>
                        <a:solidFill>
                          <a:srgbClr val="00112C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112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112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112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112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112C"/>
                          </a:solidFill>
                        </a:rPr>
                        <a:t>5.914</a:t>
                      </a:r>
                      <a:endParaRPr>
                        <a:solidFill>
                          <a:srgbClr val="00112C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112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112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112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112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0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can't keep today's hour for tomorrow</a:t>
            </a:r>
            <a:endParaRPr/>
          </a:p>
        </p:txBody>
      </p:sp>
      <p:sp>
        <p:nvSpPr>
          <p:cNvPr id="182" name="Google Shape;182;p30"/>
          <p:cNvSpPr txBox="1"/>
          <p:nvPr/>
        </p:nvSpPr>
        <p:spPr>
          <a:xfrm>
            <a:off x="1287900" y="3741825"/>
            <a:ext cx="64473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112C"/>
                </a:solidFill>
                <a:latin typeface="Roboto"/>
                <a:ea typeface="Roboto"/>
                <a:cs typeface="Roboto"/>
                <a:sym typeface="Roboto"/>
              </a:rPr>
              <a:t>If you need to route transactions on the 18th and 19th hour, best to avoid doing it on:</a:t>
            </a:r>
            <a:endParaRPr sz="1300">
              <a:solidFill>
                <a:srgbClr val="00112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112C"/>
              </a:buClr>
              <a:buSzPts val="1300"/>
              <a:buFont typeface="Roboto"/>
              <a:buChar char="●"/>
            </a:pPr>
            <a:r>
              <a:rPr b="1" lang="en" sz="1300">
                <a:solidFill>
                  <a:srgbClr val="00112C"/>
                </a:solidFill>
                <a:latin typeface="Roboto"/>
                <a:ea typeface="Roboto"/>
                <a:cs typeface="Roboto"/>
                <a:sym typeface="Roboto"/>
              </a:rPr>
              <a:t>18th</a:t>
            </a:r>
            <a:endParaRPr b="1" sz="1300">
              <a:solidFill>
                <a:srgbClr val="00112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112C"/>
              </a:buClr>
              <a:buSzPts val="1300"/>
              <a:buFont typeface="Roboto"/>
              <a:buChar char="●"/>
            </a:pPr>
            <a:r>
              <a:rPr b="1" lang="en" sz="1300">
                <a:solidFill>
                  <a:srgbClr val="00112C"/>
                </a:solidFill>
                <a:latin typeface="Roboto"/>
                <a:ea typeface="Roboto"/>
                <a:cs typeface="Roboto"/>
                <a:sym typeface="Roboto"/>
              </a:rPr>
              <a:t>27th</a:t>
            </a:r>
            <a:endParaRPr b="1" sz="1300">
              <a:solidFill>
                <a:srgbClr val="00112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112C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rgbClr val="00112C"/>
                </a:solidFill>
                <a:latin typeface="Roboto"/>
                <a:ea typeface="Roboto"/>
                <a:cs typeface="Roboto"/>
                <a:sym typeface="Roboto"/>
              </a:rPr>
              <a:t>13th</a:t>
            </a:r>
            <a:endParaRPr sz="1300">
              <a:solidFill>
                <a:srgbClr val="00112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183" name="Google Shape;183;p30"/>
          <p:cNvGraphicFramePr/>
          <p:nvPr/>
        </p:nvGraphicFramePr>
        <p:xfrm>
          <a:off x="1069850" y="9460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{0FC501FB-D9FF-4360-8FFA-EC717E51DE50}</a:tableStyleId>
              </a:tblPr>
              <a:tblGrid>
                <a:gridCol w="1507425"/>
                <a:gridCol w="1507425"/>
              </a:tblGrid>
              <a:tr h="211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Calendar Day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112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112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112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112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ABF5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% of Declined Transactions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112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112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112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112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ABF53"/>
                    </a:solidFill>
                  </a:tcPr>
                </a:tc>
              </a:tr>
              <a:tr h="211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112C"/>
                          </a:solidFill>
                        </a:rPr>
                        <a:t>18</a:t>
                      </a:r>
                      <a:endParaRPr>
                        <a:solidFill>
                          <a:srgbClr val="00112C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112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112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112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112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112C"/>
                          </a:solidFill>
                        </a:rPr>
                        <a:t>9.700</a:t>
                      </a:r>
                      <a:endParaRPr>
                        <a:solidFill>
                          <a:srgbClr val="00112C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112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112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112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112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1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112C"/>
                          </a:solidFill>
                        </a:rPr>
                        <a:t>27</a:t>
                      </a:r>
                      <a:endParaRPr>
                        <a:solidFill>
                          <a:srgbClr val="00112C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112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112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112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112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112C"/>
                          </a:solidFill>
                        </a:rPr>
                        <a:t>6.005</a:t>
                      </a:r>
                      <a:endParaRPr>
                        <a:solidFill>
                          <a:srgbClr val="00112C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112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112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112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112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1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112C"/>
                          </a:solidFill>
                        </a:rPr>
                        <a:t>13</a:t>
                      </a:r>
                      <a:endParaRPr>
                        <a:solidFill>
                          <a:srgbClr val="00112C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112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112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112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112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112C"/>
                          </a:solidFill>
                        </a:rPr>
                        <a:t>6.005</a:t>
                      </a:r>
                      <a:endParaRPr>
                        <a:solidFill>
                          <a:srgbClr val="00112C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112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112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112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112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1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112C"/>
                          </a:solidFill>
                        </a:rPr>
                        <a:t>16</a:t>
                      </a:r>
                      <a:endParaRPr>
                        <a:solidFill>
                          <a:srgbClr val="00112C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112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112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112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112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112C"/>
                          </a:solidFill>
                        </a:rPr>
                        <a:t>5.312</a:t>
                      </a:r>
                      <a:endParaRPr>
                        <a:solidFill>
                          <a:srgbClr val="00112C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112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112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112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112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1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112C"/>
                          </a:solidFill>
                        </a:rPr>
                        <a:t>22</a:t>
                      </a:r>
                      <a:endParaRPr>
                        <a:solidFill>
                          <a:srgbClr val="00112C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112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112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112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112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112C"/>
                          </a:solidFill>
                        </a:rPr>
                        <a:t>4.388</a:t>
                      </a:r>
                      <a:endParaRPr>
                        <a:solidFill>
                          <a:srgbClr val="00112C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112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112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112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112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84" name="Google Shape;184;p30"/>
          <p:cNvGraphicFramePr/>
          <p:nvPr/>
        </p:nvGraphicFramePr>
        <p:xfrm>
          <a:off x="5078500" y="9460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{0FC501FB-D9FF-4360-8FFA-EC717E51DE50}</a:tableStyleId>
              </a:tblPr>
              <a:tblGrid>
                <a:gridCol w="1507425"/>
                <a:gridCol w="1507425"/>
              </a:tblGrid>
              <a:tr h="211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Calendar Day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112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112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112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112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ABF5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% of Declined Transactions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112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112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112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112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ABF53"/>
                    </a:solidFill>
                  </a:tcPr>
                </a:tc>
              </a:tr>
              <a:tr h="211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112C"/>
                          </a:solidFill>
                        </a:rPr>
                        <a:t>16</a:t>
                      </a:r>
                      <a:endParaRPr>
                        <a:solidFill>
                          <a:srgbClr val="00112C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112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112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112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112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112C"/>
                          </a:solidFill>
                        </a:rPr>
                        <a:t>4.039</a:t>
                      </a:r>
                      <a:endParaRPr>
                        <a:solidFill>
                          <a:srgbClr val="00112C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112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112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112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112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1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112C"/>
                          </a:solidFill>
                        </a:rPr>
                        <a:t>12</a:t>
                      </a:r>
                      <a:endParaRPr>
                        <a:solidFill>
                          <a:srgbClr val="00112C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112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112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112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112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112C"/>
                          </a:solidFill>
                        </a:rPr>
                        <a:t>4.012</a:t>
                      </a:r>
                      <a:endParaRPr>
                        <a:solidFill>
                          <a:srgbClr val="00112C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112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112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112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112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1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112C"/>
                          </a:solidFill>
                        </a:rPr>
                        <a:t>25</a:t>
                      </a:r>
                      <a:endParaRPr>
                        <a:solidFill>
                          <a:srgbClr val="00112C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112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112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112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112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112C"/>
                          </a:solidFill>
                        </a:rPr>
                        <a:t>3.739</a:t>
                      </a:r>
                      <a:endParaRPr>
                        <a:solidFill>
                          <a:srgbClr val="00112C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112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112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112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112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1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112C"/>
                          </a:solidFill>
                        </a:rPr>
                        <a:t>30</a:t>
                      </a:r>
                      <a:endParaRPr>
                        <a:solidFill>
                          <a:srgbClr val="00112C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112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112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112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112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112C"/>
                          </a:solidFill>
                        </a:rPr>
                        <a:t>3.657</a:t>
                      </a:r>
                      <a:endParaRPr>
                        <a:solidFill>
                          <a:srgbClr val="00112C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112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112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112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112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1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112C"/>
                          </a:solidFill>
                        </a:rPr>
                        <a:t>19</a:t>
                      </a:r>
                      <a:endParaRPr>
                        <a:solidFill>
                          <a:srgbClr val="00112C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112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112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112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112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112C"/>
                          </a:solidFill>
                        </a:rPr>
                        <a:t>3.603</a:t>
                      </a:r>
                      <a:endParaRPr>
                        <a:solidFill>
                          <a:srgbClr val="00112C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112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112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112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112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1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TGIF</a:t>
            </a:r>
            <a:endParaRPr/>
          </a:p>
        </p:txBody>
      </p:sp>
      <p:sp>
        <p:nvSpPr>
          <p:cNvPr id="190" name="Google Shape;190;p31"/>
          <p:cNvSpPr txBox="1"/>
          <p:nvPr/>
        </p:nvSpPr>
        <p:spPr>
          <a:xfrm>
            <a:off x="152400" y="835850"/>
            <a:ext cx="8535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112C"/>
                </a:solidFill>
                <a:latin typeface="Roboto"/>
                <a:ea typeface="Roboto"/>
                <a:cs typeface="Roboto"/>
                <a:sym typeface="Roboto"/>
              </a:rPr>
              <a:t>Similar day of the week is observed for both declined and approved transactions.</a:t>
            </a:r>
            <a:endParaRPr sz="1300">
              <a:solidFill>
                <a:srgbClr val="00112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91" name="Google Shape;19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42400"/>
            <a:ext cx="8839202" cy="225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471900" y="4416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problem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112C"/>
                </a:solidFill>
              </a:rPr>
              <a:t>To help merchants to optimize the conversion and acceptance of payments to increase their revenues</a:t>
            </a:r>
            <a:endParaRPr>
              <a:solidFill>
                <a:srgbClr val="00112C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112C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112C"/>
                </a:solidFill>
              </a:rPr>
              <a:t>In order to do so, we would first have to understand what causes declined transactions and frauds, and what factors helps to improve acceptance rate.</a:t>
            </a:r>
            <a:endParaRPr>
              <a:solidFill>
                <a:srgbClr val="00112C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00112C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2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Day of the week </a:t>
            </a:r>
            <a:r>
              <a:rPr lang="en"/>
              <a:t>and Hour Combo Power</a:t>
            </a:r>
            <a:endParaRPr/>
          </a:p>
        </p:txBody>
      </p:sp>
      <p:graphicFrame>
        <p:nvGraphicFramePr>
          <p:cNvPr id="197" name="Google Shape;197;p32"/>
          <p:cNvGraphicFramePr/>
          <p:nvPr/>
        </p:nvGraphicFramePr>
        <p:xfrm>
          <a:off x="1069850" y="12508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{0FC501FB-D9FF-4360-8FFA-EC717E51DE50}</a:tableStyleId>
              </a:tblPr>
              <a:tblGrid>
                <a:gridCol w="1507425"/>
                <a:gridCol w="1507425"/>
              </a:tblGrid>
              <a:tr h="211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Day, Hour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112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112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112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112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ABF5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% of Declined Transactions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112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112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112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112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ABF53"/>
                    </a:solidFill>
                  </a:tcPr>
                </a:tc>
              </a:tr>
              <a:tr h="211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112C"/>
                          </a:solidFill>
                        </a:rPr>
                        <a:t>Tue, 12pm</a:t>
                      </a:r>
                      <a:endParaRPr>
                        <a:solidFill>
                          <a:srgbClr val="00112C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112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112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112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112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112C"/>
                          </a:solidFill>
                        </a:rPr>
                        <a:t>2.595</a:t>
                      </a:r>
                      <a:endParaRPr>
                        <a:solidFill>
                          <a:srgbClr val="00112C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112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112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112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112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1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112C"/>
                          </a:solidFill>
                        </a:rPr>
                        <a:t>Mon, 3pm</a:t>
                      </a:r>
                      <a:endParaRPr>
                        <a:solidFill>
                          <a:srgbClr val="00112C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112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112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112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112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112C"/>
                          </a:solidFill>
                        </a:rPr>
                        <a:t>2.595</a:t>
                      </a:r>
                      <a:endParaRPr>
                        <a:solidFill>
                          <a:srgbClr val="00112C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112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112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112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112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1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112C"/>
                          </a:solidFill>
                        </a:rPr>
                        <a:t>Tue, 4pm</a:t>
                      </a:r>
                      <a:endParaRPr>
                        <a:solidFill>
                          <a:srgbClr val="00112C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112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112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112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112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112C"/>
                          </a:solidFill>
                        </a:rPr>
                        <a:t>2.535</a:t>
                      </a:r>
                      <a:endParaRPr>
                        <a:solidFill>
                          <a:srgbClr val="00112C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112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112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112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112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98" name="Google Shape;198;p32"/>
          <p:cNvGraphicFramePr/>
          <p:nvPr/>
        </p:nvGraphicFramePr>
        <p:xfrm>
          <a:off x="5078500" y="12508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{0FC501FB-D9FF-4360-8FFA-EC717E51DE50}</a:tableStyleId>
              </a:tblPr>
              <a:tblGrid>
                <a:gridCol w="1507425"/>
                <a:gridCol w="1507425"/>
              </a:tblGrid>
              <a:tr h="211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Calendar Day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112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112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112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112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ABF5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% of Declined Transactions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112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112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112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112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ABF53"/>
                    </a:solidFill>
                  </a:tcPr>
                </a:tc>
              </a:tr>
              <a:tr h="211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112C"/>
                          </a:solidFill>
                        </a:rPr>
                        <a:t>Mon, 7pm</a:t>
                      </a:r>
                      <a:endParaRPr>
                        <a:solidFill>
                          <a:srgbClr val="00112C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112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112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112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112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112C"/>
                          </a:solidFill>
                        </a:rPr>
                        <a:t>2.651</a:t>
                      </a:r>
                      <a:endParaRPr>
                        <a:solidFill>
                          <a:srgbClr val="00112C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112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112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112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112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1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112C"/>
                          </a:solidFill>
                        </a:rPr>
                        <a:t>Sun, 2pm</a:t>
                      </a:r>
                      <a:endParaRPr>
                        <a:solidFill>
                          <a:srgbClr val="00112C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112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112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112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112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112C"/>
                          </a:solidFill>
                        </a:rPr>
                        <a:t>2.451</a:t>
                      </a:r>
                      <a:endParaRPr>
                        <a:solidFill>
                          <a:srgbClr val="00112C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112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112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112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112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1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112C"/>
                          </a:solidFill>
                        </a:rPr>
                        <a:t>Mon, 9am</a:t>
                      </a:r>
                      <a:endParaRPr>
                        <a:solidFill>
                          <a:srgbClr val="00112C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112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112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112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112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112C"/>
                          </a:solidFill>
                        </a:rPr>
                        <a:t>2.421</a:t>
                      </a:r>
                      <a:endParaRPr>
                        <a:solidFill>
                          <a:srgbClr val="00112C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112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112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112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112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112C"/>
                </a:solidFill>
              </a:rPr>
              <a:t>Conclusion</a:t>
            </a:r>
            <a:endParaRPr>
              <a:solidFill>
                <a:srgbClr val="00112C"/>
              </a:solidFill>
            </a:endParaRPr>
          </a:p>
        </p:txBody>
      </p:sp>
      <p:sp>
        <p:nvSpPr>
          <p:cNvPr id="204" name="Google Shape;204;p33"/>
          <p:cNvSpPr txBox="1"/>
          <p:nvPr/>
        </p:nvSpPr>
        <p:spPr>
          <a:xfrm>
            <a:off x="4855775" y="778500"/>
            <a:ext cx="4038600" cy="35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oboto"/>
              <a:buChar char="●"/>
            </a:pPr>
            <a:r>
              <a:rPr lang="en" sz="1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Use 3DS if transaction amount is above the threshold amount</a:t>
            </a:r>
            <a:endParaRPr sz="17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oboto"/>
              <a:buChar char="●"/>
            </a:pPr>
            <a:r>
              <a:rPr lang="en" sz="1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Use 3DS2 for transaction amount below the threshold amount</a:t>
            </a:r>
            <a:endParaRPr sz="17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oboto"/>
              <a:buChar char="●"/>
            </a:pPr>
            <a:r>
              <a:rPr lang="en" sz="1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Route transactions on days and hours when approval rates are higher</a:t>
            </a:r>
            <a:endParaRPr sz="17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oboto"/>
              <a:buChar char="●"/>
            </a:pPr>
            <a:r>
              <a:rPr lang="en" sz="1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Avoid routing transactions </a:t>
            </a:r>
            <a:r>
              <a:rPr lang="en" sz="1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when declined rates are higher</a:t>
            </a:r>
            <a:endParaRPr sz="17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do we need to look at fraud and declined transactions?</a:t>
            </a:r>
            <a:endParaRPr/>
          </a:p>
        </p:txBody>
      </p:sp>
      <p:pic>
        <p:nvPicPr>
          <p:cNvPr id="79" name="Google Shape;7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9188" y="790025"/>
            <a:ext cx="5664736" cy="421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Fraud Rate Matters</a:t>
            </a:r>
            <a:endParaRPr/>
          </a:p>
        </p:txBody>
      </p:sp>
      <p:pic>
        <p:nvPicPr>
          <p:cNvPr id="85" name="Google Shape;8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07425" y="787500"/>
            <a:ext cx="5322449" cy="3984899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6"/>
          <p:cNvSpPr txBox="1"/>
          <p:nvPr>
            <p:ph idx="4294967295" type="body"/>
          </p:nvPr>
        </p:nvSpPr>
        <p:spPr>
          <a:xfrm>
            <a:off x="469475" y="957150"/>
            <a:ext cx="24717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lang="en" sz="2700">
                <a:solidFill>
                  <a:srgbClr val="00112C"/>
                </a:solidFill>
              </a:rPr>
              <a:t>Reduce fraud transactions to reduce declined transactions </a:t>
            </a:r>
            <a:endParaRPr sz="2700">
              <a:solidFill>
                <a:srgbClr val="00112C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What’s worrying?</a:t>
            </a:r>
            <a:endParaRPr/>
          </a:p>
        </p:txBody>
      </p:sp>
      <p:pic>
        <p:nvPicPr>
          <p:cNvPr id="92" name="Google Shape;9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2988" y="836450"/>
            <a:ext cx="5898026" cy="40362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460950" y="2065350"/>
            <a:ext cx="8222100" cy="117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980"/>
              <a:t>But 3DS might create inconvenience to customers</a:t>
            </a:r>
            <a:endParaRPr sz="398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Dive Deeper</a:t>
            </a:r>
            <a:endParaRPr/>
          </a:p>
        </p:txBody>
      </p:sp>
      <p:pic>
        <p:nvPicPr>
          <p:cNvPr id="103" name="Google Shape;10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3588" y="2133375"/>
            <a:ext cx="5076825" cy="2362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9"/>
          <p:cNvSpPr txBox="1"/>
          <p:nvPr/>
        </p:nvSpPr>
        <p:spPr>
          <a:xfrm>
            <a:off x="278600" y="919400"/>
            <a:ext cx="84672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Roboto"/>
                <a:ea typeface="Roboto"/>
                <a:cs typeface="Roboto"/>
                <a:sym typeface="Roboto"/>
              </a:rPr>
              <a:t>Top three payment method for fraud transactions is the same top three </a:t>
            </a:r>
            <a:r>
              <a:rPr lang="en" sz="2200">
                <a:latin typeface="Roboto"/>
                <a:ea typeface="Roboto"/>
                <a:cs typeface="Roboto"/>
                <a:sym typeface="Roboto"/>
              </a:rPr>
              <a:t>payment method for approved transactions</a:t>
            </a:r>
            <a:endParaRPr sz="22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</a:t>
            </a:r>
            <a:r>
              <a:rPr lang="en"/>
              <a:t>se 3DS when transaction is above a minimum amount?</a:t>
            </a:r>
            <a:endParaRPr/>
          </a:p>
        </p:txBody>
      </p:sp>
      <p:sp>
        <p:nvSpPr>
          <p:cNvPr id="110" name="Google Shape;110;p20"/>
          <p:cNvSpPr txBox="1"/>
          <p:nvPr/>
        </p:nvSpPr>
        <p:spPr>
          <a:xfrm>
            <a:off x="278600" y="919400"/>
            <a:ext cx="8467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Roboto"/>
                <a:ea typeface="Roboto"/>
                <a:cs typeface="Roboto"/>
                <a:sym typeface="Roboto"/>
              </a:rPr>
              <a:t>Mean approved transacted amount is higher m</a:t>
            </a:r>
            <a:r>
              <a:rPr lang="en" sz="2200">
                <a:latin typeface="Roboto"/>
                <a:ea typeface="Roboto"/>
                <a:cs typeface="Roboto"/>
                <a:sym typeface="Roboto"/>
              </a:rPr>
              <a:t>ean fraud amount</a:t>
            </a:r>
            <a:endParaRPr sz="22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1" name="Google Shape;11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0788" y="1585700"/>
            <a:ext cx="6701518" cy="3396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112C"/>
                </a:solidFill>
              </a:rPr>
              <a:t>Solution</a:t>
            </a:r>
            <a:endParaRPr>
              <a:solidFill>
                <a:srgbClr val="00112C"/>
              </a:solidFill>
            </a:endParaRPr>
          </a:p>
        </p:txBody>
      </p:sp>
      <p:sp>
        <p:nvSpPr>
          <p:cNvPr id="117" name="Google Shape;117;p21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112C"/>
                </a:solidFill>
              </a:rPr>
              <a:t>Implement 3DS2</a:t>
            </a:r>
            <a:endParaRPr>
              <a:solidFill>
                <a:srgbClr val="00112C"/>
              </a:solidFill>
            </a:endParaRPr>
          </a:p>
        </p:txBody>
      </p:sp>
      <p:sp>
        <p:nvSpPr>
          <p:cNvPr id="118" name="Google Shape;118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frictionless authentication process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seamless payment experience for customers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