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9E2828-87F2-4E23-893C-CBD9AE41976A}">
  <a:tblStyle styleId="{CB9E2828-87F2-4E23-893C-CBD9AE41976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9f7afc504e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9f7afc504e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Next</a:t>
            </a:r>
            <a:r>
              <a:rPr lang="en">
                <a:solidFill>
                  <a:schemeClr val="dk1"/>
                </a:solidFill>
              </a:rPr>
              <a:t>, we replace the tf-idf with countvectoriser while keeping the rest the same. </a:t>
            </a:r>
            <a:endParaRPr>
              <a:solidFill>
                <a:schemeClr val="dk1"/>
              </a:solidFill>
            </a:endParaRPr>
          </a:p>
          <a:p>
            <a:pPr indent="0" lvl="0" marL="0" rtl="0" algn="l">
              <a:spcBef>
                <a:spcPts val="0"/>
              </a:spcBef>
              <a:spcAft>
                <a:spcPts val="0"/>
              </a:spcAft>
              <a:buNone/>
            </a:pPr>
            <a:r>
              <a:rPr lang="en">
                <a:solidFill>
                  <a:schemeClr val="dk1"/>
                </a:solidFill>
              </a:rPr>
              <a:t>train score, test score, f1 score and confusion matrix as shown.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continued experimenting with other models using different word forms - lemmatised and stemming and we get 12 models in total.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Pass over to Jance for the evaluation of the 12 models.</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9f7afc504e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9f7afc504e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 to correctly identify the posts for both netflix and disneyplus as we have no </a:t>
            </a:r>
            <a:r>
              <a:rPr lang="en"/>
              <a:t>preference</a:t>
            </a:r>
            <a:r>
              <a:rPr lang="en"/>
              <a:t> for either and want to know which platform will provide the best reach for our productions. Hence, we place emphasis on the F1 score, which give us a balance view between falsely </a:t>
            </a:r>
            <a:r>
              <a:rPr lang="en"/>
              <a:t>identified</a:t>
            </a:r>
            <a:r>
              <a:rPr lang="en"/>
              <a:t> netflix and d+ </a:t>
            </a:r>
            <a:r>
              <a:rPr lang="en"/>
              <a:t>category</a:t>
            </a:r>
            <a:r>
              <a:rPr lang="en"/>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9f7afc504e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9f7afc504e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1ai is the best model after evaluating all the models based on trade-off </a:t>
            </a:r>
            <a:r>
              <a:rPr lang="en"/>
              <a:t>between accuracy, F1 score and overfitting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9f7afc504e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9f7afc504e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a:t>There is however a weakness in the model as we found that the top 3 words with the </a:t>
            </a:r>
            <a:r>
              <a:rPr lang="en"/>
              <a:t>highest importance in the model are disney, netflix and plus. The top 2 words are about 4 -5 times more important than the third and fourth words. This shows that if the new posts do not have the words disney and netflix, the accuracy of the model might be lower.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9f7afc504e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9f7afc504e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recommend to improve the model by removing words that are </a:t>
            </a:r>
            <a:r>
              <a:rPr lang="en">
                <a:solidFill>
                  <a:schemeClr val="dk1"/>
                </a:solidFill>
              </a:rPr>
              <a:t>highly correlated to the subreddits, adjust the weight of disney and netflix</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9f7afc504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9f7afc504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9f7afc504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9f7afc504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9f7afc504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9f7afc504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9f7afc504e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9f7afc504e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9f7afc504e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9f7afc504e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begin our modelling process, we would need to have a baseline model to evaluate against our models. Since we have equal number of posts from each subreddit, our baseline model has an accuracy of 50% to classify posts into either netflix or disneyplus.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models we will be trying out </a:t>
            </a:r>
            <a:r>
              <a:rPr lang="en"/>
              <a:t>will</a:t>
            </a:r>
            <a:r>
              <a:rPr lang="en"/>
              <a:t> be a permutation of the following: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classification algorithm, we have random forest and logistic regression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vectoriser, we have countvectoriser and </a:t>
            </a:r>
            <a:r>
              <a:rPr b="1" lang="en" sz="1050">
                <a:solidFill>
                  <a:srgbClr val="5F6368"/>
                </a:solidFill>
                <a:highlight>
                  <a:srgbClr val="FFFFFF"/>
                </a:highlight>
              </a:rPr>
              <a:t>term frequency-inverse document frequency vectoriser. Let me just quickly explain what these two are - </a:t>
            </a:r>
            <a:r>
              <a:rPr lang="en" sz="1200">
                <a:solidFill>
                  <a:srgbClr val="202124"/>
                </a:solidFill>
                <a:highlight>
                  <a:srgbClr val="FFFFFF"/>
                </a:highlight>
              </a:rPr>
              <a:t>CountVectorizer simply counts the number of times a word appears in a post, while TF-IDF Vectorizer takes into account not only how many times a word appears in a post but also how important that word is to the whole 19,600 posts that we have extracted from both subreddits.</a:t>
            </a:r>
            <a:endParaRPr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a:p>
            <a:pPr indent="0" lvl="0" marL="0" rtl="0" algn="l">
              <a:spcBef>
                <a:spcPts val="0"/>
              </a:spcBef>
              <a:spcAft>
                <a:spcPts val="0"/>
              </a:spcAft>
              <a:buNone/>
            </a:pPr>
            <a:r>
              <a:rPr lang="en" sz="1200">
                <a:solidFill>
                  <a:srgbClr val="202124"/>
                </a:solidFill>
                <a:highlight>
                  <a:srgbClr val="FFFFFF"/>
                </a:highlight>
              </a:rPr>
              <a:t>For word form, we have the tokenized form, lemmatized form and stemming form. Tokenized simply breaks down the posts into word by word, while both lemmatizing and stemming take words and attempt to return a base form of the word. Both are similar, but they have different algorithm to return the base word. </a:t>
            </a:r>
            <a:endParaRPr sz="1050">
              <a:solidFill>
                <a:schemeClr val="dk1"/>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9f7afc504e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9f7afc504e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first model,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used random forest, tf-idf and the tokenized word form. This gives us an accuracy score of 0.86 and 0.85 for the the train and test set respectively. We also have a </a:t>
            </a:r>
            <a:r>
              <a:rPr lang="en"/>
              <a:t>pretty good F1 score at 0.86.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a:solidFill>
                  <a:srgbClr val="202124"/>
                </a:solidFill>
                <a:highlight>
                  <a:srgbClr val="FFFFFF"/>
                </a:highlight>
              </a:rPr>
              <a:t>The F1 score basically optimises the no. of false positives and false negatives in the model. It ranges from 0 to 1 and the closer to 1, the better the model.</a:t>
            </a:r>
            <a:endParaRPr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a:p>
            <a:pPr indent="0" lvl="0" marL="0" rtl="0" algn="l">
              <a:spcBef>
                <a:spcPts val="0"/>
              </a:spcBef>
              <a:spcAft>
                <a:spcPts val="0"/>
              </a:spcAft>
              <a:buNone/>
            </a:pPr>
            <a:r>
              <a:rPr lang="en" sz="1200">
                <a:solidFill>
                  <a:srgbClr val="202124"/>
                </a:solidFill>
                <a:highlight>
                  <a:srgbClr val="FFFFFF"/>
                </a:highlight>
              </a:rPr>
              <a:t>On the right, we have the confusion matrix. The diagonal here show cases which were predicted accurately, while the top right shows the no. of cases wrongly classified as netflix even though they are in the disneyplus subreddit. The bottom left shows the opposite: no. of cases wrongly classified as disneyplus even though they are in the netflix subreddit.</a:t>
            </a:r>
            <a:endParaRPr sz="1200">
              <a:solidFill>
                <a:srgbClr val="202124"/>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9f7afc504e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9f7afc504e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next model, we only replace the tf-idf with countvectoriser while keeping the rest the same. </a:t>
            </a:r>
            <a:endParaRPr/>
          </a:p>
          <a:p>
            <a:pPr indent="0" lvl="0" marL="0" rtl="0" algn="l">
              <a:spcBef>
                <a:spcPts val="0"/>
              </a:spcBef>
              <a:spcAft>
                <a:spcPts val="0"/>
              </a:spcAft>
              <a:buNone/>
            </a:pPr>
            <a:r>
              <a:rPr lang="en"/>
              <a:t>We get a training score of about 0.86 and a testing score of around 0.84. The F1 score is at 0.84, and the confusion matrix is as shown.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9f7afc504e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9f7afc504e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used </a:t>
            </a:r>
            <a:r>
              <a:rPr lang="en"/>
              <a:t>logistic</a:t>
            </a:r>
            <a:r>
              <a:rPr lang="en"/>
              <a:t> regression with the tf-idf vectoriser and tokenized word form. </a:t>
            </a:r>
            <a:endParaRPr/>
          </a:p>
          <a:p>
            <a:pPr indent="0" lvl="0" marL="0" rtl="0" algn="l">
              <a:spcBef>
                <a:spcPts val="0"/>
              </a:spcBef>
              <a:spcAft>
                <a:spcPts val="0"/>
              </a:spcAft>
              <a:buNone/>
            </a:pPr>
            <a:r>
              <a:rPr lang="en"/>
              <a:t>Same thing, we have the train score, test score, f1 score and confusion matrix. </a:t>
            </a:r>
            <a:endParaRPr/>
          </a:p>
          <a:p>
            <a:pPr indent="0" lvl="0" marL="0" rtl="0" algn="l">
              <a:spcBef>
                <a:spcPts val="0"/>
              </a:spcBef>
              <a:spcAft>
                <a:spcPts val="0"/>
              </a:spcAft>
              <a:buNone/>
            </a:pPr>
            <a:r>
              <a:rPr lang="en"/>
              <a:t>Even though the F1 score increased, we can see signs of overfitting as train &gt;&gt; test.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Group 3 Project 3</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a:t>Jance Ng</a:t>
            </a:r>
            <a:endParaRPr/>
          </a:p>
          <a:p>
            <a:pPr indent="0" lvl="0" marL="0" rtl="0" algn="ctr">
              <a:spcBef>
                <a:spcPts val="0"/>
              </a:spcBef>
              <a:spcAft>
                <a:spcPts val="0"/>
              </a:spcAft>
              <a:buNone/>
            </a:pPr>
            <a:r>
              <a:rPr lang="en"/>
              <a:t>Jin Min Wood</a:t>
            </a:r>
            <a:endParaRPr/>
          </a:p>
          <a:p>
            <a:pPr indent="0" lvl="0" marL="0" rtl="0" algn="ctr">
              <a:spcBef>
                <a:spcPts val="0"/>
              </a:spcBef>
              <a:spcAft>
                <a:spcPts val="0"/>
              </a:spcAft>
              <a:buNone/>
            </a:pPr>
            <a:r>
              <a:rPr lang="en"/>
              <a:t>Adrian Kong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1bii</a:t>
            </a:r>
            <a:endParaRPr/>
          </a:p>
        </p:txBody>
      </p:sp>
      <p:graphicFrame>
        <p:nvGraphicFramePr>
          <p:cNvPr id="125" name="Google Shape;125;p22"/>
          <p:cNvGraphicFramePr/>
          <p:nvPr/>
        </p:nvGraphicFramePr>
        <p:xfrm>
          <a:off x="311700" y="1383125"/>
          <a:ext cx="3000000" cy="3000000"/>
        </p:xfrm>
        <a:graphic>
          <a:graphicData uri="http://schemas.openxmlformats.org/drawingml/2006/table">
            <a:tbl>
              <a:tblPr>
                <a:noFill/>
                <a:tableStyleId>{CB9E2828-87F2-4E23-893C-CBD9AE41976A}</a:tableStyleId>
              </a:tblPr>
              <a:tblGrid>
                <a:gridCol w="2852550"/>
                <a:gridCol w="2331300"/>
              </a:tblGrid>
              <a:tr h="396200">
                <a:tc>
                  <a:txBody>
                    <a:bodyPr/>
                    <a:lstStyle/>
                    <a:p>
                      <a:pPr indent="0" lvl="0" marL="0" rtl="0" algn="l">
                        <a:spcBef>
                          <a:spcPts val="0"/>
                        </a:spcBef>
                        <a:spcAft>
                          <a:spcPts val="0"/>
                        </a:spcAft>
                        <a:buNone/>
                      </a:pPr>
                      <a:r>
                        <a:rPr b="1" lang="en"/>
                        <a:t>Classification Algorithm</a:t>
                      </a:r>
                      <a:endParaRPr b="1"/>
                    </a:p>
                  </a:txBody>
                  <a:tcPr marT="91425" marB="91425" marR="91425" marL="91425"/>
                </a:tc>
                <a:tc>
                  <a:txBody>
                    <a:bodyPr/>
                    <a:lstStyle/>
                    <a:p>
                      <a:pPr indent="0" lvl="0" marL="0" rtl="0" algn="l">
                        <a:spcBef>
                          <a:spcPts val="0"/>
                        </a:spcBef>
                        <a:spcAft>
                          <a:spcPts val="0"/>
                        </a:spcAft>
                        <a:buNone/>
                      </a:pPr>
                      <a:r>
                        <a:rPr lang="en"/>
                        <a:t>Logistic</a:t>
                      </a:r>
                      <a:r>
                        <a:rPr lang="en"/>
                        <a:t> Regression</a:t>
                      </a:r>
                      <a:endParaRPr/>
                    </a:p>
                  </a:txBody>
                  <a:tcPr marT="91425" marB="91425" marR="91425" marL="91425"/>
                </a:tc>
              </a:tr>
              <a:tr h="396200">
                <a:tc>
                  <a:txBody>
                    <a:bodyPr/>
                    <a:lstStyle/>
                    <a:p>
                      <a:pPr indent="0" lvl="0" marL="0" rtl="0" algn="l">
                        <a:spcBef>
                          <a:spcPts val="0"/>
                        </a:spcBef>
                        <a:spcAft>
                          <a:spcPts val="0"/>
                        </a:spcAft>
                        <a:buNone/>
                      </a:pPr>
                      <a:r>
                        <a:rPr b="1" lang="en"/>
                        <a:t>Vectorizer</a:t>
                      </a:r>
                      <a:endParaRPr b="1"/>
                    </a:p>
                  </a:txBody>
                  <a:tcPr marT="91425" marB="91425" marR="91425" marL="91425"/>
                </a:tc>
                <a:tc>
                  <a:txBody>
                    <a:bodyPr/>
                    <a:lstStyle/>
                    <a:p>
                      <a:pPr indent="0" lvl="0" marL="0" rtl="0" algn="l">
                        <a:spcBef>
                          <a:spcPts val="0"/>
                        </a:spcBef>
                        <a:spcAft>
                          <a:spcPts val="0"/>
                        </a:spcAft>
                        <a:buNone/>
                      </a:pPr>
                      <a:r>
                        <a:rPr lang="en">
                          <a:solidFill>
                            <a:schemeClr val="dk1"/>
                          </a:solidFill>
                        </a:rPr>
                        <a:t>Countvectorizer</a:t>
                      </a:r>
                      <a:endParaRPr/>
                    </a:p>
                  </a:txBody>
                  <a:tcPr marT="91425" marB="91425" marR="91425" marL="91425"/>
                </a:tc>
              </a:tr>
              <a:tr h="396200">
                <a:tc>
                  <a:txBody>
                    <a:bodyPr/>
                    <a:lstStyle/>
                    <a:p>
                      <a:pPr indent="0" lvl="0" marL="0" rtl="0" algn="l">
                        <a:spcBef>
                          <a:spcPts val="0"/>
                        </a:spcBef>
                        <a:spcAft>
                          <a:spcPts val="0"/>
                        </a:spcAft>
                        <a:buNone/>
                      </a:pPr>
                      <a:r>
                        <a:rPr b="1" lang="en"/>
                        <a:t>Word Form</a:t>
                      </a:r>
                      <a:endParaRPr b="1"/>
                    </a:p>
                  </a:txBody>
                  <a:tcPr marT="91425" marB="91425" marR="91425" marL="91425"/>
                </a:tc>
                <a:tc>
                  <a:txBody>
                    <a:bodyPr/>
                    <a:lstStyle/>
                    <a:p>
                      <a:pPr indent="0" lvl="0" marL="0" rtl="0" algn="l">
                        <a:spcBef>
                          <a:spcPts val="0"/>
                        </a:spcBef>
                        <a:spcAft>
                          <a:spcPts val="0"/>
                        </a:spcAft>
                        <a:buNone/>
                      </a:pPr>
                      <a:r>
                        <a:rPr lang="en"/>
                        <a:t>Tokenized</a:t>
                      </a:r>
                      <a:endParaRPr/>
                    </a:p>
                  </a:txBody>
                  <a:tcPr marT="91425" marB="91425" marR="91425" marL="91425"/>
                </a:tc>
              </a:tr>
              <a:tr h="396200">
                <a:tc>
                  <a:txBody>
                    <a:bodyPr/>
                    <a:lstStyle/>
                    <a:p>
                      <a:pPr indent="0" lvl="0" marL="0" rtl="0" algn="l">
                        <a:spcBef>
                          <a:spcPts val="0"/>
                        </a:spcBef>
                        <a:spcAft>
                          <a:spcPts val="0"/>
                        </a:spcAft>
                        <a:buNone/>
                      </a:pPr>
                      <a:r>
                        <a:rPr b="1" lang="en"/>
                        <a:t>Train set accuracy score</a:t>
                      </a:r>
                      <a:endParaRPr b="1"/>
                    </a:p>
                  </a:txBody>
                  <a:tcPr marT="91425" marB="91425" marR="91425" marL="91425"/>
                </a:tc>
                <a:tc>
                  <a:txBody>
                    <a:bodyPr/>
                    <a:lstStyle/>
                    <a:p>
                      <a:pPr indent="0" lvl="0" marL="0" rtl="0" algn="l">
                        <a:lnSpc>
                          <a:spcPct val="115000"/>
                        </a:lnSpc>
                        <a:spcBef>
                          <a:spcPts val="0"/>
                        </a:spcBef>
                        <a:spcAft>
                          <a:spcPts val="0"/>
                        </a:spcAft>
                        <a:buNone/>
                      </a:pPr>
                      <a:r>
                        <a:rPr lang="en"/>
                        <a:t>0.86128</a:t>
                      </a:r>
                      <a:endParaRPr/>
                    </a:p>
                  </a:txBody>
                  <a:tcPr marT="91425" marB="91425" marR="91425" marL="91425"/>
                </a:tc>
              </a:tr>
              <a:tr h="396200">
                <a:tc>
                  <a:txBody>
                    <a:bodyPr/>
                    <a:lstStyle/>
                    <a:p>
                      <a:pPr indent="0" lvl="0" marL="0" rtl="0" algn="l">
                        <a:spcBef>
                          <a:spcPts val="0"/>
                        </a:spcBef>
                        <a:spcAft>
                          <a:spcPts val="0"/>
                        </a:spcAft>
                        <a:buNone/>
                      </a:pPr>
                      <a:r>
                        <a:rPr b="1" lang="en"/>
                        <a:t>Test set accuracy score</a:t>
                      </a:r>
                      <a:endParaRPr b="1"/>
                    </a:p>
                  </a:txBody>
                  <a:tcPr marT="91425" marB="91425" marR="91425" marL="91425"/>
                </a:tc>
                <a:tc>
                  <a:txBody>
                    <a:bodyPr/>
                    <a:lstStyle/>
                    <a:p>
                      <a:pPr indent="0" lvl="0" marL="0" marR="101600" rtl="0" algn="l">
                        <a:lnSpc>
                          <a:spcPct val="121429"/>
                        </a:lnSpc>
                        <a:spcBef>
                          <a:spcPts val="0"/>
                        </a:spcBef>
                        <a:spcAft>
                          <a:spcPts val="0"/>
                        </a:spcAft>
                        <a:buNone/>
                      </a:pPr>
                      <a:r>
                        <a:rPr lang="en"/>
                        <a:t>0.85076</a:t>
                      </a:r>
                      <a:endParaRPr/>
                    </a:p>
                  </a:txBody>
                  <a:tcPr marT="91425" marB="91425" marR="91425" marL="91425"/>
                </a:tc>
              </a:tr>
              <a:tr h="396200">
                <a:tc>
                  <a:txBody>
                    <a:bodyPr/>
                    <a:lstStyle/>
                    <a:p>
                      <a:pPr indent="0" lvl="0" marL="0" rtl="0" algn="l">
                        <a:spcBef>
                          <a:spcPts val="0"/>
                        </a:spcBef>
                        <a:spcAft>
                          <a:spcPts val="0"/>
                        </a:spcAft>
                        <a:buNone/>
                      </a:pPr>
                      <a:r>
                        <a:rPr b="1" lang="en"/>
                        <a:t>F1 score</a:t>
                      </a:r>
                      <a:endParaRPr b="1"/>
                    </a:p>
                  </a:txBody>
                  <a:tcPr marT="91425" marB="91425" marR="91425" marL="91425"/>
                </a:tc>
                <a:tc>
                  <a:txBody>
                    <a:bodyPr/>
                    <a:lstStyle/>
                    <a:p>
                      <a:pPr indent="0" lvl="0" marL="0" rtl="0" algn="l">
                        <a:lnSpc>
                          <a:spcPct val="115000"/>
                        </a:lnSpc>
                        <a:spcBef>
                          <a:spcPts val="0"/>
                        </a:spcBef>
                        <a:spcAft>
                          <a:spcPts val="0"/>
                        </a:spcAft>
                        <a:buNone/>
                      </a:pPr>
                      <a:r>
                        <a:rPr lang="en"/>
                        <a:t>0.84478</a:t>
                      </a:r>
                      <a:endParaRPr/>
                    </a:p>
                  </a:txBody>
                  <a:tcPr marT="91425" marB="91425" marR="91425" marL="91425"/>
                </a:tc>
              </a:tr>
            </a:tbl>
          </a:graphicData>
        </a:graphic>
      </p:graphicFrame>
      <p:pic>
        <p:nvPicPr>
          <p:cNvPr id="126" name="Google Shape;126;p22"/>
          <p:cNvPicPr preferRelativeResize="0"/>
          <p:nvPr/>
        </p:nvPicPr>
        <p:blipFill>
          <a:blip r:embed="rId3">
            <a:alphaModFix/>
          </a:blip>
          <a:stretch>
            <a:fillRect/>
          </a:stretch>
        </p:blipFill>
        <p:spPr>
          <a:xfrm>
            <a:off x="5831925" y="1343025"/>
            <a:ext cx="3000375" cy="2457450"/>
          </a:xfrm>
          <a:prstGeom prst="rect">
            <a:avLst/>
          </a:prstGeom>
          <a:noFill/>
          <a:ln>
            <a:noFill/>
          </a:ln>
        </p:spPr>
      </p:pic>
      <p:sp>
        <p:nvSpPr>
          <p:cNvPr id="127" name="Google Shape;127;p22"/>
          <p:cNvSpPr txBox="1"/>
          <p:nvPr/>
        </p:nvSpPr>
        <p:spPr>
          <a:xfrm>
            <a:off x="7349900" y="4820400"/>
            <a:ext cx="1794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highlight>
                  <a:srgbClr val="FFFFFF"/>
                </a:highlight>
              </a:rPr>
              <a:t> 0 = DisneyPlus and 1 = Netflix</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a:t>
            </a:r>
            <a:endParaRPr/>
          </a:p>
        </p:txBody>
      </p:sp>
      <p:sp>
        <p:nvSpPr>
          <p:cNvPr id="133" name="Google Shape;13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highlight>
                  <a:srgbClr val="FFFFFF"/>
                </a:highlight>
              </a:rPr>
              <a:t>In addition to the training and testing accuracy score (to look for overfitted models), we will be looking at the F1 score as well </a:t>
            </a:r>
            <a:endParaRPr>
              <a:solidFill>
                <a:schemeClr val="dk1"/>
              </a:solidFill>
              <a:highlight>
                <a:srgbClr val="FFFFFF"/>
              </a:highlight>
            </a:endParaRPr>
          </a:p>
          <a:p>
            <a:pPr indent="-342900" lvl="0" marL="457200" rtl="0" algn="l">
              <a:spcBef>
                <a:spcPts val="1200"/>
              </a:spcBef>
              <a:spcAft>
                <a:spcPts val="0"/>
              </a:spcAft>
              <a:buClr>
                <a:schemeClr val="dk1"/>
              </a:buClr>
              <a:buSzPts val="1800"/>
              <a:buChar char="●"/>
            </a:pPr>
            <a:r>
              <a:rPr lang="en">
                <a:solidFill>
                  <a:schemeClr val="dk1"/>
                </a:solidFill>
                <a:highlight>
                  <a:srgbClr val="FFFFFF"/>
                </a:highlight>
              </a:rPr>
              <a:t>We are a neutral company, and we seek to minimise both </a:t>
            </a:r>
            <a:endParaRPr>
              <a:solidFill>
                <a:schemeClr val="dk1"/>
              </a:solidFill>
              <a:highlight>
                <a:srgbClr val="FFFFFF"/>
              </a:highlight>
            </a:endParaRPr>
          </a:p>
          <a:p>
            <a:pPr indent="-317500" lvl="1" marL="914400" rtl="0" algn="l">
              <a:spcBef>
                <a:spcPts val="0"/>
              </a:spcBef>
              <a:spcAft>
                <a:spcPts val="0"/>
              </a:spcAft>
              <a:buClr>
                <a:schemeClr val="dk1"/>
              </a:buClr>
              <a:buSzPts val="1400"/>
              <a:buChar char="○"/>
            </a:pPr>
            <a:r>
              <a:rPr lang="en">
                <a:solidFill>
                  <a:schemeClr val="dk1"/>
                </a:solidFill>
                <a:highlight>
                  <a:srgbClr val="FFFFFF"/>
                </a:highlight>
              </a:rPr>
              <a:t>false negatives (classified as disneyplus even though they should be classified as netflix) and</a:t>
            </a:r>
            <a:endParaRPr>
              <a:solidFill>
                <a:schemeClr val="dk1"/>
              </a:solidFill>
              <a:highlight>
                <a:srgbClr val="FFFFFF"/>
              </a:highlight>
            </a:endParaRPr>
          </a:p>
          <a:p>
            <a:pPr indent="-317500" lvl="1" marL="914400" rtl="0" algn="l">
              <a:spcBef>
                <a:spcPts val="0"/>
              </a:spcBef>
              <a:spcAft>
                <a:spcPts val="0"/>
              </a:spcAft>
              <a:buClr>
                <a:schemeClr val="dk1"/>
              </a:buClr>
              <a:buSzPts val="1400"/>
              <a:buChar char="○"/>
            </a:pPr>
            <a:r>
              <a:rPr lang="en">
                <a:solidFill>
                  <a:schemeClr val="dk1"/>
                </a:solidFill>
                <a:highlight>
                  <a:srgbClr val="FFFFFF"/>
                </a:highlight>
              </a:rPr>
              <a:t>false positives (classified as netflix even though they should be classified as disneyplus)</a:t>
            </a:r>
            <a:endParaRPr>
              <a:solidFill>
                <a:schemeClr val="dk1"/>
              </a:solidFill>
              <a:highlight>
                <a:srgbClr val="FFFFFF"/>
              </a:highlight>
            </a:endParaRPr>
          </a:p>
          <a:p>
            <a:pPr indent="0" lvl="0" marL="914400" rtl="0" algn="l">
              <a:lnSpc>
                <a:spcPct val="100000"/>
              </a:lnSpc>
              <a:spcBef>
                <a:spcPts val="1200"/>
              </a:spcBef>
              <a:spcAft>
                <a:spcPts val="0"/>
              </a:spcAft>
              <a:buNone/>
            </a:pPr>
            <a:r>
              <a:t/>
            </a:r>
            <a:endParaRPr sz="100">
              <a:solidFill>
                <a:schemeClr val="dk1"/>
              </a:solidFill>
              <a:highlight>
                <a:srgbClr val="FFFFFF"/>
              </a:highlight>
            </a:endParaRPr>
          </a:p>
          <a:p>
            <a:pPr indent="0" lvl="0" marL="0" rtl="0" algn="l">
              <a:spcBef>
                <a:spcPts val="1200"/>
              </a:spcBef>
              <a:spcAft>
                <a:spcPts val="1200"/>
              </a:spcAft>
              <a:buNone/>
            </a:pPr>
            <a:r>
              <a:rPr lang="en" sz="1800">
                <a:solidFill>
                  <a:schemeClr val="dk1"/>
                </a:solidFill>
                <a:highlight>
                  <a:srgbClr val="FFFFFF"/>
                </a:highlight>
              </a:rPr>
              <a:t>We seek to optimise the F1 score, which will give us the harmonic mean of precision and recall scores.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a:t>
            </a:r>
            <a:endParaRPr/>
          </a:p>
        </p:txBody>
      </p:sp>
      <p:sp>
        <p:nvSpPr>
          <p:cNvPr id="139" name="Google Shape;13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spcBef>
                <a:spcPts val="0"/>
              </a:spcBef>
              <a:spcAft>
                <a:spcPts val="1200"/>
              </a:spcAft>
              <a:buNone/>
            </a:pPr>
            <a:r>
              <a:t/>
            </a:r>
            <a:endParaRPr>
              <a:solidFill>
                <a:schemeClr val="dk1"/>
              </a:solidFill>
              <a:highlight>
                <a:srgbClr val="FFFFFF"/>
              </a:highlight>
            </a:endParaRPr>
          </a:p>
        </p:txBody>
      </p:sp>
      <p:pic>
        <p:nvPicPr>
          <p:cNvPr id="140" name="Google Shape;140;p24"/>
          <p:cNvPicPr preferRelativeResize="0"/>
          <p:nvPr/>
        </p:nvPicPr>
        <p:blipFill>
          <a:blip r:embed="rId3">
            <a:alphaModFix/>
          </a:blip>
          <a:stretch>
            <a:fillRect/>
          </a:stretch>
        </p:blipFill>
        <p:spPr>
          <a:xfrm>
            <a:off x="81625" y="1152475"/>
            <a:ext cx="3367500" cy="3848575"/>
          </a:xfrm>
          <a:prstGeom prst="rect">
            <a:avLst/>
          </a:prstGeom>
          <a:noFill/>
          <a:ln>
            <a:noFill/>
          </a:ln>
        </p:spPr>
      </p:pic>
      <p:sp>
        <p:nvSpPr>
          <p:cNvPr id="141" name="Google Shape;141;p24"/>
          <p:cNvSpPr/>
          <p:nvPr/>
        </p:nvSpPr>
        <p:spPr>
          <a:xfrm>
            <a:off x="81625" y="2266200"/>
            <a:ext cx="3367500" cy="4302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42" name="Google Shape;142;p24"/>
          <p:cNvGraphicFramePr/>
          <p:nvPr/>
        </p:nvGraphicFramePr>
        <p:xfrm>
          <a:off x="4876025" y="76200"/>
          <a:ext cx="3000000" cy="3000000"/>
        </p:xfrm>
        <a:graphic>
          <a:graphicData uri="http://schemas.openxmlformats.org/drawingml/2006/table">
            <a:tbl>
              <a:tblPr>
                <a:noFill/>
                <a:tableStyleId>{CB9E2828-87F2-4E23-893C-CBD9AE41976A}</a:tableStyleId>
              </a:tblPr>
              <a:tblGrid>
                <a:gridCol w="2355400"/>
                <a:gridCol w="1758250"/>
              </a:tblGrid>
              <a:tr h="396200">
                <a:tc>
                  <a:txBody>
                    <a:bodyPr/>
                    <a:lstStyle/>
                    <a:p>
                      <a:pPr indent="0" lvl="0" marL="0" rtl="0" algn="l">
                        <a:spcBef>
                          <a:spcPts val="0"/>
                        </a:spcBef>
                        <a:spcAft>
                          <a:spcPts val="0"/>
                        </a:spcAft>
                        <a:buNone/>
                      </a:pPr>
                      <a:r>
                        <a:rPr b="1" lang="en"/>
                        <a:t>Classification Algorithm</a:t>
                      </a:r>
                      <a:endParaRPr b="1"/>
                    </a:p>
                  </a:txBody>
                  <a:tcPr marT="91425" marB="91425" marR="91425" marL="91425"/>
                </a:tc>
                <a:tc>
                  <a:txBody>
                    <a:bodyPr/>
                    <a:lstStyle/>
                    <a:p>
                      <a:pPr indent="0" lvl="0" marL="0" rtl="0" algn="l">
                        <a:spcBef>
                          <a:spcPts val="0"/>
                        </a:spcBef>
                        <a:spcAft>
                          <a:spcPts val="0"/>
                        </a:spcAft>
                        <a:buNone/>
                      </a:pPr>
                      <a:r>
                        <a:rPr lang="en"/>
                        <a:t>Random Forest</a:t>
                      </a:r>
                      <a:endParaRPr/>
                    </a:p>
                  </a:txBody>
                  <a:tcPr marT="91425" marB="91425" marR="91425" marL="91425"/>
                </a:tc>
              </a:tr>
              <a:tr h="396200">
                <a:tc>
                  <a:txBody>
                    <a:bodyPr/>
                    <a:lstStyle/>
                    <a:p>
                      <a:pPr indent="0" lvl="0" marL="0" rtl="0" algn="l">
                        <a:spcBef>
                          <a:spcPts val="0"/>
                        </a:spcBef>
                        <a:spcAft>
                          <a:spcPts val="0"/>
                        </a:spcAft>
                        <a:buNone/>
                      </a:pPr>
                      <a:r>
                        <a:rPr b="1" lang="en"/>
                        <a:t>Vectorizer</a:t>
                      </a:r>
                      <a:endParaRPr b="1"/>
                    </a:p>
                  </a:txBody>
                  <a:tcPr marT="91425" marB="91425" marR="91425" marL="91425"/>
                </a:tc>
                <a:tc>
                  <a:txBody>
                    <a:bodyPr/>
                    <a:lstStyle/>
                    <a:p>
                      <a:pPr indent="0" lvl="0" marL="0" rtl="0" algn="l">
                        <a:spcBef>
                          <a:spcPts val="0"/>
                        </a:spcBef>
                        <a:spcAft>
                          <a:spcPts val="0"/>
                        </a:spcAft>
                        <a:buNone/>
                      </a:pPr>
                      <a:r>
                        <a:rPr lang="en"/>
                        <a:t>TF-IDF</a:t>
                      </a:r>
                      <a:endParaRPr/>
                    </a:p>
                  </a:txBody>
                  <a:tcPr marT="91425" marB="91425" marR="91425" marL="91425"/>
                </a:tc>
              </a:tr>
              <a:tr h="396200">
                <a:tc>
                  <a:txBody>
                    <a:bodyPr/>
                    <a:lstStyle/>
                    <a:p>
                      <a:pPr indent="0" lvl="0" marL="0" rtl="0" algn="l">
                        <a:spcBef>
                          <a:spcPts val="0"/>
                        </a:spcBef>
                        <a:spcAft>
                          <a:spcPts val="0"/>
                        </a:spcAft>
                        <a:buNone/>
                      </a:pPr>
                      <a:r>
                        <a:rPr b="1" lang="en"/>
                        <a:t>Word Form</a:t>
                      </a:r>
                      <a:endParaRPr b="1"/>
                    </a:p>
                  </a:txBody>
                  <a:tcPr marT="91425" marB="91425" marR="91425" marL="91425"/>
                </a:tc>
                <a:tc>
                  <a:txBody>
                    <a:bodyPr/>
                    <a:lstStyle/>
                    <a:p>
                      <a:pPr indent="0" lvl="0" marL="0" rtl="0" algn="l">
                        <a:spcBef>
                          <a:spcPts val="0"/>
                        </a:spcBef>
                        <a:spcAft>
                          <a:spcPts val="0"/>
                        </a:spcAft>
                        <a:buNone/>
                      </a:pPr>
                      <a:r>
                        <a:rPr lang="en"/>
                        <a:t>Tokenized</a:t>
                      </a:r>
                      <a:endParaRPr/>
                    </a:p>
                  </a:txBody>
                  <a:tcPr marT="91425" marB="91425" marR="91425" marL="91425"/>
                </a:tc>
              </a:tr>
              <a:tr h="396200">
                <a:tc>
                  <a:txBody>
                    <a:bodyPr/>
                    <a:lstStyle/>
                    <a:p>
                      <a:pPr indent="0" lvl="0" marL="0" rtl="0" algn="l">
                        <a:spcBef>
                          <a:spcPts val="0"/>
                        </a:spcBef>
                        <a:spcAft>
                          <a:spcPts val="0"/>
                        </a:spcAft>
                        <a:buNone/>
                      </a:pPr>
                      <a:r>
                        <a:rPr b="1" lang="en"/>
                        <a:t>Train set accuracy score</a:t>
                      </a:r>
                      <a:endParaRPr b="1"/>
                    </a:p>
                  </a:txBody>
                  <a:tcPr marT="91425" marB="91425" marR="91425" marL="91425"/>
                </a:tc>
                <a:tc>
                  <a:txBody>
                    <a:bodyPr/>
                    <a:lstStyle/>
                    <a:p>
                      <a:pPr indent="0" lvl="0" marL="0" rtl="0" algn="l">
                        <a:lnSpc>
                          <a:spcPct val="115000"/>
                        </a:lnSpc>
                        <a:spcBef>
                          <a:spcPts val="0"/>
                        </a:spcBef>
                        <a:spcAft>
                          <a:spcPts val="0"/>
                        </a:spcAft>
                        <a:buNone/>
                      </a:pPr>
                      <a:r>
                        <a:rPr lang="en"/>
                        <a:t>0.86096</a:t>
                      </a:r>
                      <a:endParaRPr/>
                    </a:p>
                  </a:txBody>
                  <a:tcPr marT="91425" marB="91425" marR="91425" marL="91425"/>
                </a:tc>
              </a:tr>
              <a:tr h="396200">
                <a:tc>
                  <a:txBody>
                    <a:bodyPr/>
                    <a:lstStyle/>
                    <a:p>
                      <a:pPr indent="0" lvl="0" marL="0" rtl="0" algn="l">
                        <a:spcBef>
                          <a:spcPts val="0"/>
                        </a:spcBef>
                        <a:spcAft>
                          <a:spcPts val="0"/>
                        </a:spcAft>
                        <a:buNone/>
                      </a:pPr>
                      <a:r>
                        <a:rPr b="1" lang="en"/>
                        <a:t>Test set accuracy score</a:t>
                      </a:r>
                      <a:endParaRPr b="1"/>
                    </a:p>
                  </a:txBody>
                  <a:tcPr marT="91425" marB="91425" marR="91425" marL="91425"/>
                </a:tc>
                <a:tc>
                  <a:txBody>
                    <a:bodyPr/>
                    <a:lstStyle/>
                    <a:p>
                      <a:pPr indent="0" lvl="0" marL="0" rtl="0" algn="l">
                        <a:lnSpc>
                          <a:spcPct val="115000"/>
                        </a:lnSpc>
                        <a:spcBef>
                          <a:spcPts val="0"/>
                        </a:spcBef>
                        <a:spcAft>
                          <a:spcPts val="0"/>
                        </a:spcAft>
                        <a:buNone/>
                      </a:pPr>
                      <a:r>
                        <a:rPr lang="en"/>
                        <a:t>0.85280</a:t>
                      </a:r>
                      <a:endParaRPr/>
                    </a:p>
                  </a:txBody>
                  <a:tcPr marT="91425" marB="91425" marR="91425" marL="91425"/>
                </a:tc>
              </a:tr>
              <a:tr h="396200">
                <a:tc>
                  <a:txBody>
                    <a:bodyPr/>
                    <a:lstStyle/>
                    <a:p>
                      <a:pPr indent="0" lvl="0" marL="0" rtl="0" algn="l">
                        <a:spcBef>
                          <a:spcPts val="0"/>
                        </a:spcBef>
                        <a:spcAft>
                          <a:spcPts val="0"/>
                        </a:spcAft>
                        <a:buNone/>
                      </a:pPr>
                      <a:r>
                        <a:rPr b="1" lang="en"/>
                        <a:t>F1 score</a:t>
                      </a:r>
                      <a:endParaRPr b="1"/>
                    </a:p>
                  </a:txBody>
                  <a:tcPr marT="91425" marB="91425" marR="91425" marL="91425"/>
                </a:tc>
                <a:tc>
                  <a:txBody>
                    <a:bodyPr/>
                    <a:lstStyle/>
                    <a:p>
                      <a:pPr indent="0" lvl="0" marL="0" rtl="0" algn="l">
                        <a:lnSpc>
                          <a:spcPct val="115000"/>
                        </a:lnSpc>
                        <a:spcBef>
                          <a:spcPts val="0"/>
                        </a:spcBef>
                        <a:spcAft>
                          <a:spcPts val="0"/>
                        </a:spcAft>
                        <a:buNone/>
                      </a:pPr>
                      <a:r>
                        <a:rPr lang="en"/>
                        <a:t>0.86265</a:t>
                      </a:r>
                      <a:endParaRPr/>
                    </a:p>
                  </a:txBody>
                  <a:tcPr marT="91425" marB="91425" marR="91425" marL="91425"/>
                </a:tc>
              </a:tr>
            </a:tbl>
          </a:graphicData>
        </a:graphic>
      </p:graphicFrame>
      <p:pic>
        <p:nvPicPr>
          <p:cNvPr id="143" name="Google Shape;143;p24"/>
          <p:cNvPicPr preferRelativeResize="0"/>
          <p:nvPr/>
        </p:nvPicPr>
        <p:blipFill>
          <a:blip r:embed="rId4">
            <a:alphaModFix/>
          </a:blip>
          <a:stretch>
            <a:fillRect/>
          </a:stretch>
        </p:blipFill>
        <p:spPr>
          <a:xfrm>
            <a:off x="5409413" y="2495550"/>
            <a:ext cx="3038475" cy="2514600"/>
          </a:xfrm>
          <a:prstGeom prst="rect">
            <a:avLst/>
          </a:prstGeom>
          <a:noFill/>
          <a:ln>
            <a:noFill/>
          </a:ln>
        </p:spPr>
      </p:pic>
      <p:sp>
        <p:nvSpPr>
          <p:cNvPr id="144" name="Google Shape;144;p24"/>
          <p:cNvSpPr/>
          <p:nvPr/>
        </p:nvSpPr>
        <p:spPr>
          <a:xfrm>
            <a:off x="3731325" y="2266200"/>
            <a:ext cx="862500" cy="43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txBox="1"/>
          <p:nvPr/>
        </p:nvSpPr>
        <p:spPr>
          <a:xfrm>
            <a:off x="7349900" y="4820400"/>
            <a:ext cx="1794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highlight>
                  <a:srgbClr val="FFFFFF"/>
                </a:highlight>
              </a:rPr>
              <a:t> 0 = DisneyPlus and 1 = Netflix</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a:t>
            </a:r>
            <a:endParaRPr/>
          </a:p>
        </p:txBody>
      </p:sp>
      <p:sp>
        <p:nvSpPr>
          <p:cNvPr id="151" name="Google Shape;151;p25"/>
          <p:cNvSpPr txBox="1"/>
          <p:nvPr>
            <p:ph idx="1" type="body"/>
          </p:nvPr>
        </p:nvSpPr>
        <p:spPr>
          <a:xfrm>
            <a:off x="2355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a:t>Top 1 - 10 words       </a:t>
            </a:r>
            <a:r>
              <a:rPr lang="en"/>
              <a:t>Top 11 - 20 words</a:t>
            </a:r>
            <a:endParaRPr/>
          </a:p>
          <a:p>
            <a:pPr indent="0" lvl="0" marL="0" rtl="0" algn="l">
              <a:spcBef>
                <a:spcPts val="1200"/>
              </a:spcBef>
              <a:spcAft>
                <a:spcPts val="1200"/>
              </a:spcAft>
              <a:buNone/>
            </a:pPr>
            <a:r>
              <a:t/>
            </a:r>
            <a:endParaRPr>
              <a:highlight>
                <a:schemeClr val="accent6"/>
              </a:highlight>
            </a:endParaRPr>
          </a:p>
        </p:txBody>
      </p:sp>
      <p:pic>
        <p:nvPicPr>
          <p:cNvPr id="152" name="Google Shape;152;p25"/>
          <p:cNvPicPr preferRelativeResize="0"/>
          <p:nvPr/>
        </p:nvPicPr>
        <p:blipFill>
          <a:blip r:embed="rId3">
            <a:alphaModFix/>
          </a:blip>
          <a:stretch>
            <a:fillRect/>
          </a:stretch>
        </p:blipFill>
        <p:spPr>
          <a:xfrm>
            <a:off x="522575" y="1624950"/>
            <a:ext cx="1678016" cy="3416400"/>
          </a:xfrm>
          <a:prstGeom prst="rect">
            <a:avLst/>
          </a:prstGeom>
          <a:noFill/>
          <a:ln>
            <a:noFill/>
          </a:ln>
        </p:spPr>
      </p:pic>
      <p:pic>
        <p:nvPicPr>
          <p:cNvPr id="153" name="Google Shape;153;p25"/>
          <p:cNvPicPr preferRelativeResize="0"/>
          <p:nvPr/>
        </p:nvPicPr>
        <p:blipFill>
          <a:blip r:embed="rId4">
            <a:alphaModFix/>
          </a:blip>
          <a:stretch>
            <a:fillRect/>
          </a:stretch>
        </p:blipFill>
        <p:spPr>
          <a:xfrm>
            <a:off x="2632775" y="1777354"/>
            <a:ext cx="1833708" cy="3264000"/>
          </a:xfrm>
          <a:prstGeom prst="rect">
            <a:avLst/>
          </a:prstGeom>
          <a:noFill/>
          <a:ln>
            <a:noFill/>
          </a:ln>
        </p:spPr>
      </p:pic>
      <p:sp>
        <p:nvSpPr>
          <p:cNvPr id="154" name="Google Shape;154;p25"/>
          <p:cNvSpPr txBox="1"/>
          <p:nvPr/>
        </p:nvSpPr>
        <p:spPr>
          <a:xfrm>
            <a:off x="5067000" y="649925"/>
            <a:ext cx="3900600" cy="4149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0"/>
              </a:spcAft>
              <a:buNone/>
            </a:pPr>
            <a:r>
              <a:rPr lang="en" sz="1500">
                <a:solidFill>
                  <a:schemeClr val="dk1"/>
                </a:solidFill>
                <a:highlight>
                  <a:srgbClr val="FFFFFF"/>
                </a:highlight>
              </a:rPr>
              <a:t>From the top 20 words, other than the top 3 words: 'disney', 'netflix' and 'plus', which probably relates to disneyplus, netflix and disneyplus respectively, the remaining words seem to be quite generic.</a:t>
            </a:r>
            <a:endParaRPr sz="1500">
              <a:solidFill>
                <a:schemeClr val="dk1"/>
              </a:solidFill>
              <a:highlight>
                <a:srgbClr val="FFFFFF"/>
              </a:highlight>
            </a:endParaRPr>
          </a:p>
          <a:p>
            <a:pPr indent="0" lvl="0" marL="0" rtl="0" algn="l">
              <a:lnSpc>
                <a:spcPct val="115000"/>
              </a:lnSpc>
              <a:spcBef>
                <a:spcPts val="1100"/>
              </a:spcBef>
              <a:spcAft>
                <a:spcPts val="0"/>
              </a:spcAft>
              <a:buNone/>
            </a:pPr>
            <a:r>
              <a:rPr lang="en" sz="1500">
                <a:solidFill>
                  <a:schemeClr val="dk1"/>
                </a:solidFill>
                <a:highlight>
                  <a:srgbClr val="FFFFFF"/>
                </a:highlight>
              </a:rPr>
              <a:t>The top 2 words is also ~4-5x more important than the 3rd/4th words.</a:t>
            </a:r>
            <a:endParaRPr sz="1500">
              <a:solidFill>
                <a:schemeClr val="dk1"/>
              </a:solidFill>
              <a:highlight>
                <a:srgbClr val="FFFFFF"/>
              </a:highlight>
            </a:endParaRPr>
          </a:p>
          <a:p>
            <a:pPr indent="0" lvl="0" marL="0" rtl="0" algn="l">
              <a:lnSpc>
                <a:spcPct val="115000"/>
              </a:lnSpc>
              <a:spcBef>
                <a:spcPts val="1100"/>
              </a:spcBef>
              <a:spcAft>
                <a:spcPts val="0"/>
              </a:spcAft>
              <a:buNone/>
            </a:pPr>
            <a:r>
              <a:rPr lang="en" sz="1500">
                <a:solidFill>
                  <a:schemeClr val="dk1"/>
                </a:solidFill>
                <a:highlight>
                  <a:srgbClr val="FFFFFF"/>
                </a:highlight>
              </a:rPr>
              <a:t>This tells us that if our movie reviews do not have 'disney' or 'netflix' in them (which is highly likely since our shows are not on either platforms yet), our model may possibly have a hard time classifying the reviews. This would possibly impact the accuracy of our model.</a:t>
            </a:r>
            <a:endParaRPr sz="8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endParaRPr/>
          </a:p>
          <a:p>
            <a:pPr indent="0" lvl="0" marL="0" rtl="0" algn="l">
              <a:spcBef>
                <a:spcPts val="0"/>
              </a:spcBef>
              <a:spcAft>
                <a:spcPts val="0"/>
              </a:spcAft>
              <a:buNone/>
            </a:pPr>
            <a:r>
              <a:t/>
            </a:r>
            <a:endParaRPr/>
          </a:p>
        </p:txBody>
      </p:sp>
      <p:sp>
        <p:nvSpPr>
          <p:cNvPr id="160" name="Google Shape;16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highlight>
                  <a:srgbClr val="FFFFFF"/>
                </a:highlight>
              </a:rPr>
              <a:t>Improvement to the model could be made by </a:t>
            </a:r>
            <a:endParaRPr>
              <a:solidFill>
                <a:schemeClr val="dk1"/>
              </a:solidFill>
              <a:highlight>
                <a:srgbClr val="FFFFFF"/>
              </a:highlight>
            </a:endParaRPr>
          </a:p>
          <a:p>
            <a:pPr indent="-342900" lvl="0" marL="457200" rtl="0" algn="l">
              <a:spcBef>
                <a:spcPts val="1200"/>
              </a:spcBef>
              <a:spcAft>
                <a:spcPts val="0"/>
              </a:spcAft>
              <a:buClr>
                <a:schemeClr val="dk1"/>
              </a:buClr>
              <a:buSzPts val="1800"/>
              <a:buChar char="●"/>
            </a:pPr>
            <a:r>
              <a:rPr lang="en">
                <a:solidFill>
                  <a:schemeClr val="dk1"/>
                </a:solidFill>
                <a:highlight>
                  <a:srgbClr val="FFFFFF"/>
                </a:highlight>
              </a:rPr>
              <a:t>removing words with high correlation to the subreddits such as 'disney', 'netflix', 'plus'</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Adjust the weight of ‘disney’, ‘netflix’</a:t>
            </a:r>
            <a:endParaRPr>
              <a:solidFill>
                <a:schemeClr val="dk1"/>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50">
                <a:solidFill>
                  <a:schemeClr val="dk1"/>
                </a:solidFill>
                <a:highlight>
                  <a:srgbClr val="FFFFFF"/>
                </a:highlight>
              </a:rPr>
              <a:t>We are part of the marketing team for a tv/movie production company. Our company is interested to sign a contract with either Netflix or Disney+ to stream our shows on their platform. Before we make our decisions, we would like to see which platform suits our tv/movie genre the best. </a:t>
            </a:r>
            <a:endParaRPr sz="1450">
              <a:solidFill>
                <a:schemeClr val="dk1"/>
              </a:solidFill>
              <a:highlight>
                <a:srgbClr val="FFFFFF"/>
              </a:highlight>
            </a:endParaRPr>
          </a:p>
          <a:p>
            <a:pPr indent="0" lvl="0" marL="0" rtl="0" algn="l">
              <a:spcBef>
                <a:spcPts val="0"/>
              </a:spcBef>
              <a:spcAft>
                <a:spcPts val="0"/>
              </a:spcAft>
              <a:buNone/>
            </a:pPr>
            <a:r>
              <a:t/>
            </a:r>
            <a:endParaRPr sz="1450">
              <a:solidFill>
                <a:schemeClr val="dk1"/>
              </a:solidFill>
              <a:highlight>
                <a:srgbClr val="FFFFFF"/>
              </a:highlight>
            </a:endParaRPr>
          </a:p>
          <a:p>
            <a:pPr indent="0" lvl="0" marL="0" rtl="0" algn="l">
              <a:spcBef>
                <a:spcPts val="0"/>
              </a:spcBef>
              <a:spcAft>
                <a:spcPts val="0"/>
              </a:spcAft>
              <a:buNone/>
            </a:pPr>
            <a:r>
              <a:rPr lang="en" sz="1450">
                <a:solidFill>
                  <a:schemeClr val="dk1"/>
                </a:solidFill>
                <a:highlight>
                  <a:srgbClr val="FFFFFF"/>
                </a:highlight>
              </a:rPr>
              <a:t>To get the sentiments of the users of the platform, we dive into their subreddit community to extract what the community have to say about these platforms.</a:t>
            </a:r>
            <a:endParaRPr sz="1450">
              <a:solidFill>
                <a:schemeClr val="dk1"/>
              </a:solidFill>
              <a:highlight>
                <a:srgbClr val="FFFFFF"/>
              </a:highlight>
            </a:endParaRPr>
          </a:p>
          <a:p>
            <a:pPr indent="0" lvl="0" marL="0" rtl="0" algn="l">
              <a:spcBef>
                <a:spcPts val="0"/>
              </a:spcBef>
              <a:spcAft>
                <a:spcPts val="0"/>
              </a:spcAft>
              <a:buNone/>
            </a:pPr>
            <a:r>
              <a:t/>
            </a:r>
            <a:endParaRPr sz="14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450">
                <a:solidFill>
                  <a:schemeClr val="dk1"/>
                </a:solidFill>
                <a:highlight>
                  <a:srgbClr val="FFFFFF"/>
                </a:highlight>
              </a:rPr>
              <a:t>We will </a:t>
            </a:r>
            <a:r>
              <a:rPr b="1" lang="en" sz="1450">
                <a:solidFill>
                  <a:schemeClr val="dk1"/>
                </a:solidFill>
                <a:highlight>
                  <a:srgbClr val="FFFFFF"/>
                </a:highlight>
              </a:rPr>
              <a:t>make use of natural language processing and classification models to classify reddit posts into either netflix or disneyplus.</a:t>
            </a:r>
            <a:r>
              <a:rPr lang="en" sz="1450">
                <a:solidFill>
                  <a:schemeClr val="dk1"/>
                </a:solidFill>
                <a:highlight>
                  <a:srgbClr val="FFFFFF"/>
                </a:highlight>
              </a:rPr>
              <a:t> This will allow us to make use of the </a:t>
            </a:r>
            <a:r>
              <a:rPr b="1" lang="en" sz="1450">
                <a:solidFill>
                  <a:schemeClr val="dk1"/>
                </a:solidFill>
                <a:highlight>
                  <a:srgbClr val="FFFFFF"/>
                </a:highlight>
              </a:rPr>
              <a:t>review of our tv/movies and run it through the classification model to see which platform is a better fit for our tv/movie.</a:t>
            </a:r>
            <a:endParaRPr b="1" sz="1450">
              <a:solidFill>
                <a:schemeClr val="dk1"/>
              </a:solidFill>
              <a:highlight>
                <a:srgbClr val="FFFFFF"/>
              </a:highlight>
            </a:endParaRPr>
          </a:p>
          <a:p>
            <a:pPr indent="0" lvl="0" marL="0" rtl="0" algn="l">
              <a:spcBef>
                <a:spcPts val="0"/>
              </a:spcBef>
              <a:spcAft>
                <a:spcPts val="1200"/>
              </a:spcAft>
              <a:buNone/>
            </a:pPr>
            <a:r>
              <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Scope of project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Subreddits: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Length of post: at least 30 words</a:t>
            </a:r>
            <a:endParaRPr>
              <a:solidFill>
                <a:schemeClr val="dk1"/>
              </a:solidFill>
            </a:endParaRPr>
          </a:p>
          <a:p>
            <a:pPr indent="0" lvl="0" marL="0" rtl="0" algn="l">
              <a:spcBef>
                <a:spcPts val="1200"/>
              </a:spcBef>
              <a:spcAft>
                <a:spcPts val="0"/>
              </a:spcAft>
              <a:buNone/>
            </a:pPr>
            <a:r>
              <a:rPr lang="en">
                <a:solidFill>
                  <a:schemeClr val="dk1"/>
                </a:solidFill>
              </a:rPr>
              <a:t>No. of unique posts: 9,800 each</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68" name="Google Shape;68;p15"/>
          <p:cNvPicPr preferRelativeResize="0"/>
          <p:nvPr/>
        </p:nvPicPr>
        <p:blipFill>
          <a:blip r:embed="rId3">
            <a:alphaModFix/>
          </a:blip>
          <a:stretch>
            <a:fillRect/>
          </a:stretch>
        </p:blipFill>
        <p:spPr>
          <a:xfrm>
            <a:off x="304800" y="1627325"/>
            <a:ext cx="4168350" cy="1168825"/>
          </a:xfrm>
          <a:prstGeom prst="rect">
            <a:avLst/>
          </a:prstGeom>
          <a:noFill/>
          <a:ln>
            <a:noFill/>
          </a:ln>
        </p:spPr>
      </p:pic>
      <p:pic>
        <p:nvPicPr>
          <p:cNvPr id="69" name="Google Shape;69;p15"/>
          <p:cNvPicPr preferRelativeResize="0"/>
          <p:nvPr/>
        </p:nvPicPr>
        <p:blipFill rotWithShape="1">
          <a:blip r:embed="rId4">
            <a:alphaModFix/>
          </a:blip>
          <a:srcRect b="0" l="0" r="38450" t="0"/>
          <a:stretch/>
        </p:blipFill>
        <p:spPr>
          <a:xfrm>
            <a:off x="4791100" y="1627325"/>
            <a:ext cx="4168349" cy="99506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75" name="Google Shape;75;p16"/>
          <p:cNvSpPr txBox="1"/>
          <p:nvPr>
            <p:ph idx="1" type="body"/>
          </p:nvPr>
        </p:nvSpPr>
        <p:spPr>
          <a:xfrm>
            <a:off x="311700" y="1152475"/>
            <a:ext cx="8520600" cy="39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1200"/>
              </a:spcBef>
              <a:spcAft>
                <a:spcPts val="0"/>
              </a:spcAft>
              <a:buNone/>
            </a:pPr>
            <a:r>
              <a:t/>
            </a:r>
            <a:endParaRPr sz="1050">
              <a:solidFill>
                <a:schemeClr val="dk1"/>
              </a:solidFill>
              <a:highlight>
                <a:srgbClr val="FFFFFF"/>
              </a:highlight>
            </a:endParaRPr>
          </a:p>
          <a:p>
            <a:pPr indent="0" lvl="0" marL="0" rtl="0" algn="l">
              <a:spcBef>
                <a:spcPts val="1200"/>
              </a:spcBef>
              <a:spcAft>
                <a:spcPts val="0"/>
              </a:spcAft>
              <a:buNone/>
            </a:pPr>
            <a:r>
              <a:t/>
            </a:r>
            <a:endParaRPr sz="1050">
              <a:solidFill>
                <a:schemeClr val="dk1"/>
              </a:solidFill>
              <a:highlight>
                <a:srgbClr val="FFFFFF"/>
              </a:highlight>
            </a:endParaRPr>
          </a:p>
          <a:p>
            <a:pPr indent="0" lvl="0" marL="0" rtl="0" algn="l">
              <a:spcBef>
                <a:spcPts val="1200"/>
              </a:spcBef>
              <a:spcAft>
                <a:spcPts val="0"/>
              </a:spcAft>
              <a:buNone/>
            </a:pPr>
            <a:r>
              <a:t/>
            </a:r>
            <a:endParaRPr sz="1050">
              <a:solidFill>
                <a:schemeClr val="dk1"/>
              </a:solidFill>
              <a:highlight>
                <a:srgbClr val="FFFFFF"/>
              </a:highlight>
            </a:endParaRPr>
          </a:p>
          <a:p>
            <a:pPr indent="0" lvl="0" marL="0" rtl="0" algn="l">
              <a:spcBef>
                <a:spcPts val="1200"/>
              </a:spcBef>
              <a:spcAft>
                <a:spcPts val="0"/>
              </a:spcAft>
              <a:buNone/>
            </a:pPr>
            <a:r>
              <a:t/>
            </a:r>
            <a:endParaRPr sz="1050">
              <a:solidFill>
                <a:schemeClr val="dk1"/>
              </a:solidFill>
              <a:highlight>
                <a:srgbClr val="FFFFFF"/>
              </a:highlight>
            </a:endParaRPr>
          </a:p>
          <a:p>
            <a:pPr indent="0" lvl="0" marL="0" rtl="0" algn="l">
              <a:spcBef>
                <a:spcPts val="1200"/>
              </a:spcBef>
              <a:spcAft>
                <a:spcPts val="0"/>
              </a:spcAft>
              <a:buNone/>
            </a:pPr>
            <a:r>
              <a:t/>
            </a:r>
            <a:endParaRPr sz="1050">
              <a:solidFill>
                <a:schemeClr val="dk1"/>
              </a:solidFill>
              <a:highlight>
                <a:srgbClr val="FFFFFF"/>
              </a:highlight>
            </a:endParaRPr>
          </a:p>
          <a:p>
            <a:pPr indent="0" lvl="0" marL="0" rtl="0" algn="l">
              <a:spcBef>
                <a:spcPts val="1200"/>
              </a:spcBef>
              <a:spcAft>
                <a:spcPts val="0"/>
              </a:spcAft>
              <a:buNone/>
            </a:pPr>
            <a:r>
              <a:t/>
            </a:r>
            <a:endParaRPr sz="1050">
              <a:solidFill>
                <a:schemeClr val="dk1"/>
              </a:solidFill>
              <a:highlight>
                <a:srgbClr val="FFFFFF"/>
              </a:highlight>
            </a:endParaRPr>
          </a:p>
          <a:p>
            <a:pPr indent="0" lvl="0" marL="0" rtl="0" algn="l">
              <a:spcBef>
                <a:spcPts val="1200"/>
              </a:spcBef>
              <a:spcAft>
                <a:spcPts val="0"/>
              </a:spcAft>
              <a:buNone/>
            </a:pPr>
            <a:r>
              <a:t/>
            </a:r>
            <a:endParaRPr sz="1050">
              <a:solidFill>
                <a:schemeClr val="dk1"/>
              </a:solidFill>
              <a:highlight>
                <a:srgbClr val="FFFFFF"/>
              </a:highlight>
            </a:endParaRPr>
          </a:p>
          <a:p>
            <a:pPr indent="0" lvl="0" marL="0" rtl="0" algn="l">
              <a:spcBef>
                <a:spcPts val="1200"/>
              </a:spcBef>
              <a:spcAft>
                <a:spcPts val="0"/>
              </a:spcAft>
              <a:buNone/>
            </a:pPr>
            <a:r>
              <a:t/>
            </a:r>
            <a:endParaRPr sz="1050">
              <a:solidFill>
                <a:schemeClr val="dk1"/>
              </a:solidFill>
              <a:highlight>
                <a:srgbClr val="FFFFFF"/>
              </a:highlight>
            </a:endParaRPr>
          </a:p>
          <a:p>
            <a:pPr indent="0" lvl="0" marL="0" rtl="0" algn="l">
              <a:spcBef>
                <a:spcPts val="1200"/>
              </a:spcBef>
              <a:spcAft>
                <a:spcPts val="1200"/>
              </a:spcAft>
              <a:buNone/>
            </a:pPr>
            <a:r>
              <a:t/>
            </a:r>
            <a:endParaRPr/>
          </a:p>
        </p:txBody>
      </p:sp>
      <p:pic>
        <p:nvPicPr>
          <p:cNvPr id="76" name="Google Shape;76;p16"/>
          <p:cNvPicPr preferRelativeResize="0"/>
          <p:nvPr/>
        </p:nvPicPr>
        <p:blipFill>
          <a:blip r:embed="rId3">
            <a:alphaModFix/>
          </a:blip>
          <a:stretch>
            <a:fillRect/>
          </a:stretch>
        </p:blipFill>
        <p:spPr>
          <a:xfrm>
            <a:off x="551375" y="1177438"/>
            <a:ext cx="3829050" cy="2524125"/>
          </a:xfrm>
          <a:prstGeom prst="rect">
            <a:avLst/>
          </a:prstGeom>
          <a:noFill/>
          <a:ln>
            <a:noFill/>
          </a:ln>
        </p:spPr>
      </p:pic>
      <p:pic>
        <p:nvPicPr>
          <p:cNvPr id="77" name="Google Shape;77;p16"/>
          <p:cNvPicPr preferRelativeResize="0"/>
          <p:nvPr/>
        </p:nvPicPr>
        <p:blipFill>
          <a:blip r:embed="rId4">
            <a:alphaModFix/>
          </a:blip>
          <a:stretch>
            <a:fillRect/>
          </a:stretch>
        </p:blipFill>
        <p:spPr>
          <a:xfrm>
            <a:off x="4701150" y="1191738"/>
            <a:ext cx="3886200" cy="2495550"/>
          </a:xfrm>
          <a:prstGeom prst="rect">
            <a:avLst/>
          </a:prstGeom>
          <a:noFill/>
          <a:ln>
            <a:noFill/>
          </a:ln>
        </p:spPr>
      </p:pic>
      <p:sp>
        <p:nvSpPr>
          <p:cNvPr id="78" name="Google Shape;78;p16"/>
          <p:cNvSpPr txBox="1"/>
          <p:nvPr/>
        </p:nvSpPr>
        <p:spPr>
          <a:xfrm>
            <a:off x="6246675" y="3800300"/>
            <a:ext cx="120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DisneyPlus</a:t>
            </a:r>
            <a:endParaRPr/>
          </a:p>
        </p:txBody>
      </p:sp>
      <p:sp>
        <p:nvSpPr>
          <p:cNvPr id="79" name="Google Shape;79;p16"/>
          <p:cNvSpPr txBox="1"/>
          <p:nvPr/>
        </p:nvSpPr>
        <p:spPr>
          <a:xfrm>
            <a:off x="2172500" y="3800300"/>
            <a:ext cx="120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Netflix</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85" name="Google Shape;85;p17"/>
          <p:cNvSpPr txBox="1"/>
          <p:nvPr>
            <p:ph idx="1" type="body"/>
          </p:nvPr>
        </p:nvSpPr>
        <p:spPr>
          <a:xfrm>
            <a:off x="311700" y="1152475"/>
            <a:ext cx="8520600" cy="39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1200"/>
              </a:spcBef>
              <a:spcAft>
                <a:spcPts val="0"/>
              </a:spcAft>
              <a:buNone/>
            </a:pPr>
            <a:r>
              <a:t/>
            </a:r>
            <a:endParaRPr sz="1050">
              <a:solidFill>
                <a:schemeClr val="dk1"/>
              </a:solidFill>
              <a:highlight>
                <a:srgbClr val="FFFFFF"/>
              </a:highlight>
            </a:endParaRPr>
          </a:p>
          <a:p>
            <a:pPr indent="0" lvl="0" marL="0" rtl="0" algn="l">
              <a:spcBef>
                <a:spcPts val="1200"/>
              </a:spcBef>
              <a:spcAft>
                <a:spcPts val="0"/>
              </a:spcAft>
              <a:buNone/>
            </a:pPr>
            <a:r>
              <a:t/>
            </a:r>
            <a:endParaRPr sz="1050">
              <a:solidFill>
                <a:schemeClr val="dk1"/>
              </a:solidFill>
              <a:highlight>
                <a:srgbClr val="FFFFFF"/>
              </a:highlight>
            </a:endParaRPr>
          </a:p>
          <a:p>
            <a:pPr indent="0" lvl="0" marL="0" rtl="0" algn="l">
              <a:spcBef>
                <a:spcPts val="1200"/>
              </a:spcBef>
              <a:spcAft>
                <a:spcPts val="0"/>
              </a:spcAft>
              <a:buNone/>
            </a:pPr>
            <a:r>
              <a:t/>
            </a:r>
            <a:endParaRPr sz="1050">
              <a:solidFill>
                <a:schemeClr val="dk1"/>
              </a:solidFill>
              <a:highlight>
                <a:srgbClr val="FFFFFF"/>
              </a:highlight>
            </a:endParaRPr>
          </a:p>
          <a:p>
            <a:pPr indent="0" lvl="0" marL="0" rtl="0" algn="l">
              <a:spcBef>
                <a:spcPts val="1200"/>
              </a:spcBef>
              <a:spcAft>
                <a:spcPts val="0"/>
              </a:spcAft>
              <a:buNone/>
            </a:pPr>
            <a:r>
              <a:t/>
            </a:r>
            <a:endParaRPr sz="1050">
              <a:solidFill>
                <a:schemeClr val="dk1"/>
              </a:solidFill>
              <a:highlight>
                <a:srgbClr val="FFFFFF"/>
              </a:highlight>
            </a:endParaRPr>
          </a:p>
          <a:p>
            <a:pPr indent="0" lvl="0" marL="0" rtl="0" algn="l">
              <a:spcBef>
                <a:spcPts val="1200"/>
              </a:spcBef>
              <a:spcAft>
                <a:spcPts val="0"/>
              </a:spcAft>
              <a:buNone/>
            </a:pPr>
            <a:r>
              <a:t/>
            </a:r>
            <a:endParaRPr sz="1050">
              <a:solidFill>
                <a:schemeClr val="dk1"/>
              </a:solidFill>
              <a:highlight>
                <a:srgbClr val="FFFFFF"/>
              </a:highlight>
            </a:endParaRPr>
          </a:p>
          <a:p>
            <a:pPr indent="0" lvl="0" marL="0" rtl="0" algn="l">
              <a:spcBef>
                <a:spcPts val="1200"/>
              </a:spcBef>
              <a:spcAft>
                <a:spcPts val="0"/>
              </a:spcAft>
              <a:buNone/>
            </a:pPr>
            <a:r>
              <a:t/>
            </a:r>
            <a:endParaRPr sz="1050">
              <a:solidFill>
                <a:schemeClr val="dk1"/>
              </a:solidFill>
              <a:highlight>
                <a:srgbClr val="FFFFFF"/>
              </a:highlight>
            </a:endParaRPr>
          </a:p>
          <a:p>
            <a:pPr indent="0" lvl="0" marL="0" rtl="0" algn="l">
              <a:spcBef>
                <a:spcPts val="1200"/>
              </a:spcBef>
              <a:spcAft>
                <a:spcPts val="0"/>
              </a:spcAft>
              <a:buNone/>
            </a:pPr>
            <a:r>
              <a:t/>
            </a:r>
            <a:endParaRPr sz="1050">
              <a:solidFill>
                <a:schemeClr val="dk1"/>
              </a:solidFill>
              <a:highlight>
                <a:srgbClr val="FFFFFF"/>
              </a:highlight>
            </a:endParaRPr>
          </a:p>
          <a:p>
            <a:pPr indent="0" lvl="0" marL="0" rtl="0" algn="l">
              <a:spcBef>
                <a:spcPts val="1200"/>
              </a:spcBef>
              <a:spcAft>
                <a:spcPts val="0"/>
              </a:spcAft>
              <a:buNone/>
            </a:pPr>
            <a:r>
              <a:t/>
            </a:r>
            <a:endParaRPr sz="1050">
              <a:solidFill>
                <a:schemeClr val="dk1"/>
              </a:solidFill>
              <a:highlight>
                <a:srgbClr val="FFFFFF"/>
              </a:highlight>
            </a:endParaRPr>
          </a:p>
          <a:p>
            <a:pPr indent="0" lvl="0" marL="0" rtl="0" algn="l">
              <a:spcBef>
                <a:spcPts val="1200"/>
              </a:spcBef>
              <a:spcAft>
                <a:spcPts val="1200"/>
              </a:spcAft>
              <a:buNone/>
            </a:pPr>
            <a:r>
              <a:t/>
            </a:r>
            <a:endParaRPr>
              <a:highlight>
                <a:schemeClr val="accent6"/>
              </a:highlight>
            </a:endParaRPr>
          </a:p>
        </p:txBody>
      </p:sp>
      <p:sp>
        <p:nvSpPr>
          <p:cNvPr id="86" name="Google Shape;86;p17"/>
          <p:cNvSpPr txBox="1"/>
          <p:nvPr/>
        </p:nvSpPr>
        <p:spPr>
          <a:xfrm>
            <a:off x="6246675" y="3800300"/>
            <a:ext cx="120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DisneyPlus</a:t>
            </a:r>
            <a:endParaRPr/>
          </a:p>
        </p:txBody>
      </p:sp>
      <p:sp>
        <p:nvSpPr>
          <p:cNvPr id="87" name="Google Shape;87;p17"/>
          <p:cNvSpPr txBox="1"/>
          <p:nvPr/>
        </p:nvSpPr>
        <p:spPr>
          <a:xfrm>
            <a:off x="2172500" y="3800300"/>
            <a:ext cx="120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Netflix</a:t>
            </a:r>
            <a:endParaRPr/>
          </a:p>
        </p:txBody>
      </p:sp>
      <p:pic>
        <p:nvPicPr>
          <p:cNvPr id="88" name="Google Shape;88;p17"/>
          <p:cNvPicPr preferRelativeResize="0"/>
          <p:nvPr/>
        </p:nvPicPr>
        <p:blipFill>
          <a:blip r:embed="rId3">
            <a:alphaModFix/>
          </a:blip>
          <a:stretch>
            <a:fillRect/>
          </a:stretch>
        </p:blipFill>
        <p:spPr>
          <a:xfrm>
            <a:off x="342900" y="1285875"/>
            <a:ext cx="4038600" cy="2571750"/>
          </a:xfrm>
          <a:prstGeom prst="rect">
            <a:avLst/>
          </a:prstGeom>
          <a:noFill/>
          <a:ln>
            <a:noFill/>
          </a:ln>
        </p:spPr>
      </p:pic>
      <p:pic>
        <p:nvPicPr>
          <p:cNvPr id="89" name="Google Shape;89;p17"/>
          <p:cNvPicPr preferRelativeResize="0"/>
          <p:nvPr/>
        </p:nvPicPr>
        <p:blipFill>
          <a:blip r:embed="rId4">
            <a:alphaModFix/>
          </a:blip>
          <a:stretch>
            <a:fillRect/>
          </a:stretch>
        </p:blipFill>
        <p:spPr>
          <a:xfrm>
            <a:off x="4724400" y="1233475"/>
            <a:ext cx="3867150" cy="2524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Modelling</a:t>
            </a:r>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Baseline model:</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50% accuracy since equal number of posts from each subreddit</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Models we will be using to try to beat the baseline score:</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Classification Algorithm - Random Forest and </a:t>
            </a:r>
            <a:r>
              <a:rPr lang="en">
                <a:solidFill>
                  <a:schemeClr val="dk1"/>
                </a:solidFill>
              </a:rPr>
              <a:t>Logistic</a:t>
            </a:r>
            <a:r>
              <a:rPr lang="en">
                <a:solidFill>
                  <a:schemeClr val="dk1"/>
                </a:solidFill>
              </a:rPr>
              <a:t> Regression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Vectorizer - </a:t>
            </a:r>
            <a:r>
              <a:rPr lang="en">
                <a:solidFill>
                  <a:schemeClr val="dk1"/>
                </a:solidFill>
              </a:rPr>
              <a:t>Countvectorizer</a:t>
            </a:r>
            <a:r>
              <a:rPr lang="en">
                <a:solidFill>
                  <a:schemeClr val="dk1"/>
                </a:solidFill>
              </a:rPr>
              <a:t> and TF-IDF vectorizer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Word form - Tokenized, Lemmatized and Stemming</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1ai</a:t>
            </a:r>
            <a:endParaRPr/>
          </a:p>
        </p:txBody>
      </p:sp>
      <p:graphicFrame>
        <p:nvGraphicFramePr>
          <p:cNvPr id="101" name="Google Shape;101;p19"/>
          <p:cNvGraphicFramePr/>
          <p:nvPr/>
        </p:nvGraphicFramePr>
        <p:xfrm>
          <a:off x="311700" y="1383125"/>
          <a:ext cx="3000000" cy="3000000"/>
        </p:xfrm>
        <a:graphic>
          <a:graphicData uri="http://schemas.openxmlformats.org/drawingml/2006/table">
            <a:tbl>
              <a:tblPr>
                <a:noFill/>
                <a:tableStyleId>{CB9E2828-87F2-4E23-893C-CBD9AE41976A}</a:tableStyleId>
              </a:tblPr>
              <a:tblGrid>
                <a:gridCol w="2852550"/>
                <a:gridCol w="2331300"/>
              </a:tblGrid>
              <a:tr h="396200">
                <a:tc>
                  <a:txBody>
                    <a:bodyPr/>
                    <a:lstStyle/>
                    <a:p>
                      <a:pPr indent="0" lvl="0" marL="0" rtl="0" algn="l">
                        <a:spcBef>
                          <a:spcPts val="0"/>
                        </a:spcBef>
                        <a:spcAft>
                          <a:spcPts val="0"/>
                        </a:spcAft>
                        <a:buNone/>
                      </a:pPr>
                      <a:r>
                        <a:rPr b="1" lang="en"/>
                        <a:t>Classification Algorithm</a:t>
                      </a:r>
                      <a:endParaRPr b="1"/>
                    </a:p>
                  </a:txBody>
                  <a:tcPr marT="91425" marB="91425" marR="91425" marL="91425"/>
                </a:tc>
                <a:tc>
                  <a:txBody>
                    <a:bodyPr/>
                    <a:lstStyle/>
                    <a:p>
                      <a:pPr indent="0" lvl="0" marL="0" rtl="0" algn="l">
                        <a:spcBef>
                          <a:spcPts val="0"/>
                        </a:spcBef>
                        <a:spcAft>
                          <a:spcPts val="0"/>
                        </a:spcAft>
                        <a:buNone/>
                      </a:pPr>
                      <a:r>
                        <a:rPr lang="en"/>
                        <a:t>Random Forest</a:t>
                      </a:r>
                      <a:endParaRPr/>
                    </a:p>
                  </a:txBody>
                  <a:tcPr marT="91425" marB="91425" marR="91425" marL="91425"/>
                </a:tc>
              </a:tr>
              <a:tr h="396200">
                <a:tc>
                  <a:txBody>
                    <a:bodyPr/>
                    <a:lstStyle/>
                    <a:p>
                      <a:pPr indent="0" lvl="0" marL="0" rtl="0" algn="l">
                        <a:spcBef>
                          <a:spcPts val="0"/>
                        </a:spcBef>
                        <a:spcAft>
                          <a:spcPts val="0"/>
                        </a:spcAft>
                        <a:buNone/>
                      </a:pPr>
                      <a:r>
                        <a:rPr b="1" lang="en"/>
                        <a:t>Vectorizer</a:t>
                      </a:r>
                      <a:endParaRPr b="1"/>
                    </a:p>
                  </a:txBody>
                  <a:tcPr marT="91425" marB="91425" marR="91425" marL="91425"/>
                </a:tc>
                <a:tc>
                  <a:txBody>
                    <a:bodyPr/>
                    <a:lstStyle/>
                    <a:p>
                      <a:pPr indent="0" lvl="0" marL="0" rtl="0" algn="l">
                        <a:spcBef>
                          <a:spcPts val="0"/>
                        </a:spcBef>
                        <a:spcAft>
                          <a:spcPts val="0"/>
                        </a:spcAft>
                        <a:buNone/>
                      </a:pPr>
                      <a:r>
                        <a:rPr lang="en"/>
                        <a:t>TF-IDF</a:t>
                      </a:r>
                      <a:endParaRPr/>
                    </a:p>
                  </a:txBody>
                  <a:tcPr marT="91425" marB="91425" marR="91425" marL="91425"/>
                </a:tc>
              </a:tr>
              <a:tr h="396200">
                <a:tc>
                  <a:txBody>
                    <a:bodyPr/>
                    <a:lstStyle/>
                    <a:p>
                      <a:pPr indent="0" lvl="0" marL="0" rtl="0" algn="l">
                        <a:spcBef>
                          <a:spcPts val="0"/>
                        </a:spcBef>
                        <a:spcAft>
                          <a:spcPts val="0"/>
                        </a:spcAft>
                        <a:buNone/>
                      </a:pPr>
                      <a:r>
                        <a:rPr b="1" lang="en"/>
                        <a:t>Word Form</a:t>
                      </a:r>
                      <a:endParaRPr b="1"/>
                    </a:p>
                  </a:txBody>
                  <a:tcPr marT="91425" marB="91425" marR="91425" marL="91425"/>
                </a:tc>
                <a:tc>
                  <a:txBody>
                    <a:bodyPr/>
                    <a:lstStyle/>
                    <a:p>
                      <a:pPr indent="0" lvl="0" marL="0" rtl="0" algn="l">
                        <a:spcBef>
                          <a:spcPts val="0"/>
                        </a:spcBef>
                        <a:spcAft>
                          <a:spcPts val="0"/>
                        </a:spcAft>
                        <a:buNone/>
                      </a:pPr>
                      <a:r>
                        <a:rPr lang="en"/>
                        <a:t>Tokenized</a:t>
                      </a:r>
                      <a:endParaRPr/>
                    </a:p>
                  </a:txBody>
                  <a:tcPr marT="91425" marB="91425" marR="91425" marL="91425"/>
                </a:tc>
              </a:tr>
              <a:tr h="396200">
                <a:tc>
                  <a:txBody>
                    <a:bodyPr/>
                    <a:lstStyle/>
                    <a:p>
                      <a:pPr indent="0" lvl="0" marL="0" rtl="0" algn="l">
                        <a:spcBef>
                          <a:spcPts val="0"/>
                        </a:spcBef>
                        <a:spcAft>
                          <a:spcPts val="0"/>
                        </a:spcAft>
                        <a:buNone/>
                      </a:pPr>
                      <a:r>
                        <a:rPr b="1" lang="en"/>
                        <a:t>Train set accuracy score</a:t>
                      </a:r>
                      <a:endParaRPr b="1"/>
                    </a:p>
                  </a:txBody>
                  <a:tcPr marT="91425" marB="91425" marR="91425" marL="91425"/>
                </a:tc>
                <a:tc>
                  <a:txBody>
                    <a:bodyPr/>
                    <a:lstStyle/>
                    <a:p>
                      <a:pPr indent="0" lvl="0" marL="0" rtl="0" algn="l">
                        <a:lnSpc>
                          <a:spcPct val="115000"/>
                        </a:lnSpc>
                        <a:spcBef>
                          <a:spcPts val="0"/>
                        </a:spcBef>
                        <a:spcAft>
                          <a:spcPts val="0"/>
                        </a:spcAft>
                        <a:buNone/>
                      </a:pPr>
                      <a:r>
                        <a:rPr lang="en"/>
                        <a:t>0.86096</a:t>
                      </a:r>
                      <a:endParaRPr/>
                    </a:p>
                  </a:txBody>
                  <a:tcPr marT="91425" marB="91425" marR="91425" marL="91425"/>
                </a:tc>
              </a:tr>
              <a:tr h="396200">
                <a:tc>
                  <a:txBody>
                    <a:bodyPr/>
                    <a:lstStyle/>
                    <a:p>
                      <a:pPr indent="0" lvl="0" marL="0" rtl="0" algn="l">
                        <a:spcBef>
                          <a:spcPts val="0"/>
                        </a:spcBef>
                        <a:spcAft>
                          <a:spcPts val="0"/>
                        </a:spcAft>
                        <a:buNone/>
                      </a:pPr>
                      <a:r>
                        <a:rPr b="1" lang="en"/>
                        <a:t>Test set accuracy score</a:t>
                      </a:r>
                      <a:endParaRPr b="1"/>
                    </a:p>
                  </a:txBody>
                  <a:tcPr marT="91425" marB="91425" marR="91425" marL="91425"/>
                </a:tc>
                <a:tc>
                  <a:txBody>
                    <a:bodyPr/>
                    <a:lstStyle/>
                    <a:p>
                      <a:pPr indent="0" lvl="0" marL="0" rtl="0" algn="l">
                        <a:lnSpc>
                          <a:spcPct val="115000"/>
                        </a:lnSpc>
                        <a:spcBef>
                          <a:spcPts val="0"/>
                        </a:spcBef>
                        <a:spcAft>
                          <a:spcPts val="0"/>
                        </a:spcAft>
                        <a:buNone/>
                      </a:pPr>
                      <a:r>
                        <a:rPr lang="en"/>
                        <a:t>0.85280</a:t>
                      </a:r>
                      <a:endParaRPr/>
                    </a:p>
                  </a:txBody>
                  <a:tcPr marT="91425" marB="91425" marR="91425" marL="91425"/>
                </a:tc>
              </a:tr>
              <a:tr h="396200">
                <a:tc>
                  <a:txBody>
                    <a:bodyPr/>
                    <a:lstStyle/>
                    <a:p>
                      <a:pPr indent="0" lvl="0" marL="0" rtl="0" algn="l">
                        <a:spcBef>
                          <a:spcPts val="0"/>
                        </a:spcBef>
                        <a:spcAft>
                          <a:spcPts val="0"/>
                        </a:spcAft>
                        <a:buNone/>
                      </a:pPr>
                      <a:r>
                        <a:rPr b="1" lang="en"/>
                        <a:t>F1 score</a:t>
                      </a:r>
                      <a:endParaRPr b="1"/>
                    </a:p>
                  </a:txBody>
                  <a:tcPr marT="91425" marB="91425" marR="91425" marL="91425"/>
                </a:tc>
                <a:tc>
                  <a:txBody>
                    <a:bodyPr/>
                    <a:lstStyle/>
                    <a:p>
                      <a:pPr indent="0" lvl="0" marL="0" rtl="0" algn="l">
                        <a:lnSpc>
                          <a:spcPct val="115000"/>
                        </a:lnSpc>
                        <a:spcBef>
                          <a:spcPts val="0"/>
                        </a:spcBef>
                        <a:spcAft>
                          <a:spcPts val="0"/>
                        </a:spcAft>
                        <a:buNone/>
                      </a:pPr>
                      <a:r>
                        <a:rPr lang="en"/>
                        <a:t>0.86265</a:t>
                      </a:r>
                      <a:endParaRPr/>
                    </a:p>
                  </a:txBody>
                  <a:tcPr marT="91425" marB="91425" marR="91425" marL="91425"/>
                </a:tc>
              </a:tr>
            </a:tbl>
          </a:graphicData>
        </a:graphic>
      </p:graphicFrame>
      <p:pic>
        <p:nvPicPr>
          <p:cNvPr id="102" name="Google Shape;102;p19"/>
          <p:cNvPicPr preferRelativeResize="0"/>
          <p:nvPr/>
        </p:nvPicPr>
        <p:blipFill>
          <a:blip r:embed="rId3">
            <a:alphaModFix/>
          </a:blip>
          <a:stretch>
            <a:fillRect/>
          </a:stretch>
        </p:blipFill>
        <p:spPr>
          <a:xfrm>
            <a:off x="5793813" y="1314450"/>
            <a:ext cx="3038475" cy="2514600"/>
          </a:xfrm>
          <a:prstGeom prst="rect">
            <a:avLst/>
          </a:prstGeom>
          <a:noFill/>
          <a:ln>
            <a:noFill/>
          </a:ln>
        </p:spPr>
      </p:pic>
      <p:sp>
        <p:nvSpPr>
          <p:cNvPr id="103" name="Google Shape;103;p19"/>
          <p:cNvSpPr txBox="1"/>
          <p:nvPr/>
        </p:nvSpPr>
        <p:spPr>
          <a:xfrm>
            <a:off x="7349900" y="4820400"/>
            <a:ext cx="1794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highlight>
                  <a:srgbClr val="FFFFFF"/>
                </a:highlight>
              </a:rPr>
              <a:t> 0 = DisneyPlus and 1 = Netflix</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1aii</a:t>
            </a:r>
            <a:endParaRPr/>
          </a:p>
        </p:txBody>
      </p:sp>
      <p:graphicFrame>
        <p:nvGraphicFramePr>
          <p:cNvPr id="109" name="Google Shape;109;p20"/>
          <p:cNvGraphicFramePr/>
          <p:nvPr/>
        </p:nvGraphicFramePr>
        <p:xfrm>
          <a:off x="311700" y="1383125"/>
          <a:ext cx="3000000" cy="3000000"/>
        </p:xfrm>
        <a:graphic>
          <a:graphicData uri="http://schemas.openxmlformats.org/drawingml/2006/table">
            <a:tbl>
              <a:tblPr>
                <a:noFill/>
                <a:tableStyleId>{CB9E2828-87F2-4E23-893C-CBD9AE41976A}</a:tableStyleId>
              </a:tblPr>
              <a:tblGrid>
                <a:gridCol w="2852550"/>
                <a:gridCol w="2331300"/>
              </a:tblGrid>
              <a:tr h="396200">
                <a:tc>
                  <a:txBody>
                    <a:bodyPr/>
                    <a:lstStyle/>
                    <a:p>
                      <a:pPr indent="0" lvl="0" marL="0" rtl="0" algn="l">
                        <a:spcBef>
                          <a:spcPts val="0"/>
                        </a:spcBef>
                        <a:spcAft>
                          <a:spcPts val="0"/>
                        </a:spcAft>
                        <a:buNone/>
                      </a:pPr>
                      <a:r>
                        <a:rPr b="1" lang="en"/>
                        <a:t>Classification Algorithm</a:t>
                      </a:r>
                      <a:endParaRPr b="1"/>
                    </a:p>
                  </a:txBody>
                  <a:tcPr marT="91425" marB="91425" marR="91425" marL="91425"/>
                </a:tc>
                <a:tc>
                  <a:txBody>
                    <a:bodyPr/>
                    <a:lstStyle/>
                    <a:p>
                      <a:pPr indent="0" lvl="0" marL="0" rtl="0" algn="l">
                        <a:spcBef>
                          <a:spcPts val="0"/>
                        </a:spcBef>
                        <a:spcAft>
                          <a:spcPts val="0"/>
                        </a:spcAft>
                        <a:buNone/>
                      </a:pPr>
                      <a:r>
                        <a:rPr lang="en"/>
                        <a:t>Random Forest</a:t>
                      </a:r>
                      <a:endParaRPr/>
                    </a:p>
                  </a:txBody>
                  <a:tcPr marT="91425" marB="91425" marR="91425" marL="91425"/>
                </a:tc>
              </a:tr>
              <a:tr h="396200">
                <a:tc>
                  <a:txBody>
                    <a:bodyPr/>
                    <a:lstStyle/>
                    <a:p>
                      <a:pPr indent="0" lvl="0" marL="0" rtl="0" algn="l">
                        <a:spcBef>
                          <a:spcPts val="0"/>
                        </a:spcBef>
                        <a:spcAft>
                          <a:spcPts val="0"/>
                        </a:spcAft>
                        <a:buNone/>
                      </a:pPr>
                      <a:r>
                        <a:rPr b="1" lang="en"/>
                        <a:t>Vectorizer</a:t>
                      </a:r>
                      <a:endParaRPr b="1"/>
                    </a:p>
                  </a:txBody>
                  <a:tcPr marT="91425" marB="91425" marR="91425" marL="91425"/>
                </a:tc>
                <a:tc>
                  <a:txBody>
                    <a:bodyPr/>
                    <a:lstStyle/>
                    <a:p>
                      <a:pPr indent="0" lvl="0" marL="0" rtl="0" algn="l">
                        <a:spcBef>
                          <a:spcPts val="0"/>
                        </a:spcBef>
                        <a:spcAft>
                          <a:spcPts val="0"/>
                        </a:spcAft>
                        <a:buNone/>
                      </a:pPr>
                      <a:r>
                        <a:rPr lang="en"/>
                        <a:t>Countvectorizer</a:t>
                      </a:r>
                      <a:endParaRPr/>
                    </a:p>
                  </a:txBody>
                  <a:tcPr marT="91425" marB="91425" marR="91425" marL="91425"/>
                </a:tc>
              </a:tr>
              <a:tr h="396200">
                <a:tc>
                  <a:txBody>
                    <a:bodyPr/>
                    <a:lstStyle/>
                    <a:p>
                      <a:pPr indent="0" lvl="0" marL="0" rtl="0" algn="l">
                        <a:spcBef>
                          <a:spcPts val="0"/>
                        </a:spcBef>
                        <a:spcAft>
                          <a:spcPts val="0"/>
                        </a:spcAft>
                        <a:buNone/>
                      </a:pPr>
                      <a:r>
                        <a:rPr b="1" lang="en"/>
                        <a:t>Word Form</a:t>
                      </a:r>
                      <a:endParaRPr b="1"/>
                    </a:p>
                  </a:txBody>
                  <a:tcPr marT="91425" marB="91425" marR="91425" marL="91425"/>
                </a:tc>
                <a:tc>
                  <a:txBody>
                    <a:bodyPr/>
                    <a:lstStyle/>
                    <a:p>
                      <a:pPr indent="0" lvl="0" marL="0" rtl="0" algn="l">
                        <a:spcBef>
                          <a:spcPts val="0"/>
                        </a:spcBef>
                        <a:spcAft>
                          <a:spcPts val="0"/>
                        </a:spcAft>
                        <a:buNone/>
                      </a:pPr>
                      <a:r>
                        <a:rPr lang="en"/>
                        <a:t>Tokenized</a:t>
                      </a:r>
                      <a:endParaRPr/>
                    </a:p>
                  </a:txBody>
                  <a:tcPr marT="91425" marB="91425" marR="91425" marL="91425"/>
                </a:tc>
              </a:tr>
              <a:tr h="396200">
                <a:tc>
                  <a:txBody>
                    <a:bodyPr/>
                    <a:lstStyle/>
                    <a:p>
                      <a:pPr indent="0" lvl="0" marL="0" rtl="0" algn="l">
                        <a:spcBef>
                          <a:spcPts val="0"/>
                        </a:spcBef>
                        <a:spcAft>
                          <a:spcPts val="0"/>
                        </a:spcAft>
                        <a:buNone/>
                      </a:pPr>
                      <a:r>
                        <a:rPr b="1" lang="en"/>
                        <a:t>Train set accuracy score</a:t>
                      </a:r>
                      <a:endParaRPr b="1"/>
                    </a:p>
                  </a:txBody>
                  <a:tcPr marT="91425" marB="91425" marR="91425" marL="91425"/>
                </a:tc>
                <a:tc>
                  <a:txBody>
                    <a:bodyPr/>
                    <a:lstStyle/>
                    <a:p>
                      <a:pPr indent="0" lvl="0" marL="0" rtl="0" algn="l">
                        <a:lnSpc>
                          <a:spcPct val="115000"/>
                        </a:lnSpc>
                        <a:spcBef>
                          <a:spcPts val="0"/>
                        </a:spcBef>
                        <a:spcAft>
                          <a:spcPts val="0"/>
                        </a:spcAft>
                        <a:buNone/>
                      </a:pPr>
                      <a:r>
                        <a:rPr lang="en"/>
                        <a:t>0.85771</a:t>
                      </a:r>
                      <a:endParaRPr/>
                    </a:p>
                  </a:txBody>
                  <a:tcPr marT="91425" marB="91425" marR="91425" marL="91425"/>
                </a:tc>
              </a:tr>
              <a:tr h="396200">
                <a:tc>
                  <a:txBody>
                    <a:bodyPr/>
                    <a:lstStyle/>
                    <a:p>
                      <a:pPr indent="0" lvl="0" marL="0" rtl="0" algn="l">
                        <a:spcBef>
                          <a:spcPts val="0"/>
                        </a:spcBef>
                        <a:spcAft>
                          <a:spcPts val="0"/>
                        </a:spcAft>
                        <a:buNone/>
                      </a:pPr>
                      <a:r>
                        <a:rPr b="1" lang="en"/>
                        <a:t>Test set accuracy score</a:t>
                      </a:r>
                      <a:endParaRPr b="1"/>
                    </a:p>
                  </a:txBody>
                  <a:tcPr marT="91425" marB="91425" marR="91425" marL="91425"/>
                </a:tc>
                <a:tc>
                  <a:txBody>
                    <a:bodyPr/>
                    <a:lstStyle/>
                    <a:p>
                      <a:pPr indent="0" lvl="0" marL="0" rtl="0" algn="l">
                        <a:lnSpc>
                          <a:spcPct val="115000"/>
                        </a:lnSpc>
                        <a:spcBef>
                          <a:spcPts val="0"/>
                        </a:spcBef>
                        <a:spcAft>
                          <a:spcPts val="0"/>
                        </a:spcAft>
                        <a:buNone/>
                      </a:pPr>
                      <a:r>
                        <a:rPr lang="en"/>
                        <a:t>0.84260</a:t>
                      </a:r>
                      <a:endParaRPr/>
                    </a:p>
                  </a:txBody>
                  <a:tcPr marT="91425" marB="91425" marR="91425" marL="91425"/>
                </a:tc>
              </a:tr>
              <a:tr h="396200">
                <a:tc>
                  <a:txBody>
                    <a:bodyPr/>
                    <a:lstStyle/>
                    <a:p>
                      <a:pPr indent="0" lvl="0" marL="0" rtl="0" algn="l">
                        <a:spcBef>
                          <a:spcPts val="0"/>
                        </a:spcBef>
                        <a:spcAft>
                          <a:spcPts val="0"/>
                        </a:spcAft>
                        <a:buNone/>
                      </a:pPr>
                      <a:r>
                        <a:rPr b="1" lang="en"/>
                        <a:t>F1 score</a:t>
                      </a:r>
                      <a:endParaRPr b="1"/>
                    </a:p>
                  </a:txBody>
                  <a:tcPr marT="91425" marB="91425" marR="91425" marL="91425"/>
                </a:tc>
                <a:tc>
                  <a:txBody>
                    <a:bodyPr/>
                    <a:lstStyle/>
                    <a:p>
                      <a:pPr indent="0" lvl="0" marL="0" rtl="0" algn="l">
                        <a:lnSpc>
                          <a:spcPct val="115000"/>
                        </a:lnSpc>
                        <a:spcBef>
                          <a:spcPts val="0"/>
                        </a:spcBef>
                        <a:spcAft>
                          <a:spcPts val="0"/>
                        </a:spcAft>
                        <a:buNone/>
                      </a:pPr>
                      <a:r>
                        <a:rPr lang="en"/>
                        <a:t>0.83810</a:t>
                      </a:r>
                      <a:endParaRPr/>
                    </a:p>
                  </a:txBody>
                  <a:tcPr marT="91425" marB="91425" marR="91425" marL="91425"/>
                </a:tc>
              </a:tr>
            </a:tbl>
          </a:graphicData>
        </a:graphic>
      </p:graphicFrame>
      <p:pic>
        <p:nvPicPr>
          <p:cNvPr id="110" name="Google Shape;110;p20"/>
          <p:cNvPicPr preferRelativeResize="0"/>
          <p:nvPr/>
        </p:nvPicPr>
        <p:blipFill>
          <a:blip r:embed="rId3">
            <a:alphaModFix/>
          </a:blip>
          <a:stretch>
            <a:fillRect/>
          </a:stretch>
        </p:blipFill>
        <p:spPr>
          <a:xfrm>
            <a:off x="5774775" y="1343025"/>
            <a:ext cx="3057525" cy="2457450"/>
          </a:xfrm>
          <a:prstGeom prst="rect">
            <a:avLst/>
          </a:prstGeom>
          <a:noFill/>
          <a:ln>
            <a:noFill/>
          </a:ln>
        </p:spPr>
      </p:pic>
      <p:sp>
        <p:nvSpPr>
          <p:cNvPr id="111" name="Google Shape;111;p20"/>
          <p:cNvSpPr txBox="1"/>
          <p:nvPr/>
        </p:nvSpPr>
        <p:spPr>
          <a:xfrm>
            <a:off x="7349900" y="4820400"/>
            <a:ext cx="1794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highlight>
                  <a:srgbClr val="FFFFFF"/>
                </a:highlight>
              </a:rPr>
              <a:t> 0 = DisneyPlus and 1 = Netflix</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1bi</a:t>
            </a:r>
            <a:endParaRPr/>
          </a:p>
        </p:txBody>
      </p:sp>
      <p:graphicFrame>
        <p:nvGraphicFramePr>
          <p:cNvPr id="117" name="Google Shape;117;p21"/>
          <p:cNvGraphicFramePr/>
          <p:nvPr/>
        </p:nvGraphicFramePr>
        <p:xfrm>
          <a:off x="311700" y="1383125"/>
          <a:ext cx="3000000" cy="3000000"/>
        </p:xfrm>
        <a:graphic>
          <a:graphicData uri="http://schemas.openxmlformats.org/drawingml/2006/table">
            <a:tbl>
              <a:tblPr>
                <a:noFill/>
                <a:tableStyleId>{CB9E2828-87F2-4E23-893C-CBD9AE41976A}</a:tableStyleId>
              </a:tblPr>
              <a:tblGrid>
                <a:gridCol w="2852550"/>
                <a:gridCol w="2331300"/>
              </a:tblGrid>
              <a:tr h="396200">
                <a:tc>
                  <a:txBody>
                    <a:bodyPr/>
                    <a:lstStyle/>
                    <a:p>
                      <a:pPr indent="0" lvl="0" marL="0" rtl="0" algn="l">
                        <a:spcBef>
                          <a:spcPts val="0"/>
                        </a:spcBef>
                        <a:spcAft>
                          <a:spcPts val="0"/>
                        </a:spcAft>
                        <a:buNone/>
                      </a:pPr>
                      <a:r>
                        <a:rPr b="1" lang="en"/>
                        <a:t>Classification Algorithm</a:t>
                      </a:r>
                      <a:endParaRPr b="1"/>
                    </a:p>
                  </a:txBody>
                  <a:tcPr marT="91425" marB="91425" marR="91425" marL="91425"/>
                </a:tc>
                <a:tc>
                  <a:txBody>
                    <a:bodyPr/>
                    <a:lstStyle/>
                    <a:p>
                      <a:pPr indent="0" lvl="0" marL="0" rtl="0" algn="l">
                        <a:spcBef>
                          <a:spcPts val="0"/>
                        </a:spcBef>
                        <a:spcAft>
                          <a:spcPts val="0"/>
                        </a:spcAft>
                        <a:buNone/>
                      </a:pPr>
                      <a:r>
                        <a:rPr lang="en"/>
                        <a:t>Logistic</a:t>
                      </a:r>
                      <a:r>
                        <a:rPr lang="en"/>
                        <a:t> Regression</a:t>
                      </a:r>
                      <a:endParaRPr/>
                    </a:p>
                  </a:txBody>
                  <a:tcPr marT="91425" marB="91425" marR="91425" marL="91425"/>
                </a:tc>
              </a:tr>
              <a:tr h="396200">
                <a:tc>
                  <a:txBody>
                    <a:bodyPr/>
                    <a:lstStyle/>
                    <a:p>
                      <a:pPr indent="0" lvl="0" marL="0" rtl="0" algn="l">
                        <a:spcBef>
                          <a:spcPts val="0"/>
                        </a:spcBef>
                        <a:spcAft>
                          <a:spcPts val="0"/>
                        </a:spcAft>
                        <a:buNone/>
                      </a:pPr>
                      <a:r>
                        <a:rPr b="1" lang="en"/>
                        <a:t>Vectorizer</a:t>
                      </a:r>
                      <a:endParaRPr b="1"/>
                    </a:p>
                  </a:txBody>
                  <a:tcPr marT="91425" marB="91425" marR="91425" marL="91425"/>
                </a:tc>
                <a:tc>
                  <a:txBody>
                    <a:bodyPr/>
                    <a:lstStyle/>
                    <a:p>
                      <a:pPr indent="0" lvl="0" marL="0" rtl="0" algn="l">
                        <a:spcBef>
                          <a:spcPts val="0"/>
                        </a:spcBef>
                        <a:spcAft>
                          <a:spcPts val="0"/>
                        </a:spcAft>
                        <a:buNone/>
                      </a:pPr>
                      <a:r>
                        <a:rPr lang="en"/>
                        <a:t>TF-IDF</a:t>
                      </a:r>
                      <a:endParaRPr/>
                    </a:p>
                  </a:txBody>
                  <a:tcPr marT="91425" marB="91425" marR="91425" marL="91425"/>
                </a:tc>
              </a:tr>
              <a:tr h="396200">
                <a:tc>
                  <a:txBody>
                    <a:bodyPr/>
                    <a:lstStyle/>
                    <a:p>
                      <a:pPr indent="0" lvl="0" marL="0" rtl="0" algn="l">
                        <a:spcBef>
                          <a:spcPts val="0"/>
                        </a:spcBef>
                        <a:spcAft>
                          <a:spcPts val="0"/>
                        </a:spcAft>
                        <a:buNone/>
                      </a:pPr>
                      <a:r>
                        <a:rPr b="1" lang="en"/>
                        <a:t>Word Form</a:t>
                      </a:r>
                      <a:endParaRPr b="1"/>
                    </a:p>
                  </a:txBody>
                  <a:tcPr marT="91425" marB="91425" marR="91425" marL="91425"/>
                </a:tc>
                <a:tc>
                  <a:txBody>
                    <a:bodyPr/>
                    <a:lstStyle/>
                    <a:p>
                      <a:pPr indent="0" lvl="0" marL="0" rtl="0" algn="l">
                        <a:spcBef>
                          <a:spcPts val="0"/>
                        </a:spcBef>
                        <a:spcAft>
                          <a:spcPts val="0"/>
                        </a:spcAft>
                        <a:buNone/>
                      </a:pPr>
                      <a:r>
                        <a:rPr lang="en"/>
                        <a:t>Tokenized</a:t>
                      </a:r>
                      <a:endParaRPr/>
                    </a:p>
                  </a:txBody>
                  <a:tcPr marT="91425" marB="91425" marR="91425" marL="91425"/>
                </a:tc>
              </a:tr>
              <a:tr h="396200">
                <a:tc>
                  <a:txBody>
                    <a:bodyPr/>
                    <a:lstStyle/>
                    <a:p>
                      <a:pPr indent="0" lvl="0" marL="0" rtl="0" algn="l">
                        <a:spcBef>
                          <a:spcPts val="0"/>
                        </a:spcBef>
                        <a:spcAft>
                          <a:spcPts val="0"/>
                        </a:spcAft>
                        <a:buNone/>
                      </a:pPr>
                      <a:r>
                        <a:rPr b="1" lang="en"/>
                        <a:t>Train set accuracy score</a:t>
                      </a:r>
                      <a:endParaRPr b="1"/>
                    </a:p>
                  </a:txBody>
                  <a:tcPr marT="91425" marB="91425" marR="91425" marL="91425"/>
                </a:tc>
                <a:tc>
                  <a:txBody>
                    <a:bodyPr/>
                    <a:lstStyle/>
                    <a:p>
                      <a:pPr indent="0" lvl="0" marL="0" rtl="0" algn="l">
                        <a:lnSpc>
                          <a:spcPct val="115000"/>
                        </a:lnSpc>
                        <a:spcBef>
                          <a:spcPts val="0"/>
                        </a:spcBef>
                        <a:spcAft>
                          <a:spcPts val="0"/>
                        </a:spcAft>
                        <a:buNone/>
                      </a:pPr>
                      <a:r>
                        <a:rPr lang="en"/>
                        <a:t>0.94304</a:t>
                      </a:r>
                      <a:endParaRPr/>
                    </a:p>
                  </a:txBody>
                  <a:tcPr marT="91425" marB="91425" marR="91425" marL="91425"/>
                </a:tc>
              </a:tr>
              <a:tr h="396200">
                <a:tc>
                  <a:txBody>
                    <a:bodyPr/>
                    <a:lstStyle/>
                    <a:p>
                      <a:pPr indent="0" lvl="0" marL="0" rtl="0" algn="l">
                        <a:spcBef>
                          <a:spcPts val="0"/>
                        </a:spcBef>
                        <a:spcAft>
                          <a:spcPts val="0"/>
                        </a:spcAft>
                        <a:buNone/>
                      </a:pPr>
                      <a:r>
                        <a:rPr b="1" lang="en"/>
                        <a:t>Test set accuracy score</a:t>
                      </a:r>
                      <a:endParaRPr b="1"/>
                    </a:p>
                  </a:txBody>
                  <a:tcPr marT="91425" marB="91425" marR="91425" marL="91425"/>
                </a:tc>
                <a:tc>
                  <a:txBody>
                    <a:bodyPr/>
                    <a:lstStyle/>
                    <a:p>
                      <a:pPr indent="0" lvl="0" marL="0" rtl="0" algn="l">
                        <a:lnSpc>
                          <a:spcPct val="115000"/>
                        </a:lnSpc>
                        <a:spcBef>
                          <a:spcPts val="0"/>
                        </a:spcBef>
                        <a:spcAft>
                          <a:spcPts val="0"/>
                        </a:spcAft>
                        <a:buNone/>
                      </a:pPr>
                      <a:r>
                        <a:rPr lang="en"/>
                        <a:t>0.89923</a:t>
                      </a:r>
                      <a:endParaRPr/>
                    </a:p>
                  </a:txBody>
                  <a:tcPr marT="91425" marB="91425" marR="91425" marL="91425"/>
                </a:tc>
              </a:tr>
              <a:tr h="396200">
                <a:tc>
                  <a:txBody>
                    <a:bodyPr/>
                    <a:lstStyle/>
                    <a:p>
                      <a:pPr indent="0" lvl="0" marL="0" rtl="0" algn="l">
                        <a:spcBef>
                          <a:spcPts val="0"/>
                        </a:spcBef>
                        <a:spcAft>
                          <a:spcPts val="0"/>
                        </a:spcAft>
                        <a:buNone/>
                      </a:pPr>
                      <a:r>
                        <a:rPr b="1" lang="en"/>
                        <a:t>F1 score</a:t>
                      </a:r>
                      <a:endParaRPr b="1"/>
                    </a:p>
                  </a:txBody>
                  <a:tcPr marT="91425" marB="91425" marR="91425" marL="91425"/>
                </a:tc>
                <a:tc>
                  <a:txBody>
                    <a:bodyPr/>
                    <a:lstStyle/>
                    <a:p>
                      <a:pPr indent="0" lvl="0" marL="0" rtl="0" algn="l">
                        <a:lnSpc>
                          <a:spcPct val="115000"/>
                        </a:lnSpc>
                        <a:spcBef>
                          <a:spcPts val="0"/>
                        </a:spcBef>
                        <a:spcAft>
                          <a:spcPts val="0"/>
                        </a:spcAft>
                        <a:buNone/>
                      </a:pPr>
                      <a:r>
                        <a:rPr lang="en"/>
                        <a:t>0.89915</a:t>
                      </a:r>
                      <a:endParaRPr/>
                    </a:p>
                  </a:txBody>
                  <a:tcPr marT="91425" marB="91425" marR="91425" marL="91425"/>
                </a:tc>
              </a:tr>
            </a:tbl>
          </a:graphicData>
        </a:graphic>
      </p:graphicFrame>
      <p:pic>
        <p:nvPicPr>
          <p:cNvPr id="118" name="Google Shape;118;p21"/>
          <p:cNvPicPr preferRelativeResize="0"/>
          <p:nvPr/>
        </p:nvPicPr>
        <p:blipFill>
          <a:blip r:embed="rId3">
            <a:alphaModFix/>
          </a:blip>
          <a:stretch>
            <a:fillRect/>
          </a:stretch>
        </p:blipFill>
        <p:spPr>
          <a:xfrm>
            <a:off x="5765250" y="1352550"/>
            <a:ext cx="3067050" cy="2438400"/>
          </a:xfrm>
          <a:prstGeom prst="rect">
            <a:avLst/>
          </a:prstGeom>
          <a:noFill/>
          <a:ln>
            <a:noFill/>
          </a:ln>
        </p:spPr>
      </p:pic>
      <p:sp>
        <p:nvSpPr>
          <p:cNvPr id="119" name="Google Shape;119;p21"/>
          <p:cNvSpPr txBox="1"/>
          <p:nvPr/>
        </p:nvSpPr>
        <p:spPr>
          <a:xfrm>
            <a:off x="7349900" y="4820400"/>
            <a:ext cx="1794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highlight>
                  <a:srgbClr val="FFFFFF"/>
                </a:highlight>
              </a:rPr>
              <a:t> 0 = DisneyPlus and 1 = Netflix</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