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2" r:id="rId6"/>
    <p:sldId id="273" r:id="rId7"/>
    <p:sldId id="275" r:id="rId8"/>
    <p:sldId id="276" r:id="rId9"/>
    <p:sldId id="269" r:id="rId10"/>
    <p:sldId id="274" r:id="rId11"/>
    <p:sldId id="284" r:id="rId12"/>
    <p:sldId id="277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4" r:id="rId21"/>
    <p:sldId id="281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04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28722-4583-43B9-CF7F-992AE425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>
            <a:extLst>
              <a:ext uri="{FF2B5EF4-FFF2-40B4-BE49-F238E27FC236}">
                <a16:creationId xmlns:a16="http://schemas.microsoft.com/office/drawing/2014/main" id="{279887A3-7FB1-6754-274F-BDC88C741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>
            <a:extLst>
              <a:ext uri="{FF2B5EF4-FFF2-40B4-BE49-F238E27FC236}">
                <a16:creationId xmlns:a16="http://schemas.microsoft.com/office/drawing/2014/main" id="{59218C3C-13B2-DB1F-5596-A1BEB49E8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Izvor </a:t>
            </a:r>
            <a:r>
              <a:rPr lang="en-US" dirty="0" err="1"/>
              <a:t>slike</a:t>
            </a:r>
            <a:r>
              <a:rPr lang="en-US" dirty="0"/>
              <a:t>: https://bootcamp.uxdesign.cc/importance-of-ui-ux-design-in-creating-digital-products-c3eee5238587</a:t>
            </a:r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6823B01-0D7A-307A-03E1-AED7CC69A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3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hr-HR"/>
              <a:t>Kliknite ikonu da biste dodali SmartArt grafiku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va sadržaj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hr-HR"/>
              <a:t>Kliknite ikonu da biste dodali grafikon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hr-HR"/>
              <a:t>Kliknite ikonu da biste dodali tablicu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532" y="4434840"/>
            <a:ext cx="6177279" cy="1122202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5670" y="6111240"/>
            <a:ext cx="4941770" cy="39666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Dr. sc. Nikolina Peša Pavlović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26E886FF-B205-637A-8BC9-5EBDF36F2BBD}"/>
              </a:ext>
            </a:extLst>
          </p:cNvPr>
          <p:cNvSpPr txBox="1"/>
          <p:nvPr/>
        </p:nvSpPr>
        <p:spPr>
          <a:xfrm>
            <a:off x="5090160" y="5466080"/>
            <a:ext cx="61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Stručni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prijediplomski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studij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Informacijske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tehnologije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D28FF-2B7E-7E5E-44EA-0D61FC616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2289545-338A-C4EE-0C25-47044588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6"/>
            <a:ext cx="6696075" cy="1683538"/>
          </a:xfrm>
        </p:spPr>
        <p:txBody>
          <a:bodyPr>
            <a:normAutofit/>
          </a:bodyPr>
          <a:lstStyle/>
          <a:p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usmjeren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 (</a:t>
            </a:r>
            <a:r>
              <a:rPr lang="en-US" dirty="0" err="1"/>
              <a:t>Ucd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6557068-4959-8572-8B36-72A62862A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1: </a:t>
            </a:r>
            <a:r>
              <a:rPr lang="en-US" sz="2400" dirty="0" err="1"/>
              <a:t>Istraživanja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r>
              <a:rPr lang="en-US" sz="2400" dirty="0"/>
              <a:t> (S3, S5)</a:t>
            </a:r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09AF216A-C563-5904-8197-B652AB2F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A552DC39-3DD8-D4AD-502E-8D9214AA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B7382987-F3A7-637F-BB3B-7B7C1EE2040D}"/>
              </a:ext>
            </a:extLst>
          </p:cNvPr>
          <p:cNvSpPr txBox="1"/>
          <p:nvPr/>
        </p:nvSpPr>
        <p:spPr>
          <a:xfrm>
            <a:off x="4657724" y="4300526"/>
            <a:ext cx="5835574" cy="168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000" dirty="0">
                <a:effectLst/>
                <a:ea typeface="Arial" panose="020B0604020202020204" pitchFamily="34" charset="0"/>
              </a:rPr>
              <a:t>Faze u iterativnom UCD procesu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000" dirty="0">
                <a:effectLst/>
                <a:ea typeface="Arial" panose="020B0604020202020204" pitchFamily="34" charset="0"/>
              </a:rPr>
              <a:t> 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r-HR" sz="2000" dirty="0">
                <a:effectLst/>
                <a:ea typeface="Arial" panose="020B0604020202020204" pitchFamily="34" charset="0"/>
              </a:rPr>
              <a:t>Multidisciplinarni timovi za uspješan UCD dizajn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endParaRPr lang="hr-HR" sz="1600" dirty="0"/>
          </a:p>
        </p:txBody>
      </p:sp>
      <p:pic>
        <p:nvPicPr>
          <p:cNvPr id="4" name="Slika 3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920ED25E-0EED-7BD4-F787-E464BB4E9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0" y="354749"/>
            <a:ext cx="528320" cy="528320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090EDC4C-86D0-9368-C234-743CD13759BD}"/>
              </a:ext>
            </a:extLst>
          </p:cNvPr>
          <p:cNvSpPr txBox="1"/>
          <p:nvPr/>
        </p:nvSpPr>
        <p:spPr>
          <a:xfrm>
            <a:off x="317190" y="1226634"/>
            <a:ext cx="327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Zadatak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čitanje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EDD8B-1869-DE8D-7CC0-F7A309177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5B9A06E3-5BE1-A79A-BA2E-066FBF69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6"/>
            <a:ext cx="6696075" cy="970387"/>
          </a:xfrm>
        </p:spPr>
        <p:txBody>
          <a:bodyPr>
            <a:normAutofit/>
          </a:bodyPr>
          <a:lstStyle/>
          <a:p>
            <a:r>
              <a:rPr lang="en-US" dirty="0" err="1"/>
              <a:t>Razumijevanje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54B5475-CA13-FF37-FB94-FAB76C7C2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1: </a:t>
            </a:r>
            <a:r>
              <a:rPr lang="en-US" sz="2400" dirty="0" err="1"/>
              <a:t>Istraživanja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r>
              <a:rPr lang="en-US" sz="2400" dirty="0"/>
              <a:t> (S6, S7)</a:t>
            </a:r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BF655B85-1DBF-C3AF-A80D-AA307422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CF44017E-4B52-4160-83EB-5BC96578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97F2660E-2A12-CF43-32D8-679AC4443724}"/>
              </a:ext>
            </a:extLst>
          </p:cNvPr>
          <p:cNvSpPr txBox="1"/>
          <p:nvPr/>
        </p:nvSpPr>
        <p:spPr>
          <a:xfrm>
            <a:off x="4657724" y="4300526"/>
            <a:ext cx="5835574" cy="118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Istraživanje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potreba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korisnika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(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zašto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metode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kako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se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koriste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rezultati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tih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istraživanja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važnost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poslovnog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konteksta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,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ciljeva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organizacija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i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konkurencije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)</a:t>
            </a:r>
          </a:p>
          <a:p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9043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5C97C-0A57-C2B8-A1F5-E9C5A7178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44E15E8-B6DE-0F97-5F7F-33D68646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6"/>
            <a:ext cx="6696075" cy="970387"/>
          </a:xfrm>
        </p:spPr>
        <p:txBody>
          <a:bodyPr>
            <a:normAutofit/>
          </a:bodyPr>
          <a:lstStyle/>
          <a:p>
            <a:r>
              <a:rPr lang="en-US" dirty="0" err="1"/>
              <a:t>istraživanja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FC608FB-1643-586E-413F-313AC8C79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1: </a:t>
            </a:r>
            <a:r>
              <a:rPr lang="en-US" sz="2400" dirty="0" err="1"/>
              <a:t>Istraživanja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r>
              <a:rPr lang="en-US" sz="2400" dirty="0"/>
              <a:t> (S8, S9)</a:t>
            </a:r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571CBAE7-EC74-1CC5-E796-B8C538A9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DAD7D6AF-9342-E95A-A5C9-6502265F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DFF7FBE3-9FE5-B645-A313-C53125E78783}"/>
              </a:ext>
            </a:extLst>
          </p:cNvPr>
          <p:cNvSpPr txBox="1"/>
          <p:nvPr/>
        </p:nvSpPr>
        <p:spPr>
          <a:xfrm>
            <a:off x="4657724" y="4300526"/>
            <a:ext cx="5835574" cy="148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+mj-lt"/>
                <a:ea typeface="Arial" panose="020B0604020202020204" pitchFamily="34" charset="0"/>
              </a:rPr>
              <a:t>Vrste</a:t>
            </a:r>
            <a:r>
              <a:rPr lang="en-US" sz="20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Arial" panose="020B0604020202020204" pitchFamily="34" charset="0"/>
              </a:rPr>
              <a:t>istraživanja</a:t>
            </a:r>
            <a:endParaRPr lang="en-US" sz="2000" dirty="0">
              <a:effectLst/>
              <a:latin typeface="+mj-lt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+mj-lt"/>
              </a:rPr>
              <a:t>Korisničke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skupine</a:t>
            </a:r>
            <a:endParaRPr lang="en-US" sz="2000" dirty="0">
              <a:latin typeface="+mj-lt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+mj-lt"/>
              </a:rPr>
              <a:t>Što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korisnici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rade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sučelju</a:t>
            </a:r>
            <a:r>
              <a:rPr lang="en-US" sz="2000" dirty="0">
                <a:latin typeface="+mj-lt"/>
              </a:rPr>
              <a:t>? </a:t>
            </a:r>
            <a:r>
              <a:rPr lang="en-US" sz="2000" dirty="0" err="1">
                <a:latin typeface="+mj-lt"/>
              </a:rPr>
              <a:t>Interakcija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korisnika</a:t>
            </a:r>
            <a:r>
              <a:rPr lang="en-US" sz="2000" dirty="0">
                <a:latin typeface="+mj-lt"/>
              </a:rPr>
              <a:t> i </a:t>
            </a:r>
            <a:r>
              <a:rPr lang="en-US" sz="2000" dirty="0" err="1">
                <a:latin typeface="+mj-lt"/>
              </a:rPr>
              <a:t>sustava</a:t>
            </a:r>
            <a:endParaRPr lang="en-US" sz="2000" dirty="0">
              <a:latin typeface="+mj-lt"/>
            </a:endParaRPr>
          </a:p>
        </p:txBody>
      </p:sp>
      <p:pic>
        <p:nvPicPr>
          <p:cNvPr id="2" name="Slika 1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BF6D7D34-40F6-00A4-1487-FD5774AE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88" y="254388"/>
            <a:ext cx="528320" cy="528320"/>
          </a:xfrm>
          <a:prstGeom prst="rect">
            <a:avLst/>
          </a:prstGeo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D7BD2B4A-411F-EA86-0CDC-985A0644E433}"/>
              </a:ext>
            </a:extLst>
          </p:cNvPr>
          <p:cNvSpPr txBox="1"/>
          <p:nvPr/>
        </p:nvSpPr>
        <p:spPr>
          <a:xfrm>
            <a:off x="294888" y="1048215"/>
            <a:ext cx="3507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Zadatak</a:t>
            </a:r>
            <a:r>
              <a:rPr lang="en-US" dirty="0"/>
              <a:t>: Analiza </a:t>
            </a:r>
            <a:r>
              <a:rPr lang="en-US" dirty="0" err="1"/>
              <a:t>zadatka</a:t>
            </a:r>
            <a:r>
              <a:rPr lang="en-US" dirty="0"/>
              <a:t> (task analysis)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212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D4AF3-2AF9-73DE-1264-5CBFF97EC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6145396-FD81-B0C9-F5C2-76ACFDBF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6"/>
            <a:ext cx="6696075" cy="970387"/>
          </a:xfrm>
        </p:spPr>
        <p:txBody>
          <a:bodyPr>
            <a:normAutofit/>
          </a:bodyPr>
          <a:lstStyle/>
          <a:p>
            <a:r>
              <a:rPr lang="en-US" dirty="0" err="1"/>
              <a:t>Informacijska</a:t>
            </a:r>
            <a:r>
              <a:rPr lang="en-US" dirty="0"/>
              <a:t> </a:t>
            </a:r>
            <a:r>
              <a:rPr lang="en-US" dirty="0" err="1"/>
              <a:t>arhitektura</a:t>
            </a: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32B42F4-B9A1-CBEC-9A9D-58048A21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2: </a:t>
            </a:r>
            <a:r>
              <a:rPr lang="en-US" sz="2400" dirty="0" err="1"/>
              <a:t>Informacijska</a:t>
            </a:r>
            <a:r>
              <a:rPr lang="en-US" sz="2400" dirty="0"/>
              <a:t> </a:t>
            </a:r>
            <a:r>
              <a:rPr lang="en-US" sz="2400" dirty="0" err="1"/>
              <a:t>arhitektura</a:t>
            </a:r>
            <a:r>
              <a:rPr lang="en-US" sz="2400" dirty="0"/>
              <a:t> (S10)</a:t>
            </a:r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9B099BC0-0184-78D0-934A-1B5C024E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86A7BF75-4CB7-1E8B-6421-054430CF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888655E2-AB61-BCBA-81F2-1D773A82A0CE}"/>
              </a:ext>
            </a:extLst>
          </p:cNvPr>
          <p:cNvSpPr txBox="1"/>
          <p:nvPr/>
        </p:nvSpPr>
        <p:spPr>
          <a:xfrm>
            <a:off x="4657724" y="4300526"/>
            <a:ext cx="5835574" cy="770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+mj-lt"/>
                <a:ea typeface="Arial" panose="020B0604020202020204" pitchFamily="34" charset="0"/>
              </a:rPr>
              <a:t>Organizacija</a:t>
            </a:r>
            <a:r>
              <a:rPr lang="en-US" sz="2000" dirty="0"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+mj-lt"/>
                <a:ea typeface="Arial" panose="020B0604020202020204" pitchFamily="34" charset="0"/>
              </a:rPr>
              <a:t>sadržaja</a:t>
            </a:r>
            <a:endParaRPr lang="en-US" sz="2000" dirty="0">
              <a:effectLst/>
              <a:latin typeface="+mj-lt"/>
              <a:ea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+mj-lt"/>
              </a:rPr>
              <a:t>Metode</a:t>
            </a:r>
            <a:r>
              <a:rPr lang="en-US" sz="20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17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3849-82F7-D546-4DDA-1E8C53ECD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8FEF82B-CF3A-81D5-9F98-AAB70D52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6"/>
            <a:ext cx="6696075" cy="970387"/>
          </a:xfrm>
        </p:spPr>
        <p:txBody>
          <a:bodyPr>
            <a:normAutofit/>
          </a:bodyPr>
          <a:lstStyle/>
          <a:p>
            <a:r>
              <a:rPr lang="en-US" dirty="0"/>
              <a:t>UX SITE MAP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8C29D76-A9E3-03F9-9DA2-4839E1CA2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3: </a:t>
            </a:r>
            <a:r>
              <a:rPr lang="en-US" sz="2400" dirty="0" err="1"/>
              <a:t>Strategija</a:t>
            </a:r>
            <a:r>
              <a:rPr lang="en-US" sz="2400" dirty="0"/>
              <a:t> </a:t>
            </a:r>
            <a:r>
              <a:rPr lang="en-US" sz="2400" dirty="0" err="1"/>
              <a:t>sadržaja</a:t>
            </a:r>
            <a:r>
              <a:rPr lang="en-US" sz="2400" dirty="0"/>
              <a:t> (S11)</a:t>
            </a:r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5F23DDA3-B426-D73F-3522-859BC317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364BD876-D3AF-27E1-CDDD-4FDBC358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483B9DF6-5D39-80A3-C351-29D6472AAEC1}"/>
              </a:ext>
            </a:extLst>
          </p:cNvPr>
          <p:cNvSpPr txBox="1"/>
          <p:nvPr/>
        </p:nvSpPr>
        <p:spPr>
          <a:xfrm>
            <a:off x="4657724" y="4300526"/>
            <a:ext cx="5835574" cy="770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+mj-lt"/>
                <a:ea typeface="Arial" panose="020B0604020202020204" pitchFamily="34" charset="0"/>
              </a:rPr>
              <a:t>User journey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+mj-lt"/>
              </a:rPr>
              <a:t>Alati</a:t>
            </a:r>
            <a:r>
              <a:rPr lang="en-US" sz="2000" dirty="0">
                <a:latin typeface="+mj-lt"/>
              </a:rPr>
              <a:t> za </a:t>
            </a:r>
            <a:r>
              <a:rPr lang="en-US" sz="2000" dirty="0" err="1">
                <a:latin typeface="+mj-lt"/>
              </a:rPr>
              <a:t>izradu</a:t>
            </a:r>
            <a:r>
              <a:rPr lang="en-US" sz="2000" dirty="0">
                <a:latin typeface="+mj-lt"/>
              </a:rPr>
              <a:t> UX site map</a:t>
            </a:r>
          </a:p>
        </p:txBody>
      </p:sp>
      <p:pic>
        <p:nvPicPr>
          <p:cNvPr id="2" name="Slika 1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58321FBF-3D1C-0967-B0D6-C945B292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8" y="377051"/>
            <a:ext cx="528320" cy="528320"/>
          </a:xfrm>
          <a:prstGeom prst="rect">
            <a:avLst/>
          </a:prstGeo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7FBDBBA9-EDC1-6F80-F31F-9A3A5D260663}"/>
              </a:ext>
            </a:extLst>
          </p:cNvPr>
          <p:cNvSpPr txBox="1"/>
          <p:nvPr/>
        </p:nvSpPr>
        <p:spPr>
          <a:xfrm>
            <a:off x="401443" y="1326995"/>
            <a:ext cx="292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Zadatak</a:t>
            </a:r>
            <a:r>
              <a:rPr lang="en-US" dirty="0"/>
              <a:t>: UX Site map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1489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85694-23B7-00A4-9F8E-8365A1596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5E0FA35A-FBBB-08EC-68FE-71A34CC9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6"/>
            <a:ext cx="6696075" cy="970387"/>
          </a:xfrm>
        </p:spPr>
        <p:txBody>
          <a:bodyPr>
            <a:normAutofit/>
          </a:bodyPr>
          <a:lstStyle/>
          <a:p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interakcije</a:t>
            </a: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5B0AD447-4D3B-857D-EC36-A87C7D1A8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4: </a:t>
            </a:r>
            <a:r>
              <a:rPr lang="en-US" sz="2400" dirty="0" err="1"/>
              <a:t>Dizajn</a:t>
            </a:r>
            <a:r>
              <a:rPr lang="en-US" sz="2400" dirty="0"/>
              <a:t> </a:t>
            </a:r>
            <a:r>
              <a:rPr lang="en-US" sz="2400" dirty="0" err="1"/>
              <a:t>interakcije</a:t>
            </a:r>
            <a:r>
              <a:rPr lang="en-US" sz="2400" dirty="0"/>
              <a:t>(S12)</a:t>
            </a:r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63EFC37D-DAFF-EA85-B651-C0D0FB71F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4C17377A-5246-C5CA-9537-E4D37A42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CE226CF3-AF3A-0329-C336-3DC087AB552A}"/>
              </a:ext>
            </a:extLst>
          </p:cNvPr>
          <p:cNvSpPr txBox="1"/>
          <p:nvPr/>
        </p:nvSpPr>
        <p:spPr>
          <a:xfrm>
            <a:off x="4657724" y="4300526"/>
            <a:ext cx="5835574" cy="770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+mj-lt"/>
              </a:rPr>
              <a:t>Područje</a:t>
            </a:r>
            <a:r>
              <a:rPr lang="en-US" sz="2000" dirty="0">
                <a:latin typeface="+mj-lt"/>
              </a:rPr>
              <a:t> “</a:t>
            </a:r>
            <a:r>
              <a:rPr lang="en-US" sz="2000" dirty="0" err="1">
                <a:latin typeface="+mj-lt"/>
              </a:rPr>
              <a:t>Dizajn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interakcije</a:t>
            </a:r>
            <a:r>
              <a:rPr lang="en-US" sz="2000" dirty="0">
                <a:latin typeface="+mj-lt"/>
              </a:rPr>
              <a:t>” / </a:t>
            </a:r>
            <a:r>
              <a:rPr lang="en-US" sz="2000" dirty="0" err="1">
                <a:latin typeface="+mj-lt"/>
              </a:rPr>
              <a:t>Poslovi</a:t>
            </a:r>
            <a:endParaRPr lang="en-US" sz="2000" dirty="0">
              <a:latin typeface="+mj-lt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+mj-lt"/>
              </a:rPr>
              <a:t>Jedan</a:t>
            </a:r>
            <a:r>
              <a:rPr lang="en-US" sz="2000" dirty="0">
                <a:latin typeface="+mj-lt"/>
              </a:rPr>
              <a:t> od </a:t>
            </a:r>
            <a:r>
              <a:rPr lang="en-US" sz="2000" dirty="0" err="1">
                <a:latin typeface="+mj-lt"/>
              </a:rPr>
              <a:t>poslova</a:t>
            </a:r>
            <a:r>
              <a:rPr lang="en-US" sz="2000" dirty="0">
                <a:latin typeface="+mj-lt"/>
              </a:rPr>
              <a:t>: </a:t>
            </a:r>
            <a:r>
              <a:rPr lang="en-US" sz="2000" dirty="0" err="1">
                <a:latin typeface="+mj-lt"/>
              </a:rPr>
              <a:t>prototipiranje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5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03FD6-446C-3102-FBF3-5FAFDB87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78EDDD2-9A8B-A782-0FC9-240FFB54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6"/>
            <a:ext cx="6696075" cy="970387"/>
          </a:xfrm>
        </p:spPr>
        <p:txBody>
          <a:bodyPr>
            <a:normAutofit/>
          </a:bodyPr>
          <a:lstStyle/>
          <a:p>
            <a:r>
              <a:rPr lang="en-US" dirty="0" err="1"/>
              <a:t>Vizualni</a:t>
            </a:r>
            <a:r>
              <a:rPr lang="en-US" dirty="0"/>
              <a:t> </a:t>
            </a:r>
            <a:r>
              <a:rPr lang="en-US" dirty="0" err="1"/>
              <a:t>dizajn</a:t>
            </a: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E3EA578-654A-6C91-4E60-D01169D59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5 : </a:t>
            </a:r>
            <a:r>
              <a:rPr lang="en-US" sz="2400" dirty="0" err="1"/>
              <a:t>Vizualni</a:t>
            </a:r>
            <a:r>
              <a:rPr lang="en-US" sz="2400" dirty="0"/>
              <a:t> </a:t>
            </a:r>
            <a:r>
              <a:rPr lang="en-US" sz="2400" dirty="0" err="1"/>
              <a:t>dizajn</a:t>
            </a:r>
            <a:r>
              <a:rPr lang="en-US" sz="2400" dirty="0"/>
              <a:t> (S13)</a:t>
            </a:r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93F6F48E-5A62-0CEC-523E-438DEF69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3F8B1F63-810A-A139-7516-DEC031AE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F3A0EE76-A996-7CD9-66F9-3D79FB75A6E4}"/>
              </a:ext>
            </a:extLst>
          </p:cNvPr>
          <p:cNvSpPr txBox="1"/>
          <p:nvPr/>
        </p:nvSpPr>
        <p:spPr>
          <a:xfrm>
            <a:off x="4657724" y="4300526"/>
            <a:ext cx="5835574" cy="11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+mj-lt"/>
              </a:rPr>
              <a:t>Elementi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principi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vizualnog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dizajna</a:t>
            </a:r>
            <a:endParaRPr lang="en-US" sz="2000" dirty="0">
              <a:latin typeface="+mj-lt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+mj-lt"/>
              </a:rPr>
              <a:t>Vizualni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dizajn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ponašanje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ljudi</a:t>
            </a:r>
            <a:r>
              <a:rPr lang="en-US" sz="2000" dirty="0">
                <a:latin typeface="+mj-lt"/>
              </a:rPr>
              <a:t> u online </a:t>
            </a:r>
            <a:r>
              <a:rPr lang="en-US" sz="2000" dirty="0" err="1">
                <a:latin typeface="+mj-lt"/>
              </a:rPr>
              <a:t>okruženju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interakciji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sustavom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90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ACB36-BCD7-9A02-9DF4-5902842D9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7685EFE-33A1-DFF8-598F-1AE9116E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6"/>
            <a:ext cx="6696075" cy="970387"/>
          </a:xfrm>
        </p:spPr>
        <p:txBody>
          <a:bodyPr>
            <a:normAutofit/>
          </a:bodyPr>
          <a:lstStyle/>
          <a:p>
            <a:r>
              <a:rPr lang="en-US" dirty="0"/>
              <a:t>UPOTREBLJIVOST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7F2D587-B7CF-C920-C695-E62417223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49" y="1633322"/>
            <a:ext cx="6696074" cy="1312581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S14: </a:t>
            </a:r>
            <a:r>
              <a:rPr lang="en-US" sz="2400" dirty="0" err="1"/>
              <a:t>Zadnja</a:t>
            </a:r>
            <a:r>
              <a:rPr lang="en-US" sz="2400" dirty="0"/>
              <a:t> UX </a:t>
            </a:r>
            <a:r>
              <a:rPr lang="en-US" sz="2400" dirty="0" err="1"/>
              <a:t>disciplina</a:t>
            </a:r>
            <a:r>
              <a:rPr lang="en-US" sz="2400" dirty="0"/>
              <a:t> – </a:t>
            </a:r>
            <a:r>
              <a:rPr lang="en-US" sz="2400" dirty="0" err="1"/>
              <a:t>najava</a:t>
            </a:r>
            <a:r>
              <a:rPr lang="en-US" sz="2400" dirty="0"/>
              <a:t> </a:t>
            </a:r>
            <a:r>
              <a:rPr lang="en-US" sz="2400" dirty="0" err="1"/>
              <a:t>teme</a:t>
            </a:r>
            <a:r>
              <a:rPr lang="en-US" sz="2400" dirty="0"/>
              <a:t> – IV. </a:t>
            </a:r>
            <a:r>
              <a:rPr lang="en-US" sz="2400" dirty="0" err="1"/>
              <a:t>semestar</a:t>
            </a:r>
            <a:r>
              <a:rPr lang="en-US" sz="2400" dirty="0"/>
              <a:t> – </a:t>
            </a:r>
            <a:r>
              <a:rPr lang="en-US" sz="2400" dirty="0" err="1"/>
              <a:t>kolegij</a:t>
            </a:r>
            <a:r>
              <a:rPr lang="en-US" sz="2400" dirty="0"/>
              <a:t> </a:t>
            </a:r>
            <a:r>
              <a:rPr lang="en-US" sz="2400" dirty="0" err="1"/>
              <a:t>Interakcija</a:t>
            </a:r>
            <a:r>
              <a:rPr lang="en-US" sz="2400" dirty="0"/>
              <a:t> </a:t>
            </a:r>
            <a:r>
              <a:rPr lang="en-US" sz="2400" dirty="0" err="1"/>
              <a:t>čovjek-računalo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B623EF8D-E52B-A3F8-43D9-7F3FA5F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87C72E38-A2AB-7087-31AB-AC5F9B29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124B161C-11F7-D4BF-0A61-18A29DBD426F}"/>
              </a:ext>
            </a:extLst>
          </p:cNvPr>
          <p:cNvSpPr txBox="1"/>
          <p:nvPr/>
        </p:nvSpPr>
        <p:spPr>
          <a:xfrm>
            <a:off x="4657724" y="4300526"/>
            <a:ext cx="5835574" cy="770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+mj-lt"/>
              </a:rPr>
              <a:t>Definicija</a:t>
            </a:r>
            <a:endParaRPr lang="en-US" sz="2000" dirty="0">
              <a:latin typeface="+mj-lt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+mj-lt"/>
              </a:rPr>
              <a:t>Kratki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pregled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metoda</a:t>
            </a:r>
            <a:r>
              <a:rPr lang="en-US" sz="2000" dirty="0">
                <a:latin typeface="+mj-lt"/>
              </a:rPr>
              <a:t> i </a:t>
            </a:r>
            <a:r>
              <a:rPr lang="en-US" sz="2000" dirty="0" err="1">
                <a:latin typeface="+mj-lt"/>
              </a:rPr>
              <a:t>metrika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90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B146B-D8D6-8053-B732-F5AA6961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121F6F4-B72C-5A2A-0094-6171637F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ZAKLJUČNO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744BF1E-E107-E7E2-E3AA-76BCD284E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S15: </a:t>
            </a:r>
            <a:r>
              <a:rPr lang="en-US" sz="2400" dirty="0" err="1"/>
              <a:t>Ponavljanje</a:t>
            </a:r>
            <a:endParaRPr lang="en-US" sz="2400" dirty="0"/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6F0F36AB-D098-B13E-7D71-5C162619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058CDA09-2D3E-81D3-C567-A239627A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577840" cy="152473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Sljedeća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0" y="3238103"/>
            <a:ext cx="7122160" cy="1371997"/>
          </a:xfrm>
        </p:spPr>
        <p:txBody>
          <a:bodyPr>
            <a:noAutofit/>
          </a:bodyPr>
          <a:lstStyle/>
          <a:p>
            <a:r>
              <a:rPr lang="en-US" sz="3600" dirty="0" err="1"/>
              <a:t>Životni</a:t>
            </a:r>
            <a:r>
              <a:rPr lang="en-US" sz="3600" dirty="0"/>
              <a:t> </a:t>
            </a:r>
            <a:r>
              <a:rPr lang="en-US" sz="3600" dirty="0" err="1"/>
              <a:t>ciklus</a:t>
            </a:r>
            <a:r>
              <a:rPr lang="en-US" sz="3600" dirty="0"/>
              <a:t> </a:t>
            </a:r>
            <a:r>
              <a:rPr lang="en-US" sz="3600" dirty="0" err="1"/>
              <a:t>razvoja</a:t>
            </a:r>
            <a:r>
              <a:rPr lang="en-US" sz="3600" dirty="0"/>
              <a:t> </a:t>
            </a:r>
            <a:r>
              <a:rPr lang="en-US" sz="3600" dirty="0" err="1"/>
              <a:t>proizvoda</a:t>
            </a: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8720" y="2148840"/>
            <a:ext cx="5008880" cy="1715531"/>
          </a:xfrm>
        </p:spPr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seminarske</a:t>
            </a:r>
            <a:r>
              <a:rPr lang="en-US" dirty="0"/>
              <a:t> </a:t>
            </a:r>
            <a:r>
              <a:rPr lang="en-US" dirty="0" err="1"/>
              <a:t>nastave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720" y="4541123"/>
            <a:ext cx="4179570" cy="365125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76101B65-D33A-FAAA-CCA8-BBAE014E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778" y="164587"/>
            <a:ext cx="6339840" cy="585788"/>
          </a:xfrm>
        </p:spPr>
        <p:txBody>
          <a:bodyPr>
            <a:normAutofit/>
          </a:bodyPr>
          <a:lstStyle/>
          <a:p>
            <a:r>
              <a:rPr lang="en-US" dirty="0" err="1"/>
              <a:t>Teme</a:t>
            </a:r>
            <a:r>
              <a:rPr lang="en-US" dirty="0"/>
              <a:t> </a:t>
            </a:r>
            <a:r>
              <a:rPr lang="en-US" dirty="0" err="1"/>
              <a:t>seminarske</a:t>
            </a:r>
            <a:r>
              <a:rPr lang="en-US" dirty="0"/>
              <a:t> </a:t>
            </a:r>
            <a:r>
              <a:rPr lang="en-US" dirty="0" err="1"/>
              <a:t>nastave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C4E8CF80-4B33-C183-0754-A23C368753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Tema 1</a:t>
            </a:r>
            <a:endParaRPr lang="hr-HR" sz="2400" dirty="0"/>
          </a:p>
        </p:txBody>
      </p:sp>
      <p:sp>
        <p:nvSpPr>
          <p:cNvPr id="6" name="Rezervirano mjesto teksta 5">
            <a:extLst>
              <a:ext uri="{FF2B5EF4-FFF2-40B4-BE49-F238E27FC236}">
                <a16:creationId xmlns:a16="http://schemas.microsoft.com/office/drawing/2014/main" id="{CA6B48A3-09EC-2518-28AC-3AE0ECADB1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Tema 2</a:t>
            </a:r>
            <a:endParaRPr lang="hr-HR" sz="2400" dirty="0"/>
          </a:p>
        </p:txBody>
      </p:sp>
      <p:sp>
        <p:nvSpPr>
          <p:cNvPr id="7" name="Rezervirano mjesto teksta 6">
            <a:extLst>
              <a:ext uri="{FF2B5EF4-FFF2-40B4-BE49-F238E27FC236}">
                <a16:creationId xmlns:a16="http://schemas.microsoft.com/office/drawing/2014/main" id="{41076720-A2C3-7EDF-8845-941B7ED4D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Tema 3</a:t>
            </a:r>
            <a:endParaRPr lang="hr-HR" sz="2400" dirty="0"/>
          </a:p>
        </p:txBody>
      </p:sp>
      <p:sp>
        <p:nvSpPr>
          <p:cNvPr id="8" name="Rezervirano mjesto teksta 7">
            <a:extLst>
              <a:ext uri="{FF2B5EF4-FFF2-40B4-BE49-F238E27FC236}">
                <a16:creationId xmlns:a16="http://schemas.microsoft.com/office/drawing/2014/main" id="{EE9ED207-108B-96FF-46DF-63C68C2D2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Tema 4</a:t>
            </a:r>
            <a:endParaRPr lang="hr-HR" sz="2400" dirty="0"/>
          </a:p>
        </p:txBody>
      </p:sp>
      <p:sp>
        <p:nvSpPr>
          <p:cNvPr id="9" name="Rezervirano mjesto teksta 8">
            <a:extLst>
              <a:ext uri="{FF2B5EF4-FFF2-40B4-BE49-F238E27FC236}">
                <a16:creationId xmlns:a16="http://schemas.microsoft.com/office/drawing/2014/main" id="{D9BE5960-0A8B-12EA-C343-0A5812585D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Istraživanja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endParaRPr lang="hr-HR" sz="2400" dirty="0"/>
          </a:p>
        </p:txBody>
      </p:sp>
      <p:sp>
        <p:nvSpPr>
          <p:cNvPr id="10" name="Rezervirano mjesto teksta 9">
            <a:extLst>
              <a:ext uri="{FF2B5EF4-FFF2-40B4-BE49-F238E27FC236}">
                <a16:creationId xmlns:a16="http://schemas.microsoft.com/office/drawing/2014/main" id="{C77B6637-DCB8-9185-D114-35393241F5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Strategija</a:t>
            </a:r>
            <a:r>
              <a:rPr lang="en-US" sz="2400" dirty="0"/>
              <a:t> </a:t>
            </a:r>
            <a:r>
              <a:rPr lang="en-US" sz="2400" dirty="0" err="1"/>
              <a:t>sadržaja</a:t>
            </a:r>
            <a:endParaRPr lang="hr-HR" sz="2400" dirty="0"/>
          </a:p>
        </p:txBody>
      </p:sp>
      <p:sp>
        <p:nvSpPr>
          <p:cNvPr id="11" name="Rezervirano mjesto teksta 10">
            <a:extLst>
              <a:ext uri="{FF2B5EF4-FFF2-40B4-BE49-F238E27FC236}">
                <a16:creationId xmlns:a16="http://schemas.microsoft.com/office/drawing/2014/main" id="{9F9BA9AD-700F-2468-408B-9908741C0C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Informacijska</a:t>
            </a:r>
            <a:r>
              <a:rPr lang="en-US" sz="2400" dirty="0"/>
              <a:t> </a:t>
            </a:r>
            <a:r>
              <a:rPr lang="en-US" sz="2400" dirty="0" err="1"/>
              <a:t>arhitektura</a:t>
            </a:r>
            <a:endParaRPr lang="hr-HR" sz="2400" dirty="0"/>
          </a:p>
        </p:txBody>
      </p:sp>
      <p:sp>
        <p:nvSpPr>
          <p:cNvPr id="12" name="Rezervirano mjesto teksta 11">
            <a:extLst>
              <a:ext uri="{FF2B5EF4-FFF2-40B4-BE49-F238E27FC236}">
                <a16:creationId xmlns:a16="http://schemas.microsoft.com/office/drawing/2014/main" id="{9218C29B-3A12-844E-8FC3-8908341647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61138" y="4727784"/>
            <a:ext cx="5102680" cy="1010842"/>
          </a:xfrm>
        </p:spPr>
        <p:txBody>
          <a:bodyPr>
            <a:normAutofit/>
          </a:bodyPr>
          <a:lstStyle/>
          <a:p>
            <a:r>
              <a:rPr lang="en-US" sz="2400" dirty="0" err="1"/>
              <a:t>Dizajn</a:t>
            </a:r>
            <a:r>
              <a:rPr lang="en-US" sz="2400" dirty="0"/>
              <a:t> </a:t>
            </a:r>
            <a:r>
              <a:rPr lang="en-US" sz="2400" dirty="0" err="1"/>
              <a:t>interakcije</a:t>
            </a:r>
            <a:endParaRPr lang="hr-HR" sz="2400" dirty="0"/>
          </a:p>
        </p:txBody>
      </p:sp>
      <p:sp>
        <p:nvSpPr>
          <p:cNvPr id="13" name="Rezervirano mjesto teksta 8">
            <a:extLst>
              <a:ext uri="{FF2B5EF4-FFF2-40B4-BE49-F238E27FC236}">
                <a16:creationId xmlns:a16="http://schemas.microsoft.com/office/drawing/2014/main" id="{2A668506-9E51-F81E-D462-A3C5E02EB584}"/>
              </a:ext>
            </a:extLst>
          </p:cNvPr>
          <p:cNvSpPr txBox="1">
            <a:spLocks/>
          </p:cNvSpPr>
          <p:nvPr/>
        </p:nvSpPr>
        <p:spPr>
          <a:xfrm>
            <a:off x="7163278" y="5845246"/>
            <a:ext cx="5102680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Vizualni</a:t>
            </a:r>
            <a:r>
              <a:rPr lang="en-US" sz="2400" dirty="0"/>
              <a:t> </a:t>
            </a:r>
            <a:r>
              <a:rPr lang="en-US" sz="2400" dirty="0" err="1"/>
              <a:t>dizajn</a:t>
            </a:r>
            <a:endParaRPr lang="hr-HR" sz="2400" dirty="0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A6663310-253A-E04B-5A81-039506291897}"/>
              </a:ext>
            </a:extLst>
          </p:cNvPr>
          <p:cNvSpPr txBox="1"/>
          <p:nvPr/>
        </p:nvSpPr>
        <p:spPr>
          <a:xfrm>
            <a:off x="2409438" y="5902960"/>
            <a:ext cx="2141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Tema 5</a:t>
            </a:r>
            <a:endParaRPr lang="hr-HR" sz="2400" dirty="0"/>
          </a:p>
        </p:txBody>
      </p:sp>
      <p:cxnSp>
        <p:nvCxnSpPr>
          <p:cNvPr id="16" name="Ravni poveznik 15">
            <a:extLst>
              <a:ext uri="{FF2B5EF4-FFF2-40B4-BE49-F238E27FC236}">
                <a16:creationId xmlns:a16="http://schemas.microsoft.com/office/drawing/2014/main" id="{4B8CF2DA-282E-E2E1-C109-3355C89CAD5A}"/>
              </a:ext>
            </a:extLst>
          </p:cNvPr>
          <p:cNvCxnSpPr/>
          <p:nvPr/>
        </p:nvCxnSpPr>
        <p:spPr>
          <a:xfrm>
            <a:off x="4907280" y="6106160"/>
            <a:ext cx="18999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2F359-CF8B-53C5-4B65-821F3D2CB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2947E405-97F3-973D-B5AA-4CA8516A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520" y="4369833"/>
            <a:ext cx="8051799" cy="1909763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Naučit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ćemo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što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sve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treba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napraviti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prije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kodiranja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r-HR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76EAAD58-25BF-5E60-F653-218015D98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7769" y="2979639"/>
            <a:ext cx="6696074" cy="921801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Što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3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znači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hr-H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Slika 9" descr="Question Cat">
            <a:extLst>
              <a:ext uri="{FF2B5EF4-FFF2-40B4-BE49-F238E27FC236}">
                <a16:creationId xmlns:a16="http://schemas.microsoft.com/office/drawing/2014/main" id="{D4311CAC-2B81-7E54-0F49-340E987F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806" y="1282065"/>
            <a:ext cx="2619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0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79189-FFCF-4659-9C4A-5CF33E062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naslov 6">
            <a:extLst>
              <a:ext uri="{FF2B5EF4-FFF2-40B4-BE49-F238E27FC236}">
                <a16:creationId xmlns:a16="http://schemas.microsoft.com/office/drawing/2014/main" id="{A3F84B12-6942-E07A-CC52-871CC66CE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KORISNICI: TKO SU NAŠI KORISNICI I KOJE SU NJIHOVE POTREBE?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0C95015-4778-7254-58DF-A261824C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93D9182A-4337-C10B-1119-78B03C0C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216" y="547270"/>
            <a:ext cx="6559887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CC9DB-0962-0D50-602D-7B9204AB1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9A32F6-9638-E5A4-8B39-CA6863C8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PREGLED SEMINARSKE NASTAVE / DATUMI / TEME / ZADACI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12BD9-6C18-1F5E-D5AC-E1856A92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CE30D1-8819-94A4-2ABF-49E2BA3E8584}"/>
              </a:ext>
            </a:extLst>
          </p:cNvPr>
          <p:cNvGraphicFramePr>
            <a:graphicFrameLocks noGrp="1"/>
          </p:cNvGraphicFramePr>
          <p:nvPr>
            <p:ph type="dgm" sz="quarter" idx="15"/>
          </p:nvPr>
        </p:nvGraphicFramePr>
        <p:xfrm>
          <a:off x="955040" y="1016001"/>
          <a:ext cx="10160001" cy="56463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69667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1383248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4104139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4002947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</a:tblGrid>
              <a:tr h="52942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​S</a:t>
                      </a:r>
                    </a:p>
                  </a:txBody>
                  <a:tcPr marL="144532" marR="144532" marT="72266" marB="72266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Datum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Tema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Aktivnost</a:t>
                      </a: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studenti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75293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S1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27.2.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Uvod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Pregled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seminarske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nastave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zadataka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75293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S2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5.3.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Životni</a:t>
                      </a:r>
                      <a:r>
                        <a:rPr lang="en-US" sz="1600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ciklus</a:t>
                      </a:r>
                      <a:r>
                        <a:rPr lang="en-US" sz="1600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razvoja</a:t>
                      </a:r>
                      <a:r>
                        <a:rPr lang="en-US" sz="1600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digitalnih</a:t>
                      </a:r>
                      <a:r>
                        <a:rPr lang="en-US" sz="1600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proizvoda</a:t>
                      </a:r>
                      <a:endParaRPr lang="hr-HR" sz="16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Zadatak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 za </a:t>
                      </a:r>
                      <a:r>
                        <a:rPr lang="en-US" sz="1600" b="0" i="0" dirty="0" err="1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čitanje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600" b="0" i="0" dirty="0" err="1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rok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: 12.3.)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106264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S3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12.3.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Životni</a:t>
                      </a:r>
                      <a:r>
                        <a:rPr lang="en-US" sz="1600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ciklus</a:t>
                      </a:r>
                      <a:r>
                        <a:rPr lang="en-US" sz="1600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razvoja</a:t>
                      </a:r>
                      <a:r>
                        <a:rPr lang="en-US" sz="1600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digitalnih</a:t>
                      </a:r>
                      <a:r>
                        <a:rPr lang="en-US" sz="1600" b="0" i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proizvoda</a:t>
                      </a:r>
                      <a:endParaRPr lang="hr-HR" sz="1600" b="0" i="0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Rasprava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pročitanom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48288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S4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19.3.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Dizajn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usmjeren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korisniku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(UCD)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Zadatak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 za </a:t>
                      </a:r>
                      <a:r>
                        <a:rPr lang="en-US" sz="1600" b="0" i="0" dirty="0" err="1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čitanje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600" b="0" i="0" dirty="0" err="1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rok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: 2.4.)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70658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S5</a:t>
                      </a: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26.3.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Dizajn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usmjeren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korisniku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(UCD)</a:t>
                      </a:r>
                    </a:p>
                    <a:p>
                      <a:pPr algn="l" rtl="0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Rasprava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pročitanom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761454"/>
                  </a:ext>
                </a:extLst>
              </a:tr>
              <a:tr h="48288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S6</a:t>
                      </a: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2.4.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Razumijevanje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korisnika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0283519"/>
                  </a:ext>
                </a:extLst>
              </a:tr>
              <a:tr h="70658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S7</a:t>
                      </a: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9.4.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Razumijevanje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korisnika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771486"/>
                  </a:ext>
                </a:extLst>
              </a:tr>
            </a:tbl>
          </a:graphicData>
        </a:graphic>
      </p:graphicFrame>
      <p:pic>
        <p:nvPicPr>
          <p:cNvPr id="5" name="Slika 4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324097FC-10F2-8865-BA68-653F3B43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437" y="2391643"/>
            <a:ext cx="528320" cy="528320"/>
          </a:xfrm>
          <a:prstGeom prst="rect">
            <a:avLst/>
          </a:prstGeom>
        </p:spPr>
      </p:pic>
      <p:pic>
        <p:nvPicPr>
          <p:cNvPr id="7" name="Slika 6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0515C2AA-B574-5BED-5C72-AB025E4B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600" y="4128453"/>
            <a:ext cx="528320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1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AA48E-5DAC-1023-AEDC-64F421285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A86334-096C-94AC-57B8-9A4A189F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PREGLED SEMINARSKE NASTAVE / DATUMI / TEME / ZADACI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ED9A4-49BF-3EBF-278E-8AC6456D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837609-4161-F5C3-47F6-899C49195154}"/>
              </a:ext>
            </a:extLst>
          </p:cNvPr>
          <p:cNvGraphicFramePr>
            <a:graphicFrameLocks noGrp="1"/>
          </p:cNvGraphicFramePr>
          <p:nvPr>
            <p:ph type="dgm" sz="quarter" idx="15"/>
          </p:nvPr>
        </p:nvGraphicFramePr>
        <p:xfrm>
          <a:off x="965200" y="1168400"/>
          <a:ext cx="10698481" cy="537670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90105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1387627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4262929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41578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</a:tblGrid>
              <a:tr h="954909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​S</a:t>
                      </a:r>
                    </a:p>
                  </a:txBody>
                  <a:tcPr marL="144532" marR="144532" marT="72266" marB="72266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Datum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Tema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Aktivnost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S8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16.4.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Istraživanja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korisnika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S9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23.4.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Istraživanja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korisnika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Zadatak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: </a:t>
                      </a:r>
                      <a:r>
                        <a:rPr lang="en-US" sz="1600" b="0" i="0" dirty="0" err="1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analiza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zadatka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 (</a:t>
                      </a:r>
                      <a:r>
                        <a:rPr lang="en-US" sz="1600" b="0" i="0" dirty="0" err="1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eng.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1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Task analysis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) – </a:t>
                      </a:r>
                      <a:r>
                        <a:rPr lang="en-US" sz="1600" b="0" i="0" dirty="0" err="1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rok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: 7.5.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S10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30.4.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Informacijska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arhitektura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S11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7.5.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Strategija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sadržaja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Zadatak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: Site map (</a:t>
                      </a:r>
                      <a:r>
                        <a:rPr lang="en-US" sz="1600" b="0" i="0" dirty="0" err="1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rok</a:t>
                      </a:r>
                      <a:r>
                        <a:rPr lang="en-US" sz="1600" b="0" i="0" dirty="0"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: 21.5.)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S12</a:t>
                      </a: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14.5.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Vizualni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dizajn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761454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S13</a:t>
                      </a: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21.5.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Vizualni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dizajn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0283519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S14</a:t>
                      </a: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28.5.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Upotrebljivost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4771486"/>
                  </a:ext>
                </a:extLst>
              </a:tr>
              <a:tr h="50653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S15</a:t>
                      </a:r>
                    </a:p>
                  </a:txBody>
                  <a:tcPr marL="144532" marR="144532" marT="72266" marB="7226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4.6.</a:t>
                      </a: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Zaključno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44532" marR="144532" marT="72266" marB="72266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43018"/>
                  </a:ext>
                </a:extLst>
              </a:tr>
            </a:tbl>
          </a:graphicData>
        </a:graphic>
      </p:graphicFrame>
      <p:pic>
        <p:nvPicPr>
          <p:cNvPr id="5" name="Slika 4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82E1978B-2BC9-3580-5DDD-FECD3F71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640" y="2581992"/>
            <a:ext cx="528320" cy="528320"/>
          </a:xfrm>
          <a:prstGeom prst="rect">
            <a:avLst/>
          </a:prstGeom>
        </p:spPr>
      </p:pic>
      <p:pic>
        <p:nvPicPr>
          <p:cNvPr id="6" name="Slika 5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EC20CC20-638C-3CA9-A923-F3655BD9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20" y="4035229"/>
            <a:ext cx="528320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3B9880FA-81DD-C9A0-40AB-21BFB27D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484"/>
          </a:xfrm>
        </p:spPr>
        <p:txBody>
          <a:bodyPr/>
          <a:lstStyle/>
          <a:p>
            <a:r>
              <a:rPr lang="en-US" dirty="0" err="1"/>
              <a:t>Šest</a:t>
            </a:r>
            <a:r>
              <a:rPr lang="en-US" dirty="0"/>
              <a:t> </a:t>
            </a:r>
            <a:r>
              <a:rPr lang="en-US" dirty="0" err="1"/>
              <a:t>temeljnih</a:t>
            </a:r>
            <a:r>
              <a:rPr lang="en-US" dirty="0"/>
              <a:t> </a:t>
            </a:r>
            <a:r>
              <a:rPr lang="en-US" dirty="0" err="1"/>
              <a:t>disciplina</a:t>
            </a:r>
            <a:r>
              <a:rPr lang="en-US" dirty="0"/>
              <a:t> UX</a:t>
            </a:r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AB07D335-DF3E-A8A7-D193-DA689F4B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4414" y="627697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5" name="Rezervirano mjesto tablice 14">
            <a:extLst>
              <a:ext uri="{FF2B5EF4-FFF2-40B4-BE49-F238E27FC236}">
                <a16:creationId xmlns:a16="http://schemas.microsoft.com/office/drawing/2014/main" id="{F1112485-2F3A-421E-F815-4A2518D55D6A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528023556"/>
              </p:ext>
            </p:extLst>
          </p:nvPr>
        </p:nvGraphicFramePr>
        <p:xfrm>
          <a:off x="838200" y="1583473"/>
          <a:ext cx="10515602" cy="3999918"/>
        </p:xfrm>
        <a:graphic>
          <a:graphicData uri="http://schemas.openxmlformats.org/drawingml/2006/table">
            <a:tbl>
              <a:tblPr/>
              <a:tblGrid>
                <a:gridCol w="1492405">
                  <a:extLst>
                    <a:ext uri="{9D8B030D-6E8A-4147-A177-3AD203B41FA5}">
                      <a16:colId xmlns:a16="http://schemas.microsoft.com/office/drawing/2014/main" val="1574056876"/>
                    </a:ext>
                  </a:extLst>
                </a:gridCol>
                <a:gridCol w="1616927">
                  <a:extLst>
                    <a:ext uri="{9D8B030D-6E8A-4147-A177-3AD203B41FA5}">
                      <a16:colId xmlns:a16="http://schemas.microsoft.com/office/drawing/2014/main" val="1663750771"/>
                    </a:ext>
                  </a:extLst>
                </a:gridCol>
                <a:gridCol w="1304692">
                  <a:extLst>
                    <a:ext uri="{9D8B030D-6E8A-4147-A177-3AD203B41FA5}">
                      <a16:colId xmlns:a16="http://schemas.microsoft.com/office/drawing/2014/main" val="973994434"/>
                    </a:ext>
                  </a:extLst>
                </a:gridCol>
                <a:gridCol w="2118732">
                  <a:extLst>
                    <a:ext uri="{9D8B030D-6E8A-4147-A177-3AD203B41FA5}">
                      <a16:colId xmlns:a16="http://schemas.microsoft.com/office/drawing/2014/main" val="709190196"/>
                    </a:ext>
                  </a:extLst>
                </a:gridCol>
                <a:gridCol w="1460810">
                  <a:extLst>
                    <a:ext uri="{9D8B030D-6E8A-4147-A177-3AD203B41FA5}">
                      <a16:colId xmlns:a16="http://schemas.microsoft.com/office/drawing/2014/main" val="1646165847"/>
                    </a:ext>
                  </a:extLst>
                </a:gridCol>
                <a:gridCol w="2522036">
                  <a:extLst>
                    <a:ext uri="{9D8B030D-6E8A-4147-A177-3AD203B41FA5}">
                      <a16:colId xmlns:a16="http://schemas.microsoft.com/office/drawing/2014/main" val="3292732947"/>
                    </a:ext>
                  </a:extLst>
                </a:gridCol>
              </a:tblGrid>
              <a:tr h="1687465"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rgbClr val="7030A0"/>
                          </a:solidFill>
                          <a:effectLst/>
                          <a:highlight>
                            <a:srgbClr val="C9DA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Istraživanje korisnika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highlight>
                          <a:srgbClr val="C9DA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razumijevanje korisnika koji koriste proizvod/sustav 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rgbClr val="7030A0"/>
                          </a:solidFill>
                          <a:effectLst/>
                          <a:highlight>
                            <a:srgbClr val="C9DA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Strategija Sadržaja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highlight>
                          <a:srgbClr val="C9DA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planiranje, kreiranje i upravljanje sadržajem korisniku jednostavnog za upotrebu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rgbClr val="7030A0"/>
                          </a:solidFill>
                          <a:effectLst/>
                          <a:highlight>
                            <a:srgbClr val="C9DA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Informacijska Arhitektura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highlight>
                          <a:srgbClr val="C9DA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organizacija sadržaja unutar informacijskog sustava na korisnicima logičan način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323539"/>
                  </a:ext>
                </a:extLst>
              </a:tr>
              <a:tr h="624988"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695544"/>
                  </a:ext>
                </a:extLst>
              </a:tr>
              <a:tr h="1687465"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>
                          <a:solidFill>
                            <a:srgbClr val="7030A0"/>
                          </a:solidFill>
                          <a:effectLst/>
                          <a:highlight>
                            <a:srgbClr val="C9DA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Dizajn</a:t>
                      </a:r>
                      <a:endParaRPr lang="hr-HR" sz="1600" b="0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C9DAF8"/>
                        </a:highlight>
                        <a:latin typeface="Arial" panose="020B0604020202020204" pitchFamily="34" charset="0"/>
                      </a:endParaRPr>
                    </a:p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>
                          <a:solidFill>
                            <a:srgbClr val="7030A0"/>
                          </a:solidFill>
                          <a:effectLst/>
                          <a:highlight>
                            <a:srgbClr val="C9DA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Interakcije</a:t>
                      </a:r>
                      <a:endParaRPr lang="hr-HR" sz="1600" b="0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C9DA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dizajn načina na koji se koristi sustav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>
                          <a:solidFill>
                            <a:srgbClr val="7030A0"/>
                          </a:solidFill>
                          <a:effectLst/>
                          <a:highlight>
                            <a:srgbClr val="C9DA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Vizualni</a:t>
                      </a:r>
                      <a:endParaRPr lang="hr-HR" sz="1600" b="0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C9DAF8"/>
                        </a:highlight>
                        <a:latin typeface="Arial" panose="020B0604020202020204" pitchFamily="34" charset="0"/>
                      </a:endParaRPr>
                    </a:p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>
                          <a:solidFill>
                            <a:srgbClr val="7030A0"/>
                          </a:solidFill>
                          <a:effectLst/>
                          <a:highlight>
                            <a:srgbClr val="C9DA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Dizajn</a:t>
                      </a:r>
                      <a:endParaRPr lang="hr-HR" sz="1600" b="0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C9DA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dizajn vizualnog identiteta i elemenata sustava na oku ugodan način</a:t>
                      </a:r>
                      <a:endParaRPr lang="hr-HR" sz="1600" b="0" i="0" u="none" strike="noStrike" dirty="0">
                        <a:solidFill>
                          <a:srgbClr val="7030A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chemeClr val="dk1"/>
                          </a:solidFill>
                          <a:effectLst/>
                          <a:highlight>
                            <a:srgbClr val="C9DAF8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Vrednovanje Upotrebljivosti</a:t>
                      </a:r>
                      <a:endParaRPr lang="hr-HR" sz="1600" b="0" i="0" u="none" strike="noStrike" dirty="0">
                        <a:effectLst/>
                        <a:highlight>
                          <a:srgbClr val="C9DAF8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0" u="none" strike="noStrike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mjerenje kvalitete korisničkog iskustva za vrijeme interakcije sa sustavom</a:t>
                      </a:r>
                      <a:endParaRPr lang="hr-HR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10" marR="83310" marT="83310" marB="8331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014287"/>
                  </a:ext>
                </a:extLst>
              </a:tr>
            </a:tbl>
          </a:graphicData>
        </a:graphic>
      </p:graphicFrame>
      <p:cxnSp>
        <p:nvCxnSpPr>
          <p:cNvPr id="17" name="Ravni poveznik sa strelicom 16">
            <a:extLst>
              <a:ext uri="{FF2B5EF4-FFF2-40B4-BE49-F238E27FC236}">
                <a16:creationId xmlns:a16="http://schemas.microsoft.com/office/drawing/2014/main" id="{88D014B3-2C64-A18D-3B1A-410D07137478}"/>
              </a:ext>
            </a:extLst>
          </p:cNvPr>
          <p:cNvCxnSpPr>
            <a:cxnSpLocks/>
          </p:cNvCxnSpPr>
          <p:nvPr/>
        </p:nvCxnSpPr>
        <p:spPr>
          <a:xfrm flipV="1">
            <a:off x="9277815" y="5317818"/>
            <a:ext cx="111511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kstniOkvir 18">
            <a:extLst>
              <a:ext uri="{FF2B5EF4-FFF2-40B4-BE49-F238E27FC236}">
                <a16:creationId xmlns:a16="http://schemas.microsoft.com/office/drawing/2014/main" id="{0B22C66B-07EA-55C3-1757-9CEF762478B1}"/>
              </a:ext>
            </a:extLst>
          </p:cNvPr>
          <p:cNvSpPr txBox="1"/>
          <p:nvPr/>
        </p:nvSpPr>
        <p:spPr>
          <a:xfrm>
            <a:off x="6810607" y="5718773"/>
            <a:ext cx="32227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Vrednovanje</a:t>
            </a:r>
            <a:r>
              <a:rPr lang="en-US" sz="1400" dirty="0"/>
              <a:t> </a:t>
            </a:r>
            <a:r>
              <a:rPr lang="en-US" sz="1400" dirty="0" err="1"/>
              <a:t>upotrebljivosti</a:t>
            </a:r>
            <a:r>
              <a:rPr lang="en-US" sz="1400" dirty="0"/>
              <a:t>:</a:t>
            </a:r>
          </a:p>
          <a:p>
            <a:r>
              <a:rPr lang="en-US" sz="1400" dirty="0"/>
              <a:t>IV. </a:t>
            </a:r>
            <a:r>
              <a:rPr lang="en-US" sz="1400" dirty="0" err="1"/>
              <a:t>Semestar</a:t>
            </a:r>
            <a:r>
              <a:rPr lang="en-US" sz="1400" dirty="0"/>
              <a:t>: </a:t>
            </a:r>
            <a:r>
              <a:rPr lang="en-US" sz="1400" dirty="0" err="1"/>
              <a:t>kolegij</a:t>
            </a:r>
            <a:r>
              <a:rPr lang="en-US" sz="1400" dirty="0"/>
              <a:t> </a:t>
            </a:r>
            <a:r>
              <a:rPr lang="en-US" sz="1400" dirty="0" err="1"/>
              <a:t>Interakcija</a:t>
            </a:r>
            <a:r>
              <a:rPr lang="en-US" sz="1400" dirty="0"/>
              <a:t> </a:t>
            </a:r>
            <a:r>
              <a:rPr lang="en-US" sz="1400" dirty="0" err="1"/>
              <a:t>čovjek-računalo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388125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9FB2F92-9767-65E5-9E8D-44CE2B39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>
            <a:normAutofit/>
          </a:bodyPr>
          <a:lstStyle/>
          <a:p>
            <a:r>
              <a:rPr lang="en-US" dirty="0" err="1"/>
              <a:t>Životni</a:t>
            </a:r>
            <a:r>
              <a:rPr lang="en-US" dirty="0"/>
              <a:t> </a:t>
            </a:r>
            <a:r>
              <a:rPr lang="en-US" dirty="0" err="1"/>
              <a:t>ciklus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digitalnih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B89D9F5-8960-6F11-DCD8-B84E87070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1: </a:t>
            </a:r>
            <a:r>
              <a:rPr lang="en-US" sz="2400" dirty="0" err="1"/>
              <a:t>Istraživanja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endParaRPr lang="en-US" sz="2400" dirty="0"/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09CE8455-89CE-4656-6811-3282D2AD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449C52D6-17BA-FAD5-755C-FCCDE7B0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198254D1-14CE-1AC8-46AA-2A93C4A09059}"/>
              </a:ext>
            </a:extLst>
          </p:cNvPr>
          <p:cNvSpPr txBox="1"/>
          <p:nvPr/>
        </p:nvSpPr>
        <p:spPr>
          <a:xfrm>
            <a:off x="4750420" y="4257973"/>
            <a:ext cx="6603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Razvoj</a:t>
            </a:r>
            <a:r>
              <a:rPr lang="en-US" sz="2000" dirty="0"/>
              <a:t> </a:t>
            </a:r>
            <a:r>
              <a:rPr lang="en-US" sz="2000" dirty="0" err="1"/>
              <a:t>digitalnih</a:t>
            </a:r>
            <a:r>
              <a:rPr lang="en-US" sz="2000" dirty="0"/>
              <a:t> </a:t>
            </a:r>
            <a:r>
              <a:rPr lang="en-US" sz="2000" dirty="0" err="1"/>
              <a:t>proizvoda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uloga</a:t>
            </a:r>
            <a:r>
              <a:rPr lang="en-US" sz="2000" dirty="0"/>
              <a:t> UX-a u tom </a:t>
            </a:r>
            <a:r>
              <a:rPr lang="en-US" sz="2000" dirty="0" err="1"/>
              <a:t>procesu</a:t>
            </a:r>
            <a:endParaRPr lang="en-US" sz="2000" dirty="0"/>
          </a:p>
          <a:p>
            <a:endParaRPr lang="en-US" sz="2000" dirty="0"/>
          </a:p>
          <a:p>
            <a:r>
              <a:rPr lang="hr-HR" sz="2000" dirty="0"/>
              <a:t>Vrste UX istraživanja kroz životni ciklus razvoja proizvoda </a:t>
            </a:r>
          </a:p>
        </p:txBody>
      </p:sp>
      <p:pic>
        <p:nvPicPr>
          <p:cNvPr id="16" name="Slika 15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C6C05C7F-E040-0C7F-1AEB-03178D5E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7" y="365900"/>
            <a:ext cx="528320" cy="528320"/>
          </a:xfrm>
          <a:prstGeom prst="rect">
            <a:avLst/>
          </a:prstGeom>
        </p:spPr>
      </p:pic>
      <p:sp>
        <p:nvSpPr>
          <p:cNvPr id="17" name="TekstniOkvir 16">
            <a:extLst>
              <a:ext uri="{FF2B5EF4-FFF2-40B4-BE49-F238E27FC236}">
                <a16:creationId xmlns:a16="http://schemas.microsoft.com/office/drawing/2014/main" id="{3C03ED19-212B-B22E-54BA-621556360E12}"/>
              </a:ext>
            </a:extLst>
          </p:cNvPr>
          <p:cNvSpPr txBox="1"/>
          <p:nvPr/>
        </p:nvSpPr>
        <p:spPr>
          <a:xfrm>
            <a:off x="390293" y="1293541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Zadatak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čitanje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sustava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FDC5B56-92CE-414F-A6F1-F1034E151C33}">
  <we:reference id="wa200005566" version="3.0.0.2" store="hr-H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purl.org/dc/elements/1.1/"/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2006/metadata/properties"/>
    <ds:schemaRef ds:uri="230e9df3-be65-4c73-a93b-d1236ebd677e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2033</TotalTime>
  <Words>662</Words>
  <Application>Microsoft Office PowerPoint</Application>
  <PresentationFormat>Široki zaslon</PresentationFormat>
  <Paragraphs>177</Paragraphs>
  <Slides>19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Tema sustava Office</vt:lpstr>
      <vt:lpstr>Uvod u web tehnologije</vt:lpstr>
      <vt:lpstr>Pregled seminarske nastave</vt:lpstr>
      <vt:lpstr>Teme seminarske nastave </vt:lpstr>
      <vt:lpstr>Naučit ćemo što sve treba napraviti prije kodiranja </vt:lpstr>
      <vt:lpstr>PowerPoint prezentacija</vt:lpstr>
      <vt:lpstr>PREGLED SEMINARSKE NASTAVE / DATUMI / TEME / ZADACI</vt:lpstr>
      <vt:lpstr>PREGLED SEMINARSKE NASTAVE / DATUMI / TEME / ZADACI</vt:lpstr>
      <vt:lpstr>Šest temeljnih disciplina UX</vt:lpstr>
      <vt:lpstr>Životni ciklus razvoja digitalnih proizvoda  </vt:lpstr>
      <vt:lpstr>Dizajn usmjeren korisniku (Ucd)  </vt:lpstr>
      <vt:lpstr>Razumijevanje korisnika</vt:lpstr>
      <vt:lpstr>istraživanja korisnika</vt:lpstr>
      <vt:lpstr>Informacijska arhitektura</vt:lpstr>
      <vt:lpstr>UX SITE MAP</vt:lpstr>
      <vt:lpstr>Dizajn interakcije</vt:lpstr>
      <vt:lpstr>Vizualni dizajn</vt:lpstr>
      <vt:lpstr>UPOTREBLJIVOST</vt:lpstr>
      <vt:lpstr>ZAKLJUČNO</vt:lpstr>
      <vt:lpstr>Sljedeća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web tehnologije</dc:title>
  <dc:creator>Nikolina Peša Pavlović</dc:creator>
  <cp:lastModifiedBy>korisnik</cp:lastModifiedBy>
  <cp:revision>7</cp:revision>
  <dcterms:created xsi:type="dcterms:W3CDTF">2024-02-04T14:51:05Z</dcterms:created>
  <dcterms:modified xsi:type="dcterms:W3CDTF">2024-02-27T15:37:04Z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