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75" r:id="rId5"/>
    <p:sldId id="276" r:id="rId6"/>
    <p:sldId id="257" r:id="rId7"/>
    <p:sldId id="284" r:id="rId8"/>
    <p:sldId id="277" r:id="rId9"/>
    <p:sldId id="290" r:id="rId10"/>
    <p:sldId id="288" r:id="rId11"/>
    <p:sldId id="289" r:id="rId12"/>
    <p:sldId id="304" r:id="rId13"/>
    <p:sldId id="291" r:id="rId14"/>
    <p:sldId id="306" r:id="rId15"/>
    <p:sldId id="305" r:id="rId16"/>
    <p:sldId id="303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6" r:id="rId25"/>
    <p:sldId id="311" r:id="rId26"/>
    <p:sldId id="317" r:id="rId27"/>
    <p:sldId id="318" r:id="rId28"/>
    <p:sldId id="319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ootcamp.uxdesign.cc/the-role-of-ux-designers-in-the-product-development-life-cycle-and-how-to-excel-in-the-field-f5b0681eac03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123420149/Bookista-UX-Case-Study" TargetMode="External"/><Relationship Id="rId2" Type="http://schemas.openxmlformats.org/officeDocument/2006/relationships/hyperlink" Target="https://bootcamp.uxdesign.cc/top-5-stunning-ux-case-studies-you-should-know-in-2023-9a48dd2c15f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pTPHC_pw5k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532" y="4434840"/>
            <a:ext cx="6177279" cy="1122202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670" y="611124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sc. Nikolina Peša Pavlović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6E886FF-B205-637A-8BC9-5EBDF36F2BBD}"/>
              </a:ext>
            </a:extLst>
          </p:cNvPr>
          <p:cNvSpPr txBox="1"/>
          <p:nvPr/>
        </p:nvSpPr>
        <p:spPr>
          <a:xfrm>
            <a:off x="5090160" y="546608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Stručni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prijediplomski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Informacijske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7337-BBE1-A69F-2203-17B252BC8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D0D37DF2-8D6C-55C9-2659-D86BA20F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CF68ACB-C7DC-2228-CED9-08DDA28A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Google Shape;233;g216223942d9_0_25" descr="Related image">
            <a:extLst>
              <a:ext uri="{FF2B5EF4-FFF2-40B4-BE49-F238E27FC236}">
                <a16:creationId xmlns:a16="http://schemas.microsoft.com/office/drawing/2014/main" id="{E38AA822-95F6-FAA4-C7B0-4DBC56A86D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7720" y="1690825"/>
            <a:ext cx="6885680" cy="5167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8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39854F-A688-7F1C-C1BE-6F0D071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Vježba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464D4533-5FAA-88AA-6A1E-144D7B2F37B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637223" lvl="0" indent="-514350" algn="l" rtl="0">
              <a:spcBef>
                <a:spcPts val="1000"/>
              </a:spcBef>
              <a:spcAft>
                <a:spcPts val="0"/>
              </a:spcAft>
              <a:buSzPct val="64285"/>
              <a:buFont typeface="+mj-lt"/>
              <a:buAutoNum type="arabicPeriod"/>
            </a:pPr>
            <a:r>
              <a:rPr lang="hr-HR" dirty="0"/>
              <a:t>Osmisliti projekt / web stranicu / aplikaciju koju bi napravili - opisati ukratko o čemu se radi - Rasprava</a:t>
            </a:r>
          </a:p>
          <a:p>
            <a:pPr marL="637223" lvl="0" indent="-514350" algn="l" rtl="0">
              <a:spcBef>
                <a:spcPts val="0"/>
              </a:spcBef>
              <a:spcAft>
                <a:spcPts val="0"/>
              </a:spcAft>
              <a:buSzPct val="64285"/>
              <a:buFont typeface="+mj-lt"/>
              <a:buAutoNum type="arabicPeriod"/>
            </a:pPr>
            <a:r>
              <a:rPr lang="hr-HR" dirty="0"/>
              <a:t>Koja je svrha sustava? Za što se koristi?</a:t>
            </a:r>
          </a:p>
          <a:p>
            <a:pPr marL="637223" lvl="0" indent="-514350" algn="l" rtl="0">
              <a:spcBef>
                <a:spcPts val="0"/>
              </a:spcBef>
              <a:spcAft>
                <a:spcPts val="0"/>
              </a:spcAft>
              <a:buSzPct val="64285"/>
              <a:buFont typeface="+mj-lt"/>
              <a:buAutoNum type="arabicPeriod"/>
            </a:pPr>
            <a:r>
              <a:rPr lang="hr-HR" dirty="0"/>
              <a:t>Tko su korisnici vašeg sustava?</a:t>
            </a:r>
          </a:p>
          <a:p>
            <a:pPr marL="637223" lvl="0" indent="-514350" algn="l" rtl="0">
              <a:spcBef>
                <a:spcPts val="0"/>
              </a:spcBef>
              <a:spcAft>
                <a:spcPts val="0"/>
              </a:spcAft>
              <a:buSzPct val="64285"/>
              <a:buFont typeface="+mj-lt"/>
              <a:buAutoNum type="arabicPeriod"/>
            </a:pPr>
            <a:r>
              <a:rPr lang="hr-HR" dirty="0"/>
              <a:t>Koje zadatke korisnici na tom sustavu mogu obavljati?</a:t>
            </a:r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4A54B40-4E95-BFBF-600E-8F18A339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55861-BF92-18AF-BCFB-37541A4DA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B996938-61F9-15B6-7A9C-1E4706F1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digitalnih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01F10F3-AE5E-CE17-280A-2E66BC51A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(S2)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FC9B8BDD-3062-C42E-9697-26197E49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A7894313-846A-8B05-6579-CCFC977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4E5A73BA-BD23-3CAE-8D42-0E77385663D1}"/>
              </a:ext>
            </a:extLst>
          </p:cNvPr>
          <p:cNvSpPr txBox="1"/>
          <p:nvPr/>
        </p:nvSpPr>
        <p:spPr>
          <a:xfrm>
            <a:off x="4848045" y="4433977"/>
            <a:ext cx="650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Vrste UX istraživanja kroz životni ciklus razvoja proizvoda </a:t>
            </a: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D4FE686A-464E-1589-339A-691DD2F415EF}"/>
              </a:ext>
            </a:extLst>
          </p:cNvPr>
          <p:cNvSpPr txBox="1"/>
          <p:nvPr/>
        </p:nvSpPr>
        <p:spPr>
          <a:xfrm>
            <a:off x="390293" y="1293541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čitanje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926483-CB51-7B85-A4AE-19CA8E09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8B63A35-6664-4507-2351-2B90FE03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Google Shape;496;g220dd620414_0_0">
            <a:extLst>
              <a:ext uri="{FF2B5EF4-FFF2-40B4-BE49-F238E27FC236}">
                <a16:creationId xmlns:a16="http://schemas.microsoft.com/office/drawing/2014/main" id="{2FA282FA-4FFD-F20E-1516-A464A7EC88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6876" y="1906437"/>
            <a:ext cx="10515600" cy="359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97;g220dd620414_0_0">
            <a:extLst>
              <a:ext uri="{FF2B5EF4-FFF2-40B4-BE49-F238E27FC236}">
                <a16:creationId xmlns:a16="http://schemas.microsoft.com/office/drawing/2014/main" id="{FB623A69-69D0-709F-9492-D87EE9A2F2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88" y="4381558"/>
            <a:ext cx="2083275" cy="1255785"/>
          </a:xfrm>
          <a:prstGeom prst="rect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498;g220dd620414_0_0">
            <a:extLst>
              <a:ext uri="{FF2B5EF4-FFF2-40B4-BE49-F238E27FC236}">
                <a16:creationId xmlns:a16="http://schemas.microsoft.com/office/drawing/2014/main" id="{0526D79A-909C-63EE-7EA7-2435B96DFAD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825" y="4381558"/>
            <a:ext cx="1639551" cy="1489850"/>
          </a:xfrm>
          <a:prstGeom prst="rect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499;g220dd620414_0_0">
            <a:extLst>
              <a:ext uri="{FF2B5EF4-FFF2-40B4-BE49-F238E27FC236}">
                <a16:creationId xmlns:a16="http://schemas.microsoft.com/office/drawing/2014/main" id="{42062CDA-043C-0F1C-B184-6BB9D8B03AB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365" y="4264526"/>
            <a:ext cx="1390677" cy="137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01;g220dd620414_0_0">
            <a:extLst>
              <a:ext uri="{FF2B5EF4-FFF2-40B4-BE49-F238E27FC236}">
                <a16:creationId xmlns:a16="http://schemas.microsoft.com/office/drawing/2014/main" id="{82F6F56E-9257-720B-2DDA-306C518C01D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676" y="4305138"/>
            <a:ext cx="1639551" cy="146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02;g220dd620414_0_0">
            <a:extLst>
              <a:ext uri="{FF2B5EF4-FFF2-40B4-BE49-F238E27FC236}">
                <a16:creationId xmlns:a16="http://schemas.microsoft.com/office/drawing/2014/main" id="{31FEA61A-A621-5C5B-0A6A-CE7137EFE4F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1165" y="4353202"/>
            <a:ext cx="1813400" cy="146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03;g220dd620414_0_0">
            <a:extLst>
              <a:ext uri="{FF2B5EF4-FFF2-40B4-BE49-F238E27FC236}">
                <a16:creationId xmlns:a16="http://schemas.microsoft.com/office/drawing/2014/main" id="{D1CE7FD9-6983-E64C-5CC0-2F0B3C4EA19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38223" y="4314700"/>
            <a:ext cx="1930596" cy="138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2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3FD0-CEE1-0E3E-8E7B-659FE83B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408D97-A694-B95F-5A6D-C8DFAC2E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6" y="365125"/>
            <a:ext cx="10456653" cy="946225"/>
          </a:xfrm>
        </p:spPr>
        <p:txBody>
          <a:bodyPr/>
          <a:lstStyle/>
          <a:p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19662CC-9A68-8DC8-5A61-22E72DBD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Google Shape;514;g220dd620414_0_59">
            <a:extLst>
              <a:ext uri="{FF2B5EF4-FFF2-40B4-BE49-F238E27FC236}">
                <a16:creationId xmlns:a16="http://schemas.microsoft.com/office/drawing/2014/main" id="{06C9DC73-F5F7-EB38-98FF-19100BBC82E7}"/>
              </a:ext>
            </a:extLst>
          </p:cNvPr>
          <p:cNvSpPr txBox="1"/>
          <p:nvPr/>
        </p:nvSpPr>
        <p:spPr>
          <a:xfrm>
            <a:off x="3372222" y="5308569"/>
            <a:ext cx="5506500" cy="1351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Korak 1: Istraživanja u fazi razvoja proizvoda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Razumijevanje potreba korisnika, motivacija, očekivanja od proizvoda/usluga, analiza konkurencije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15;g220dd620414_0_59">
            <a:extLst>
              <a:ext uri="{FF2B5EF4-FFF2-40B4-BE49-F238E27FC236}">
                <a16:creationId xmlns:a16="http://schemas.microsoft.com/office/drawing/2014/main" id="{F9C3F38F-FA4E-6350-A4D3-50399E21A752}"/>
              </a:ext>
            </a:extLst>
          </p:cNvPr>
          <p:cNvSpPr txBox="1"/>
          <p:nvPr/>
        </p:nvSpPr>
        <p:spPr>
          <a:xfrm>
            <a:off x="3745422" y="4411206"/>
            <a:ext cx="4760100" cy="785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Korak 2: Formativno istraživanje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Upute kako kreirati sustav/uslugu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16;g220dd620414_0_59">
            <a:extLst>
              <a:ext uri="{FF2B5EF4-FFF2-40B4-BE49-F238E27FC236}">
                <a16:creationId xmlns:a16="http://schemas.microsoft.com/office/drawing/2014/main" id="{4BABE267-7019-DEA7-7BBE-0527A3D5B69A}"/>
              </a:ext>
            </a:extLst>
          </p:cNvPr>
          <p:cNvSpPr txBox="1"/>
          <p:nvPr/>
        </p:nvSpPr>
        <p:spPr>
          <a:xfrm>
            <a:off x="4027722" y="2688287"/>
            <a:ext cx="4195500" cy="1603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Korak 3: Validacija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Provjeriti odgovara li rješenje zahtjevima korisnika te utvrditi dodatne izmjene prije lansiranja na tržište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17;g220dd620414_0_59">
            <a:extLst>
              <a:ext uri="{FF2B5EF4-FFF2-40B4-BE49-F238E27FC236}">
                <a16:creationId xmlns:a16="http://schemas.microsoft.com/office/drawing/2014/main" id="{84D11D77-6BAE-AE73-D938-8C8804B5F30C}"/>
              </a:ext>
            </a:extLst>
          </p:cNvPr>
          <p:cNvSpPr txBox="1"/>
          <p:nvPr/>
        </p:nvSpPr>
        <p:spPr>
          <a:xfrm>
            <a:off x="4127772" y="1531768"/>
            <a:ext cx="3751800" cy="1037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Korak 4: </a:t>
            </a:r>
            <a:r>
              <a:rPr lang="hr-HR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Kont</a:t>
            </a:r>
            <a:r>
              <a:rPr lang="hr-H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poboljšanje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H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vrednovanje ukupnog iskustva korisnika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3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11BCC4-DEBB-F1CC-C53D-C15710AC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Istraživanja</a:t>
            </a:r>
            <a:r>
              <a:rPr lang="en-US" dirty="0"/>
              <a:t> u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I </a:t>
            </a:r>
            <a:r>
              <a:rPr lang="en-US" dirty="0" err="1"/>
              <a:t>formativna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endParaRPr lang="hr-H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D759F40-217A-4FBA-287C-64FB8AC5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4650" y="2805686"/>
            <a:ext cx="2882475" cy="823912"/>
          </a:xfrm>
        </p:spPr>
        <p:txBody>
          <a:bodyPr/>
          <a:lstStyle/>
          <a:p>
            <a:r>
              <a:rPr lang="en-US" dirty="0" err="1"/>
              <a:t>Istraživanja</a:t>
            </a:r>
            <a:r>
              <a:rPr lang="en-US" dirty="0"/>
              <a:t> u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28A64B4-0F39-282A-D879-CAB59961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/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r-HR" dirty="0">
                <a:highlight>
                  <a:srgbClr val="FFFFFF"/>
                </a:highlight>
              </a:rPr>
              <a:t>Koje probleme možemo riješiti?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r-HR" dirty="0">
                <a:highlight>
                  <a:srgbClr val="FFFFFF"/>
                </a:highlight>
              </a:rPr>
              <a:t>Razumijevanje potreba korisnika, korisničkih ciljeva i motivacija te ponašanja korisnika</a:t>
            </a:r>
          </a:p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8AB09B2-31C2-BDFB-CA03-50D6C76F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69752" y="2805686"/>
            <a:ext cx="2248965" cy="823912"/>
          </a:xfrm>
        </p:spPr>
        <p:txBody>
          <a:bodyPr/>
          <a:lstStyle/>
          <a:p>
            <a:r>
              <a:rPr lang="en-US" dirty="0" err="1"/>
              <a:t>Formativna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278039CA-2D65-6065-72FE-EF7921B03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r-HR" dirty="0"/>
              <a:t>Kakvo je naše rješenje?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r-HR" dirty="0"/>
              <a:t>Cilj je evaluacija (vrednovanje) određenih problema kako bi se osigurala upotrebljivost sustava utemeljena na potrebama i željama stvarnih korisnika</a:t>
            </a:r>
          </a:p>
          <a:p>
            <a:endParaRPr lang="en-US" dirty="0"/>
          </a:p>
        </p:txBody>
      </p:sp>
      <p:pic>
        <p:nvPicPr>
          <p:cNvPr id="6" name="Google Shape;531;g220e36d6844_1_10">
            <a:extLst>
              <a:ext uri="{FF2B5EF4-FFF2-40B4-BE49-F238E27FC236}">
                <a16:creationId xmlns:a16="http://schemas.microsoft.com/office/drawing/2014/main" id="{AD6E0AD0-D5BE-0B2D-9A09-EE9A8EB0847A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911145" y="2627757"/>
            <a:ext cx="2882475" cy="14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626A40C-F325-9755-A8EA-AC2D8B2E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0">
            <a:extLst>
              <a:ext uri="{FF2B5EF4-FFF2-40B4-BE49-F238E27FC236}">
                <a16:creationId xmlns:a16="http://schemas.microsoft.com/office/drawing/2014/main" id="{427C48F6-4B44-275F-56F4-0C8703D7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Faze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hr-H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255FEDB-E071-3CCA-BF88-B81249C6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 err="1"/>
              <a:t>Iterativni</a:t>
            </a:r>
            <a:r>
              <a:rPr lang="en-US" dirty="0"/>
              <a:t> </a:t>
            </a:r>
            <a:r>
              <a:rPr lang="en-US" dirty="0" err="1"/>
              <a:t>procesi</a:t>
            </a:r>
            <a:r>
              <a:rPr lang="en-US" dirty="0"/>
              <a:t>!</a:t>
            </a: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1B90B6F3-FF11-62DE-2AEE-62A55436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235084"/>
            <a:ext cx="3924300" cy="1196911"/>
          </a:xfrm>
          <a:prstGeom prst="rect">
            <a:avLst/>
          </a:prstGeom>
          <a:noFill/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6CD440F-6DE1-8E47-1D39-2E995C4B8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Faze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2272E4D6-54A0-F7DC-417D-D19C9D9E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Otkrivanje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Istraživanje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Testiranje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Slušanje</a:t>
            </a:r>
            <a:r>
              <a:rPr lang="en-US" dirty="0"/>
              <a:t> (</a:t>
            </a:r>
            <a:r>
              <a:rPr lang="en-US" dirty="0" err="1"/>
              <a:t>promatranje</a:t>
            </a:r>
            <a:r>
              <a:rPr lang="en-US" dirty="0"/>
              <a:t>)</a:t>
            </a:r>
          </a:p>
        </p:txBody>
      </p:sp>
      <p:sp>
        <p:nvSpPr>
          <p:cNvPr id="9" name="Rezervirano mjesto podnožja 8">
            <a:extLst>
              <a:ext uri="{FF2B5EF4-FFF2-40B4-BE49-F238E27FC236}">
                <a16:creationId xmlns:a16="http://schemas.microsoft.com/office/drawing/2014/main" id="{F52EF0B2-D66D-79AF-A21D-1AECA5C6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Izvor: Nielsen Norman Group. UX Research Cheat Sheet. https://www.nngroup.com/articles/ux-research-cheat-sheet/</a:t>
            </a:r>
            <a:endParaRPr lang="hr-HR" sz="7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/>
          </a:p>
        </p:txBody>
      </p:sp>
      <p:sp>
        <p:nvSpPr>
          <p:cNvPr id="10" name="Rezervirano mjesto broja slajda 9">
            <a:extLst>
              <a:ext uri="{FF2B5EF4-FFF2-40B4-BE49-F238E27FC236}">
                <a16:creationId xmlns:a16="http://schemas.microsoft.com/office/drawing/2014/main" id="{98CE82E8-5C20-DE9E-DFAC-26B87F16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0F7C38-BE66-F4F9-9FB9-A391FD37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- </a:t>
            </a:r>
            <a:r>
              <a:rPr lang="en-US" dirty="0" err="1"/>
              <a:t>otkrivanje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AB92227C-6BF6-B900-BDBA-EF722C001934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provode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 smtClean="0"/>
              <a:t>: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Intervjui</a:t>
            </a:r>
            <a:r>
              <a:rPr lang="en-US" dirty="0"/>
              <a:t> (</a:t>
            </a:r>
            <a:r>
              <a:rPr lang="en-US" dirty="0" err="1"/>
              <a:t>korisnici</a:t>
            </a:r>
            <a:r>
              <a:rPr lang="en-US" dirty="0"/>
              <a:t>, stakeholders)</a:t>
            </a:r>
          </a:p>
          <a:p>
            <a:pPr lvl="1"/>
            <a:r>
              <a:rPr lang="en-US" dirty="0" err="1"/>
              <a:t>Terenske</a:t>
            </a:r>
            <a:r>
              <a:rPr lang="en-US" dirty="0"/>
              <a:t> </a:t>
            </a:r>
            <a:r>
              <a:rPr lang="en-US" dirty="0" err="1"/>
              <a:t>studije</a:t>
            </a:r>
            <a:endParaRPr lang="en-US" dirty="0"/>
          </a:p>
          <a:p>
            <a:pPr lvl="1"/>
            <a:r>
              <a:rPr lang="en-US" dirty="0" err="1"/>
              <a:t>Dnevnici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Prikupljaju</a:t>
            </a:r>
            <a:r>
              <a:rPr lang="en-US" dirty="0"/>
              <a:t> se </a:t>
            </a:r>
            <a:r>
              <a:rPr lang="en-US" dirty="0" err="1"/>
              <a:t>zahtjevi</a:t>
            </a:r>
            <a:r>
              <a:rPr lang="en-US" dirty="0"/>
              <a:t> (requirements)</a:t>
            </a:r>
          </a:p>
          <a:p>
            <a:pPr lvl="1"/>
            <a:endParaRPr lang="en-US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93246C1-F97D-1F29-B200-1F866BC1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231CBC9-CB4C-0B13-A80B-3974A981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28" y="1"/>
            <a:ext cx="1808710" cy="1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1FF85-2B09-8C0E-8072-54107443D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815C50-578D-91C9-5B9E-093B81FB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 - </a:t>
            </a:r>
            <a:r>
              <a:rPr lang="en-US" dirty="0" err="1"/>
              <a:t>istraživanje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1248F0FA-25FE-B158-2FA1-7A8F25CCB612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931978"/>
          </a:xfrm>
        </p:spPr>
        <p:txBody>
          <a:bodyPr/>
          <a:lstStyle/>
          <a:p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provode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 smtClean="0"/>
              <a:t>: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Analiza </a:t>
            </a:r>
            <a:r>
              <a:rPr lang="en-US" dirty="0" err="1"/>
              <a:t>konkurencije</a:t>
            </a:r>
            <a:endParaRPr lang="en-US" dirty="0"/>
          </a:p>
          <a:p>
            <a:pPr lvl="1"/>
            <a:r>
              <a:rPr lang="en-US" dirty="0" err="1"/>
              <a:t>Persone</a:t>
            </a:r>
            <a:endParaRPr lang="en-US" dirty="0"/>
          </a:p>
          <a:p>
            <a:pPr lvl="1"/>
            <a:r>
              <a:rPr lang="en-US" dirty="0"/>
              <a:t>Analiza </a:t>
            </a:r>
            <a:r>
              <a:rPr lang="en-US" dirty="0" err="1"/>
              <a:t>zadatka</a:t>
            </a:r>
            <a:endParaRPr lang="en-US" dirty="0"/>
          </a:p>
          <a:p>
            <a:pPr lvl="1"/>
            <a:r>
              <a:rPr lang="en-US" dirty="0"/>
              <a:t>Journey mapping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 err="1"/>
              <a:t>Sortiranje</a:t>
            </a:r>
            <a:r>
              <a:rPr lang="en-US" dirty="0"/>
              <a:t> </a:t>
            </a:r>
            <a:r>
              <a:rPr lang="en-US" dirty="0" err="1"/>
              <a:t>kartica</a:t>
            </a:r>
            <a:endParaRPr lang="en-US" dirty="0"/>
          </a:p>
          <a:p>
            <a:pPr lvl="1"/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prvih</a:t>
            </a:r>
            <a:r>
              <a:rPr lang="en-US" dirty="0"/>
              <a:t> </a:t>
            </a:r>
            <a:r>
              <a:rPr lang="en-US" dirty="0" err="1"/>
              <a:t>prototipa</a:t>
            </a:r>
            <a:endParaRPr lang="en-US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BF18ADA-4940-5216-3E94-0AC3FBE4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86D44F8D-1467-4E1E-A73E-F107D857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00" y="243269"/>
            <a:ext cx="2438525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5936-D5C5-9892-2B97-23C3621BC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8B4F9B-E927-AE15-D299-F74D07C2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- </a:t>
            </a:r>
            <a:r>
              <a:rPr lang="en-US" dirty="0" err="1"/>
              <a:t>testiranje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1D7EF120-6BDE-3EF1-CB1C-A11051967BE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provode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 smtClean="0"/>
              <a:t>: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upotrebljivosti</a:t>
            </a:r>
            <a:endParaRPr lang="en-US" dirty="0"/>
          </a:p>
          <a:p>
            <a:pPr lvl="1"/>
            <a:r>
              <a:rPr lang="en-US" dirty="0"/>
              <a:t>Benchmarking</a:t>
            </a:r>
          </a:p>
          <a:p>
            <a:pPr lvl="1"/>
            <a:r>
              <a:rPr lang="en-US" dirty="0" err="1"/>
              <a:t>Procjena</a:t>
            </a:r>
            <a:r>
              <a:rPr lang="en-US" dirty="0"/>
              <a:t> </a:t>
            </a:r>
            <a:r>
              <a:rPr lang="en-US" dirty="0" err="1"/>
              <a:t>pristupačnosti</a:t>
            </a:r>
            <a:endParaRPr lang="en-US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B38E2DC-903D-B79C-F1B2-593E843B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FCF14A7-28D3-8E27-D73E-31F14C53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21" y="260870"/>
            <a:ext cx="2171812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76101B65-D33A-FAAA-CCA8-BBAE014E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78" y="164587"/>
            <a:ext cx="6339840" cy="585788"/>
          </a:xfrm>
        </p:spPr>
        <p:txBody>
          <a:bodyPr>
            <a:normAutofit/>
          </a:bodyPr>
          <a:lstStyle/>
          <a:p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seminarske</a:t>
            </a:r>
            <a:r>
              <a:rPr lang="en-US" dirty="0"/>
              <a:t> </a:t>
            </a:r>
            <a:r>
              <a:rPr lang="en-US" dirty="0" err="1"/>
              <a:t>nastave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4E8CF80-4B33-C183-0754-A23C36875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1</a:t>
            </a:r>
            <a:endParaRPr lang="hr-HR" sz="2400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CA6B48A3-09EC-2518-28AC-3AE0ECADB1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2</a:t>
            </a:r>
            <a:endParaRPr lang="hr-HR" sz="2400" dirty="0"/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41076720-A2C3-7EDF-8845-941B7ED4D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3</a:t>
            </a:r>
            <a:endParaRPr lang="hr-HR" sz="2400" dirty="0"/>
          </a:p>
        </p:txBody>
      </p:sp>
      <p:sp>
        <p:nvSpPr>
          <p:cNvPr id="8" name="Rezervirano mjesto teksta 7">
            <a:extLst>
              <a:ext uri="{FF2B5EF4-FFF2-40B4-BE49-F238E27FC236}">
                <a16:creationId xmlns:a16="http://schemas.microsoft.com/office/drawing/2014/main" id="{EE9ED207-108B-96FF-46DF-63C68C2D2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4</a:t>
            </a:r>
            <a:endParaRPr lang="hr-HR" sz="2400" dirty="0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D9BE5960-0A8B-12EA-C343-0A5812585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Istraživanja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korisnika</a:t>
            </a:r>
            <a:endParaRPr lang="hr-HR" sz="2400" dirty="0">
              <a:solidFill>
                <a:srgbClr val="0070C0"/>
              </a:solidFill>
            </a:endParaRPr>
          </a:p>
        </p:txBody>
      </p:sp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C77B6637-DCB8-9185-D114-35393241F5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Strategija</a:t>
            </a:r>
            <a:r>
              <a:rPr lang="en-US" sz="2400" dirty="0"/>
              <a:t> </a:t>
            </a:r>
            <a:r>
              <a:rPr lang="en-US" sz="2400" dirty="0" err="1"/>
              <a:t>sadržaja</a:t>
            </a:r>
            <a:endParaRPr lang="hr-HR" sz="2400" dirty="0"/>
          </a:p>
        </p:txBody>
      </p:sp>
      <p:sp>
        <p:nvSpPr>
          <p:cNvPr id="11" name="Rezervirano mjesto teksta 10">
            <a:extLst>
              <a:ext uri="{FF2B5EF4-FFF2-40B4-BE49-F238E27FC236}">
                <a16:creationId xmlns:a16="http://schemas.microsoft.com/office/drawing/2014/main" id="{9F9BA9AD-700F-2468-408B-9908741C0C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Informacijska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hr-HR" sz="2400" dirty="0"/>
          </a:p>
        </p:txBody>
      </p:sp>
      <p:sp>
        <p:nvSpPr>
          <p:cNvPr id="12" name="Rezervirano mjesto teksta 11">
            <a:extLst>
              <a:ext uri="{FF2B5EF4-FFF2-40B4-BE49-F238E27FC236}">
                <a16:creationId xmlns:a16="http://schemas.microsoft.com/office/drawing/2014/main" id="{9218C29B-3A12-844E-8FC3-8908341647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1138" y="4727784"/>
            <a:ext cx="5102680" cy="1010842"/>
          </a:xfrm>
        </p:spPr>
        <p:txBody>
          <a:bodyPr>
            <a:normAutofit/>
          </a:bodyPr>
          <a:lstStyle/>
          <a:p>
            <a:r>
              <a:rPr lang="en-US" sz="2400" dirty="0" err="1"/>
              <a:t>Dizajn</a:t>
            </a:r>
            <a:r>
              <a:rPr lang="en-US" sz="2400" dirty="0"/>
              <a:t> </a:t>
            </a:r>
            <a:r>
              <a:rPr lang="en-US" sz="2400" dirty="0" err="1"/>
              <a:t>interakcije</a:t>
            </a:r>
            <a:endParaRPr lang="hr-HR" sz="2400" dirty="0"/>
          </a:p>
        </p:txBody>
      </p:sp>
      <p:sp>
        <p:nvSpPr>
          <p:cNvPr id="13" name="Rezervirano mjesto teksta 8">
            <a:extLst>
              <a:ext uri="{FF2B5EF4-FFF2-40B4-BE49-F238E27FC236}">
                <a16:creationId xmlns:a16="http://schemas.microsoft.com/office/drawing/2014/main" id="{2A668506-9E51-F81E-D462-A3C5E02EB584}"/>
              </a:ext>
            </a:extLst>
          </p:cNvPr>
          <p:cNvSpPr txBox="1">
            <a:spLocks/>
          </p:cNvSpPr>
          <p:nvPr/>
        </p:nvSpPr>
        <p:spPr>
          <a:xfrm>
            <a:off x="7163278" y="5845246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Vizualni</a:t>
            </a:r>
            <a:r>
              <a:rPr lang="en-US" sz="2400" dirty="0"/>
              <a:t> </a:t>
            </a:r>
            <a:r>
              <a:rPr lang="en-US" sz="2400" dirty="0" err="1"/>
              <a:t>dizajn</a:t>
            </a:r>
            <a:endParaRPr lang="hr-HR" sz="2400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6663310-253A-E04B-5A81-039506291897}"/>
              </a:ext>
            </a:extLst>
          </p:cNvPr>
          <p:cNvSpPr txBox="1"/>
          <p:nvPr/>
        </p:nvSpPr>
        <p:spPr>
          <a:xfrm>
            <a:off x="2409438" y="5902960"/>
            <a:ext cx="214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Tema 5</a:t>
            </a:r>
            <a:endParaRPr lang="hr-HR" sz="2400" dirty="0"/>
          </a:p>
        </p:txBody>
      </p: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4B8CF2DA-282E-E2E1-C109-3355C89CAD5A}"/>
              </a:ext>
            </a:extLst>
          </p:cNvPr>
          <p:cNvCxnSpPr/>
          <p:nvPr/>
        </p:nvCxnSpPr>
        <p:spPr>
          <a:xfrm>
            <a:off x="4907280" y="6106160"/>
            <a:ext cx="1899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28D82-D328-7C91-9CAE-EE77AA7E3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504B1C-C642-AB8C-CB54-6FCFA353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- </a:t>
            </a:r>
            <a:r>
              <a:rPr lang="en-US" dirty="0" err="1"/>
              <a:t>slušanje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A7C58912-8798-E970-57B7-26DD89410DA9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provode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fazi</a:t>
            </a:r>
            <a:r>
              <a:rPr lang="en-US" dirty="0" smtClean="0"/>
              <a:t>:</a:t>
            </a:r>
            <a:endParaRPr lang="hr-HR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Anketa</a:t>
            </a:r>
            <a:endParaRPr lang="en-US" dirty="0"/>
          </a:p>
          <a:p>
            <a:pPr lvl="1"/>
            <a:r>
              <a:rPr lang="en-US" dirty="0" err="1"/>
              <a:t>Pregledi</a:t>
            </a:r>
            <a:r>
              <a:rPr lang="en-US" dirty="0"/>
              <a:t> </a:t>
            </a:r>
            <a:r>
              <a:rPr lang="en-US" dirty="0" err="1"/>
              <a:t>analitike</a:t>
            </a:r>
            <a:endParaRPr lang="en-US" dirty="0"/>
          </a:p>
          <a:p>
            <a:pPr lvl="1"/>
            <a:r>
              <a:rPr lang="en-US" dirty="0"/>
              <a:t>Analiza log </a:t>
            </a:r>
            <a:r>
              <a:rPr lang="en-US" dirty="0" err="1"/>
              <a:t>zapisa</a:t>
            </a:r>
            <a:endParaRPr lang="en-US" dirty="0"/>
          </a:p>
          <a:p>
            <a:pPr lvl="1"/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pogrešaka</a:t>
            </a:r>
            <a:r>
              <a:rPr lang="en-US" dirty="0"/>
              <a:t> </a:t>
            </a:r>
            <a:r>
              <a:rPr lang="en-US" dirty="0" err="1"/>
              <a:t>upotrebljivosti</a:t>
            </a:r>
            <a:endParaRPr lang="en-US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4C69D52-AE1C-6410-0A8B-DFC01DBB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1D08F1A5-4523-D927-8EFB-ADB203C4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693" y="245993"/>
            <a:ext cx="2413124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2E56E-52FC-3814-9D43-4BE31C7CA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F5A-FF34-A3FD-F062-F9D43E8C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istraživanjima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8BB1-6179-F864-B1A0-2BE7C6041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 err="1"/>
              <a:t>Različiti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provode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pa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fazi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r>
              <a:rPr lang="en-US" dirty="0" err="1"/>
              <a:t>Pristupi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ovise</a:t>
            </a:r>
            <a:r>
              <a:rPr lang="en-US" dirty="0"/>
              <a:t> o </a:t>
            </a:r>
            <a:r>
              <a:rPr lang="en-US" dirty="0" err="1"/>
              <a:t>projektu</a:t>
            </a:r>
            <a:r>
              <a:rPr lang="en-US" dirty="0"/>
              <a:t>, </a:t>
            </a:r>
            <a:r>
              <a:rPr lang="en-US" dirty="0" err="1"/>
              <a:t>ciljanoj</a:t>
            </a:r>
            <a:r>
              <a:rPr lang="en-US" dirty="0"/>
              <a:t> </a:t>
            </a:r>
            <a:r>
              <a:rPr lang="en-US" dirty="0" err="1"/>
              <a:t>korisničkoj</a:t>
            </a:r>
            <a:r>
              <a:rPr lang="en-US" dirty="0"/>
              <a:t> </a:t>
            </a:r>
            <a:r>
              <a:rPr lang="en-US" dirty="0" err="1"/>
              <a:t>skupini</a:t>
            </a:r>
            <a:r>
              <a:rPr lang="en-US" dirty="0"/>
              <a:t> i </a:t>
            </a:r>
            <a:r>
              <a:rPr lang="en-US" dirty="0" err="1"/>
              <a:t>poslovnim</a:t>
            </a:r>
            <a:r>
              <a:rPr lang="en-US" dirty="0"/>
              <a:t> </a:t>
            </a:r>
            <a:r>
              <a:rPr lang="en-US" dirty="0" err="1"/>
              <a:t>ciljevima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3FCD-C631-5727-D064-960CE9D8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FE4AC2-CD30-D5D4-EA6F-960ADE6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A88128B4-4E03-C277-DEC9-903F4195A529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Travis, D., &amp; Hodgson, P. (2023). Think Like a UX Researcher: How to observe users, influence design, and shape business strategy. </a:t>
            </a:r>
            <a:r>
              <a:rPr lang="en-US" dirty="0" err="1"/>
              <a:t>Crc</a:t>
            </a:r>
            <a:r>
              <a:rPr lang="en-US" dirty="0"/>
              <a:t> Press.</a:t>
            </a:r>
          </a:p>
          <a:p>
            <a:r>
              <a:rPr lang="en-US" dirty="0"/>
              <a:t>Medium. </a:t>
            </a:r>
            <a:r>
              <a:rPr lang="en-US" dirty="0">
                <a:hlinkClick r:id="rId2"/>
              </a:rPr>
              <a:t>https://medium.com/</a:t>
            </a:r>
            <a:r>
              <a:rPr lang="en-US" dirty="0"/>
              <a:t> </a:t>
            </a:r>
          </a:p>
          <a:p>
            <a:r>
              <a:rPr lang="en-US" dirty="0"/>
              <a:t>Nielsen Norman Group. UX Research Cheat Sheet. https://www.nngroup.com/articles/ux-research-cheat-sheet/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6148D17-3C31-82B9-9FA8-AC5F481D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64F579-CBBF-1EEF-E6C9-7DA3CE88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 – </a:t>
            </a:r>
            <a:r>
              <a:rPr lang="en-US" dirty="0" err="1"/>
              <a:t>upute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B407724A-5C50-0489-158F-813FA31E84C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hr-HR" sz="1800" b="1" kern="100" dirty="0">
                <a:solidFill>
                  <a:srgbClr val="2E75B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 članka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Pročitati ovaj članak: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Role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of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UX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Designers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Product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Development Life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Cycle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and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How to Excel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Field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zadatku odgovoriti na ova pitanja i predati na Merlin: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su ključni zadaci i poslovi UX dizajnera u procesu životnog ciklusa razvoja proizvoda?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Koja je važnost UX dizajna za uspješan proizvod? Kako dobar UX utječe na (1) zadovoljstvo korisnika i (2) postizanje poslovnih ciljeva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bi bili prema Vašem mišljenju izazovi UX dizajnera kroz svaku fazu?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AAB9C82-C8BA-C2FF-0AE0-D6B9FEA4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Slika 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76AAE60D-55F8-4568-76BE-4DED69F00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907" y="507264"/>
            <a:ext cx="528320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047EA-4CB2-7EBC-4054-BE050954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F8FCD8-E270-E0DF-5233-EA1C1B17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 – </a:t>
            </a:r>
            <a:r>
              <a:rPr lang="en-US" dirty="0" err="1"/>
              <a:t>upute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E7D69666-1446-926C-593B-50D2EEC73643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 </a:t>
            </a:r>
            <a:r>
              <a:rPr lang="hr-HR" sz="1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 UX </a:t>
            </a:r>
            <a:r>
              <a:rPr lang="hr-HR" sz="14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Proučite UX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r-HR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https://bootcamp.uxdesign.cc/top-5-stunning-ux-case-studies-you-should-know-in-2023-9a48dd2c15f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zadatku odgovoriti na ova pitanja i predati na Merlin: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Odaberite jedan UX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prema vlastitom izboru s popisa. Npr. ja sam izabrala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Bookista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pronašla na internetu </a:t>
            </a:r>
            <a:r>
              <a:rPr lang="hr-HR" sz="1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(www.behance.net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cijeli projekt: </a:t>
            </a:r>
            <a:r>
              <a:rPr lang="hr-HR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https://www.behance.net/gallery/123420149/Bookista-UX-Case-Study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analizirala ga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Napravite sažetak odabranog projekta na način da navedete njegovu temu, cilj projekta, faze razvoja i rezultate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Napravite analizu odabranog projekta na način da opišete i izdvojite ove ključne elemente: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Istraživanja korisnika: koje metode i na koji način su prikupili podatke o korisnicima – potrebe i ponašanja korisnika?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Opišite proces dizajna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su glavni UX principi: dizajn usmjeren korisniku, pristupačnost, upotrebljivost – čime su se vodili?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Što je inovativno u ovom projektu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Praktična primjena: ima li ovaj projekt praktičnu primjenu i za koga </a:t>
            </a:r>
            <a:r>
              <a:rPr lang="hr-HR" sz="1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(tko su korisnici 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hr-HR" sz="1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su poslovni ciljevi)?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Zaključno o odabranoj UX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vlastiti osvrt (</a:t>
            </a:r>
            <a:r>
              <a:rPr lang="hr-HR" sz="1400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li 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 dobar ili nije i zašto?)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61B4ED7-098B-C5E3-B672-539733E6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Slika 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76AAE60D-55F8-4568-76BE-4DED69F0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471" y="499586"/>
            <a:ext cx="528320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14F6E-D060-74F6-CF32-8B648A49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79A1-441E-EC0D-786E-25374272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pPr algn="ctr"/>
            <a:r>
              <a:rPr lang="en-US" dirty="0" err="1"/>
              <a:t>Zadatak</a:t>
            </a:r>
            <a:r>
              <a:rPr lang="en-US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FAC-E59A-325F-5F45-8AA73F99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 fontScale="92500" lnSpcReduction="20000"/>
          </a:bodyPr>
          <a:lstStyle/>
          <a:p>
            <a:pPr marL="685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Možete stavljati </a:t>
            </a:r>
            <a:r>
              <a:rPr lang="hr-HR" sz="1800" b="1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screenshotove</a:t>
            </a:r>
            <a:r>
              <a:rPr lang="hr-HR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dijelova projekta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Budite kreativni!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Rok za predaju na Merlin: </a:t>
            </a:r>
            <a:r>
              <a:rPr lang="hr-HR" sz="1800" b="1" kern="1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14.3.2023. do 16.00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6CCA-6967-DF7A-A2C3-335AE6C5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Slika 4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76AAE60D-55F8-4568-76BE-4DED69F0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587" y="606969"/>
            <a:ext cx="528320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577840" cy="152473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Sljedeća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0" y="3238103"/>
            <a:ext cx="7122160" cy="2688244"/>
          </a:xfrm>
        </p:spPr>
        <p:txBody>
          <a:bodyPr>
            <a:noAutofit/>
          </a:bodyPr>
          <a:lstStyle/>
          <a:p>
            <a:r>
              <a:rPr lang="en-US" sz="3600" dirty="0" err="1"/>
              <a:t>Životni</a:t>
            </a:r>
            <a:r>
              <a:rPr lang="en-US" sz="3600" dirty="0"/>
              <a:t> </a:t>
            </a:r>
            <a:r>
              <a:rPr lang="en-US" sz="3600" dirty="0" err="1"/>
              <a:t>ciklus</a:t>
            </a:r>
            <a:r>
              <a:rPr lang="en-US" sz="3600" dirty="0"/>
              <a:t> </a:t>
            </a:r>
            <a:r>
              <a:rPr lang="en-US" sz="3600" dirty="0" err="1"/>
              <a:t>razvoja</a:t>
            </a:r>
            <a:r>
              <a:rPr lang="en-US" sz="3600" dirty="0"/>
              <a:t> </a:t>
            </a:r>
            <a:r>
              <a:rPr lang="en-US" sz="3600" dirty="0" err="1"/>
              <a:t>proizvoda</a:t>
            </a:r>
            <a:r>
              <a:rPr lang="en-US" sz="3600" dirty="0"/>
              <a:t> – </a:t>
            </a:r>
            <a:r>
              <a:rPr lang="en-US" sz="3600" dirty="0" err="1"/>
              <a:t>nastavak</a:t>
            </a:r>
            <a:r>
              <a:rPr lang="en-US" sz="3600" dirty="0"/>
              <a:t> </a:t>
            </a:r>
          </a:p>
          <a:p>
            <a:r>
              <a:rPr lang="en-US" sz="3600" dirty="0" err="1"/>
              <a:t>Rasprava</a:t>
            </a:r>
            <a:r>
              <a:rPr lang="en-US" sz="3600" dirty="0"/>
              <a:t> – </a:t>
            </a:r>
            <a:r>
              <a:rPr lang="en-US" sz="3600" dirty="0" err="1"/>
              <a:t>zadatak</a:t>
            </a:r>
            <a:r>
              <a:rPr lang="en-US" sz="3600" dirty="0"/>
              <a:t> </a:t>
            </a:r>
            <a:r>
              <a:rPr lang="en-US" sz="3600" dirty="0" err="1"/>
              <a:t>za</a:t>
            </a:r>
            <a:r>
              <a:rPr lang="en-US" sz="3600" dirty="0"/>
              <a:t> </a:t>
            </a:r>
            <a:r>
              <a:rPr lang="en-US" sz="3600" dirty="0" err="1" smtClean="0"/>
              <a:t>čitanje</a:t>
            </a:r>
            <a:r>
              <a:rPr lang="hr-HR" sz="3600" smtClean="0"/>
              <a:t> (Z1)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S2</a:t>
            </a:r>
            <a:br>
              <a:rPr lang="en-US" dirty="0"/>
            </a:br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31" y="2562045"/>
            <a:ext cx="4994694" cy="320902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 err="1" smtClean="0"/>
              <a:t>Životni</a:t>
            </a:r>
            <a:r>
              <a:rPr lang="en-US" sz="2100" dirty="0" smtClean="0"/>
              <a:t> </a:t>
            </a:r>
            <a:r>
              <a:rPr lang="en-US" sz="2100" dirty="0" err="1"/>
              <a:t>ciklus</a:t>
            </a:r>
            <a:r>
              <a:rPr lang="en-US" sz="2100" dirty="0"/>
              <a:t> </a:t>
            </a:r>
            <a:r>
              <a:rPr lang="en-US" sz="2100" dirty="0" err="1"/>
              <a:t>razvoja</a:t>
            </a:r>
            <a:r>
              <a:rPr lang="en-US" sz="2100" dirty="0"/>
              <a:t> </a:t>
            </a:r>
            <a:r>
              <a:rPr lang="en-US" sz="2100" dirty="0" err="1"/>
              <a:t>proizvoda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100" dirty="0"/>
              <a:t>Razvoj digitalnih proizvoda i uloga UX-a u tom procesu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100" dirty="0"/>
              <a:t>Vrste UX istraživanja kroz životni ciklus razvoja proizvoda </a:t>
            </a:r>
          </a:p>
          <a:p>
            <a:r>
              <a:rPr lang="en-US" sz="2100" dirty="0" err="1"/>
              <a:t>Primjeri</a:t>
            </a:r>
            <a:r>
              <a:rPr lang="en-US" sz="2100" dirty="0"/>
              <a:t>: UX case studies</a:t>
            </a:r>
          </a:p>
          <a:p>
            <a:r>
              <a:rPr lang="en-US" sz="2100" dirty="0" err="1"/>
              <a:t>Zadatak</a:t>
            </a:r>
            <a:r>
              <a:rPr lang="en-US" sz="2100" dirty="0"/>
              <a:t> za </a:t>
            </a:r>
            <a:r>
              <a:rPr lang="en-US" sz="2100" dirty="0" err="1"/>
              <a:t>čitanje</a:t>
            </a:r>
            <a:r>
              <a:rPr lang="en-US" sz="21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B9880FA-81DD-C9A0-40AB-21BFB27D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484"/>
          </a:xfrm>
        </p:spPr>
        <p:txBody>
          <a:bodyPr/>
          <a:lstStyle/>
          <a:p>
            <a:r>
              <a:rPr lang="en-US" dirty="0" err="1"/>
              <a:t>Šest</a:t>
            </a:r>
            <a:r>
              <a:rPr lang="en-US" dirty="0"/>
              <a:t> </a:t>
            </a:r>
            <a:r>
              <a:rPr lang="en-US" dirty="0" err="1"/>
              <a:t>temeljnih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UX</a:t>
            </a:r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AB07D335-DF3E-A8A7-D193-DA689F4B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4414" y="627697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5" name="Rezervirano mjesto tablice 14">
            <a:extLst>
              <a:ext uri="{FF2B5EF4-FFF2-40B4-BE49-F238E27FC236}">
                <a16:creationId xmlns:a16="http://schemas.microsoft.com/office/drawing/2014/main" id="{F1112485-2F3A-421E-F815-4A2518D55D6A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510134586"/>
              </p:ext>
            </p:extLst>
          </p:nvPr>
        </p:nvGraphicFramePr>
        <p:xfrm>
          <a:off x="838200" y="1583473"/>
          <a:ext cx="10515602" cy="3999918"/>
        </p:xfrm>
        <a:graphic>
          <a:graphicData uri="http://schemas.openxmlformats.org/drawingml/2006/table">
            <a:tbl>
              <a:tblPr/>
              <a:tblGrid>
                <a:gridCol w="1492405">
                  <a:extLst>
                    <a:ext uri="{9D8B030D-6E8A-4147-A177-3AD203B41FA5}">
                      <a16:colId xmlns:a16="http://schemas.microsoft.com/office/drawing/2014/main" val="1574056876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1663750771"/>
                    </a:ext>
                  </a:extLst>
                </a:gridCol>
                <a:gridCol w="1304692">
                  <a:extLst>
                    <a:ext uri="{9D8B030D-6E8A-4147-A177-3AD203B41FA5}">
                      <a16:colId xmlns:a16="http://schemas.microsoft.com/office/drawing/2014/main" val="973994434"/>
                    </a:ext>
                  </a:extLst>
                </a:gridCol>
                <a:gridCol w="2118732">
                  <a:extLst>
                    <a:ext uri="{9D8B030D-6E8A-4147-A177-3AD203B41FA5}">
                      <a16:colId xmlns:a16="http://schemas.microsoft.com/office/drawing/2014/main" val="709190196"/>
                    </a:ext>
                  </a:extLst>
                </a:gridCol>
                <a:gridCol w="1598477">
                  <a:extLst>
                    <a:ext uri="{9D8B030D-6E8A-4147-A177-3AD203B41FA5}">
                      <a16:colId xmlns:a16="http://schemas.microsoft.com/office/drawing/2014/main" val="1646165847"/>
                    </a:ext>
                  </a:extLst>
                </a:gridCol>
                <a:gridCol w="2384369">
                  <a:extLst>
                    <a:ext uri="{9D8B030D-6E8A-4147-A177-3AD203B41FA5}">
                      <a16:colId xmlns:a16="http://schemas.microsoft.com/office/drawing/2014/main" val="3292732947"/>
                    </a:ext>
                  </a:extLst>
                </a:gridCol>
              </a:tblGrid>
              <a:tr h="1687465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Istraživanje korisnika</a:t>
                      </a:r>
                      <a:endParaRPr lang="hr-HR" sz="1600" b="0" i="0" u="none" strike="noStrike" dirty="0">
                        <a:solidFill>
                          <a:srgbClr val="0070C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razumijevanje korisnika koji koriste proizvod/sustav </a:t>
                      </a:r>
                      <a:endParaRPr lang="hr-HR" sz="16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Strategija Sadržaja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planiranje, kreiranje i upravljanje sadržajem korisniku jednostavnog za upotrebu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Informacijska Arhitektura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organizacija sadržaja unutar informacijskog sustava na korisnicima logičan način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323539"/>
                  </a:ext>
                </a:extLst>
              </a:tr>
              <a:tr h="624988"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95544"/>
                  </a:ext>
                </a:extLst>
              </a:tr>
              <a:tr h="1687465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Interakcije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 načina na koji se koristi sustav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Vizualni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 vizualnog identiteta i elemenata sustava na oku ugodan način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dk1"/>
                          </a:solidFill>
                          <a:effectLst/>
                          <a:highlight>
                            <a:srgbClr val="C9DAF8"/>
                          </a:highlight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Vrednovanje Upotrebljivosti</a:t>
                      </a:r>
                      <a:endParaRPr lang="hr-HR" sz="1600" b="0" i="0" u="none" strike="noStrike" dirty="0">
                        <a:effectLst/>
                        <a:highlight>
                          <a:srgbClr val="C9DAF8"/>
                        </a:highlight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mjerenje kvalitete korisničkog iskustva za vrijeme interakcije sa sustavom</a:t>
                      </a:r>
                      <a:endParaRPr lang="hr-HR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014287"/>
                  </a:ext>
                </a:extLst>
              </a:tr>
            </a:tbl>
          </a:graphicData>
        </a:graphic>
      </p:graphicFrame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8D014B3-2C64-A18D-3B1A-410D07137478}"/>
              </a:ext>
            </a:extLst>
          </p:cNvPr>
          <p:cNvCxnSpPr>
            <a:cxnSpLocks/>
          </p:cNvCxnSpPr>
          <p:nvPr/>
        </p:nvCxnSpPr>
        <p:spPr>
          <a:xfrm flipV="1">
            <a:off x="9277815" y="5317818"/>
            <a:ext cx="111511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0B22C66B-07EA-55C3-1757-9CEF762478B1}"/>
              </a:ext>
            </a:extLst>
          </p:cNvPr>
          <p:cNvSpPr txBox="1"/>
          <p:nvPr/>
        </p:nvSpPr>
        <p:spPr>
          <a:xfrm>
            <a:off x="6810607" y="5718773"/>
            <a:ext cx="3222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Vrednovanje</a:t>
            </a:r>
            <a:r>
              <a:rPr lang="en-US" sz="1400" dirty="0"/>
              <a:t> </a:t>
            </a:r>
            <a:r>
              <a:rPr lang="en-US" sz="1400" dirty="0" err="1"/>
              <a:t>upotrebljivosti</a:t>
            </a:r>
            <a:r>
              <a:rPr lang="en-US" sz="1400" dirty="0"/>
              <a:t>:</a:t>
            </a:r>
          </a:p>
          <a:p>
            <a:r>
              <a:rPr lang="en-US" sz="1400" dirty="0"/>
              <a:t>IV. </a:t>
            </a:r>
            <a:r>
              <a:rPr lang="en-US" sz="1400" dirty="0" err="1"/>
              <a:t>Semestar</a:t>
            </a:r>
            <a:r>
              <a:rPr lang="en-US" sz="1400" dirty="0"/>
              <a:t>: </a:t>
            </a:r>
            <a:r>
              <a:rPr lang="en-US" sz="1400" dirty="0" err="1"/>
              <a:t>kolegij</a:t>
            </a:r>
            <a:r>
              <a:rPr lang="en-US" sz="1400" dirty="0"/>
              <a:t> </a:t>
            </a:r>
            <a:r>
              <a:rPr lang="en-US" sz="1400" dirty="0" err="1"/>
              <a:t>Interakcija</a:t>
            </a:r>
            <a:r>
              <a:rPr lang="en-US" sz="1400" dirty="0"/>
              <a:t> </a:t>
            </a:r>
            <a:r>
              <a:rPr lang="en-US" sz="1400" dirty="0" err="1"/>
              <a:t>čovjek-računalo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8812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9FB2F92-9767-65E5-9E8D-44CE2B39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digitalnih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B89D9F5-8960-6F11-DCD8-B84E8707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(S2)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09CE8455-89CE-4656-6811-3282D2AD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449C52D6-17BA-FAD5-755C-FCCDE7B0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98254D1-14CE-1AC8-46AA-2A93C4A09059}"/>
              </a:ext>
            </a:extLst>
          </p:cNvPr>
          <p:cNvSpPr txBox="1"/>
          <p:nvPr/>
        </p:nvSpPr>
        <p:spPr>
          <a:xfrm>
            <a:off x="4750420" y="4257973"/>
            <a:ext cx="6603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Razvoj </a:t>
            </a:r>
            <a:r>
              <a:rPr lang="en-US" sz="2000" dirty="0" err="1"/>
              <a:t>digitalnih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uloga</a:t>
            </a:r>
            <a:r>
              <a:rPr lang="en-US" sz="2000" dirty="0"/>
              <a:t> UX-a u tom </a:t>
            </a:r>
            <a:r>
              <a:rPr lang="en-US" sz="2000" dirty="0" err="1"/>
              <a:t>procesu</a:t>
            </a:r>
            <a:endParaRPr lang="en-US" sz="2000" dirty="0"/>
          </a:p>
          <a:p>
            <a:endParaRPr lang="en-US" sz="2000" dirty="0"/>
          </a:p>
          <a:p>
            <a:r>
              <a:rPr lang="hr-HR" sz="2000" dirty="0"/>
              <a:t>Vrste UX istraživanja kroz životni ciklus razvoja proizvoda </a:t>
            </a:r>
          </a:p>
        </p:txBody>
      </p:sp>
      <p:pic>
        <p:nvPicPr>
          <p:cNvPr id="16" name="Slika 1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C6C05C7F-E040-0C7F-1AEB-03178D5E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7" y="365900"/>
            <a:ext cx="528320" cy="528320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3C03ED19-212B-B22E-54BA-621556360E12}"/>
              </a:ext>
            </a:extLst>
          </p:cNvPr>
          <p:cNvSpPr txBox="1"/>
          <p:nvPr/>
        </p:nvSpPr>
        <p:spPr>
          <a:xfrm>
            <a:off x="390293" y="1293541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čitanje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8C6B7-910C-A829-C6F5-A6C0B6351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EC12563-958F-8C5F-A0A0-7C65CB49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digitalnih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99BB388-9CF3-F00E-FC9F-122912AE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3EE8752A-99DC-0419-2D1B-E398E009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198CA735-C7AD-42A2-BCF2-67ED4ECF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6AE7EAA4-527D-87F3-9D24-B8D3CC81A125}"/>
              </a:ext>
            </a:extLst>
          </p:cNvPr>
          <p:cNvSpPr txBox="1"/>
          <p:nvPr/>
        </p:nvSpPr>
        <p:spPr>
          <a:xfrm>
            <a:off x="4750420" y="4257973"/>
            <a:ext cx="6603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Razvoj </a:t>
            </a:r>
            <a:r>
              <a:rPr lang="en-US" sz="2000" dirty="0" err="1"/>
              <a:t>digitalnih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uloga</a:t>
            </a:r>
            <a:r>
              <a:rPr lang="en-US" sz="2000" dirty="0"/>
              <a:t> UX-a u tom </a:t>
            </a:r>
            <a:r>
              <a:rPr lang="en-US" sz="2000" dirty="0" err="1"/>
              <a:t>procesu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6" name="Slika 1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8DBA7EC9-4FC8-306F-69AF-50D82075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7" y="365900"/>
            <a:ext cx="528320" cy="528320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89FEE22A-41B3-C2EC-531E-5D8FF06A6935}"/>
              </a:ext>
            </a:extLst>
          </p:cNvPr>
          <p:cNvSpPr txBox="1"/>
          <p:nvPr/>
        </p:nvSpPr>
        <p:spPr>
          <a:xfrm>
            <a:off x="390293" y="1293541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čitanje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D0917250-49E6-ABC4-9CDE-707E4ED6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Razvoj </a:t>
            </a:r>
            <a:r>
              <a:rPr lang="en-US" dirty="0" err="1"/>
              <a:t>digitalnih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I </a:t>
            </a:r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-a u tom </a:t>
            </a:r>
            <a:r>
              <a:rPr lang="en-US" dirty="0" err="1"/>
              <a:t>procesu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8856CB9-FF1D-F1A3-3277-0FA67ED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zervirano mjesto za SmartArt 9">
            <a:extLst>
              <a:ext uri="{FF2B5EF4-FFF2-40B4-BE49-F238E27FC236}">
                <a16:creationId xmlns:a16="http://schemas.microsoft.com/office/drawing/2014/main" id="{E30B6A76-564D-1273-4FB1-F17DC6C5E4D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Pogledajmo</a:t>
            </a:r>
            <a:r>
              <a:rPr lang="en-US" dirty="0"/>
              <a:t> video (</a:t>
            </a:r>
            <a:r>
              <a:rPr lang="en-US" dirty="0" err="1"/>
              <a:t>dostupan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Merlinu</a:t>
            </a:r>
            <a:r>
              <a:rPr lang="en-US" dirty="0"/>
              <a:t>):  </a:t>
            </a:r>
            <a:r>
              <a:rPr lang="en-US" dirty="0">
                <a:hlinkClick r:id="rId2"/>
              </a:rPr>
              <a:t>How UX research fits into the product life cycle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70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1106A-D782-AB43-DD31-5E6C5BED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AC4D32ED-9710-557B-091B-BFB80975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449FC68-A145-F443-6979-972A86E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oogle Shape;222;g2162691abbe_0_15">
            <a:extLst>
              <a:ext uri="{FF2B5EF4-FFF2-40B4-BE49-F238E27FC236}">
                <a16:creationId xmlns:a16="http://schemas.microsoft.com/office/drawing/2014/main" id="{6EEF6D72-EA8F-203A-F366-314179951AD6}"/>
              </a:ext>
            </a:extLst>
          </p:cNvPr>
          <p:cNvPicPr preferRelativeResize="0">
            <a:picLocks noGrp="1"/>
          </p:cNvPicPr>
          <p:nvPr>
            <p:ph type="dgm" sz="quarter" idx="15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4173" y="2111375"/>
            <a:ext cx="4903653" cy="3744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5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29D9-EC5B-6054-7D7E-D78F979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C2A45F93-DC66-CB58-501F-C0FC2D19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- </a:t>
            </a:r>
            <a:r>
              <a:rPr lang="en-US" dirty="0" err="1"/>
              <a:t>rasprava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AA2EAADA-B765-F896-5557-D9B2F7501F1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3095445" cy="3744913"/>
          </a:xfrm>
        </p:spPr>
        <p:txBody>
          <a:bodyPr>
            <a:normAutofit/>
          </a:bodyPr>
          <a:lstStyle/>
          <a:p>
            <a:r>
              <a:rPr lang="en-US" dirty="0" err="1"/>
              <a:t>Podijelite</a:t>
            </a:r>
            <a:r>
              <a:rPr lang="en-US" dirty="0"/>
              <a:t> se u </a:t>
            </a:r>
            <a:r>
              <a:rPr lang="en-US" dirty="0" err="1"/>
              <a:t>grupe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Rasprava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faze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zašto</a:t>
            </a:r>
            <a:r>
              <a:rPr lang="en-US" dirty="0"/>
              <a:t> je </a:t>
            </a:r>
            <a:r>
              <a:rPr lang="en-US" dirty="0" err="1"/>
              <a:t>svaka</a:t>
            </a:r>
            <a:r>
              <a:rPr lang="en-US" dirty="0"/>
              <a:t> od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važna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D3B83D6-45A1-F15C-5C6E-C5C50EDF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Shape 125">
            <a:extLst>
              <a:ext uri="{FF2B5EF4-FFF2-40B4-BE49-F238E27FC236}">
                <a16:creationId xmlns:a16="http://schemas.microsoft.com/office/drawing/2014/main" id="{B2420458-BC68-E686-C3B0-1578AAC805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9604" y="1404425"/>
            <a:ext cx="7787900" cy="495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3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230e9df3-be65-4c73-a93b-d1236ebd677e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471</TotalTime>
  <Words>1049</Words>
  <Application>Microsoft Office PowerPoint</Application>
  <PresentationFormat>Široki zaslon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Tenorite</vt:lpstr>
      <vt:lpstr>Times New Roman</vt:lpstr>
      <vt:lpstr>Tema sustava Office</vt:lpstr>
      <vt:lpstr>Uvod u web tehnologije</vt:lpstr>
      <vt:lpstr>Teme seminarske nastave </vt:lpstr>
      <vt:lpstr>S2 životni ciklus razvoja proizvoda</vt:lpstr>
      <vt:lpstr>Šest temeljnih disciplina UX</vt:lpstr>
      <vt:lpstr>Životni ciklus razvoja digitalnih proizvoda  </vt:lpstr>
      <vt:lpstr>Životni ciklus razvoja digitalnih proizvoda  </vt:lpstr>
      <vt:lpstr>Razvoj digitalnih proizvoda I uloga ux-a u tom procesu</vt:lpstr>
      <vt:lpstr>Životni ciklus razvoja proizvoda</vt:lpstr>
      <vt:lpstr>Životni ciklus razvoja proizvoda - rasprava</vt:lpstr>
      <vt:lpstr>Životni ciklus razvoja proizvoda</vt:lpstr>
      <vt:lpstr>Vježba</vt:lpstr>
      <vt:lpstr>Životni ciklus razvoja digitalnih proizvoda  </vt:lpstr>
      <vt:lpstr>PowerPoint prezentacija</vt:lpstr>
      <vt:lpstr>Vrste ux istraživanja kroz životni ciklus razvvoja proizvoda</vt:lpstr>
      <vt:lpstr>Istraživanja u fazi razvoja proizvoda I formativna istraživanja</vt:lpstr>
      <vt:lpstr>Faze istraživanja korisnika</vt:lpstr>
      <vt:lpstr>Faza - otkrivanje</vt:lpstr>
      <vt:lpstr>Faza  - istraživanje</vt:lpstr>
      <vt:lpstr>Faza - testiranje</vt:lpstr>
      <vt:lpstr>Faza - slušanje</vt:lpstr>
      <vt:lpstr>o istraživanjima</vt:lpstr>
      <vt:lpstr>Literatura</vt:lpstr>
      <vt:lpstr>Zadatak 1 – upute za zadatak </vt:lpstr>
      <vt:lpstr>Zadatak 1 – upute za zadatak </vt:lpstr>
      <vt:lpstr>Zadatak 1</vt:lpstr>
      <vt:lpstr>Sljedeća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korisnik</cp:lastModifiedBy>
  <cp:revision>13</cp:revision>
  <dcterms:created xsi:type="dcterms:W3CDTF">2024-02-04T14:51:05Z</dcterms:created>
  <dcterms:modified xsi:type="dcterms:W3CDTF">2024-03-07T14:03:14Z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