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335" r:id="rId6"/>
    <p:sldId id="322" r:id="rId7"/>
    <p:sldId id="323" r:id="rId8"/>
    <p:sldId id="324" r:id="rId9"/>
    <p:sldId id="331" r:id="rId10"/>
    <p:sldId id="332" r:id="rId11"/>
    <p:sldId id="333" r:id="rId12"/>
    <p:sldId id="334" r:id="rId13"/>
    <p:sldId id="343" r:id="rId14"/>
    <p:sldId id="320" r:id="rId15"/>
    <p:sldId id="321" r:id="rId16"/>
    <p:sldId id="33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r-HR"/>
              <a:t>Kliknite ikonu da biste dodali SmartArt grafiku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r-HR"/>
              <a:t>Kliknite ikonu da biste dodali grafikon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camp.uxdesign.cc/the-role-of-ux-designers-in-the-product-development-life-cycle-and-how-to-excel-in-the-field-f5b0681eac03" TargetMode="Externa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123420149/Bookista-UX-Case-Study" TargetMode="External"/><Relationship Id="rId2" Type="http://schemas.openxmlformats.org/officeDocument/2006/relationships/hyperlink" Target="https://bootcamp.uxdesign.cc/top-5-stunning-ux-case-studies-you-should-know-in-2023-9a48dd2c15f" TargetMode="Externa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ootcamp.uxdesign.cc/the-role-of-ux-designers-in-the-product-development-life-cycle-and-how-to-excel-in-the-field-f5b0681eac03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159C8-9633-2AAF-0714-5FB27639D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338F-376A-87E1-1F7E-823A5E79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E39B2-BCF7-F278-8674-F356348D9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Dr. sc. Nikolina Peša Pavlović</a:t>
            </a:r>
          </a:p>
        </p:txBody>
      </p:sp>
    </p:spTree>
    <p:extLst>
      <p:ext uri="{BB962C8B-B14F-4D97-AF65-F5344CB8AC3E}">
        <p14:creationId xmlns:p14="http://schemas.microsoft.com/office/powerpoint/2010/main" val="275617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CBCF60-DA28-6943-6C01-51A1F370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rasprava</a:t>
            </a:r>
            <a:r>
              <a:rPr lang="en-US" dirty="0"/>
              <a:t> (u </a:t>
            </a:r>
            <a:r>
              <a:rPr lang="en-US" dirty="0" err="1"/>
              <a:t>grupama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A021A403-2CE8-AD9F-C74F-614E58FB440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Podijelite</a:t>
            </a:r>
            <a:r>
              <a:rPr lang="en-US" dirty="0"/>
              <a:t> se u </a:t>
            </a:r>
            <a:r>
              <a:rPr lang="en-US" dirty="0" err="1"/>
              <a:t>grupe</a:t>
            </a:r>
            <a:r>
              <a:rPr lang="en-US" dirty="0"/>
              <a:t> (2-4)</a:t>
            </a:r>
          </a:p>
          <a:p>
            <a:r>
              <a:rPr lang="en-US" dirty="0" err="1"/>
              <a:t>Scenarij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Zamislite</a:t>
            </a:r>
            <a:r>
              <a:rPr lang="en-US" dirty="0"/>
              <a:t> da </a:t>
            </a:r>
            <a:r>
              <a:rPr lang="en-US" dirty="0" err="1"/>
              <a:t>radite</a:t>
            </a:r>
            <a:r>
              <a:rPr lang="en-US" dirty="0"/>
              <a:t> ne </a:t>
            </a:r>
            <a:r>
              <a:rPr lang="en-US" dirty="0" err="1"/>
              <a:t>projektu</a:t>
            </a:r>
            <a:r>
              <a:rPr lang="en-US" dirty="0"/>
              <a:t> </a:t>
            </a:r>
            <a:r>
              <a:rPr lang="en-US" dirty="0" err="1"/>
              <a:t>izrade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Odgovorite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pitanja</a:t>
            </a:r>
            <a:r>
              <a:rPr lang="en-US" dirty="0"/>
              <a:t>: </a:t>
            </a:r>
          </a:p>
          <a:p>
            <a:pPr marL="514350" indent="-514350">
              <a:buAutoNum type="alphaLcParenR"/>
            </a:pPr>
            <a:r>
              <a:rPr lang="en-US" dirty="0"/>
              <a:t>Koja je </a:t>
            </a:r>
            <a:r>
              <a:rPr lang="en-US" dirty="0" err="1"/>
              <a:t>svrha</a:t>
            </a:r>
            <a:r>
              <a:rPr lang="en-US" dirty="0"/>
              <a:t> </a:t>
            </a:r>
            <a:r>
              <a:rPr lang="en-US" dirty="0" err="1" smtClean="0"/>
              <a:t>va</a:t>
            </a:r>
            <a:r>
              <a:rPr lang="hr-HR" dirty="0" smtClean="0"/>
              <a:t>š</a:t>
            </a:r>
            <a:r>
              <a:rPr lang="en-US" dirty="0" smtClean="0"/>
              <a:t>e </a:t>
            </a:r>
            <a:r>
              <a:rPr lang="en-US" dirty="0"/>
              <a:t>web </a:t>
            </a:r>
            <a:r>
              <a:rPr lang="en-US" dirty="0" err="1"/>
              <a:t>stranice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joj</a:t>
            </a:r>
            <a:r>
              <a:rPr lang="en-US" dirty="0"/>
              <a:t> </a:t>
            </a:r>
            <a:r>
              <a:rPr lang="en-US" dirty="0" err="1"/>
              <a:t>korisnici</a:t>
            </a:r>
            <a:r>
              <a:rPr lang="en-US" dirty="0"/>
              <a:t> (</a:t>
            </a:r>
            <a:r>
              <a:rPr lang="en-US" dirty="0" err="1"/>
              <a:t>ima</a:t>
            </a:r>
            <a:r>
              <a:rPr lang="en-US" dirty="0"/>
              <a:t> li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korisničkih</a:t>
            </a:r>
            <a:r>
              <a:rPr lang="en-US" dirty="0"/>
              <a:t> </a:t>
            </a:r>
            <a:r>
              <a:rPr lang="en-US" dirty="0" err="1"/>
              <a:t>skupina</a:t>
            </a:r>
            <a:r>
              <a:rPr lang="en-US" dirty="0"/>
              <a:t> koji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vašu</a:t>
            </a:r>
            <a:r>
              <a:rPr lang="en-US" dirty="0"/>
              <a:t> </a:t>
            </a:r>
            <a:r>
              <a:rPr lang="en-US" dirty="0" err="1"/>
              <a:t>stranicu</a:t>
            </a:r>
            <a:r>
              <a:rPr lang="en-US" dirty="0"/>
              <a:t> / </a:t>
            </a:r>
            <a:r>
              <a:rPr lang="en-US" dirty="0" err="1"/>
              <a:t>aplikaciju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 err="1"/>
              <a:t>zašto</a:t>
            </a:r>
            <a:r>
              <a:rPr lang="en-US" dirty="0"/>
              <a:t> je </a:t>
            </a:r>
            <a:r>
              <a:rPr lang="en-US" dirty="0" err="1"/>
              <a:t>važno</a:t>
            </a:r>
            <a:r>
              <a:rPr lang="en-US" dirty="0"/>
              <a:t> </a:t>
            </a:r>
            <a:r>
              <a:rPr lang="en-US" dirty="0" err="1"/>
              <a:t>razumjeti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potrebe</a:t>
            </a:r>
            <a:r>
              <a:rPr lang="en-US" dirty="0"/>
              <a:t> (</a:t>
            </a:r>
            <a:r>
              <a:rPr lang="en-US" dirty="0" err="1"/>
              <a:t>eng.</a:t>
            </a:r>
            <a:r>
              <a:rPr lang="en-US" dirty="0"/>
              <a:t> user needs) </a:t>
            </a:r>
            <a:r>
              <a:rPr lang="en-US" dirty="0" err="1"/>
              <a:t>prije</a:t>
            </a:r>
            <a:r>
              <a:rPr lang="en-US" dirty="0"/>
              <a:t>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kodiranja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.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zašto</a:t>
            </a:r>
            <a:r>
              <a:rPr lang="en-US" dirty="0"/>
              <a:t> je </a:t>
            </a:r>
            <a:r>
              <a:rPr lang="en-US" dirty="0" err="1"/>
              <a:t>važno</a:t>
            </a:r>
            <a:r>
              <a:rPr lang="en-US" dirty="0"/>
              <a:t> </a:t>
            </a:r>
            <a:r>
              <a:rPr lang="en-US" dirty="0" err="1"/>
              <a:t>provoditi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prije</a:t>
            </a:r>
            <a:r>
              <a:rPr lang="en-US" dirty="0"/>
              <a:t> same </a:t>
            </a:r>
            <a:r>
              <a:rPr lang="en-US" dirty="0" err="1"/>
              <a:t>izrade</a:t>
            </a:r>
            <a:r>
              <a:rPr lang="en-US" dirty="0"/>
              <a:t> web </a:t>
            </a:r>
            <a:r>
              <a:rPr lang="en-US" dirty="0" err="1"/>
              <a:t>stranice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Navedite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primjere</a:t>
            </a:r>
            <a:r>
              <a:rPr lang="en-US" dirty="0"/>
              <a:t> </a:t>
            </a:r>
            <a:r>
              <a:rPr lang="en-US" dirty="0" err="1"/>
              <a:t>korisničkih</a:t>
            </a:r>
            <a:r>
              <a:rPr lang="en-US" dirty="0"/>
              <a:t> </a:t>
            </a:r>
            <a:r>
              <a:rPr lang="en-US" dirty="0" err="1"/>
              <a:t>potreba</a:t>
            </a:r>
            <a:r>
              <a:rPr lang="en-US" dirty="0"/>
              <a:t> (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temelju</a:t>
            </a:r>
            <a:r>
              <a:rPr lang="en-US" dirty="0"/>
              <a:t> </a:t>
            </a:r>
            <a:r>
              <a:rPr lang="en-US" dirty="0" err="1"/>
              <a:t>predavanja</a:t>
            </a:r>
            <a:r>
              <a:rPr lang="en-US" dirty="0"/>
              <a:t> </a:t>
            </a:r>
            <a:r>
              <a:rPr lang="hr-HR" dirty="0" smtClean="0"/>
              <a:t>o korisničkim potrebama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2F229D9-11D8-CC56-6E9F-C30DE1B9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55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F4AA7-BC42-567B-40DD-A15E5868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249660-E829-D05A-82E5-03653A1E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 – </a:t>
            </a:r>
            <a:r>
              <a:rPr lang="en-US" dirty="0" err="1"/>
              <a:t>upute</a:t>
            </a:r>
            <a:r>
              <a:rPr lang="en-US" dirty="0"/>
              <a:t> za </a:t>
            </a:r>
            <a:r>
              <a:rPr lang="en-US" dirty="0" err="1"/>
              <a:t>zadatak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A7B7537F-44B4-AAA3-DEA3-0F97D0B0558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UcPeriod"/>
            </a:pPr>
            <a:r>
              <a:rPr lang="hr-HR" sz="1800" b="1" kern="100" dirty="0">
                <a:solidFill>
                  <a:srgbClr val="2E75B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 članka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Pročitati ovaj članak: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Role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of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UX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Designers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Product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Development Life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Cycle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and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How to Excel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in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the</a:t>
            </a:r>
            <a:r>
              <a:rPr lang="hr-HR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hr-HR" sz="1800" u="sng" kern="100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Field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zadatku odgovoriti na ova pitanja i predati na Merlin: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su ključni zadaci i poslovi UX dizajnera u procesu životnog ciklusa razvoja proizvoda?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Koja je važnost UX dizajna za uspješan proizvod? Kako dobar UX utječe na (1) zadovoljstvo korisnika i (2) postizanje poslovnih ciljeva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arenR"/>
            </a:pPr>
            <a:r>
              <a:rPr lang="hr-H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bi bili prema Vašem mišljenju izazovi UX dizajnera kroz svaku fazu?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42BAE08C-E091-8863-B99B-64496AF9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6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24451-36E3-DF93-EAC4-BB8207FC5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CE9C38-1EB2-6D3B-639F-437FF7E3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Zadatak</a:t>
            </a:r>
            <a:r>
              <a:rPr lang="en-US" dirty="0"/>
              <a:t> 1 – </a:t>
            </a:r>
            <a:r>
              <a:rPr lang="en-US" dirty="0" err="1"/>
              <a:t>upute</a:t>
            </a:r>
            <a:r>
              <a:rPr lang="en-US" dirty="0"/>
              <a:t> za </a:t>
            </a:r>
            <a:r>
              <a:rPr lang="en-US" dirty="0" err="1"/>
              <a:t>zadatak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6A2D3F85-0EE2-89BA-6A59-A9BA445CCF16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II.  </a:t>
            </a:r>
            <a:r>
              <a:rPr lang="hr-HR" sz="1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 UX </a:t>
            </a:r>
            <a:r>
              <a:rPr lang="hr-HR" sz="14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Proučite UX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hr-HR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https://bootcamp.uxdesign.cc/top-5-stunning-ux-case-studies-you-should-know-in-2023-9a48dd2c15f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 zadatku odgovoriti na ova pitanja i predati na Merlin: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Odaberite jedan UX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prema vlastitom izboru s popisa. Npr. ja sam izabrala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Bookista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r-HR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pronašla na internetu www.behance.net) cijeli projekt: </a:t>
            </a:r>
            <a:r>
              <a:rPr lang="hr-HR" sz="14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https://www.behance.net/gallery/123420149/Bookista-UX-Case-Study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analizirala ga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Napravite sažetak odabranog projekta na način da navedete njegovu temu, cilj projekta, faze razvoja i rezultate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Napravite analizu odabranog projekta na način da opišete i izdvojite ove ključne elemente: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Istraživanja korisnika: koje metode i na koji način su prikupili podatke o korisnicima – potrebe i ponašanja korisnika?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Opišite proces dizajna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Koji su glavni UX principi: dizajn usmjeren korisniku, pristupačnost, upotrebljivost – čime su se vodili?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Što je inovativno u ovom projektu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Praktična primjena: ima li ovaj projekt praktičnu primjenu i za koga (korisnici i poslovni ciljevi?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Zaključno o odabranoj UX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study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vlastiti osvrt (j </a:t>
            </a:r>
            <a:r>
              <a:rPr lang="hr-HR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</a:t>
            </a:r>
            <a:r>
              <a:rPr lang="hr-HR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projekt dobar ili nije i zašto?)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D6184CA-5FC5-C994-2E91-A828DF9E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06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3536-16AA-FD68-672A-ECA2A9A07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8A5D-BC66-5D9B-5E69-B5F12F6A9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5577840" cy="1524735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Sljedeća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tema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40074-8E00-E728-A3BD-8C64AF3B1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4720" y="3238103"/>
            <a:ext cx="7122160" cy="2688244"/>
          </a:xfrm>
        </p:spPr>
        <p:txBody>
          <a:bodyPr>
            <a:noAutofit/>
          </a:bodyPr>
          <a:lstStyle/>
          <a:p>
            <a:r>
              <a:rPr lang="en-US" sz="3600" dirty="0" err="1"/>
              <a:t>Dizajn</a:t>
            </a:r>
            <a:r>
              <a:rPr lang="en-US" sz="3600" dirty="0"/>
              <a:t> </a:t>
            </a:r>
            <a:r>
              <a:rPr lang="en-US" sz="3600" dirty="0" err="1"/>
              <a:t>usmjeren</a:t>
            </a:r>
            <a:r>
              <a:rPr lang="en-US" sz="3600" dirty="0"/>
              <a:t> </a:t>
            </a:r>
            <a:r>
              <a:rPr lang="en-US" sz="3600" dirty="0" err="1"/>
              <a:t>korisniku</a:t>
            </a:r>
            <a:endParaRPr lang="en-US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F2C5-D4BA-D6B2-CD53-1738E9AB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93CF8-DE2A-7B34-8278-0BD29B7A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EEEB-3933-CE1F-4758-B9FF148A4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589939EE-C164-5A5D-66AC-5BFC02FC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>
            <a:normAutofit/>
          </a:bodyPr>
          <a:lstStyle/>
          <a:p>
            <a:r>
              <a:rPr lang="en-US" dirty="0" err="1"/>
              <a:t>Životni</a:t>
            </a:r>
            <a:r>
              <a:rPr lang="en-US" dirty="0"/>
              <a:t> </a:t>
            </a:r>
            <a:r>
              <a:rPr lang="en-US" dirty="0" err="1"/>
              <a:t>ciklus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digitalnih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749E9A0-6495-B77A-8678-EDDF474E0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4" y="2096032"/>
            <a:ext cx="6696074" cy="365125"/>
          </a:xfrm>
        </p:spPr>
        <p:txBody>
          <a:bodyPr>
            <a:noAutofit/>
          </a:bodyPr>
          <a:lstStyle/>
          <a:p>
            <a:r>
              <a:rPr lang="en-US" sz="2400" dirty="0"/>
              <a:t>Tema 1: </a:t>
            </a:r>
            <a:r>
              <a:rPr lang="en-US" sz="2400" dirty="0" err="1"/>
              <a:t>Istraživanja</a:t>
            </a:r>
            <a:r>
              <a:rPr lang="en-US" sz="2400" dirty="0"/>
              <a:t> </a:t>
            </a:r>
            <a:r>
              <a:rPr lang="en-US" sz="2400" dirty="0" err="1"/>
              <a:t>korisnika</a:t>
            </a:r>
            <a:endParaRPr lang="en-US" sz="2400" dirty="0"/>
          </a:p>
        </p:txBody>
      </p:sp>
      <p:sp>
        <p:nvSpPr>
          <p:cNvPr id="11" name="Rezervirano mjesto podnožja 10">
            <a:extLst>
              <a:ext uri="{FF2B5EF4-FFF2-40B4-BE49-F238E27FC236}">
                <a16:creationId xmlns:a16="http://schemas.microsoft.com/office/drawing/2014/main" id="{11AD69F5-8EB4-E672-8778-23A850E1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r>
              <a:rPr lang="en-US" dirty="0"/>
              <a:t> – </a:t>
            </a:r>
            <a:r>
              <a:rPr lang="en-US" dirty="0" err="1"/>
              <a:t>seminarska</a:t>
            </a:r>
            <a:r>
              <a:rPr lang="en-US" dirty="0"/>
              <a:t> </a:t>
            </a:r>
            <a:r>
              <a:rPr lang="en-US" dirty="0" err="1"/>
              <a:t>nastava</a:t>
            </a:r>
            <a:endParaRPr lang="en-US" dirty="0"/>
          </a:p>
        </p:txBody>
      </p:sp>
      <p:sp>
        <p:nvSpPr>
          <p:cNvPr id="12" name="Rezervirano mjesto broja slajda 11">
            <a:extLst>
              <a:ext uri="{FF2B5EF4-FFF2-40B4-BE49-F238E27FC236}">
                <a16:creationId xmlns:a16="http://schemas.microsoft.com/office/drawing/2014/main" id="{5FEEB147-01EE-0531-717B-84F08C7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5" name="TekstniOkvir 14">
            <a:extLst>
              <a:ext uri="{FF2B5EF4-FFF2-40B4-BE49-F238E27FC236}">
                <a16:creationId xmlns:a16="http://schemas.microsoft.com/office/drawing/2014/main" id="{6D2C34C9-87D0-64B8-9F24-44D9DE9A9709}"/>
              </a:ext>
            </a:extLst>
          </p:cNvPr>
          <p:cNvSpPr txBox="1"/>
          <p:nvPr/>
        </p:nvSpPr>
        <p:spPr>
          <a:xfrm>
            <a:off x="4750420" y="4257973"/>
            <a:ext cx="6603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S6: </a:t>
            </a:r>
            <a:r>
              <a:rPr lang="en-US" sz="2000" dirty="0" err="1"/>
              <a:t>Razvoj</a:t>
            </a:r>
            <a:r>
              <a:rPr lang="en-US" sz="2000" dirty="0"/>
              <a:t> </a:t>
            </a:r>
            <a:r>
              <a:rPr lang="en-US" sz="2000" dirty="0" err="1"/>
              <a:t>digitalnih</a:t>
            </a:r>
            <a:r>
              <a:rPr lang="en-US" sz="2000" dirty="0"/>
              <a:t> </a:t>
            </a:r>
            <a:r>
              <a:rPr lang="en-US" sz="2000" dirty="0" err="1"/>
              <a:t>proizvoda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uloga</a:t>
            </a:r>
            <a:r>
              <a:rPr lang="en-US" sz="2000" dirty="0"/>
              <a:t> UX </a:t>
            </a:r>
            <a:r>
              <a:rPr lang="en-US" sz="2000" dirty="0" err="1"/>
              <a:t>dizajnera</a:t>
            </a:r>
            <a:r>
              <a:rPr lang="en-US" sz="2000" dirty="0"/>
              <a:t> u tom </a:t>
            </a:r>
            <a:r>
              <a:rPr lang="en-US" sz="2000" dirty="0" err="1"/>
              <a:t>procesu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6" name="Slika 15" descr="Slika na kojoj se prikazuje logotip, simbol, grafika, krug&#10;&#10;Opis je automatski generiran">
            <a:extLst>
              <a:ext uri="{FF2B5EF4-FFF2-40B4-BE49-F238E27FC236}">
                <a16:creationId xmlns:a16="http://schemas.microsoft.com/office/drawing/2014/main" id="{66F27805-E298-8654-CFD9-C6398A42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07" y="365900"/>
            <a:ext cx="528320" cy="528320"/>
          </a:xfrm>
          <a:prstGeom prst="rect">
            <a:avLst/>
          </a:prstGeom>
        </p:spPr>
      </p:pic>
      <p:sp>
        <p:nvSpPr>
          <p:cNvPr id="17" name="TekstniOkvir 16">
            <a:extLst>
              <a:ext uri="{FF2B5EF4-FFF2-40B4-BE49-F238E27FC236}">
                <a16:creationId xmlns:a16="http://schemas.microsoft.com/office/drawing/2014/main" id="{B42716D2-35CD-A7E0-B421-BED064C9060A}"/>
              </a:ext>
            </a:extLst>
          </p:cNvPr>
          <p:cNvSpPr txBox="1"/>
          <p:nvPr/>
        </p:nvSpPr>
        <p:spPr>
          <a:xfrm>
            <a:off x="390293" y="1293541"/>
            <a:ext cx="331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Zadatak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čitanje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DBA18-5F91-C46A-26DE-54F388E47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52E851-8D23-984F-1663-2C6814B9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E78BF0FC-DC48-F957-6802-E2DEAF234BF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The Role of UX Designers in the Product Development Life Cycle and How to Excel in the Field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1458659-9E6E-2DCB-1C87-984281E5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43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A8C1D9-9F20-46ED-7AD1-0E229CE6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dizajnera</a:t>
            </a:r>
            <a:r>
              <a:rPr lang="en-US" dirty="0"/>
              <a:t>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68E2281-88CB-0C71-77F6-5ED5E3DB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23189DC1-0EF9-03C0-DEAC-2CB7D8D05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856" y="1022226"/>
            <a:ext cx="5588287" cy="48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5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375C-CE21-275C-3020-4C90E89C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CE0D7F-B0FF-40E0-1DF8-D31F564C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0" y="425408"/>
            <a:ext cx="6478342" cy="1325563"/>
          </a:xfrm>
        </p:spPr>
        <p:txBody>
          <a:bodyPr/>
          <a:lstStyle/>
          <a:p>
            <a:pPr algn="l"/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dizajnera</a:t>
            </a:r>
            <a:r>
              <a:rPr lang="en-US" dirty="0"/>
              <a:t>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948E8E8C-E039-7534-170A-1131C666131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korak</a:t>
            </a:r>
            <a:r>
              <a:rPr lang="en-US" dirty="0"/>
              <a:t>: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ideja</a:t>
            </a:r>
            <a:r>
              <a:rPr lang="en-US" dirty="0"/>
              <a:t> za </a:t>
            </a:r>
            <a:r>
              <a:rPr lang="en-US" dirty="0" err="1"/>
              <a:t>stvaranje</a:t>
            </a:r>
            <a:r>
              <a:rPr lang="en-US" dirty="0"/>
              <a:t> </a:t>
            </a:r>
            <a:r>
              <a:rPr lang="en-US" dirty="0" err="1"/>
              <a:t>korisničkih</a:t>
            </a:r>
            <a:r>
              <a:rPr lang="en-US" dirty="0"/>
              <a:t> </a:t>
            </a:r>
            <a:r>
              <a:rPr lang="en-US" dirty="0" err="1"/>
              <a:t>zahtjeva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(</a:t>
            </a:r>
            <a:r>
              <a:rPr lang="en-US" dirty="0" err="1"/>
              <a:t>eng.</a:t>
            </a:r>
            <a:r>
              <a:rPr lang="en-US" dirty="0"/>
              <a:t> </a:t>
            </a:r>
            <a:r>
              <a:rPr lang="en-US" i="1" dirty="0"/>
              <a:t>User requirements</a:t>
            </a:r>
            <a:r>
              <a:rPr lang="en-US" dirty="0"/>
              <a:t>)</a:t>
            </a:r>
          </a:p>
          <a:p>
            <a:r>
              <a:rPr lang="en-US" dirty="0" err="1"/>
              <a:t>Identificiranje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proizvod</a:t>
            </a:r>
            <a:r>
              <a:rPr lang="en-US" dirty="0"/>
              <a:t> bio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korisnike</a:t>
            </a:r>
            <a:endParaRPr lang="en-US" dirty="0"/>
          </a:p>
          <a:p>
            <a:pPr lvl="1"/>
            <a:r>
              <a:rPr lang="en-US" dirty="0" err="1"/>
              <a:t>Identificiranje</a:t>
            </a:r>
            <a:r>
              <a:rPr lang="en-US" dirty="0"/>
              <a:t> </a:t>
            </a:r>
            <a:r>
              <a:rPr lang="en-US" dirty="0" err="1"/>
              <a:t>potreba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: </a:t>
            </a:r>
            <a:r>
              <a:rPr lang="en-US" dirty="0" err="1"/>
              <a:t>provođenje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potreba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dirty="0" err="1"/>
              <a:t>Identificiranje</a:t>
            </a:r>
            <a:r>
              <a:rPr lang="en-US" dirty="0"/>
              <a:t> </a:t>
            </a:r>
            <a:r>
              <a:rPr lang="en-US" dirty="0" err="1"/>
              <a:t>korisničkih</a:t>
            </a:r>
            <a:r>
              <a:rPr lang="en-US" dirty="0"/>
              <a:t> </a:t>
            </a:r>
            <a:r>
              <a:rPr lang="en-US" i="1" dirty="0"/>
              <a:t>pain points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0606E504-DC49-47EA-DEF9-C18A918C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FB44249-FC9B-7F97-F54D-1E8ED146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765" y="275348"/>
            <a:ext cx="2629035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8AA51-876F-2466-783A-1620212D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F10D45A-FB56-E131-68C9-3D5ADE13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59" y="425408"/>
            <a:ext cx="6374825" cy="1325563"/>
          </a:xfrm>
        </p:spPr>
        <p:txBody>
          <a:bodyPr/>
          <a:lstStyle/>
          <a:p>
            <a:pPr algn="l"/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dizajnera</a:t>
            </a:r>
            <a:r>
              <a:rPr lang="en-US" dirty="0"/>
              <a:t>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FA80FC2E-B46A-C7EB-5F57-82C39691B17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definiranja</a:t>
            </a:r>
            <a:r>
              <a:rPr lang="en-US" dirty="0"/>
              <a:t>: UX </a:t>
            </a:r>
            <a:r>
              <a:rPr lang="en-US" dirty="0" err="1"/>
              <a:t>dizajneri</a:t>
            </a:r>
            <a:r>
              <a:rPr lang="en-US" dirty="0"/>
              <a:t>, UX </a:t>
            </a:r>
            <a:r>
              <a:rPr lang="en-US" dirty="0" err="1"/>
              <a:t>istraživači</a:t>
            </a:r>
            <a:r>
              <a:rPr lang="en-US" dirty="0"/>
              <a:t>, </a:t>
            </a:r>
            <a:r>
              <a:rPr lang="en-US" dirty="0" err="1"/>
              <a:t>naručitelji</a:t>
            </a:r>
            <a:r>
              <a:rPr lang="en-US" dirty="0"/>
              <a:t> </a:t>
            </a:r>
            <a:r>
              <a:rPr lang="en-US" i="1" dirty="0"/>
              <a:t>(stakeholders</a:t>
            </a:r>
            <a:r>
              <a:rPr lang="en-US" dirty="0"/>
              <a:t>)</a:t>
            </a:r>
            <a:r>
              <a:rPr lang="en-US" i="1" dirty="0"/>
              <a:t>….</a:t>
            </a:r>
            <a:r>
              <a:rPr lang="en-US" dirty="0" err="1"/>
              <a:t>suradnja</a:t>
            </a:r>
            <a:r>
              <a:rPr lang="en-US" dirty="0"/>
              <a:t> s </a:t>
            </a:r>
            <a:r>
              <a:rPr lang="en-US" dirty="0" err="1"/>
              <a:t>timom</a:t>
            </a:r>
            <a:endParaRPr lang="en-US" dirty="0"/>
          </a:p>
          <a:p>
            <a:r>
              <a:rPr lang="en-US" dirty="0" err="1"/>
              <a:t>Identificiranje</a:t>
            </a:r>
            <a:r>
              <a:rPr lang="en-US" dirty="0"/>
              <a:t> </a:t>
            </a:r>
            <a:r>
              <a:rPr lang="en-US" dirty="0" err="1"/>
              <a:t>ciljeva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ciljane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skupine</a:t>
            </a:r>
            <a:r>
              <a:rPr lang="en-US" dirty="0"/>
              <a:t>, </a:t>
            </a:r>
            <a:r>
              <a:rPr lang="en-US" dirty="0" err="1"/>
              <a:t>ciljeva</a:t>
            </a:r>
            <a:r>
              <a:rPr lang="en-US" dirty="0"/>
              <a:t> I </a:t>
            </a:r>
            <a:r>
              <a:rPr lang="en-US" dirty="0" err="1"/>
              <a:t>značajki</a:t>
            </a:r>
            <a:endParaRPr lang="en-US" dirty="0"/>
          </a:p>
          <a:p>
            <a:pPr lvl="1"/>
            <a:r>
              <a:rPr lang="en-US" dirty="0"/>
              <a:t>Analiza </a:t>
            </a:r>
            <a:r>
              <a:rPr lang="en-US" dirty="0" err="1"/>
              <a:t>povratnih</a:t>
            </a:r>
            <a:r>
              <a:rPr lang="en-US" dirty="0"/>
              <a:t> </a:t>
            </a:r>
            <a:r>
              <a:rPr lang="en-US" dirty="0" err="1"/>
              <a:t>informacija</a:t>
            </a:r>
            <a:r>
              <a:rPr lang="en-US" dirty="0"/>
              <a:t> od </a:t>
            </a:r>
            <a:r>
              <a:rPr lang="en-US" dirty="0" err="1"/>
              <a:t>korisnika</a:t>
            </a:r>
            <a:endParaRPr lang="en-US" dirty="0"/>
          </a:p>
          <a:p>
            <a:pPr lvl="1"/>
            <a:r>
              <a:rPr lang="en-US" dirty="0" err="1"/>
              <a:t>Provjera</a:t>
            </a:r>
            <a:r>
              <a:rPr lang="en-US" dirty="0"/>
              <a:t> da </a:t>
            </a:r>
            <a:r>
              <a:rPr lang="en-US" dirty="0" err="1"/>
              <a:t>proizvod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s </a:t>
            </a:r>
            <a:r>
              <a:rPr lang="en-US" dirty="0" err="1"/>
              <a:t>korisničkim</a:t>
            </a:r>
            <a:r>
              <a:rPr lang="en-US" dirty="0"/>
              <a:t> </a:t>
            </a:r>
            <a:r>
              <a:rPr lang="en-US" dirty="0" err="1"/>
              <a:t>zahtjevima</a:t>
            </a:r>
            <a:endParaRPr lang="en-US" dirty="0"/>
          </a:p>
          <a:p>
            <a:pPr lvl="1"/>
            <a:r>
              <a:rPr lang="en-US" dirty="0" err="1"/>
              <a:t>Primjena</a:t>
            </a:r>
            <a:r>
              <a:rPr lang="en-US" dirty="0"/>
              <a:t> </a:t>
            </a:r>
            <a:r>
              <a:rPr lang="en-US" dirty="0" err="1"/>
              <a:t>principa</a:t>
            </a:r>
            <a:r>
              <a:rPr lang="en-US" dirty="0"/>
              <a:t> UCD – </a:t>
            </a:r>
            <a:r>
              <a:rPr lang="en-US" dirty="0" err="1"/>
              <a:t>dizajn</a:t>
            </a:r>
            <a:r>
              <a:rPr lang="en-US" dirty="0"/>
              <a:t>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korisniku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87A77DF5-BEC4-A8F1-163C-18B552B1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E1A37222-680C-DE50-9F7E-9B0382365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383" y="182520"/>
            <a:ext cx="2603634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29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198F8-8D2A-D56B-8DAA-028CBB5F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F48127-F761-B5C7-24C5-EEDD08A3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0" y="425408"/>
            <a:ext cx="6478342" cy="1325563"/>
          </a:xfrm>
        </p:spPr>
        <p:txBody>
          <a:bodyPr/>
          <a:lstStyle/>
          <a:p>
            <a:pPr algn="l"/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dizajnera</a:t>
            </a:r>
            <a:r>
              <a:rPr lang="en-US" dirty="0"/>
              <a:t>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CED654DE-4B09-78CF-D0E2-70F6E6B6FE9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dizajna</a:t>
            </a:r>
            <a:endParaRPr lang="en-US" dirty="0"/>
          </a:p>
          <a:p>
            <a:r>
              <a:rPr lang="en-US" dirty="0" err="1"/>
              <a:t>Izrada</a:t>
            </a:r>
            <a:r>
              <a:rPr lang="en-US" dirty="0"/>
              <a:t> </a:t>
            </a:r>
            <a:r>
              <a:rPr lang="en-US" dirty="0" err="1"/>
              <a:t>prototipa</a:t>
            </a:r>
            <a:r>
              <a:rPr lang="en-US" dirty="0"/>
              <a:t> (low-fidelity wireframes, high – fidelity </a:t>
            </a:r>
            <a:r>
              <a:rPr lang="en-US" dirty="0" err="1"/>
              <a:t>prototipi</a:t>
            </a:r>
            <a:r>
              <a:rPr lang="en-US" dirty="0"/>
              <a:t>)</a:t>
            </a:r>
          </a:p>
          <a:p>
            <a:r>
              <a:rPr lang="en-US" dirty="0" err="1"/>
              <a:t>Primjena</a:t>
            </a:r>
            <a:r>
              <a:rPr lang="en-US" dirty="0"/>
              <a:t> design thinking </a:t>
            </a:r>
            <a:r>
              <a:rPr lang="en-US" dirty="0" err="1"/>
              <a:t>metodologije</a:t>
            </a:r>
            <a:r>
              <a:rPr lang="en-US" dirty="0"/>
              <a:t> I </a:t>
            </a:r>
            <a:r>
              <a:rPr lang="en-US" dirty="0" err="1"/>
              <a:t>ostalih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s </a:t>
            </a:r>
            <a:r>
              <a:rPr lang="en-US" dirty="0" err="1"/>
              <a:t>ciljem</a:t>
            </a:r>
            <a:r>
              <a:rPr lang="en-US" dirty="0"/>
              <a:t> </a:t>
            </a:r>
            <a:r>
              <a:rPr lang="en-US" dirty="0" err="1"/>
              <a:t>izrade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i </a:t>
            </a:r>
            <a:r>
              <a:rPr lang="en-US" dirty="0" err="1"/>
              <a:t>sučelja</a:t>
            </a:r>
            <a:r>
              <a:rPr lang="en-US" dirty="0"/>
              <a:t> (</a:t>
            </a:r>
            <a:r>
              <a:rPr lang="en-US" i="1" dirty="0"/>
              <a:t>task flows</a:t>
            </a:r>
            <a:r>
              <a:rPr lang="en-US" dirty="0"/>
              <a:t>), </a:t>
            </a:r>
            <a:r>
              <a:rPr lang="en-US" dirty="0" err="1"/>
              <a:t>planiranje</a:t>
            </a:r>
            <a:r>
              <a:rPr lang="en-US" dirty="0"/>
              <a:t> </a:t>
            </a:r>
            <a:r>
              <a:rPr lang="en-US" dirty="0" err="1"/>
              <a:t>sadržaja</a:t>
            </a:r>
            <a:r>
              <a:rPr lang="en-US" dirty="0"/>
              <a:t> (</a:t>
            </a:r>
            <a:r>
              <a:rPr lang="en-US" dirty="0" err="1"/>
              <a:t>informacijska</a:t>
            </a:r>
            <a:r>
              <a:rPr lang="en-US" dirty="0"/>
              <a:t> </a:t>
            </a:r>
            <a:r>
              <a:rPr lang="en-US" dirty="0" err="1"/>
              <a:t>arhitektura</a:t>
            </a:r>
            <a:r>
              <a:rPr lang="en-US" dirty="0"/>
              <a:t>)</a:t>
            </a:r>
          </a:p>
          <a:p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upotrebljivosti</a:t>
            </a:r>
            <a:r>
              <a:rPr lang="en-US" dirty="0"/>
              <a:t> </a:t>
            </a:r>
            <a:r>
              <a:rPr lang="en-US" dirty="0" err="1"/>
              <a:t>ranih</a:t>
            </a:r>
            <a:r>
              <a:rPr lang="en-US" dirty="0"/>
              <a:t> </a:t>
            </a:r>
            <a:r>
              <a:rPr lang="en-US" dirty="0" err="1"/>
              <a:t>prototipa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73D5E0C-754D-FCB0-4A34-0503A095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EEE8CD41-68FF-0603-B9FA-2A2CDB5B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463" y="134055"/>
            <a:ext cx="2419474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0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E87F-A059-F960-23D8-273A942E2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8C32DD-AC9D-B868-38A9-C2BC66AB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0" y="425408"/>
            <a:ext cx="6305814" cy="1325563"/>
          </a:xfrm>
        </p:spPr>
        <p:txBody>
          <a:bodyPr/>
          <a:lstStyle/>
          <a:p>
            <a:pPr algn="l"/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dizajnera</a:t>
            </a:r>
            <a:r>
              <a:rPr lang="en-US" dirty="0"/>
              <a:t>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24C268F4-EE3E-C2A0-35A4-98105745A8B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testiranja</a:t>
            </a:r>
            <a:endParaRPr lang="en-US" dirty="0"/>
          </a:p>
          <a:p>
            <a:pPr lvl="1"/>
            <a:r>
              <a:rPr lang="en-US" dirty="0" err="1"/>
              <a:t>Testiranje</a:t>
            </a:r>
            <a:r>
              <a:rPr lang="en-US" dirty="0"/>
              <a:t> </a:t>
            </a:r>
            <a:r>
              <a:rPr lang="en-US" dirty="0" err="1"/>
              <a:t>funkcionalnih</a:t>
            </a:r>
            <a:r>
              <a:rPr lang="en-US" dirty="0"/>
              <a:t> </a:t>
            </a:r>
            <a:r>
              <a:rPr lang="en-US" dirty="0" err="1"/>
              <a:t>prototipa</a:t>
            </a:r>
            <a:endParaRPr lang="en-US" dirty="0"/>
          </a:p>
          <a:p>
            <a:pPr lvl="1"/>
            <a:r>
              <a:rPr lang="en-US" dirty="0" err="1"/>
              <a:t>Identificiranje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upotrebljivosti</a:t>
            </a:r>
            <a:endParaRPr lang="en-US" dirty="0"/>
          </a:p>
          <a:p>
            <a:pPr lvl="1"/>
            <a:r>
              <a:rPr lang="en-US" dirty="0" err="1"/>
              <a:t>Kvantitativne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kvalitativne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testiranja</a:t>
            </a:r>
            <a:endParaRPr lang="en-US" dirty="0"/>
          </a:p>
          <a:p>
            <a:r>
              <a:rPr lang="en-US" dirty="0" err="1"/>
              <a:t>Suradnja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članovima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en-US" dirty="0"/>
              <a:t> s </a:t>
            </a:r>
            <a:r>
              <a:rPr lang="en-US" dirty="0" err="1"/>
              <a:t>ciljem</a:t>
            </a:r>
            <a:r>
              <a:rPr lang="en-US" dirty="0"/>
              <a:t> </a:t>
            </a:r>
            <a:r>
              <a:rPr lang="en-US" dirty="0" err="1"/>
              <a:t>postizanja</a:t>
            </a:r>
            <a:r>
              <a:rPr lang="en-US" dirty="0"/>
              <a:t> </a:t>
            </a:r>
            <a:r>
              <a:rPr lang="en-US" dirty="0" err="1"/>
              <a:t>dizajna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koji je </a:t>
            </a:r>
            <a:r>
              <a:rPr lang="en-US" dirty="0" err="1"/>
              <a:t>usmjeren</a:t>
            </a:r>
            <a:r>
              <a:rPr lang="en-US" dirty="0"/>
              <a:t> </a:t>
            </a:r>
            <a:r>
              <a:rPr lang="en-US" dirty="0" err="1"/>
              <a:t>korisnicima</a:t>
            </a:r>
            <a:r>
              <a:rPr lang="en-US" dirty="0"/>
              <a:t> (UCD </a:t>
            </a:r>
            <a:r>
              <a:rPr lang="en-US" dirty="0" err="1"/>
              <a:t>dizajn</a:t>
            </a:r>
            <a:r>
              <a:rPr lang="en-US" dirty="0"/>
              <a:t>),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postiglo</a:t>
            </a:r>
            <a:r>
              <a:rPr lang="en-US" dirty="0"/>
              <a:t> </a:t>
            </a:r>
            <a:r>
              <a:rPr lang="en-US" dirty="0" err="1"/>
              <a:t>izvrsno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dirty="0" err="1"/>
              <a:t>iskustvo</a:t>
            </a:r>
            <a:r>
              <a:rPr lang="en-US" dirty="0"/>
              <a:t> (UX)</a:t>
            </a:r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A4B3ACC-C697-4FEE-8B9F-C1F939DC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ADDCD5E8-B1B7-5A60-078A-AF222C2D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97534"/>
            <a:ext cx="2279767" cy="17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0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B8AB0-F552-447A-B64C-59F22668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BE2B9B-3DCD-BDBF-EBE3-1F5F8307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0" y="425408"/>
            <a:ext cx="5897880" cy="1325563"/>
          </a:xfrm>
        </p:spPr>
        <p:txBody>
          <a:bodyPr/>
          <a:lstStyle/>
          <a:p>
            <a:pPr algn="l"/>
            <a:r>
              <a:rPr lang="en-US" dirty="0" err="1"/>
              <a:t>Uloga</a:t>
            </a:r>
            <a:r>
              <a:rPr lang="en-US" dirty="0"/>
              <a:t> </a:t>
            </a:r>
            <a:r>
              <a:rPr lang="en-US" dirty="0" err="1"/>
              <a:t>ux</a:t>
            </a:r>
            <a:r>
              <a:rPr lang="en-US" dirty="0"/>
              <a:t> </a:t>
            </a:r>
            <a:r>
              <a:rPr lang="en-US" dirty="0" err="1"/>
              <a:t>dizajnera</a:t>
            </a:r>
            <a:r>
              <a:rPr lang="en-US" dirty="0"/>
              <a:t> u </a:t>
            </a:r>
            <a:r>
              <a:rPr lang="en-US" dirty="0" err="1"/>
              <a:t>životnom</a:t>
            </a:r>
            <a:r>
              <a:rPr lang="en-US" dirty="0"/>
              <a:t> </a:t>
            </a:r>
            <a:r>
              <a:rPr lang="en-US" dirty="0" err="1"/>
              <a:t>ciklusu</a:t>
            </a:r>
            <a:r>
              <a:rPr lang="en-US" dirty="0"/>
              <a:t> </a:t>
            </a:r>
            <a:r>
              <a:rPr lang="en-US" dirty="0" err="1"/>
              <a:t>razvoja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hr-HR" dirty="0"/>
          </a:p>
        </p:txBody>
      </p:sp>
      <p:sp>
        <p:nvSpPr>
          <p:cNvPr id="3" name="Rezervirano mjesto za SmartArt 2">
            <a:extLst>
              <a:ext uri="{FF2B5EF4-FFF2-40B4-BE49-F238E27FC236}">
                <a16:creationId xmlns:a16="http://schemas.microsoft.com/office/drawing/2014/main" id="{5E69C372-4048-BC06-9D63-2AA0809BCE79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/>
          <a:lstStyle/>
          <a:p>
            <a:r>
              <a:rPr lang="en-US" dirty="0" err="1"/>
              <a:t>Faza</a:t>
            </a:r>
            <a:r>
              <a:rPr lang="en-US" dirty="0"/>
              <a:t> </a:t>
            </a:r>
            <a:r>
              <a:rPr lang="en-US" dirty="0" err="1"/>
              <a:t>lansiranja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lang="en-US" dirty="0"/>
          </a:p>
          <a:p>
            <a:pPr lvl="1"/>
            <a:r>
              <a:rPr lang="en-US" dirty="0" err="1"/>
              <a:t>Proizvod</a:t>
            </a:r>
            <a:r>
              <a:rPr lang="en-US" dirty="0"/>
              <a:t> se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korisnicima</a:t>
            </a:r>
            <a:endParaRPr lang="en-US" dirty="0"/>
          </a:p>
          <a:p>
            <a:r>
              <a:rPr lang="en-US" dirty="0" err="1"/>
              <a:t>Kontinuirana</a:t>
            </a:r>
            <a:r>
              <a:rPr lang="en-US" dirty="0"/>
              <a:t> </a:t>
            </a:r>
            <a:r>
              <a:rPr lang="en-US" dirty="0" err="1"/>
              <a:t>analiza</a:t>
            </a:r>
            <a:endParaRPr lang="en-US" dirty="0"/>
          </a:p>
          <a:p>
            <a:r>
              <a:rPr lang="en-US" dirty="0"/>
              <a:t>Input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korisničko</a:t>
            </a:r>
            <a:r>
              <a:rPr lang="en-US" dirty="0"/>
              <a:t> </a:t>
            </a:r>
            <a:r>
              <a:rPr lang="en-US" i="1" dirty="0"/>
              <a:t>onboarding </a:t>
            </a:r>
            <a:r>
              <a:rPr lang="en-US" dirty="0" err="1"/>
              <a:t>iskustvo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62E9378B-5BAC-1EC9-3641-550454E2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5452CB8C-E263-9EA5-F532-1438FD03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494" y="136525"/>
            <a:ext cx="2171812" cy="1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20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7F809-A434-4A8D-A127-1C50C2DB3890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230e9df3-be65-4c73-a93b-d1236ebd677e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555</TotalTime>
  <Words>695</Words>
  <Application>Microsoft Office PowerPoint</Application>
  <PresentationFormat>Široki zaslon</PresentationFormat>
  <Paragraphs>81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Times New Roman</vt:lpstr>
      <vt:lpstr>Tema sustava Office</vt:lpstr>
      <vt:lpstr>Uvod u web tehnologije</vt:lpstr>
      <vt:lpstr>Životni ciklus razvoja digitalnih proizvoda  </vt:lpstr>
      <vt:lpstr>Literatura</vt:lpstr>
      <vt:lpstr>Uloga ux dizajnera u životnom ciklusu razvoja proizvoda</vt:lpstr>
      <vt:lpstr>Uloga ux dizajnera u životnom ciklusu razvoja proizvoda</vt:lpstr>
      <vt:lpstr>Uloga ux dizajnera u životnom ciklusu razvoja proizvoda</vt:lpstr>
      <vt:lpstr>Uloga ux dizajnera u životnom ciklusu razvoja proizvoda</vt:lpstr>
      <vt:lpstr>Uloga ux dizajnera u životnom ciklusu razvoja proizvoda</vt:lpstr>
      <vt:lpstr>Uloga ux dizajnera u životnom ciklusu razvoja proizvoda</vt:lpstr>
      <vt:lpstr>Seminarska rasprava (u grupama)</vt:lpstr>
      <vt:lpstr>Zadatak 1 – upute za zadatak </vt:lpstr>
      <vt:lpstr>Zadatak 1 – upute za zadatak </vt:lpstr>
      <vt:lpstr>Sljedeća 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web tehnologije</dc:title>
  <dc:creator>Nikolina Peša Pavlović</dc:creator>
  <cp:lastModifiedBy>korisnik</cp:lastModifiedBy>
  <cp:revision>13</cp:revision>
  <dcterms:created xsi:type="dcterms:W3CDTF">2024-02-04T14:51:05Z</dcterms:created>
  <dcterms:modified xsi:type="dcterms:W3CDTF">2024-03-26T14:08:30Z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