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1" r:id="rId5"/>
  </p:sldMasterIdLst>
  <p:notesMasterIdLst>
    <p:notesMasterId r:id="rId25"/>
  </p:notesMasterIdLst>
  <p:handoutMasterIdLst>
    <p:handoutMasterId r:id="rId26"/>
  </p:handoutMasterIdLst>
  <p:sldIdLst>
    <p:sldId id="275" r:id="rId6"/>
    <p:sldId id="344" r:id="rId7"/>
    <p:sldId id="342" r:id="rId8"/>
    <p:sldId id="352" r:id="rId9"/>
    <p:sldId id="361" r:id="rId10"/>
    <p:sldId id="362" r:id="rId11"/>
    <p:sldId id="283" r:id="rId12"/>
    <p:sldId id="364" r:id="rId13"/>
    <p:sldId id="375" r:id="rId14"/>
    <p:sldId id="382" r:id="rId15"/>
    <p:sldId id="384" r:id="rId16"/>
    <p:sldId id="385" r:id="rId17"/>
    <p:sldId id="345" r:id="rId18"/>
    <p:sldId id="386" r:id="rId19"/>
    <p:sldId id="370" r:id="rId20"/>
    <p:sldId id="383" r:id="rId21"/>
    <p:sldId id="337" r:id="rId22"/>
    <p:sldId id="365" r:id="rId23"/>
    <p:sldId id="3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19494c437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0" name="Google Shape;400;g219494c437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6fe0f23794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2" name="Google Shape;502;g6fe0f23794_0_4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g6fe0f23794_0_4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25" tIns="45650" rIns="91325" bIns="456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541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hr-HR"/>
              <a:t>Kliknite ikonu da biste dodali SmartArt grafiku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va sadržaj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mo naslov" type="titleOnly">
  <p:cSld name="Samo naslov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1404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FB43-724D-437A-A5E8-1D673BA80D2D}" type="datetimeFigureOut">
              <a:rPr lang="hr-HR" smtClean="0"/>
              <a:t>2.4.2024.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67338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Uredite stil naslova matrice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Uredite stil podnaslova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FB43-724D-437A-A5E8-1D673BA80D2D}" type="datetimeFigureOut">
              <a:rPr lang="hr-HR" smtClean="0"/>
              <a:t>2.4.2024.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13822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FB43-724D-437A-A5E8-1D673BA80D2D}" type="datetimeFigureOut">
              <a:rPr lang="hr-HR" smtClean="0"/>
              <a:t>2.4.2024.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0083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Uredite stil naslova matrice</a:t>
            </a:r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FB43-724D-437A-A5E8-1D673BA80D2D}" type="datetimeFigureOut">
              <a:rPr lang="hr-HR" smtClean="0"/>
              <a:t>2.4.2024.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02910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FB43-724D-437A-A5E8-1D673BA80D2D}" type="datetimeFigureOut">
              <a:rPr lang="hr-HR" smtClean="0"/>
              <a:t>2.4.2024.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58018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FB43-724D-437A-A5E8-1D673BA80D2D}" type="datetimeFigureOut">
              <a:rPr lang="hr-HR" smtClean="0"/>
              <a:t>2.4.2024.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86540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FB43-724D-437A-A5E8-1D673BA80D2D}" type="datetimeFigureOut">
              <a:rPr lang="hr-HR" smtClean="0"/>
              <a:t>2.4.2024.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069080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FB43-724D-437A-A5E8-1D673BA80D2D}" type="datetimeFigureOut">
              <a:rPr lang="hr-HR" smtClean="0"/>
              <a:t>2.4.2024.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91412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Uredite stil naslova matrice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FB43-724D-437A-A5E8-1D673BA80D2D}" type="datetimeFigureOut">
              <a:rPr lang="hr-HR" smtClean="0"/>
              <a:t>2.4.2024.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92611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Uredite stil naslova matrice</a:t>
            </a:r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FB43-724D-437A-A5E8-1D673BA80D2D}" type="datetimeFigureOut">
              <a:rPr lang="hr-HR" smtClean="0"/>
              <a:t>2.4.2024.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591690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FB43-724D-437A-A5E8-1D673BA80D2D}" type="datetimeFigureOut">
              <a:rPr lang="hr-HR" smtClean="0"/>
              <a:t>2.4.2024.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53019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FB43-724D-437A-A5E8-1D673BA80D2D}" type="datetimeFigureOut">
              <a:rPr lang="hr-HR" smtClean="0"/>
              <a:t>2.4.2024.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8504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hr-HR"/>
              <a:t>Kliknite ikonu da biste dodali grafikon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hr-HR"/>
              <a:t>Kliknite ikonu da biste dodali tablicu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  <p:sldLayoutId id="2147483669" r:id="rId16"/>
    <p:sldLayoutId id="2147483670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Uredite stil naslova matrice</a:t>
            </a:r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1FB43-724D-437A-A5E8-1D673BA80D2D}" type="datetimeFigureOut">
              <a:rPr lang="hr-HR" smtClean="0"/>
              <a:t>2.4.2024.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202B4-9E9C-4ADB-9FE3-5F44E6437AB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9927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xpin.com/studio/blog/the-practical-guide-to-empathy-maps-creating-a-10-minute-persona/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iro.com/templates/empathy-map/" TargetMode="Externa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ilanot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action-design.org/literature/topics/user-centered-design" TargetMode="External"/><Relationship Id="rId2" Type="http://schemas.openxmlformats.org/officeDocument/2006/relationships/hyperlink" Target="https://www.daitodesign.com/blog/2021/5/4/the-user-centered-design-lifecycle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futuremind.com/en/insights/how-user-needs-drive-digital-product-requirements/" TargetMode="External"/><Relationship Id="rId4" Type="http://schemas.openxmlformats.org/officeDocument/2006/relationships/hyperlink" Target="https://webflow.com/blog/user-centered-design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interaction-design.org/literature/topics/user-centered-design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raction-design.org/literature/topics/user-centered-design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0532" y="4434840"/>
            <a:ext cx="6177279" cy="1122202"/>
          </a:xfrm>
        </p:spPr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u web </a:t>
            </a:r>
            <a:r>
              <a:rPr lang="en-US" dirty="0" err="1"/>
              <a:t>tehnologije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5670" y="6111240"/>
            <a:ext cx="4941770" cy="39666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Dr. sc. Nikolina Peša Pavlović</a:t>
            </a: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26E886FF-B205-637A-8BC9-5EBDF36F2BBD}"/>
              </a:ext>
            </a:extLst>
          </p:cNvPr>
          <p:cNvSpPr txBox="1"/>
          <p:nvPr/>
        </p:nvSpPr>
        <p:spPr>
          <a:xfrm>
            <a:off x="5090160" y="5466080"/>
            <a:ext cx="617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Stručni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prijediplomski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studij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Informacijske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tehnologije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024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slov 5">
            <a:extLst>
              <a:ext uri="{FF2B5EF4-FFF2-40B4-BE49-F238E27FC236}">
                <a16:creationId xmlns:a16="http://schemas.microsoft.com/office/drawing/2014/main" id="{45DD5A54-9F2C-32A0-0E7D-044E9787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Moj</a:t>
            </a:r>
            <a:r>
              <a:rPr lang="en-US" dirty="0"/>
              <a:t> </a:t>
            </a:r>
            <a:r>
              <a:rPr lang="en-US" dirty="0" err="1"/>
              <a:t>primjer</a:t>
            </a:r>
            <a:endParaRPr lang="hr-HR" dirty="0"/>
          </a:p>
        </p:txBody>
      </p:sp>
      <p:sp>
        <p:nvSpPr>
          <p:cNvPr id="7" name="Rezervirano mjesto tablice 6">
            <a:extLst>
              <a:ext uri="{FF2B5EF4-FFF2-40B4-BE49-F238E27FC236}">
                <a16:creationId xmlns:a16="http://schemas.microsoft.com/office/drawing/2014/main" id="{1436FCCC-AF93-B66D-361A-A750C6C404CC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Stranica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za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kupovinu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cvijeća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veleprodaja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maloprodaja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Profil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1: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tvrtka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X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koja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bavi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maloprodajom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cvijeća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Profil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2: Zora –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domaćica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voli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cvijeće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nije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napredni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korisnik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tehnologije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A438BAF3-268D-B59A-66EB-0176113E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24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slov 5">
            <a:extLst>
              <a:ext uri="{FF2B5EF4-FFF2-40B4-BE49-F238E27FC236}">
                <a16:creationId xmlns:a16="http://schemas.microsoft.com/office/drawing/2014/main" id="{45DD5A54-9F2C-32A0-0E7D-044E9787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UCD – ZADATAK NA NASTAVI</a:t>
            </a:r>
            <a:br>
              <a:rPr lang="en-US" dirty="0"/>
            </a:br>
            <a:r>
              <a:rPr lang="en-US" dirty="0" err="1"/>
              <a:t>Priprema</a:t>
            </a:r>
            <a:r>
              <a:rPr lang="en-US" dirty="0"/>
              <a:t> za </a:t>
            </a:r>
            <a:r>
              <a:rPr lang="en-US" dirty="0" err="1"/>
              <a:t>zadatak</a:t>
            </a:r>
            <a:r>
              <a:rPr lang="en-US" dirty="0"/>
              <a:t> 2 –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konkurencije</a:t>
            </a:r>
            <a:endParaRPr lang="hr-HR" dirty="0"/>
          </a:p>
        </p:txBody>
      </p:sp>
      <p:sp>
        <p:nvSpPr>
          <p:cNvPr id="7" name="Rezervirano mjesto tablice 6">
            <a:extLst>
              <a:ext uri="{FF2B5EF4-FFF2-40B4-BE49-F238E27FC236}">
                <a16:creationId xmlns:a16="http://schemas.microsoft.com/office/drawing/2014/main" id="{1436FCCC-AF93-B66D-361A-A750C6C404CC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Odgovorite</a:t>
            </a:r>
            <a:r>
              <a:rPr lang="en-US" dirty="0"/>
              <a:t> </a:t>
            </a:r>
            <a:r>
              <a:rPr lang="en-US" dirty="0" err="1"/>
              <a:t>kratko</a:t>
            </a:r>
            <a:r>
              <a:rPr lang="en-US" dirty="0"/>
              <a:t>, </a:t>
            </a:r>
            <a:r>
              <a:rPr lang="en-US" dirty="0" err="1"/>
              <a:t>opisno</a:t>
            </a:r>
            <a:r>
              <a:rPr lang="en-US" dirty="0"/>
              <a:t>:</a:t>
            </a:r>
          </a:p>
          <a:p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važno</a:t>
            </a:r>
            <a:r>
              <a:rPr lang="en-US" dirty="0"/>
              <a:t> za </a:t>
            </a:r>
            <a:r>
              <a:rPr lang="en-US" dirty="0" err="1"/>
              <a:t>Profil</a:t>
            </a:r>
            <a:r>
              <a:rPr lang="en-US" dirty="0"/>
              <a:t> 1 </a:t>
            </a:r>
            <a:r>
              <a:rPr lang="en-US" dirty="0" err="1"/>
              <a:t>prilikom</a:t>
            </a:r>
            <a:r>
              <a:rPr lang="en-US" dirty="0"/>
              <a:t> </a:t>
            </a:r>
            <a:r>
              <a:rPr lang="en-US" dirty="0" err="1"/>
              <a:t>interakcije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sustavom</a:t>
            </a:r>
            <a:r>
              <a:rPr lang="en-US" dirty="0"/>
              <a:t>?</a:t>
            </a:r>
          </a:p>
          <a:p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važno</a:t>
            </a:r>
            <a:r>
              <a:rPr lang="en-US" dirty="0"/>
              <a:t> za </a:t>
            </a:r>
            <a:r>
              <a:rPr lang="en-US" dirty="0" err="1"/>
              <a:t>Profil</a:t>
            </a:r>
            <a:r>
              <a:rPr lang="en-US" dirty="0"/>
              <a:t> 2 </a:t>
            </a:r>
            <a:r>
              <a:rPr lang="en-US" dirty="0" err="1"/>
              <a:t>prilikom</a:t>
            </a:r>
            <a:r>
              <a:rPr lang="en-US" dirty="0"/>
              <a:t> </a:t>
            </a:r>
            <a:r>
              <a:rPr lang="en-US" dirty="0" err="1"/>
              <a:t>interakcije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sustavom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Napravite</a:t>
            </a:r>
            <a:r>
              <a:rPr lang="en-US" dirty="0"/>
              <a:t> </a:t>
            </a:r>
            <a:r>
              <a:rPr lang="en-US" dirty="0" err="1"/>
              <a:t>Personu</a:t>
            </a:r>
            <a:r>
              <a:rPr lang="en-US" dirty="0"/>
              <a:t> Empathy Map za </a:t>
            </a:r>
            <a:r>
              <a:rPr lang="en-US" dirty="0" err="1"/>
              <a:t>jednu</a:t>
            </a:r>
            <a:r>
              <a:rPr lang="en-US" dirty="0"/>
              <a:t> </a:t>
            </a:r>
            <a:r>
              <a:rPr lang="en-US" dirty="0" err="1"/>
              <a:t>skupinu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</a:t>
            </a:r>
            <a:r>
              <a:rPr lang="en-US" dirty="0" err="1"/>
              <a:t>vaše</a:t>
            </a:r>
            <a:r>
              <a:rPr lang="en-US" dirty="0"/>
              <a:t> web </a:t>
            </a:r>
            <a:r>
              <a:rPr lang="en-US" dirty="0" err="1"/>
              <a:t>stranice</a:t>
            </a:r>
            <a:r>
              <a:rPr lang="en-US" dirty="0"/>
              <a:t> / </a:t>
            </a:r>
            <a:r>
              <a:rPr lang="en-US" dirty="0" err="1"/>
              <a:t>aplikacije</a:t>
            </a:r>
            <a:r>
              <a:rPr lang="en-US" dirty="0"/>
              <a:t> (</a:t>
            </a:r>
            <a:r>
              <a:rPr lang="en-US" dirty="0" err="1"/>
              <a:t>primjeri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sljedećim</a:t>
            </a:r>
            <a:r>
              <a:rPr lang="en-US" dirty="0"/>
              <a:t> </a:t>
            </a:r>
            <a:r>
              <a:rPr lang="en-US" dirty="0" err="1"/>
              <a:t>slajdovima</a:t>
            </a:r>
            <a:r>
              <a:rPr lang="en-US" dirty="0"/>
              <a:t>)</a:t>
            </a:r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A438BAF3-268D-B59A-66EB-0176113E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41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F824DE-EBAC-994C-86AE-F66855DA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362" y="374460"/>
            <a:ext cx="8997861" cy="994172"/>
          </a:xfrm>
        </p:spPr>
        <p:txBody>
          <a:bodyPr>
            <a:normAutofit/>
          </a:bodyPr>
          <a:lstStyle/>
          <a:p>
            <a:r>
              <a:rPr lang="hr-HR" sz="3200" dirty="0" err="1">
                <a:solidFill>
                  <a:srgbClr val="0070C0"/>
                </a:solidFill>
                <a:latin typeface="Tenorite" panose="00000500000000000000" pitchFamily="2" charset="0"/>
                <a:ea typeface="Amazon Ember Thin" panose="020B0303020204020204" pitchFamily="34" charset="0"/>
                <a:cs typeface="Arial" panose="020B0604020202020204" pitchFamily="34" charset="0"/>
              </a:rPr>
              <a:t>Empathy</a:t>
            </a:r>
            <a:r>
              <a:rPr lang="hr-HR" sz="3200" dirty="0">
                <a:solidFill>
                  <a:srgbClr val="0070C0"/>
                </a:solidFill>
                <a:latin typeface="Tenorite" panose="00000500000000000000" pitchFamily="2" charset="0"/>
                <a:ea typeface="Amazon Ember Thin" panose="020B0303020204020204" pitchFamily="34" charset="0"/>
                <a:cs typeface="Arial" panose="020B0604020202020204" pitchFamily="34" charset="0"/>
              </a:rPr>
              <a:t> </a:t>
            </a:r>
            <a:r>
              <a:rPr lang="hr-HR" sz="3200" dirty="0" err="1">
                <a:solidFill>
                  <a:srgbClr val="0070C0"/>
                </a:solidFill>
                <a:latin typeface="Tenorite" panose="00000500000000000000" pitchFamily="2" charset="0"/>
                <a:ea typeface="Amazon Ember Thin" panose="020B0303020204020204" pitchFamily="34" charset="0"/>
                <a:cs typeface="Arial" panose="020B0604020202020204" pitchFamily="34" charset="0"/>
              </a:rPr>
              <a:t>Map</a:t>
            </a:r>
            <a:endParaRPr lang="hr-HR" sz="3200" dirty="0">
              <a:solidFill>
                <a:srgbClr val="0070C0"/>
              </a:solidFill>
              <a:latin typeface="Tenorite" panose="00000500000000000000" pitchFamily="2" charset="0"/>
              <a:ea typeface="Amazon Ember Thin" panose="020B03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Image result for user personas">
            <a:extLst>
              <a:ext uri="{FF2B5EF4-FFF2-40B4-BE49-F238E27FC236}">
                <a16:creationId xmlns:a16="http://schemas.microsoft.com/office/drawing/2014/main" id="{5BE8D81E-C8C2-B345-BB23-86356C5B6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865" y="1896272"/>
            <a:ext cx="5330273" cy="369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5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F824DE-EBAC-994C-86AE-F66855DA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523" y="374460"/>
            <a:ext cx="7886700" cy="994172"/>
          </a:xfrm>
        </p:spPr>
        <p:txBody>
          <a:bodyPr/>
          <a:lstStyle/>
          <a:p>
            <a:r>
              <a:rPr lang="en-US" sz="3000" dirty="0">
                <a:latin typeface="+mj-lt"/>
                <a:ea typeface="Amazon Ember Thin" panose="020B0303020204020204" pitchFamily="34" charset="0"/>
                <a:cs typeface="Amazon Ember Thin" panose="020B0303020204020204" pitchFamily="34" charset="0"/>
              </a:rPr>
              <a:t>Persona </a:t>
            </a:r>
            <a:r>
              <a:rPr lang="hr-HR" sz="3000" dirty="0" err="1">
                <a:latin typeface="+mj-lt"/>
                <a:ea typeface="Amazon Ember Thin" panose="020B0303020204020204" pitchFamily="34" charset="0"/>
                <a:cs typeface="Amazon Ember Thin" panose="020B0303020204020204" pitchFamily="34" charset="0"/>
              </a:rPr>
              <a:t>Empathy</a:t>
            </a:r>
            <a:r>
              <a:rPr lang="hr-HR" sz="3000" dirty="0">
                <a:latin typeface="+mj-lt"/>
                <a:ea typeface="Amazon Ember Thin" panose="020B0303020204020204" pitchFamily="34" charset="0"/>
                <a:cs typeface="Amazon Ember Thin" panose="020B0303020204020204" pitchFamily="34" charset="0"/>
              </a:rPr>
              <a:t> </a:t>
            </a:r>
            <a:r>
              <a:rPr lang="hr-HR" sz="3000" dirty="0" err="1">
                <a:latin typeface="+mj-lt"/>
                <a:ea typeface="Amazon Ember Thin" panose="020B0303020204020204" pitchFamily="34" charset="0"/>
                <a:cs typeface="Amazon Ember Thin" panose="020B0303020204020204" pitchFamily="34" charset="0"/>
              </a:rPr>
              <a:t>Map</a:t>
            </a:r>
            <a:r>
              <a:rPr lang="en-US" sz="3000" dirty="0">
                <a:latin typeface="+mj-lt"/>
                <a:ea typeface="Amazon Ember Thin" panose="020B0303020204020204" pitchFamily="34" charset="0"/>
                <a:cs typeface="Amazon Ember Thin" panose="020B0303020204020204" pitchFamily="34" charset="0"/>
              </a:rPr>
              <a:t>ping</a:t>
            </a:r>
            <a:endParaRPr lang="hr-HR" sz="3000" dirty="0">
              <a:latin typeface="+mj-lt"/>
              <a:ea typeface="Amazon Ember Thin" panose="020B0303020204020204" pitchFamily="34" charset="0"/>
              <a:cs typeface="Amazon Ember Thin" panose="020B03030202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73" y="1368632"/>
            <a:ext cx="6356748" cy="44944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05575" y="6208295"/>
            <a:ext cx="279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UX Pin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4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3E80618-15A3-0687-F687-67D5A65A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Izrada</a:t>
            </a:r>
            <a:r>
              <a:rPr lang="en-US" dirty="0"/>
              <a:t> Empathy Map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11ED775-5267-ECE6-F81F-C0AC3A9AC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Možete</a:t>
            </a:r>
            <a:r>
              <a:rPr lang="en-US" dirty="0"/>
              <a:t>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običan</a:t>
            </a:r>
            <a:r>
              <a:rPr lang="en-US" dirty="0"/>
              <a:t> </a:t>
            </a:r>
            <a:r>
              <a:rPr lang="en-US" dirty="0" err="1"/>
              <a:t>papir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olovku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Ili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Miro Boards: </a:t>
            </a:r>
            <a:r>
              <a:rPr lang="en-US" dirty="0">
                <a:hlinkClick r:id="rId2"/>
              </a:rPr>
              <a:t>https://miro.com/templates/empathy-map/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predati</a:t>
            </a:r>
            <a:r>
              <a:rPr lang="en-US" dirty="0"/>
              <a:t> </a:t>
            </a:r>
            <a:r>
              <a:rPr lang="en-US" dirty="0" err="1"/>
              <a:t>zadatak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Merlin)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64734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160B-2FC7-B049-AB85-99BB3F36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000" dirty="0">
                <a:solidFill>
                  <a:schemeClr val="accent5">
                    <a:lumMod val="75000"/>
                  </a:schemeClr>
                </a:solidFill>
                <a:latin typeface="Tenorite" panose="00000500000000000000" pitchFamily="2" charset="0"/>
                <a:ea typeface="Amazon Ember Thin" panose="020B0303020204020204" pitchFamily="34" charset="0"/>
                <a:cs typeface="Arial" panose="020B0604020202020204" pitchFamily="34" charset="0"/>
              </a:rPr>
              <a:t>10 koraka u izradi </a:t>
            </a:r>
            <a:r>
              <a:rPr lang="de-DE" sz="3000" dirty="0" err="1">
                <a:solidFill>
                  <a:schemeClr val="accent5">
                    <a:lumMod val="75000"/>
                  </a:schemeClr>
                </a:solidFill>
                <a:latin typeface="Tenorite" panose="00000500000000000000" pitchFamily="2" charset="0"/>
                <a:ea typeface="Amazon Ember Thin" panose="020B0303020204020204" pitchFamily="34" charset="0"/>
                <a:cs typeface="Arial" panose="020B0604020202020204" pitchFamily="34" charset="0"/>
              </a:rPr>
              <a:t>Proto</a:t>
            </a:r>
            <a:r>
              <a:rPr lang="de-DE" sz="3000" dirty="0">
                <a:solidFill>
                  <a:schemeClr val="accent5">
                    <a:lumMod val="75000"/>
                  </a:schemeClr>
                </a:solidFill>
                <a:latin typeface="Tenorite" panose="00000500000000000000" pitchFamily="2" charset="0"/>
                <a:ea typeface="Amazon Ember Thin" panose="020B0303020204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solidFill>
                  <a:schemeClr val="accent5">
                    <a:lumMod val="75000"/>
                  </a:schemeClr>
                </a:solidFill>
                <a:latin typeface="Tenorite" panose="00000500000000000000" pitchFamily="2" charset="0"/>
                <a:ea typeface="Amazon Ember Thin" panose="020B0303020204020204" pitchFamily="34" charset="0"/>
                <a:cs typeface="Arial" panose="020B0604020202020204" pitchFamily="34" charset="0"/>
              </a:rPr>
              <a:t>persona</a:t>
            </a:r>
            <a:r>
              <a:rPr lang="de-DE" sz="3000" dirty="0">
                <a:solidFill>
                  <a:schemeClr val="accent5">
                    <a:lumMod val="75000"/>
                  </a:schemeClr>
                </a:solidFill>
                <a:latin typeface="Tenorite" panose="00000500000000000000" pitchFamily="2" charset="0"/>
                <a:ea typeface="Amazon Ember Thin" panose="020B0303020204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AF249-ADCE-2848-A5F5-1DD33CE72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44554" cy="4513629"/>
          </a:xfrm>
        </p:spPr>
        <p:txBody>
          <a:bodyPr>
            <a:no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600" b="1" dirty="0" err="1">
                <a:latin typeface="Tenorite" panose="00000500000000000000" pitchFamily="2" charset="0"/>
                <a:cs typeface="Arial" panose="020B0604020202020204" pitchFamily="34" charset="0"/>
              </a:rPr>
              <a:t>Prikupljanje</a:t>
            </a:r>
            <a:r>
              <a:rPr lang="en-US" sz="1600" b="1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Tenorite" panose="00000500000000000000" pitchFamily="2" charset="0"/>
                <a:cs typeface="Arial" panose="020B0604020202020204" pitchFamily="34" charset="0"/>
              </a:rPr>
              <a:t>podataka</a:t>
            </a:r>
            <a:r>
              <a:rPr lang="en-US" sz="1600" b="1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–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prikupiti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što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više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podataka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o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ciljanoj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skupini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korisnika</a:t>
            </a:r>
            <a:endParaRPr lang="hr-HR" sz="1600" dirty="0">
              <a:latin typeface="Tenorite" panose="00000500000000000000" pitchFamily="2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b="1" dirty="0" err="1">
                <a:latin typeface="Tenorite" panose="00000500000000000000" pitchFamily="2" charset="0"/>
                <a:cs typeface="Arial" panose="020B0604020202020204" pitchFamily="34" charset="0"/>
              </a:rPr>
              <a:t>Formiranje</a:t>
            </a:r>
            <a:r>
              <a:rPr lang="en-US" sz="1600" b="1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Tenorite" panose="00000500000000000000" pitchFamily="2" charset="0"/>
                <a:cs typeface="Arial" panose="020B0604020202020204" pitchFamily="34" charset="0"/>
              </a:rPr>
              <a:t>hipoteze</a:t>
            </a:r>
            <a:r>
              <a:rPr lang="en-US" sz="1600" b="1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–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općenita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ideja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o tome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kako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korisnici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koriste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sustav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primjer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je Empathy map I Affinity diagram</a:t>
            </a:r>
            <a:endParaRPr lang="hr-HR" sz="1600" dirty="0">
              <a:latin typeface="Tenorite" panose="00000500000000000000" pitchFamily="2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b="1" dirty="0" err="1">
                <a:latin typeface="Tenorite" panose="00000500000000000000" pitchFamily="2" charset="0"/>
                <a:cs typeface="Arial" panose="020B0604020202020204" pitchFamily="34" charset="0"/>
              </a:rPr>
              <a:t>Testiranje</a:t>
            </a:r>
            <a:r>
              <a:rPr lang="en-US" sz="1600" b="1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Tenorite" panose="00000500000000000000" pitchFamily="2" charset="0"/>
                <a:cs typeface="Arial" panose="020B0604020202020204" pitchFamily="34" charset="0"/>
              </a:rPr>
              <a:t>hipoteze</a:t>
            </a:r>
            <a:r>
              <a:rPr lang="en-US" sz="1600" b="1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–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uspoređivanje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hipoteze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sa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stvarnim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korištenjem</a:t>
            </a:r>
            <a:endParaRPr lang="hr-HR" sz="1600" dirty="0">
              <a:latin typeface="Tenorite" panose="00000500000000000000" pitchFamily="2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b="1" dirty="0" err="1">
                <a:latin typeface="Tenorite" panose="00000500000000000000" pitchFamily="2" charset="0"/>
                <a:cs typeface="Arial" panose="020B0604020202020204" pitchFamily="34" charset="0"/>
              </a:rPr>
              <a:t>Broj</a:t>
            </a:r>
            <a:r>
              <a:rPr lang="en-US" sz="1600" b="1" dirty="0">
                <a:latin typeface="Tenorite" panose="00000500000000000000" pitchFamily="2" charset="0"/>
                <a:cs typeface="Arial" panose="020B0604020202020204" pitchFamily="34" charset="0"/>
              </a:rPr>
              <a:t> persona 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–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može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se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koristiti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više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persona,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ali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jedna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persona mora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biti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u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fokusu</a:t>
            </a:r>
            <a:endParaRPr lang="hr-HR" sz="1600" dirty="0">
              <a:latin typeface="Tenorite" panose="00000500000000000000" pitchFamily="2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b="1" dirty="0" err="1">
                <a:latin typeface="Tenorite" panose="00000500000000000000" pitchFamily="2" charset="0"/>
                <a:cs typeface="Arial" panose="020B0604020202020204" pitchFamily="34" charset="0"/>
              </a:rPr>
              <a:t>Opisivanje</a:t>
            </a:r>
            <a:r>
              <a:rPr lang="en-US" sz="1600" b="1" dirty="0">
                <a:latin typeface="Tenorite" panose="00000500000000000000" pitchFamily="2" charset="0"/>
                <a:cs typeface="Arial" panose="020B0604020202020204" pitchFamily="34" charset="0"/>
              </a:rPr>
              <a:t> persona 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–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dobar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opis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kako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bi se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postiglo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shvaćanje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korisničkih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potreba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ponašanja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obrazovanje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interesi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vrijednosti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ciljevi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potrebe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ograničenja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želje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stavovi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ponašanja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),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dodati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neke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osobne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karakteristike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kako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bi persona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izgledala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što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realnije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ime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itd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.), 1-2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stranice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opisa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persone</a:t>
            </a:r>
            <a:endParaRPr lang="hr-HR" sz="1600" dirty="0">
              <a:latin typeface="Tenorite" panose="00000500000000000000" pitchFamily="2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b="1" dirty="0" err="1">
                <a:latin typeface="Tenorite" panose="00000500000000000000" pitchFamily="2" charset="0"/>
                <a:cs typeface="Arial" panose="020B0604020202020204" pitchFamily="34" charset="0"/>
              </a:rPr>
              <a:t>Izraditi</a:t>
            </a:r>
            <a:r>
              <a:rPr lang="en-US" sz="1600" b="1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Tenorite" panose="00000500000000000000" pitchFamily="2" charset="0"/>
                <a:cs typeface="Arial" panose="020B0604020202020204" pitchFamily="34" charset="0"/>
              </a:rPr>
              <a:t>scenarije</a:t>
            </a:r>
            <a:r>
              <a:rPr lang="en-US" sz="1600" b="1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–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opisati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nekoliko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situacija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korištenja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sustava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koje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su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osnova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scenarija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. To se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postiže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stavljanjem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persone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u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određeni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kontekst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hr-HR" sz="1600" dirty="0">
                <a:latin typeface="Tenorite" panose="00000500000000000000" pitchFamily="2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problemsko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područje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zadaci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)</a:t>
            </a:r>
            <a:endParaRPr lang="hr-HR" sz="1600" dirty="0">
              <a:latin typeface="Tenorite" panose="00000500000000000000" pitchFamily="2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b="1" dirty="0" err="1">
                <a:latin typeface="Tenorite" panose="00000500000000000000" pitchFamily="2" charset="0"/>
                <a:cs typeface="Arial" panose="020B0604020202020204" pitchFamily="34" charset="0"/>
              </a:rPr>
              <a:t>Uključivanje</a:t>
            </a:r>
            <a:r>
              <a:rPr lang="en-US" sz="1600" b="1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Tenorite" panose="00000500000000000000" pitchFamily="2" charset="0"/>
                <a:cs typeface="Arial" panose="020B0604020202020204" pitchFamily="34" charset="0"/>
              </a:rPr>
              <a:t>korisnika</a:t>
            </a:r>
            <a:r>
              <a:rPr lang="en-US" sz="1600" b="1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–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dva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su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načina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pitati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stvarne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korisnike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njihovo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mišljenje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ili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ih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aktivno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uključiti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u process</a:t>
            </a:r>
            <a:endParaRPr lang="hr-HR" sz="1600" dirty="0">
              <a:latin typeface="Tenorite" panose="00000500000000000000" pitchFamily="2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b="1" dirty="0" err="1">
                <a:latin typeface="Tenorite" panose="00000500000000000000" pitchFamily="2" charset="0"/>
                <a:cs typeface="Arial" panose="020B0604020202020204" pitchFamily="34" charset="0"/>
              </a:rPr>
              <a:t>Diseminacija</a:t>
            </a:r>
            <a:r>
              <a:rPr lang="en-US" sz="1600" b="1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Tenorite" panose="00000500000000000000" pitchFamily="2" charset="0"/>
                <a:cs typeface="Arial" panose="020B0604020202020204" pitchFamily="34" charset="0"/>
              </a:rPr>
              <a:t>rezultata</a:t>
            </a:r>
            <a:endParaRPr lang="hr-HR" sz="1600" b="1" dirty="0">
              <a:latin typeface="Tenorite" panose="00000500000000000000" pitchFamily="2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b="1" dirty="0" err="1">
                <a:latin typeface="Tenorite" panose="00000500000000000000" pitchFamily="2" charset="0"/>
                <a:cs typeface="Arial" panose="020B0604020202020204" pitchFamily="34" charset="0"/>
              </a:rPr>
              <a:t>Korisnici</a:t>
            </a:r>
            <a:r>
              <a:rPr lang="en-US" sz="1600" b="1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Tenorite" panose="00000500000000000000" pitchFamily="2" charset="0"/>
                <a:cs typeface="Arial" panose="020B0604020202020204" pitchFamily="34" charset="0"/>
              </a:rPr>
              <a:t>kao</a:t>
            </a:r>
            <a:r>
              <a:rPr lang="en-US" sz="1600" b="1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Tenorite" panose="00000500000000000000" pitchFamily="2" charset="0"/>
                <a:cs typeface="Arial" panose="020B0604020202020204" pitchFamily="34" charset="0"/>
              </a:rPr>
              <a:t>dio</a:t>
            </a:r>
            <a:r>
              <a:rPr lang="en-US" sz="1600" b="1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Tenorite" panose="00000500000000000000" pitchFamily="2" charset="0"/>
                <a:cs typeface="Arial" panose="020B0604020202020204" pitchFamily="34" charset="0"/>
              </a:rPr>
              <a:t>scenarija</a:t>
            </a:r>
            <a:r>
              <a:rPr lang="en-US" sz="1600" b="1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–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priča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o tome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na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koji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način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korisnici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koriste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sustav</a:t>
            </a:r>
            <a:endParaRPr lang="hr-HR" sz="1600" dirty="0">
              <a:latin typeface="Tenorite" panose="00000500000000000000" pitchFamily="2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600" b="1" dirty="0" err="1">
                <a:latin typeface="Tenorite" panose="00000500000000000000" pitchFamily="2" charset="0"/>
                <a:cs typeface="Arial" panose="020B0604020202020204" pitchFamily="34" charset="0"/>
              </a:rPr>
              <a:t>Prilagodba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–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novi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opisi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su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mogući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tijekom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procesa</a:t>
            </a:r>
            <a:r>
              <a:rPr lang="en-US" sz="1600" dirty="0">
                <a:latin typeface="Tenorite" panose="000005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Tenorite" panose="00000500000000000000" pitchFamily="2" charset="0"/>
                <a:cs typeface="Arial" panose="020B0604020202020204" pitchFamily="34" charset="0"/>
              </a:rPr>
              <a:t>izrade</a:t>
            </a:r>
            <a:endParaRPr lang="hr-HR" sz="1600" dirty="0">
              <a:latin typeface="Tenorite" panose="00000500000000000000" pitchFamily="2" charset="0"/>
              <a:cs typeface="Arial" panose="020B0604020202020204" pitchFamily="34" charset="0"/>
            </a:endParaRPr>
          </a:p>
          <a:p>
            <a:endParaRPr lang="hr-HR" sz="1400" dirty="0">
              <a:latin typeface="Arial" panose="020B0604020202020204" pitchFamily="34" charset="0"/>
              <a:ea typeface="Amazon Ember Thin" panose="020B03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66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E2673AA-1D19-9382-600F-BE0677A1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47D1CED6-3501-1105-7949-CF45C9E0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41705EB1-3D16-FD55-8675-5F595125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Rezervirano mjesto tablice 5">
            <a:extLst>
              <a:ext uri="{FF2B5EF4-FFF2-40B4-BE49-F238E27FC236}">
                <a16:creationId xmlns:a16="http://schemas.microsoft.com/office/drawing/2014/main" id="{6C477D30-6C6D-770D-D70D-A85DB20E5051}"/>
              </a:ext>
            </a:extLst>
          </p:cNvPr>
          <p:cNvPicPr>
            <a:picLocks noGrp="1" noChangeAspect="1"/>
          </p:cNvPicPr>
          <p:nvPr>
            <p:ph type="tbl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636" y="2111375"/>
            <a:ext cx="5026728" cy="3744913"/>
          </a:xfrm>
          <a:prstGeom prst="rect">
            <a:avLst/>
          </a:prstGeom>
        </p:spPr>
      </p:pic>
      <p:sp>
        <p:nvSpPr>
          <p:cNvPr id="7" name="Google Shape;508;p49">
            <a:extLst>
              <a:ext uri="{FF2B5EF4-FFF2-40B4-BE49-F238E27FC236}">
                <a16:creationId xmlns:a16="http://schemas.microsoft.com/office/drawing/2014/main" id="{E0F6318B-482B-83C9-8FA3-1EFC91157C8D}"/>
              </a:ext>
            </a:extLst>
          </p:cNvPr>
          <p:cNvSpPr txBox="1"/>
          <p:nvPr/>
        </p:nvSpPr>
        <p:spPr>
          <a:xfrm>
            <a:off x="369934" y="1789807"/>
            <a:ext cx="2591820" cy="4566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0070C0"/>
              </a:buClr>
              <a:buSzPts val="2800"/>
            </a:pPr>
            <a:r>
              <a:rPr lang="hr-HR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Primjer kategorija proto</a:t>
            </a:r>
          </a:p>
          <a:p>
            <a:pPr>
              <a:lnSpc>
                <a:spcPct val="90000"/>
              </a:lnSpc>
              <a:buClr>
                <a:srgbClr val="0070C0"/>
              </a:buClr>
              <a:buSzPts val="2800"/>
            </a:pPr>
            <a:r>
              <a:rPr lang="hr-HR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</a:t>
            </a:r>
          </a:p>
        </p:txBody>
      </p:sp>
    </p:spTree>
    <p:extLst>
      <p:ext uri="{BB962C8B-B14F-4D97-AF65-F5344CB8AC3E}">
        <p14:creationId xmlns:p14="http://schemas.microsoft.com/office/powerpoint/2010/main" val="2179543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sz="1333"/>
              <a:t>Interakcija čovjek-računalo</a:t>
            </a:r>
            <a:endParaRPr sz="1333"/>
          </a:p>
          <a:p>
            <a:endParaRPr sz="1333"/>
          </a:p>
        </p:txBody>
      </p:sp>
      <p:sp>
        <p:nvSpPr>
          <p:cNvPr id="510" name="Google Shape;510;p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506" name="Google Shape;506;p49"/>
          <p:cNvSpPr txBox="1">
            <a:spLocks noGrp="1"/>
          </p:cNvSpPr>
          <p:nvPr>
            <p:ph type="title" idx="4294967295"/>
          </p:nvPr>
        </p:nvSpPr>
        <p:spPr>
          <a:xfrm>
            <a:off x="0" y="-176213"/>
            <a:ext cx="10515600" cy="7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buClr>
                <a:schemeClr val="lt1"/>
              </a:buClr>
            </a:pPr>
            <a:r>
              <a:rPr lang="en">
                <a:solidFill>
                  <a:schemeClr val="lt1"/>
                </a:solidFill>
              </a:rPr>
              <a:t>Table of Content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7" name="Google Shape;507;p49"/>
          <p:cNvSpPr/>
          <p:nvPr/>
        </p:nvSpPr>
        <p:spPr>
          <a:xfrm>
            <a:off x="0" y="0"/>
            <a:ext cx="12192000" cy="105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SzPts val="1800"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9"/>
          <p:cNvSpPr txBox="1"/>
          <p:nvPr/>
        </p:nvSpPr>
        <p:spPr>
          <a:xfrm>
            <a:off x="357894" y="207679"/>
            <a:ext cx="2591820" cy="4566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lnSpc>
                <a:spcPct val="90000"/>
              </a:lnSpc>
              <a:buClr>
                <a:srgbClr val="0070C0"/>
              </a:buClr>
              <a:buSzPts val="2800"/>
            </a:pPr>
            <a:r>
              <a:rPr lang="hr-HR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Primjer proto</a:t>
            </a:r>
          </a:p>
          <a:p>
            <a:pPr>
              <a:lnSpc>
                <a:spcPct val="90000"/>
              </a:lnSpc>
              <a:buClr>
                <a:srgbClr val="0070C0"/>
              </a:buClr>
              <a:buSzPts val="2800"/>
            </a:pPr>
            <a:r>
              <a:rPr lang="hr-HR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</a:t>
            </a:r>
          </a:p>
          <a:p>
            <a:pPr>
              <a:lnSpc>
                <a:spcPct val="90000"/>
              </a:lnSpc>
              <a:buClr>
                <a:srgbClr val="0070C0"/>
              </a:buClr>
              <a:buSzPts val="2800"/>
            </a:pPr>
            <a:r>
              <a:rPr lang="hr-H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(program </a:t>
            </a:r>
            <a:r>
              <a:rPr lang="hr-H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Milanote</a:t>
            </a:r>
            <a:r>
              <a:rPr lang="hr-H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051" y="0"/>
            <a:ext cx="8123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88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slov 5">
            <a:extLst>
              <a:ext uri="{FF2B5EF4-FFF2-40B4-BE49-F238E27FC236}">
                <a16:creationId xmlns:a16="http://schemas.microsoft.com/office/drawing/2014/main" id="{45DD5A54-9F2C-32A0-0E7D-044E9787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LITERATURA</a:t>
            </a:r>
            <a:endParaRPr lang="hr-HR" dirty="0"/>
          </a:p>
        </p:txBody>
      </p:sp>
      <p:sp>
        <p:nvSpPr>
          <p:cNvPr id="7" name="Rezervirano mjesto tablice 6">
            <a:extLst>
              <a:ext uri="{FF2B5EF4-FFF2-40B4-BE49-F238E27FC236}">
                <a16:creationId xmlns:a16="http://schemas.microsoft.com/office/drawing/2014/main" id="{1436FCCC-AF93-B66D-361A-A750C6C404CC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pPr marL="457200" lvl="0" indent="-361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00"/>
              <a:buChar char="•"/>
            </a:pPr>
            <a:r>
              <a:rPr lang="en-US" sz="2800" u="sng" dirty="0">
                <a:solidFill>
                  <a:schemeClr val="hlink"/>
                </a:solidFill>
                <a:hlinkClick r:id="rId2"/>
              </a:rPr>
              <a:t>The User-Centered Design Lifecycle</a:t>
            </a:r>
            <a:endParaRPr lang="en-US" sz="2800" dirty="0"/>
          </a:p>
          <a:p>
            <a: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800" u="sng" dirty="0">
                <a:solidFill>
                  <a:schemeClr val="hlink"/>
                </a:solidFill>
                <a:hlinkClick r:id="rId3"/>
              </a:rPr>
              <a:t>User Centered Design</a:t>
            </a:r>
            <a:r>
              <a:rPr lang="en-US" sz="2800" dirty="0"/>
              <a:t> </a:t>
            </a:r>
          </a:p>
          <a:p>
            <a: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800" dirty="0"/>
              <a:t>Interaction Design Foundation. </a:t>
            </a:r>
            <a:r>
              <a:rPr lang="en-US" sz="2800" u="sng" dirty="0">
                <a:solidFill>
                  <a:schemeClr val="hlink"/>
                </a:solidFill>
                <a:hlinkClick r:id="rId3"/>
              </a:rPr>
              <a:t>User-centered design</a:t>
            </a:r>
            <a:endParaRPr lang="en-US" sz="2800" u="sng" dirty="0">
              <a:solidFill>
                <a:schemeClr val="hlink"/>
              </a:solidFill>
            </a:endParaRPr>
          </a:p>
          <a:p>
            <a: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UCD</a:t>
            </a:r>
            <a:endParaRPr lang="en-US" u="sng" dirty="0">
              <a:solidFill>
                <a:schemeClr val="hlink"/>
              </a:solidFill>
            </a:endParaRPr>
          </a:p>
          <a:p>
            <a: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800" dirty="0">
                <a:hlinkClick r:id="rId5"/>
              </a:rPr>
              <a:t>How User Needs Drive Digital Product Requirements</a:t>
            </a:r>
            <a:endParaRPr lang="en-US" sz="2800" dirty="0"/>
          </a:p>
          <a:p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A438BAF3-268D-B59A-66EB-0176113E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06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63536-16AA-FD68-672A-ECA2A9A07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8A5D-BC66-5D9B-5E69-B5F12F6A9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5577840" cy="1524735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Sljedeća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tema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40074-8E00-E728-A3BD-8C64AF3B1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0" y="3238103"/>
            <a:ext cx="7122160" cy="2688244"/>
          </a:xfrm>
        </p:spPr>
        <p:txBody>
          <a:bodyPr>
            <a:noAutofit/>
          </a:bodyPr>
          <a:lstStyle/>
          <a:p>
            <a:r>
              <a:rPr lang="en-US" sz="3600" dirty="0"/>
              <a:t>Analiza </a:t>
            </a:r>
            <a:r>
              <a:rPr lang="en-US" sz="3600" dirty="0" err="1"/>
              <a:t>konkurencije</a:t>
            </a:r>
            <a:endParaRPr lang="en-US" sz="3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F2C5-D4BA-D6B2-CD53-1738E9AB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u web </a:t>
            </a:r>
            <a:r>
              <a:rPr lang="en-US" dirty="0" err="1"/>
              <a:t>tehnologije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93CF8-DE2A-7B34-8278-0BD29B7A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9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55861-BF92-18AF-BCFB-37541A4DA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8B996938-61F9-15B6-7A9C-1E4706F1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>
            <a:normAutofit/>
          </a:bodyPr>
          <a:lstStyle/>
          <a:p>
            <a:r>
              <a:rPr lang="en-US" dirty="0" err="1"/>
              <a:t>Dizajn</a:t>
            </a:r>
            <a:r>
              <a:rPr lang="en-US" dirty="0"/>
              <a:t> </a:t>
            </a:r>
            <a:r>
              <a:rPr lang="en-US" dirty="0" err="1"/>
              <a:t>usmjeren</a:t>
            </a:r>
            <a:r>
              <a:rPr lang="en-US" dirty="0"/>
              <a:t> </a:t>
            </a:r>
            <a:r>
              <a:rPr lang="en-US" dirty="0" err="1"/>
              <a:t>korisniku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01F10F3-AE5E-CE17-280A-2E66BC51A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4" y="2096032"/>
            <a:ext cx="6696074" cy="365125"/>
          </a:xfrm>
        </p:spPr>
        <p:txBody>
          <a:bodyPr>
            <a:noAutofit/>
          </a:bodyPr>
          <a:lstStyle/>
          <a:p>
            <a:r>
              <a:rPr lang="en-US" sz="2400" dirty="0"/>
              <a:t>Tema 1: </a:t>
            </a:r>
            <a:r>
              <a:rPr lang="en-US" sz="2400" dirty="0" err="1"/>
              <a:t>Istraživanja</a:t>
            </a:r>
            <a:r>
              <a:rPr lang="en-US" sz="2400" dirty="0"/>
              <a:t> </a:t>
            </a:r>
            <a:r>
              <a:rPr lang="en-US" sz="2400" dirty="0" err="1"/>
              <a:t>korisnika</a:t>
            </a:r>
            <a:r>
              <a:rPr lang="en-US" sz="2400" dirty="0"/>
              <a:t> (S7)</a:t>
            </a:r>
          </a:p>
        </p:txBody>
      </p:sp>
      <p:sp>
        <p:nvSpPr>
          <p:cNvPr id="11" name="Rezervirano mjesto podnožja 10">
            <a:extLst>
              <a:ext uri="{FF2B5EF4-FFF2-40B4-BE49-F238E27FC236}">
                <a16:creationId xmlns:a16="http://schemas.microsoft.com/office/drawing/2014/main" id="{FC9B8BDD-3062-C42E-9697-26197E49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Uvod</a:t>
            </a:r>
            <a:r>
              <a:rPr lang="en-US" dirty="0"/>
              <a:t> u web </a:t>
            </a:r>
            <a:r>
              <a:rPr lang="en-US" dirty="0" err="1"/>
              <a:t>tehnologije</a:t>
            </a:r>
            <a:r>
              <a:rPr lang="en-US" dirty="0"/>
              <a:t> – </a:t>
            </a:r>
            <a:r>
              <a:rPr lang="en-US" dirty="0" err="1"/>
              <a:t>seminarska</a:t>
            </a:r>
            <a:r>
              <a:rPr lang="en-US" dirty="0"/>
              <a:t> </a:t>
            </a:r>
            <a:r>
              <a:rPr lang="en-US" dirty="0" err="1"/>
              <a:t>nastava</a:t>
            </a:r>
            <a:endParaRPr lang="en-US" dirty="0"/>
          </a:p>
        </p:txBody>
      </p:sp>
      <p:sp>
        <p:nvSpPr>
          <p:cNvPr id="12" name="Rezervirano mjesto broja slajda 11">
            <a:extLst>
              <a:ext uri="{FF2B5EF4-FFF2-40B4-BE49-F238E27FC236}">
                <a16:creationId xmlns:a16="http://schemas.microsoft.com/office/drawing/2014/main" id="{A7894313-846A-8B05-6579-CCFC977A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7" name="TekstniOkvir 16">
            <a:extLst>
              <a:ext uri="{FF2B5EF4-FFF2-40B4-BE49-F238E27FC236}">
                <a16:creationId xmlns:a16="http://schemas.microsoft.com/office/drawing/2014/main" id="{D4FE686A-464E-1589-339A-691DD2F415EF}"/>
              </a:ext>
            </a:extLst>
          </p:cNvPr>
          <p:cNvSpPr txBox="1"/>
          <p:nvPr/>
        </p:nvSpPr>
        <p:spPr>
          <a:xfrm>
            <a:off x="4657724" y="4699024"/>
            <a:ext cx="4012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Eng.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</a:t>
            </a: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centred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design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slov 5">
            <a:extLst>
              <a:ext uri="{FF2B5EF4-FFF2-40B4-BE49-F238E27FC236}">
                <a16:creationId xmlns:a16="http://schemas.microsoft.com/office/drawing/2014/main" id="{45DD5A54-9F2C-32A0-0E7D-044E9787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Dizajn</a:t>
            </a:r>
            <a:r>
              <a:rPr lang="en-US" dirty="0"/>
              <a:t> </a:t>
            </a:r>
            <a:r>
              <a:rPr lang="en-US" dirty="0" err="1"/>
              <a:t>usmjeren</a:t>
            </a:r>
            <a:r>
              <a:rPr lang="en-US" dirty="0"/>
              <a:t> </a:t>
            </a:r>
            <a:r>
              <a:rPr lang="en-US" dirty="0" err="1"/>
              <a:t>korisniku</a:t>
            </a:r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A438BAF3-268D-B59A-66EB-0176113E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Google Shape;159;g216223942d9_0_53">
            <a:extLst>
              <a:ext uri="{FF2B5EF4-FFF2-40B4-BE49-F238E27FC236}">
                <a16:creationId xmlns:a16="http://schemas.microsoft.com/office/drawing/2014/main" id="{3B3D0974-9850-9E3B-9619-592C2BF66C1F}"/>
              </a:ext>
            </a:extLst>
          </p:cNvPr>
          <p:cNvSpPr txBox="1"/>
          <p:nvPr/>
        </p:nvSpPr>
        <p:spPr>
          <a:xfrm>
            <a:off x="10006875" y="6094925"/>
            <a:ext cx="154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Izvor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oogle Shape;158;g216223942d9_0_53">
            <a:extLst>
              <a:ext uri="{FF2B5EF4-FFF2-40B4-BE49-F238E27FC236}">
                <a16:creationId xmlns:a16="http://schemas.microsoft.com/office/drawing/2014/main" id="{F0ACBDAE-7DE7-45E5-8888-F149548CCE2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200" y="2192413"/>
            <a:ext cx="8953500" cy="3400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610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slov 5">
            <a:extLst>
              <a:ext uri="{FF2B5EF4-FFF2-40B4-BE49-F238E27FC236}">
                <a16:creationId xmlns:a16="http://schemas.microsoft.com/office/drawing/2014/main" id="{45DD5A54-9F2C-32A0-0E7D-044E9787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Dizajn</a:t>
            </a:r>
            <a:r>
              <a:rPr lang="en-US" dirty="0"/>
              <a:t> </a:t>
            </a:r>
            <a:r>
              <a:rPr lang="en-US" dirty="0" err="1"/>
              <a:t>usmjeren</a:t>
            </a:r>
            <a:r>
              <a:rPr lang="en-US" dirty="0"/>
              <a:t> </a:t>
            </a:r>
            <a:r>
              <a:rPr lang="en-US" dirty="0" err="1"/>
              <a:t>korisniku</a:t>
            </a:r>
            <a:endParaRPr lang="hr-HR" dirty="0"/>
          </a:p>
        </p:txBody>
      </p:sp>
      <p:sp>
        <p:nvSpPr>
          <p:cNvPr id="7" name="Rezervirano mjesto tablice 6">
            <a:extLst>
              <a:ext uri="{FF2B5EF4-FFF2-40B4-BE49-F238E27FC236}">
                <a16:creationId xmlns:a16="http://schemas.microsoft.com/office/drawing/2014/main" id="{1436FCCC-AF93-B66D-361A-A750C6C404CC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r-HR" sz="2800" i="1" dirty="0" err="1"/>
              <a:t>User-centered</a:t>
            </a:r>
            <a:r>
              <a:rPr lang="hr-HR" sz="2800" i="1" dirty="0"/>
              <a:t> design </a:t>
            </a:r>
            <a:r>
              <a:rPr lang="hr-HR" sz="2800" i="1" dirty="0" err="1"/>
              <a:t>is</a:t>
            </a:r>
            <a:r>
              <a:rPr lang="hr-HR" sz="2800" i="1" dirty="0"/>
              <a:t> </a:t>
            </a:r>
            <a:r>
              <a:rPr lang="hr-HR" sz="2800" i="1" dirty="0" err="1"/>
              <a:t>an</a:t>
            </a:r>
            <a:r>
              <a:rPr lang="hr-HR" sz="2800" i="1" dirty="0"/>
              <a:t> </a:t>
            </a:r>
            <a:r>
              <a:rPr lang="hr-HR" sz="2800" i="1" dirty="0" err="1"/>
              <a:t>iterative</a:t>
            </a:r>
            <a:r>
              <a:rPr lang="hr-HR" sz="2800" i="1" dirty="0"/>
              <a:t> </a:t>
            </a:r>
            <a:r>
              <a:rPr lang="hr-HR" sz="2800" i="1" dirty="0" err="1"/>
              <a:t>process</a:t>
            </a:r>
            <a:r>
              <a:rPr lang="hr-HR" sz="2800" i="1" dirty="0"/>
              <a:t> </a:t>
            </a:r>
            <a:r>
              <a:rPr lang="hr-HR" sz="2800" i="1" dirty="0" err="1"/>
              <a:t>that</a:t>
            </a:r>
            <a:r>
              <a:rPr lang="hr-HR" sz="2800" i="1" dirty="0"/>
              <a:t> </a:t>
            </a:r>
            <a:r>
              <a:rPr lang="hr-HR" sz="2800" i="1" dirty="0" err="1"/>
              <a:t>focuses</a:t>
            </a:r>
            <a:r>
              <a:rPr lang="hr-HR" sz="2800" i="1" dirty="0"/>
              <a:t> on </a:t>
            </a:r>
            <a:r>
              <a:rPr lang="hr-HR" sz="2800" i="1" dirty="0" err="1"/>
              <a:t>an</a:t>
            </a:r>
            <a:r>
              <a:rPr lang="hr-HR" sz="2800" i="1" dirty="0"/>
              <a:t> </a:t>
            </a:r>
            <a:r>
              <a:rPr lang="hr-HR" sz="2800" i="1" dirty="0" err="1"/>
              <a:t>understanding</a:t>
            </a:r>
            <a:r>
              <a:rPr lang="hr-HR" sz="2800" i="1" dirty="0"/>
              <a:t> </a:t>
            </a:r>
            <a:r>
              <a:rPr lang="hr-HR" sz="2800" i="1" dirty="0" err="1"/>
              <a:t>of</a:t>
            </a:r>
            <a:r>
              <a:rPr lang="hr-HR" sz="2800" i="1" dirty="0"/>
              <a:t> </a:t>
            </a:r>
            <a:r>
              <a:rPr lang="hr-HR" sz="2800" i="1" dirty="0" err="1"/>
              <a:t>the</a:t>
            </a:r>
            <a:r>
              <a:rPr lang="hr-HR" sz="2800" i="1" dirty="0"/>
              <a:t> </a:t>
            </a:r>
            <a:r>
              <a:rPr lang="hr-HR" sz="2800" i="1" dirty="0" err="1"/>
              <a:t>users</a:t>
            </a:r>
            <a:r>
              <a:rPr lang="hr-HR" sz="2800" i="1" dirty="0"/>
              <a:t> </a:t>
            </a:r>
            <a:r>
              <a:rPr lang="hr-HR" sz="2800" i="1" dirty="0" err="1"/>
              <a:t>and</a:t>
            </a:r>
            <a:r>
              <a:rPr lang="hr-HR" sz="2800" i="1" dirty="0"/>
              <a:t> </a:t>
            </a:r>
            <a:r>
              <a:rPr lang="hr-HR" sz="2800" i="1" dirty="0" err="1"/>
              <a:t>their</a:t>
            </a:r>
            <a:r>
              <a:rPr lang="hr-HR" sz="2800" i="1" dirty="0"/>
              <a:t> </a:t>
            </a:r>
            <a:r>
              <a:rPr lang="hr-HR" sz="2800" i="1" dirty="0" err="1"/>
              <a:t>context</a:t>
            </a:r>
            <a:r>
              <a:rPr lang="hr-HR" sz="2800" i="1" dirty="0"/>
              <a:t> </a:t>
            </a:r>
            <a:r>
              <a:rPr lang="hr-HR" sz="2800" i="1" dirty="0" err="1"/>
              <a:t>in</a:t>
            </a:r>
            <a:r>
              <a:rPr lang="hr-HR" sz="2800" i="1" dirty="0"/>
              <a:t> </a:t>
            </a:r>
            <a:r>
              <a:rPr lang="hr-HR" sz="2800" i="1" dirty="0" err="1"/>
              <a:t>all</a:t>
            </a:r>
            <a:r>
              <a:rPr lang="hr-HR" sz="2800" i="1" dirty="0"/>
              <a:t> </a:t>
            </a:r>
            <a:r>
              <a:rPr lang="hr-HR" sz="2800" i="1" dirty="0" err="1"/>
              <a:t>stages</a:t>
            </a:r>
            <a:r>
              <a:rPr lang="hr-HR" sz="2800" i="1" dirty="0"/>
              <a:t> </a:t>
            </a:r>
            <a:r>
              <a:rPr lang="hr-HR" sz="2800" i="1" dirty="0" err="1"/>
              <a:t>of</a:t>
            </a:r>
            <a:r>
              <a:rPr lang="hr-HR" sz="2800" i="1" dirty="0"/>
              <a:t> design </a:t>
            </a:r>
            <a:r>
              <a:rPr lang="hr-HR" sz="2800" i="1" dirty="0" err="1"/>
              <a:t>and</a:t>
            </a:r>
            <a:r>
              <a:rPr lang="hr-HR" sz="2800" i="1" dirty="0"/>
              <a:t> development.</a:t>
            </a: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lang="hr-HR" sz="2800" i="1"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r-HR" sz="2800" dirty="0"/>
              <a:t>Dizajn usmjeren korisnicima je iterativni proces koji se usmjerava na razumijevanje korisnika i konteksta u kojem djeluju u svim fazama dizajna i razvoja.</a:t>
            </a: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lang="hr-HR" sz="2800"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hr-HR" sz="2800" u="sng" dirty="0" err="1">
                <a:solidFill>
                  <a:schemeClr val="hlink"/>
                </a:solidFill>
                <a:hlinkClick r:id="rId2"/>
              </a:rPr>
              <a:t>Interaction</a:t>
            </a:r>
            <a:r>
              <a:rPr lang="hr-HR" sz="2800" u="sng" dirty="0">
                <a:solidFill>
                  <a:schemeClr val="hlink"/>
                </a:solidFill>
                <a:hlinkClick r:id="rId2"/>
              </a:rPr>
              <a:t> Design </a:t>
            </a:r>
            <a:r>
              <a:rPr lang="hr-HR" sz="2800" u="sng" dirty="0" err="1">
                <a:solidFill>
                  <a:schemeClr val="hlink"/>
                </a:solidFill>
                <a:hlinkClick r:id="rId2"/>
              </a:rPr>
              <a:t>Foundation</a:t>
            </a:r>
            <a:r>
              <a:rPr lang="hr-HR" sz="2800" u="sng" dirty="0">
                <a:solidFill>
                  <a:schemeClr val="hlink"/>
                </a:solidFill>
                <a:hlinkClick r:id="rId2"/>
              </a:rPr>
              <a:t>. </a:t>
            </a:r>
            <a:r>
              <a:rPr lang="hr-HR" sz="2800" u="sng" dirty="0" err="1">
                <a:solidFill>
                  <a:schemeClr val="hlink"/>
                </a:solidFill>
                <a:hlinkClick r:id="rId2"/>
              </a:rPr>
              <a:t>User-centered</a:t>
            </a:r>
            <a:r>
              <a:rPr lang="hr-HR" sz="2800" u="sng" dirty="0">
                <a:solidFill>
                  <a:schemeClr val="hlink"/>
                </a:solidFill>
                <a:hlinkClick r:id="rId2"/>
              </a:rPr>
              <a:t> design</a:t>
            </a:r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A438BAF3-268D-B59A-66EB-0176113E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5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slov 5">
            <a:extLst>
              <a:ext uri="{FF2B5EF4-FFF2-40B4-BE49-F238E27FC236}">
                <a16:creationId xmlns:a16="http://schemas.microsoft.com/office/drawing/2014/main" id="{45DD5A54-9F2C-32A0-0E7D-044E9787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Dizajn</a:t>
            </a:r>
            <a:r>
              <a:rPr lang="en-US" dirty="0"/>
              <a:t> </a:t>
            </a:r>
            <a:r>
              <a:rPr lang="en-US" dirty="0" err="1"/>
              <a:t>usmjeren</a:t>
            </a:r>
            <a:r>
              <a:rPr lang="en-US" dirty="0"/>
              <a:t> </a:t>
            </a:r>
            <a:r>
              <a:rPr lang="en-US" dirty="0" err="1"/>
              <a:t>korisniku</a:t>
            </a:r>
            <a:endParaRPr lang="hr-HR" dirty="0"/>
          </a:p>
        </p:txBody>
      </p:sp>
      <p:sp>
        <p:nvSpPr>
          <p:cNvPr id="7" name="Rezervirano mjesto tablice 6">
            <a:extLst>
              <a:ext uri="{FF2B5EF4-FFF2-40B4-BE49-F238E27FC236}">
                <a16:creationId xmlns:a16="http://schemas.microsoft.com/office/drawing/2014/main" id="{1436FCCC-AF93-B66D-361A-A750C6C404CC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>
            <a:normAutofit fontScale="62500" lnSpcReduction="20000"/>
          </a:bodyPr>
          <a:lstStyle/>
          <a:p>
            <a:pPr marL="45720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hr-HR" sz="3400" dirty="0"/>
              <a:t>Osnovni </a:t>
            </a:r>
            <a:r>
              <a:rPr lang="hr-HR" sz="3400" b="1" dirty="0"/>
              <a:t>cilj UCD pristupa</a:t>
            </a:r>
            <a:r>
              <a:rPr lang="hr-HR" sz="3400" dirty="0"/>
              <a:t> je realizacija dizajna po mjeri korisnika, dizajna koji je </a:t>
            </a:r>
            <a:r>
              <a:rPr lang="hr-HR" sz="3400" b="1" dirty="0"/>
              <a:t>koristan</a:t>
            </a:r>
            <a:r>
              <a:rPr lang="hr-HR" sz="3400" dirty="0"/>
              <a:t> (engl. </a:t>
            </a:r>
            <a:r>
              <a:rPr lang="hr-HR" sz="3400" i="1" dirty="0" err="1"/>
              <a:t>useful</a:t>
            </a:r>
            <a:r>
              <a:rPr lang="hr-HR" sz="3400" dirty="0"/>
              <a:t>), </a:t>
            </a:r>
            <a:r>
              <a:rPr lang="hr-HR" sz="3400" b="1" dirty="0"/>
              <a:t>upotrebljiv</a:t>
            </a:r>
            <a:r>
              <a:rPr lang="hr-HR" sz="3400" dirty="0"/>
              <a:t> (engl. </a:t>
            </a:r>
            <a:r>
              <a:rPr lang="hr-HR" sz="3400" i="1" dirty="0" err="1"/>
              <a:t>usable</a:t>
            </a:r>
            <a:r>
              <a:rPr lang="hr-HR" sz="3400" dirty="0"/>
              <a:t>) i </a:t>
            </a:r>
            <a:r>
              <a:rPr lang="hr-HR" sz="3400" b="1" dirty="0"/>
              <a:t>smislen </a:t>
            </a:r>
            <a:r>
              <a:rPr lang="hr-HR" sz="3400" dirty="0"/>
              <a:t>(engl. </a:t>
            </a:r>
            <a:r>
              <a:rPr lang="hr-HR" sz="3400" i="1" dirty="0" err="1"/>
              <a:t>meaningful</a:t>
            </a:r>
            <a:r>
              <a:rPr lang="hr-HR" sz="3400" dirty="0"/>
              <a:t>) krajnjem korisniku.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r-HR" sz="3400" dirty="0"/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•"/>
            </a:pPr>
            <a:r>
              <a:rPr lang="hr-HR" sz="3400" b="1" dirty="0"/>
              <a:t>UCD pokušava odgovoriti na sedam pitanja</a:t>
            </a:r>
            <a:r>
              <a:rPr lang="hr-HR" sz="3400" dirty="0"/>
              <a:t> i na temelju odgovora se dizajnira sustav.</a:t>
            </a:r>
          </a:p>
          <a:p>
            <a:pPr marL="9144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hr-HR" sz="3400" dirty="0"/>
              <a:t>Što je bitno za korisnika</a:t>
            </a:r>
          </a:p>
          <a:p>
            <a:pPr marL="9144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hr-HR" sz="3400" dirty="0"/>
              <a:t>Zadaci koje korisnik obavlja, koliko često i kojim redom</a:t>
            </a:r>
          </a:p>
          <a:p>
            <a:pPr marL="9144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hr-HR" sz="3400" dirty="0"/>
              <a:t>Radno okruženje korisnika</a:t>
            </a:r>
          </a:p>
          <a:p>
            <a:pPr marL="9144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hr-HR" sz="3400" dirty="0"/>
              <a:t>Problemi i ograničenja s kojima se korisnici susreću</a:t>
            </a:r>
          </a:p>
          <a:p>
            <a:pPr marL="9144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hr-HR" sz="3400" dirty="0"/>
              <a:t>Očekivanja korisnika po pitanjima funkcionalnosti</a:t>
            </a:r>
          </a:p>
          <a:p>
            <a:pPr marL="9144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hr-HR" sz="3400" dirty="0"/>
              <a:t>Koji je učinak i u kojem je obliku</a:t>
            </a:r>
          </a:p>
          <a:p>
            <a:pPr marL="9144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AutoNum type="arabicPeriod"/>
            </a:pPr>
            <a:r>
              <a:rPr lang="hr-HR" sz="3400" dirty="0"/>
              <a:t>Na koji način dizajn nekog proizvoda može olakšati kognitivne procese korisnika?</a:t>
            </a:r>
          </a:p>
          <a:p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A438BAF3-268D-B59A-66EB-0176113E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7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slov 5">
            <a:extLst>
              <a:ext uri="{FF2B5EF4-FFF2-40B4-BE49-F238E27FC236}">
                <a16:creationId xmlns:a16="http://schemas.microsoft.com/office/drawing/2014/main" id="{45DD5A54-9F2C-32A0-0E7D-044E9787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Dizajn</a:t>
            </a:r>
            <a:r>
              <a:rPr lang="en-US" dirty="0"/>
              <a:t> </a:t>
            </a:r>
            <a:r>
              <a:rPr lang="en-US" dirty="0" err="1"/>
              <a:t>usmjeren</a:t>
            </a:r>
            <a:r>
              <a:rPr lang="en-US" dirty="0"/>
              <a:t> </a:t>
            </a:r>
            <a:r>
              <a:rPr lang="en-US" dirty="0" err="1"/>
              <a:t>korisniku</a:t>
            </a:r>
            <a:endParaRPr lang="hr-HR" dirty="0"/>
          </a:p>
        </p:txBody>
      </p:sp>
      <p:sp>
        <p:nvSpPr>
          <p:cNvPr id="7" name="Rezervirano mjesto tablice 6">
            <a:extLst>
              <a:ext uri="{FF2B5EF4-FFF2-40B4-BE49-F238E27FC236}">
                <a16:creationId xmlns:a16="http://schemas.microsoft.com/office/drawing/2014/main" id="{1436FCCC-AF93-B66D-361A-A750C6C404CC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776720" y="2111381"/>
            <a:ext cx="4577080" cy="3744913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b="1" dirty="0">
                <a:latin typeface="+mj-lt"/>
                <a:ea typeface="Calibri"/>
                <a:cs typeface="Calibri"/>
                <a:sym typeface="Calibri"/>
              </a:rPr>
              <a:t>Korisnik</a:t>
            </a:r>
            <a:r>
              <a:rPr lang="hr-HR" dirty="0">
                <a:latin typeface="+mj-lt"/>
                <a:ea typeface="Calibri"/>
                <a:cs typeface="Calibri"/>
                <a:sym typeface="Calibri"/>
              </a:rPr>
              <a:t> je u središtu!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r-HR" dirty="0">
              <a:latin typeface="+mj-lt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>
                <a:latin typeface="+mj-lt"/>
                <a:ea typeface="Calibri"/>
                <a:cs typeface="Calibri"/>
                <a:sym typeface="Calibri"/>
              </a:rPr>
              <a:t>Potrebno je </a:t>
            </a:r>
            <a:r>
              <a:rPr lang="hr-HR" b="1" dirty="0">
                <a:latin typeface="+mj-lt"/>
                <a:ea typeface="Calibri"/>
                <a:cs typeface="Calibri"/>
                <a:sym typeface="Calibri"/>
              </a:rPr>
              <a:t>razumijevanje korisnika, njihovih zadataka te konteksta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A438BAF3-268D-B59A-66EB-0176113E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Google Shape;270;g216223942d9_0_5">
            <a:extLst>
              <a:ext uri="{FF2B5EF4-FFF2-40B4-BE49-F238E27FC236}">
                <a16:creationId xmlns:a16="http://schemas.microsoft.com/office/drawing/2014/main" id="{924B7A4A-6521-CDFF-C72F-4CE34F3C435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14474" y="1505044"/>
            <a:ext cx="4781526" cy="4351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340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19494c4371_0_117"/>
          <p:cNvSpPr/>
          <p:nvPr/>
        </p:nvSpPr>
        <p:spPr>
          <a:xfrm>
            <a:off x="59500" y="167675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219494c4371_0_117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g219494c4371_0_117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509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g219494c4371_0_117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490"/>
                </a:srgbClr>
              </a:gs>
              <a:gs pos="100000">
                <a:srgbClr val="000000">
                  <a:alpha val="29411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219494c4371_0_117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372"/>
                </a:srgbClr>
              </a:gs>
              <a:gs pos="100000">
                <a:srgbClr val="1F3864">
                  <a:alpha val="51372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219494c4371_0_117"/>
          <p:cNvSpPr txBox="1">
            <a:spLocks noGrp="1"/>
          </p:cNvSpPr>
          <p:nvPr>
            <p:ph type="title"/>
          </p:nvPr>
        </p:nvSpPr>
        <p:spPr>
          <a:xfrm>
            <a:off x="838200" y="1912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</a:rPr>
              <a:t>UCD – RAZVOJ PROIZVODA</a:t>
            </a:r>
            <a:endParaRPr lang="en-US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08" name="Google Shape;408;g219494c4371_0_117"/>
          <p:cNvSpPr txBox="1">
            <a:spLocks noGrp="1"/>
          </p:cNvSpPr>
          <p:nvPr>
            <p:ph type="body" idx="4294967295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100"/>
          </a:p>
        </p:txBody>
      </p:sp>
      <p:pic>
        <p:nvPicPr>
          <p:cNvPr id="409" name="Google Shape;409;g219494c4371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25" y="1690825"/>
            <a:ext cx="11284051" cy="38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219494c4371_0_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0" y="5399475"/>
            <a:ext cx="2083275" cy="1255785"/>
          </a:xfrm>
          <a:prstGeom prst="rect">
            <a:avLst/>
          </a:prstGeom>
          <a:noFill/>
          <a:ln w="7620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11" name="Google Shape;411;g219494c4371_0_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2425" y="5322199"/>
            <a:ext cx="1639551" cy="1489850"/>
          </a:xfrm>
          <a:prstGeom prst="rect">
            <a:avLst/>
          </a:prstGeom>
          <a:noFill/>
          <a:ln w="7620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12" name="Google Shape;412;g219494c4371_0_1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4875" y="5319103"/>
            <a:ext cx="1739925" cy="1489847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g219494c4371_0_117"/>
          <p:cNvSpPr txBox="1">
            <a:spLocks noGrp="1"/>
          </p:cNvSpPr>
          <p:nvPr>
            <p:ph type="body" idx="4294967295"/>
          </p:nvPr>
        </p:nvSpPr>
        <p:spPr>
          <a:xfrm>
            <a:off x="652650" y="18739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100"/>
          </a:p>
        </p:txBody>
      </p:sp>
      <p:pic>
        <p:nvPicPr>
          <p:cNvPr id="414" name="Google Shape;414;g219494c4371_0_1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3500" y="5331038"/>
            <a:ext cx="1813400" cy="1465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g219494c4371_0_1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46900" y="5361238"/>
            <a:ext cx="1813400" cy="1465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g219494c4371_0_1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79373" y="5399475"/>
            <a:ext cx="1930596" cy="13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slov 5">
            <a:extLst>
              <a:ext uri="{FF2B5EF4-FFF2-40B4-BE49-F238E27FC236}">
                <a16:creationId xmlns:a16="http://schemas.microsoft.com/office/drawing/2014/main" id="{45DD5A54-9F2C-32A0-0E7D-044E9787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Dizajn</a:t>
            </a:r>
            <a:r>
              <a:rPr lang="en-US" dirty="0"/>
              <a:t> </a:t>
            </a:r>
            <a:r>
              <a:rPr lang="en-US" dirty="0" err="1"/>
              <a:t>usmjeren</a:t>
            </a:r>
            <a:r>
              <a:rPr lang="en-US" dirty="0"/>
              <a:t> </a:t>
            </a:r>
            <a:r>
              <a:rPr lang="en-US" dirty="0" err="1"/>
              <a:t>korisniku</a:t>
            </a:r>
            <a:endParaRPr lang="hr-HR" dirty="0"/>
          </a:p>
        </p:txBody>
      </p:sp>
      <p:sp>
        <p:nvSpPr>
          <p:cNvPr id="7" name="Rezervirano mjesto tablice 6">
            <a:extLst>
              <a:ext uri="{FF2B5EF4-FFF2-40B4-BE49-F238E27FC236}">
                <a16:creationId xmlns:a16="http://schemas.microsoft.com/office/drawing/2014/main" id="{1436FCCC-AF93-B66D-361A-A750C6C404CC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hr-HR" sz="2000" dirty="0">
                <a:solidFill>
                  <a:srgbClr val="9900FF"/>
                </a:solidFill>
              </a:rPr>
              <a:t>**** VAŽNO</a:t>
            </a:r>
          </a:p>
          <a:p>
            <a:pPr marL="457200" lvl="0" indent="-39243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80"/>
              <a:buChar char="•"/>
            </a:pPr>
            <a:r>
              <a:rPr lang="hr-HR" sz="2000" dirty="0"/>
              <a:t>Kod izrade realnih projekata, potrebno je napraviti pravo istraživanje </a:t>
            </a:r>
            <a:r>
              <a:rPr lang="hr-HR" sz="2000" b="1" dirty="0"/>
              <a:t>potreba korisnika</a:t>
            </a:r>
            <a:r>
              <a:rPr lang="hr-HR" sz="2000" dirty="0"/>
              <a:t>, na uzorku ispitanika koji su reprezentacija svoje skupine (npr. studenti, osobe starije životne dobi, djeca….)</a:t>
            </a: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/>
              <a:t>I</a:t>
            </a:r>
            <a:r>
              <a:rPr lang="hr-HR" sz="2000" b="1" dirty="0" err="1"/>
              <a:t>straživanja</a:t>
            </a:r>
            <a:r>
              <a:rPr lang="hr-HR" sz="2000" b="1" dirty="0"/>
              <a:t> korisnika su ključna za pripremu za izradu mrežnih stranica</a:t>
            </a:r>
            <a:r>
              <a:rPr lang="en-US" sz="2000" b="1" dirty="0"/>
              <a:t>!</a:t>
            </a:r>
            <a:endParaRPr lang="hr-HR" sz="2000" b="1" dirty="0"/>
          </a:p>
          <a:p>
            <a:pPr>
              <a:lnSpc>
                <a:spcPct val="150000"/>
              </a:lnSpc>
            </a:pPr>
            <a:endParaRPr lang="hr-HR" sz="2000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A438BAF3-268D-B59A-66EB-0176113E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1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slov 5">
            <a:extLst>
              <a:ext uri="{FF2B5EF4-FFF2-40B4-BE49-F238E27FC236}">
                <a16:creationId xmlns:a16="http://schemas.microsoft.com/office/drawing/2014/main" id="{45DD5A54-9F2C-32A0-0E7D-044E9787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UCD – ZADATAK NA NASTAVI</a:t>
            </a:r>
            <a:br>
              <a:rPr lang="en-US" dirty="0"/>
            </a:br>
            <a:r>
              <a:rPr lang="en-US" dirty="0" err="1"/>
              <a:t>Priprema</a:t>
            </a:r>
            <a:r>
              <a:rPr lang="en-US" dirty="0"/>
              <a:t> za </a:t>
            </a:r>
            <a:r>
              <a:rPr lang="en-US" dirty="0" err="1"/>
              <a:t>zadatak</a:t>
            </a:r>
            <a:r>
              <a:rPr lang="en-US" dirty="0"/>
              <a:t> 2 –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konkurencije</a:t>
            </a:r>
            <a:endParaRPr lang="hr-HR" dirty="0"/>
          </a:p>
        </p:txBody>
      </p:sp>
      <p:sp>
        <p:nvSpPr>
          <p:cNvPr id="7" name="Rezervirano mjesto tablice 6">
            <a:extLst>
              <a:ext uri="{FF2B5EF4-FFF2-40B4-BE49-F238E27FC236}">
                <a16:creationId xmlns:a16="http://schemas.microsoft.com/office/drawing/2014/main" id="{1436FCCC-AF93-B66D-361A-A750C6C404CC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r>
              <a:rPr lang="en-US" dirty="0" err="1"/>
              <a:t>Odaberite</a:t>
            </a:r>
            <a:r>
              <a:rPr lang="en-US" dirty="0"/>
              <a:t> </a:t>
            </a:r>
            <a:r>
              <a:rPr lang="en-US" dirty="0" err="1"/>
              <a:t>vrstu</a:t>
            </a:r>
            <a:r>
              <a:rPr lang="en-US" dirty="0"/>
              <a:t> web </a:t>
            </a:r>
            <a:r>
              <a:rPr lang="en-US" dirty="0" err="1"/>
              <a:t>stranice</a:t>
            </a:r>
            <a:r>
              <a:rPr lang="en-US" dirty="0"/>
              <a:t> /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bi </a:t>
            </a:r>
            <a:r>
              <a:rPr lang="en-US" dirty="0" err="1"/>
              <a:t>htjeli</a:t>
            </a:r>
            <a:r>
              <a:rPr lang="en-US" dirty="0"/>
              <a:t> </a:t>
            </a:r>
            <a:r>
              <a:rPr lang="en-US" dirty="0" err="1"/>
              <a:t>napraviti</a:t>
            </a:r>
            <a:r>
              <a:rPr lang="en-US" dirty="0"/>
              <a:t> (</a:t>
            </a:r>
            <a:r>
              <a:rPr lang="en-US" dirty="0" err="1"/>
              <a:t>važno</a:t>
            </a:r>
            <a:r>
              <a:rPr lang="en-US" dirty="0"/>
              <a:t>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ćemo</a:t>
            </a:r>
            <a:r>
              <a:rPr lang="en-US" dirty="0"/>
              <a:t> </a:t>
            </a:r>
            <a:r>
              <a:rPr lang="en-US" dirty="0" err="1"/>
              <a:t>sljedeći</a:t>
            </a:r>
            <a:r>
              <a:rPr lang="en-US" dirty="0"/>
              <a:t> </a:t>
            </a:r>
            <a:r>
              <a:rPr lang="en-US" dirty="0" err="1"/>
              <a:t>tjedan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temelju</a:t>
            </a:r>
            <a:r>
              <a:rPr lang="en-US" dirty="0"/>
              <a:t> toga </a:t>
            </a:r>
            <a:r>
              <a:rPr lang="en-US" dirty="0" err="1"/>
              <a:t>raditi</a:t>
            </a:r>
            <a:r>
              <a:rPr lang="en-US" dirty="0"/>
              <a:t> </a:t>
            </a:r>
            <a:r>
              <a:rPr lang="en-US" b="1" dirty="0" err="1"/>
              <a:t>analizu</a:t>
            </a:r>
            <a:r>
              <a:rPr lang="en-US" b="1" dirty="0"/>
              <a:t> </a:t>
            </a:r>
            <a:r>
              <a:rPr lang="en-US" b="1" dirty="0" err="1"/>
              <a:t>konkurencije</a:t>
            </a:r>
            <a:r>
              <a:rPr lang="en-US" dirty="0"/>
              <a:t>)</a:t>
            </a:r>
          </a:p>
          <a:p>
            <a:r>
              <a:rPr lang="en-US" dirty="0" err="1"/>
              <a:t>Opišite</a:t>
            </a:r>
            <a:r>
              <a:rPr lang="en-US" dirty="0"/>
              <a:t> 2-3 </a:t>
            </a:r>
            <a:r>
              <a:rPr lang="en-US" dirty="0" err="1"/>
              <a:t>različite</a:t>
            </a:r>
            <a:r>
              <a:rPr lang="en-US" dirty="0"/>
              <a:t> </a:t>
            </a:r>
            <a:r>
              <a:rPr lang="en-US" dirty="0" err="1"/>
              <a:t>skupine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koji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vašu</a:t>
            </a:r>
            <a:r>
              <a:rPr lang="en-US" dirty="0"/>
              <a:t> web </a:t>
            </a:r>
            <a:r>
              <a:rPr lang="en-US" dirty="0" err="1"/>
              <a:t>stranicu</a:t>
            </a:r>
            <a:r>
              <a:rPr lang="en-US" dirty="0"/>
              <a:t> / </a:t>
            </a:r>
            <a:r>
              <a:rPr lang="en-US" dirty="0" err="1"/>
              <a:t>aplikaciju</a:t>
            </a:r>
            <a:endParaRPr lang="en-US" dirty="0"/>
          </a:p>
          <a:p>
            <a:pPr lvl="1"/>
            <a:r>
              <a:rPr lang="en-US" dirty="0" err="1"/>
              <a:t>Inače</a:t>
            </a:r>
            <a:r>
              <a:rPr lang="en-US" dirty="0"/>
              <a:t> se </a:t>
            </a:r>
            <a:r>
              <a:rPr lang="en-US" dirty="0" err="1"/>
              <a:t>rade</a:t>
            </a:r>
            <a:r>
              <a:rPr lang="en-US" dirty="0"/>
              <a:t> </a:t>
            </a:r>
            <a:r>
              <a:rPr lang="en-US" dirty="0" err="1"/>
              <a:t>protpersone</a:t>
            </a:r>
            <a:r>
              <a:rPr lang="en-US" dirty="0"/>
              <a:t> (</a:t>
            </a:r>
            <a:r>
              <a:rPr lang="en-US" dirty="0" err="1"/>
              <a:t>primjer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sljedećim</a:t>
            </a:r>
            <a:r>
              <a:rPr lang="en-US" dirty="0"/>
              <a:t> </a:t>
            </a:r>
            <a:r>
              <a:rPr lang="en-US" dirty="0" err="1"/>
              <a:t>slajdovima</a:t>
            </a:r>
            <a:r>
              <a:rPr lang="en-US" dirty="0"/>
              <a:t>)</a:t>
            </a:r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A438BAF3-268D-B59A-66EB-0176113E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48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1_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1851</TotalTime>
  <Words>712</Words>
  <Application>Microsoft Office PowerPoint</Application>
  <PresentationFormat>Široki zaslon</PresentationFormat>
  <Paragraphs>104</Paragraphs>
  <Slides>19</Slides>
  <Notes>2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2</vt:i4>
      </vt:variant>
      <vt:variant>
        <vt:lpstr>Naslovi slajdova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Tenorite</vt:lpstr>
      <vt:lpstr>Tema sustava Office</vt:lpstr>
      <vt:lpstr>1_Tema sustava Office</vt:lpstr>
      <vt:lpstr>Uvod u web tehnologije</vt:lpstr>
      <vt:lpstr>Dizajn usmjeren korisniku  </vt:lpstr>
      <vt:lpstr>Dizajn usmjeren korisniku</vt:lpstr>
      <vt:lpstr>Dizajn usmjeren korisniku</vt:lpstr>
      <vt:lpstr>Dizajn usmjeren korisniku</vt:lpstr>
      <vt:lpstr>Dizajn usmjeren korisniku</vt:lpstr>
      <vt:lpstr>UCD – RAZVOJ PROIZVODA </vt:lpstr>
      <vt:lpstr>Dizajn usmjeren korisniku</vt:lpstr>
      <vt:lpstr>UCD – ZADATAK NA NASTAVI Priprema za zadatak 2 –analiza konkurencije</vt:lpstr>
      <vt:lpstr>Moj primjer</vt:lpstr>
      <vt:lpstr>UCD – ZADATAK NA NASTAVI Priprema za zadatak 2 –analiza konkurencije</vt:lpstr>
      <vt:lpstr>Empathy Map</vt:lpstr>
      <vt:lpstr>Persona Empathy Mapping</vt:lpstr>
      <vt:lpstr>Izrada Empathy Map</vt:lpstr>
      <vt:lpstr>10 koraka u izradi Proto persona </vt:lpstr>
      <vt:lpstr>PowerPoint prezentacija</vt:lpstr>
      <vt:lpstr>Table of Content </vt:lpstr>
      <vt:lpstr>LITERATURA</vt:lpstr>
      <vt:lpstr>Sljedeća tema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 u web tehnologije</dc:title>
  <dc:creator>Nikolina Peša Pavlović</dc:creator>
  <cp:lastModifiedBy>Nikolina Peša Pavlović</cp:lastModifiedBy>
  <cp:revision>13</cp:revision>
  <dcterms:created xsi:type="dcterms:W3CDTF">2024-02-04T14:51:05Z</dcterms:created>
  <dcterms:modified xsi:type="dcterms:W3CDTF">2024-04-02T10:12:21Z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