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5" r:id="rId5"/>
    <p:sldId id="388" r:id="rId6"/>
    <p:sldId id="391" r:id="rId7"/>
    <p:sldId id="389" r:id="rId8"/>
    <p:sldId id="390" r:id="rId9"/>
    <p:sldId id="392" r:id="rId10"/>
    <p:sldId id="39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DF96B3-8393-4CD6-806D-18CA1EC8FA73}" v="1" dt="2024-04-09T13:19:29.5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704" autoAdjust="0"/>
  </p:normalViewPr>
  <p:slideViewPr>
    <p:cSldViewPr snapToGrid="0">
      <p:cViewPr varScale="1">
        <p:scale>
          <a:sx n="63" d="100"/>
          <a:sy n="63" d="100"/>
        </p:scale>
        <p:origin x="7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 Juric" userId="160d3fc1-d336-43f5-ab27-d341ba503bc9" providerId="ADAL" clId="{3EDF96B3-8393-4CD6-806D-18CA1EC8FA73}"/>
    <pc:docChg chg="undo custSel addSld modSld">
      <pc:chgData name="Mate Juric" userId="160d3fc1-d336-43f5-ab27-d341ba503bc9" providerId="ADAL" clId="{3EDF96B3-8393-4CD6-806D-18CA1EC8FA73}" dt="2024-04-09T13:30:33.439" v="546" actId="20577"/>
      <pc:docMkLst>
        <pc:docMk/>
      </pc:docMkLst>
      <pc:sldChg chg="modSp new mod">
        <pc:chgData name="Mate Juric" userId="160d3fc1-d336-43f5-ab27-d341ba503bc9" providerId="ADAL" clId="{3EDF96B3-8393-4CD6-806D-18CA1EC8FA73}" dt="2024-04-09T13:30:33.439" v="546" actId="20577"/>
        <pc:sldMkLst>
          <pc:docMk/>
          <pc:sldMk cId="1638208183" sldId="393"/>
        </pc:sldMkLst>
        <pc:spChg chg="mod">
          <ac:chgData name="Mate Juric" userId="160d3fc1-d336-43f5-ab27-d341ba503bc9" providerId="ADAL" clId="{3EDF96B3-8393-4CD6-806D-18CA1EC8FA73}" dt="2024-04-09T13:30:16.973" v="494" actId="20577"/>
          <ac:spMkLst>
            <pc:docMk/>
            <pc:sldMk cId="1638208183" sldId="393"/>
            <ac:spMk id="2" creationId="{B659CC69-0C27-BBD6-770E-17107286C32A}"/>
          </ac:spMkLst>
        </pc:spChg>
        <pc:spChg chg="mod">
          <ac:chgData name="Mate Juric" userId="160d3fc1-d336-43f5-ab27-d341ba503bc9" providerId="ADAL" clId="{3EDF96B3-8393-4CD6-806D-18CA1EC8FA73}" dt="2024-04-09T13:30:33.439" v="546" actId="20577"/>
          <ac:spMkLst>
            <pc:docMk/>
            <pc:sldMk cId="1638208183" sldId="393"/>
            <ac:spMk id="3" creationId="{4EF0172E-850A-C85B-BBC1-53669BF686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hr-HR"/>
              <a:t>Kliknite ikonu da biste dodali SmartArt grafiku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va sadržaj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hr-HR"/>
              <a:t>Kliknite ikonu da biste dodali grafikon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hr-HR"/>
              <a:t>Kliknite ikonu da biste dodali tablicu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xpin.com/studio/blog/competitive-analysis-for-ux/" TargetMode="External"/><Relationship Id="rId2" Type="http://schemas.openxmlformats.org/officeDocument/2006/relationships/hyperlink" Target="https://uxplanet.org/top-things-to-know-about-ux-competitive-analysis-d91689fd8b36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ze.co/guides/ux-research/generative/" TargetMode="External"/><Relationship Id="rId2" Type="http://schemas.openxmlformats.org/officeDocument/2006/relationships/hyperlink" Target="https://blog.hubspot.com/service/generative-research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xplanet.org/top-things-to-know-about-ux-competitive-analysis-d91689fd8b36" TargetMode="External"/><Relationship Id="rId5" Type="http://schemas.openxmlformats.org/officeDocument/2006/relationships/hyperlink" Target="https://www.uxpin.com/studio/blog/competitive-analysis-for-ux/" TargetMode="External"/><Relationship Id="rId4" Type="http://schemas.openxmlformats.org/officeDocument/2006/relationships/hyperlink" Target="https://www.behance.net/search/projects?tracking_source=typeahead_search_direct&amp;search=UX+UI+Case+stud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" TargetMode="External"/><Relationship Id="rId2" Type="http://schemas.openxmlformats.org/officeDocument/2006/relationships/hyperlink" Target="https://moz.com/seo-competitor-analysi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0532" y="4434840"/>
            <a:ext cx="6177279" cy="1122202"/>
          </a:xfrm>
        </p:spPr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u web </a:t>
            </a:r>
            <a:r>
              <a:rPr lang="en-US" dirty="0" err="1"/>
              <a:t>tehnologije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5670" y="6111240"/>
            <a:ext cx="4941770" cy="39666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Doc.dr.sc. Mate Juric I Dr. sc. Nikolina Peša Pavlović</a:t>
            </a:r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26E886FF-B205-637A-8BC9-5EBDF36F2BBD}"/>
              </a:ext>
            </a:extLst>
          </p:cNvPr>
          <p:cNvSpPr txBox="1"/>
          <p:nvPr/>
        </p:nvSpPr>
        <p:spPr>
          <a:xfrm>
            <a:off x="5090160" y="5466080"/>
            <a:ext cx="61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Stručni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prijediplomski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studij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Informacijske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tehnologije</a:t>
            </a:r>
            <a:endParaRPr lang="hr-H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2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0CBA9C-F195-3C39-14D6-DB9AAB95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</a:t>
            </a:r>
            <a:r>
              <a:rPr lang="en-US" dirty="0" err="1"/>
              <a:t>konkurencije</a:t>
            </a:r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9AE78EF-32FC-1393-83F6-B67EB37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Google Shape;601;g221ad87d548_0_200">
            <a:extLst>
              <a:ext uri="{FF2B5EF4-FFF2-40B4-BE49-F238E27FC236}">
                <a16:creationId xmlns:a16="http://schemas.microsoft.com/office/drawing/2014/main" id="{EAEFCA2C-0DDD-A4D7-83B2-9DA2005D1D5C}"/>
              </a:ext>
            </a:extLst>
          </p:cNvPr>
          <p:cNvPicPr preferRelativeResize="0">
            <a:picLocks noGrp="1"/>
          </p:cNvPicPr>
          <p:nvPr>
            <p:ph type="tbl" sz="quarter" idx="14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87315" y="2111375"/>
            <a:ext cx="5617369" cy="37449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98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74D6D07-68E8-6A3E-8E70-FE92A073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</a:t>
            </a:r>
            <a:r>
              <a:rPr lang="en-US" dirty="0" err="1"/>
              <a:t>konkurencije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CEE09B57-1DC7-2FF9-1BA6-53396D6E0E1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457200" lvl="0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•"/>
            </a:pPr>
            <a:r>
              <a:rPr lang="hr-HR" sz="2900" dirty="0"/>
              <a:t>Analiza konkurencije je važna:</a:t>
            </a: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•"/>
            </a:pPr>
            <a:r>
              <a:rPr lang="hr-HR" sz="2900" dirty="0"/>
              <a:t>kako bi se utvrdilo što konkurencija nije napravila, a potrebno je da bi se zadovoljile potreba korisnika</a:t>
            </a: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•"/>
            </a:pPr>
            <a:r>
              <a:rPr lang="hr-HR" sz="2900" dirty="0"/>
              <a:t>kako bi se utvrdilo što je konkurencija napravila dobro (primjeri dobre prakse)</a:t>
            </a:r>
          </a:p>
          <a:p>
            <a:pPr marL="914400" lvl="1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•"/>
            </a:pPr>
            <a:r>
              <a:rPr lang="hr-HR" sz="2900" dirty="0"/>
              <a:t>određivanje konkurenata nam otvara mogućnost ostvarivanja pozicije na tržištu</a:t>
            </a:r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F71B85C9-DACA-C160-EC1E-E7FB4CAF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131426-FFDD-4398-9F43-C7F866E3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KONKURENCIJE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654654FB-6735-0F6C-F9B3-1C1A9B6ED71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lnSpcReduction="10000"/>
          </a:bodyPr>
          <a:lstStyle/>
          <a:p>
            <a:pPr marL="457200" lvl="0" indent="-39243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580"/>
              <a:buChar char="•"/>
            </a:pPr>
            <a:r>
              <a:rPr lang="hr-HR" sz="2580" dirty="0"/>
              <a:t>Analiza konkurencije (eng. </a:t>
            </a:r>
            <a:r>
              <a:rPr lang="hr-HR" sz="2580" i="1" dirty="0" err="1"/>
              <a:t>competitive</a:t>
            </a:r>
            <a:r>
              <a:rPr lang="hr-HR" sz="2580" i="1" dirty="0"/>
              <a:t> </a:t>
            </a:r>
            <a:r>
              <a:rPr lang="hr-HR" sz="2580" i="1" dirty="0" err="1"/>
              <a:t>analysis</a:t>
            </a:r>
            <a:r>
              <a:rPr lang="hr-HR" sz="2580" dirty="0"/>
              <a:t>) se u projektnom timu provodi pomoću različitih metoda i </a:t>
            </a:r>
            <a:r>
              <a:rPr lang="hr-HR" sz="2580" dirty="0" err="1"/>
              <a:t>frameworka</a:t>
            </a:r>
            <a:r>
              <a:rPr lang="hr-HR" sz="2580" dirty="0"/>
              <a:t> (npr. SWOT analiza) </a:t>
            </a:r>
          </a:p>
          <a:p>
            <a:pPr marL="457200" lvl="0" indent="-392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80"/>
              <a:buChar char="•"/>
            </a:pPr>
            <a:r>
              <a:rPr lang="hr-HR" sz="2580" dirty="0"/>
              <a:t>Neki primjeri analize konkurencije:</a:t>
            </a:r>
          </a:p>
          <a:p>
            <a:pPr marL="914400" lvl="1" indent="-392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80"/>
              <a:buChar char="•"/>
            </a:pPr>
            <a:r>
              <a:rPr lang="hr-HR" sz="2580" dirty="0" err="1"/>
              <a:t>UXplanet</a:t>
            </a:r>
            <a:r>
              <a:rPr lang="hr-HR" sz="2580" dirty="0"/>
              <a:t> </a:t>
            </a:r>
            <a:r>
              <a:rPr lang="hr-HR" sz="2580" u="sng" dirty="0">
                <a:solidFill>
                  <a:schemeClr val="hlink"/>
                </a:solidFill>
                <a:hlinkClick r:id="rId2"/>
              </a:rPr>
              <a:t>primjer 1</a:t>
            </a:r>
            <a:endParaRPr lang="hr-HR" sz="2580" dirty="0"/>
          </a:p>
          <a:p>
            <a:pPr marL="914400" lvl="1" indent="-39243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580"/>
              <a:buChar char="•"/>
            </a:pPr>
            <a:r>
              <a:rPr lang="hr-HR" sz="2580" dirty="0" err="1"/>
              <a:t>UXpin</a:t>
            </a:r>
            <a:r>
              <a:rPr lang="hr-HR" sz="2580" dirty="0"/>
              <a:t> </a:t>
            </a:r>
            <a:r>
              <a:rPr lang="hr-HR" sz="2580" u="sng" dirty="0">
                <a:solidFill>
                  <a:schemeClr val="hlink"/>
                </a:solidFill>
                <a:hlinkClick r:id="rId3"/>
              </a:rPr>
              <a:t>primjer 2</a:t>
            </a:r>
            <a:endParaRPr lang="hr-HR" sz="258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2580" dirty="0"/>
              <a:t>*** </a:t>
            </a:r>
            <a:r>
              <a:rPr lang="en-US" sz="2580" dirty="0" err="1"/>
              <a:t>Pročitati</a:t>
            </a:r>
            <a:r>
              <a:rPr lang="en-US" sz="2580" dirty="0"/>
              <a:t> </a:t>
            </a:r>
            <a:r>
              <a:rPr lang="en-US" sz="2580" dirty="0" err="1"/>
              <a:t>tekst</a:t>
            </a:r>
            <a:r>
              <a:rPr lang="en-US" sz="2580" dirty="0"/>
              <a:t> </a:t>
            </a:r>
            <a:r>
              <a:rPr lang="en-US" sz="2580" dirty="0" err="1"/>
              <a:t>na</a:t>
            </a:r>
            <a:r>
              <a:rPr lang="en-US" sz="2580" dirty="0"/>
              <a:t> </a:t>
            </a:r>
            <a:r>
              <a:rPr lang="en-US" sz="2580" dirty="0" err="1"/>
              <a:t>ovim</a:t>
            </a:r>
            <a:r>
              <a:rPr lang="en-US" sz="2580" dirty="0"/>
              <a:t> </a:t>
            </a:r>
            <a:r>
              <a:rPr lang="en-US" sz="2580" dirty="0" err="1"/>
              <a:t>poveznicama</a:t>
            </a:r>
            <a:endParaRPr lang="hr-HR" sz="2580" b="1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CEDEE7A-8D4A-16B9-4B9B-6CFC77E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2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131426-FFDD-4398-9F43-C7F866E3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ANALIZA KONKURENCIJE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654654FB-6735-0F6C-F9B3-1C1A9B6ED71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hr-HR" sz="2580" dirty="0"/>
              <a:t>*** Za potrebe ovog zadatka potrebno je </a:t>
            </a:r>
            <a:r>
              <a:rPr lang="en-US" sz="2580" dirty="0" err="1"/>
              <a:t>analizirati</a:t>
            </a:r>
            <a:r>
              <a:rPr lang="en-US" sz="2580" dirty="0"/>
              <a:t> </a:t>
            </a:r>
            <a:r>
              <a:rPr lang="en-US" sz="2580" dirty="0" err="1"/>
              <a:t>konkurenciju</a:t>
            </a:r>
            <a:r>
              <a:rPr lang="en-US" sz="2580" dirty="0"/>
              <a:t> </a:t>
            </a:r>
            <a:r>
              <a:rPr lang="en-US" sz="2580" dirty="0" err="1"/>
              <a:t>prema</a:t>
            </a:r>
            <a:r>
              <a:rPr lang="en-US" sz="2580" dirty="0"/>
              <a:t> </a:t>
            </a:r>
            <a:r>
              <a:rPr lang="en-US" sz="2580" dirty="0" err="1"/>
              <a:t>kriterijima</a:t>
            </a:r>
            <a:r>
              <a:rPr lang="en-US" sz="2580" dirty="0"/>
              <a:t> </a:t>
            </a:r>
            <a:r>
              <a:rPr lang="en-US" sz="2580" dirty="0" err="1"/>
              <a:t>predloženima</a:t>
            </a:r>
            <a:r>
              <a:rPr lang="en-US" sz="2580" dirty="0"/>
              <a:t> u </a:t>
            </a:r>
            <a:r>
              <a:rPr lang="en-US" sz="2580" dirty="0" err="1"/>
              <a:t>tablici</a:t>
            </a:r>
            <a:r>
              <a:rPr lang="en-US" sz="2580" dirty="0"/>
              <a:t> </a:t>
            </a:r>
            <a:r>
              <a:rPr lang="en-US" sz="2580" dirty="0" err="1"/>
              <a:t>na</a:t>
            </a:r>
            <a:r>
              <a:rPr lang="en-US" sz="2580" dirty="0"/>
              <a:t> </a:t>
            </a:r>
            <a:r>
              <a:rPr lang="en-US" sz="2580" dirty="0" err="1"/>
              <a:t>Merlinu</a:t>
            </a:r>
            <a:r>
              <a:rPr lang="en-US" sz="2580" dirty="0"/>
              <a:t>, a </a:t>
            </a:r>
            <a:r>
              <a:rPr lang="en-US" sz="2580" dirty="0" err="1"/>
              <a:t>i</a:t>
            </a:r>
            <a:r>
              <a:rPr lang="en-US" sz="2580" dirty="0"/>
              <a:t> </a:t>
            </a:r>
            <a:r>
              <a:rPr lang="en-US" sz="2580" dirty="0" err="1"/>
              <a:t>dodavati</a:t>
            </a:r>
            <a:r>
              <a:rPr lang="en-US" sz="2580" dirty="0"/>
              <a:t> </a:t>
            </a:r>
            <a:r>
              <a:rPr lang="en-US" sz="2580" dirty="0" err="1"/>
              <a:t>vlastite</a:t>
            </a:r>
            <a:r>
              <a:rPr lang="en-US" sz="2580" dirty="0"/>
              <a:t> </a:t>
            </a:r>
            <a:r>
              <a:rPr lang="en-US" sz="2580" dirty="0" err="1"/>
              <a:t>osmišljene</a:t>
            </a:r>
            <a:r>
              <a:rPr lang="en-US" sz="2580" dirty="0"/>
              <a:t> </a:t>
            </a:r>
            <a:r>
              <a:rPr lang="en-US" sz="2580" dirty="0" err="1"/>
              <a:t>kriterije</a:t>
            </a:r>
            <a:endParaRPr lang="en-US" sz="2580" b="1" dirty="0"/>
          </a:p>
          <a:p>
            <a:pPr>
              <a:lnSpc>
                <a:spcPct val="150000"/>
              </a:lnSpc>
            </a:pPr>
            <a:r>
              <a:rPr lang="en-US" sz="2580" dirty="0" err="1"/>
              <a:t>Primjer</a:t>
            </a:r>
            <a:r>
              <a:rPr lang="en-US" sz="2580" dirty="0"/>
              <a:t> </a:t>
            </a:r>
            <a:r>
              <a:rPr lang="en-US" sz="2580" dirty="0" err="1"/>
              <a:t>tablice</a:t>
            </a:r>
            <a:r>
              <a:rPr lang="en-US" sz="2580" dirty="0"/>
              <a:t> je </a:t>
            </a:r>
            <a:r>
              <a:rPr lang="en-US" sz="2580" dirty="0" err="1"/>
              <a:t>na</a:t>
            </a:r>
            <a:r>
              <a:rPr lang="en-US" sz="2580" dirty="0"/>
              <a:t> </a:t>
            </a:r>
            <a:r>
              <a:rPr lang="en-US" sz="2580" dirty="0" err="1"/>
              <a:t>Merlinu</a:t>
            </a:r>
            <a:r>
              <a:rPr lang="en-US" sz="2580" dirty="0"/>
              <a:t> (word document </a:t>
            </a:r>
            <a:r>
              <a:rPr lang="en-US" sz="2580" dirty="0" err="1"/>
              <a:t>naziva</a:t>
            </a:r>
            <a:r>
              <a:rPr lang="en-US" sz="2580" dirty="0"/>
              <a:t> “Analiza </a:t>
            </a:r>
            <a:r>
              <a:rPr lang="en-US" sz="2580" dirty="0" err="1"/>
              <a:t>konkurencije</a:t>
            </a:r>
            <a:r>
              <a:rPr lang="en-US" sz="2580" dirty="0"/>
              <a:t>”</a:t>
            </a:r>
          </a:p>
          <a:p>
            <a:pPr>
              <a:lnSpc>
                <a:spcPct val="150000"/>
              </a:lnSpc>
            </a:pPr>
            <a:r>
              <a:rPr lang="en-US" sz="2580" dirty="0" err="1"/>
              <a:t>Radite</a:t>
            </a:r>
            <a:r>
              <a:rPr lang="en-US" sz="2580" dirty="0"/>
              <a:t> </a:t>
            </a:r>
            <a:r>
              <a:rPr lang="en-US" sz="2580" dirty="0" err="1"/>
              <a:t>analizu</a:t>
            </a:r>
            <a:r>
              <a:rPr lang="en-US" sz="2580" dirty="0"/>
              <a:t> </a:t>
            </a:r>
            <a:r>
              <a:rPr lang="en-US" sz="2580" dirty="0" err="1"/>
              <a:t>konkurencije</a:t>
            </a:r>
            <a:r>
              <a:rPr lang="en-US" sz="2580" dirty="0"/>
              <a:t> </a:t>
            </a:r>
            <a:r>
              <a:rPr lang="en-US" sz="2580" dirty="0" err="1"/>
              <a:t>sličnih</a:t>
            </a:r>
            <a:r>
              <a:rPr lang="en-US" sz="2580" dirty="0"/>
              <a:t> </a:t>
            </a:r>
            <a:r>
              <a:rPr lang="en-US" sz="2580" dirty="0" err="1"/>
              <a:t>sustava</a:t>
            </a:r>
            <a:r>
              <a:rPr lang="en-US" sz="2580" dirty="0"/>
              <a:t> </a:t>
            </a:r>
            <a:r>
              <a:rPr lang="en-US" sz="2580" dirty="0" err="1"/>
              <a:t>onome</a:t>
            </a:r>
            <a:r>
              <a:rPr lang="en-US" sz="2580" dirty="0"/>
              <a:t> </a:t>
            </a:r>
            <a:r>
              <a:rPr lang="en-US" sz="2580" dirty="0" err="1"/>
              <a:t>kojeg</a:t>
            </a:r>
            <a:r>
              <a:rPr lang="en-US" sz="2580" dirty="0"/>
              <a:t> </a:t>
            </a:r>
            <a:r>
              <a:rPr lang="en-US" sz="2580" dirty="0" err="1"/>
              <a:t>ste</a:t>
            </a:r>
            <a:r>
              <a:rPr lang="en-US" sz="2580" dirty="0"/>
              <a:t> </a:t>
            </a:r>
            <a:r>
              <a:rPr lang="en-US" sz="2580" dirty="0" err="1"/>
              <a:t>odabrali</a:t>
            </a:r>
            <a:r>
              <a:rPr lang="en-US" sz="2580" dirty="0"/>
              <a:t> </a:t>
            </a:r>
            <a:r>
              <a:rPr lang="en-US" sz="2580" dirty="0" err="1"/>
              <a:t>na</a:t>
            </a:r>
            <a:r>
              <a:rPr lang="en-US" sz="2580" dirty="0"/>
              <a:t> </a:t>
            </a:r>
            <a:r>
              <a:rPr lang="en-US" sz="2580" dirty="0" err="1"/>
              <a:t>prošloj</a:t>
            </a:r>
            <a:r>
              <a:rPr lang="en-US" sz="2580" dirty="0"/>
              <a:t> </a:t>
            </a:r>
            <a:r>
              <a:rPr lang="en-US" sz="2580" dirty="0" err="1"/>
              <a:t>seminarskoj</a:t>
            </a:r>
            <a:r>
              <a:rPr lang="en-US" sz="2580" dirty="0"/>
              <a:t> </a:t>
            </a:r>
            <a:r>
              <a:rPr lang="en-US" sz="2580" dirty="0" err="1"/>
              <a:t>nastavi</a:t>
            </a:r>
            <a:endParaRPr lang="hr-HR" sz="2580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DCEDEE7A-8D4A-16B9-4B9B-6CFC77E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C3378BC-643E-40E5-4D37-97649CED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Literatura</a:t>
            </a:r>
            <a:r>
              <a:rPr lang="en-US" dirty="0"/>
              <a:t> I </a:t>
            </a:r>
            <a:r>
              <a:rPr lang="en-US" dirty="0" err="1"/>
              <a:t>primjeri</a:t>
            </a:r>
            <a:endParaRPr lang="hr-HR" dirty="0"/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416592DC-3CDE-DB2C-67E1-AF1CA11F239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hr-HR" u="sng" dirty="0">
                <a:solidFill>
                  <a:schemeClr val="hlink"/>
                </a:solidFill>
                <a:hlinkClick r:id="rId2"/>
              </a:rPr>
              <a:t>Primjeri - </a:t>
            </a:r>
            <a:r>
              <a:rPr lang="hr-HR" u="sng" dirty="0" err="1">
                <a:solidFill>
                  <a:schemeClr val="hlink"/>
                </a:solidFill>
                <a:hlinkClick r:id="rId2"/>
              </a:rPr>
              <a:t>generative</a:t>
            </a:r>
            <a:r>
              <a:rPr lang="hr-HR" u="sng" dirty="0">
                <a:solidFill>
                  <a:schemeClr val="hlink"/>
                </a:solidFill>
                <a:hlinkClick r:id="rId2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2"/>
              </a:rPr>
              <a:t>and</a:t>
            </a:r>
            <a:r>
              <a:rPr lang="hr-HR" u="sng" dirty="0">
                <a:solidFill>
                  <a:schemeClr val="hlink"/>
                </a:solidFill>
                <a:hlinkClick r:id="rId2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2"/>
              </a:rPr>
              <a:t>formative</a:t>
            </a:r>
            <a:r>
              <a:rPr lang="hr-HR" u="sng" dirty="0">
                <a:solidFill>
                  <a:schemeClr val="hlink"/>
                </a:solidFill>
                <a:hlinkClick r:id="rId2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2"/>
              </a:rPr>
              <a:t>research</a:t>
            </a:r>
            <a:endParaRPr lang="hr-H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u="sng" dirty="0" err="1">
                <a:solidFill>
                  <a:schemeClr val="hlink"/>
                </a:solidFill>
                <a:hlinkClick r:id="rId3"/>
              </a:rPr>
              <a:t>Generative</a:t>
            </a:r>
            <a:r>
              <a:rPr lang="hr-HR" u="sng" dirty="0">
                <a:solidFill>
                  <a:schemeClr val="hlink"/>
                </a:solidFill>
                <a:hlinkClick r:id="rId3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3"/>
              </a:rPr>
              <a:t>research</a:t>
            </a:r>
            <a:endParaRPr lang="hr-H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u="sng" dirty="0" err="1">
                <a:solidFill>
                  <a:schemeClr val="hlink"/>
                </a:solidFill>
                <a:hlinkClick r:id="rId4"/>
              </a:rPr>
              <a:t>Behance</a:t>
            </a:r>
            <a:r>
              <a:rPr lang="hr-HR" u="sng" dirty="0">
                <a:solidFill>
                  <a:schemeClr val="hlink"/>
                </a:solidFill>
                <a:hlinkClick r:id="rId4"/>
              </a:rPr>
              <a:t>. Primjer UX/UI </a:t>
            </a:r>
            <a:r>
              <a:rPr lang="hr-HR" u="sng" dirty="0" err="1">
                <a:solidFill>
                  <a:schemeClr val="hlink"/>
                </a:solidFill>
                <a:hlinkClick r:id="rId4"/>
              </a:rPr>
              <a:t>case</a:t>
            </a:r>
            <a:r>
              <a:rPr lang="hr-HR" u="sng" dirty="0">
                <a:solidFill>
                  <a:schemeClr val="hlink"/>
                </a:solidFill>
                <a:hlinkClick r:id="rId4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4"/>
              </a:rPr>
              <a:t>studies</a:t>
            </a:r>
            <a:endParaRPr lang="hr-H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u="sng" dirty="0" err="1">
                <a:solidFill>
                  <a:schemeClr val="hlink"/>
                </a:solidFill>
                <a:hlinkClick r:id="rId5"/>
              </a:rPr>
              <a:t>UXpin</a:t>
            </a:r>
            <a:r>
              <a:rPr lang="hr-HR" u="sng" dirty="0">
                <a:solidFill>
                  <a:schemeClr val="hlink"/>
                </a:solidFill>
                <a:hlinkClick r:id="rId5"/>
              </a:rPr>
              <a:t>. Primjeri </a:t>
            </a:r>
            <a:r>
              <a:rPr lang="hr-HR" u="sng" dirty="0" err="1">
                <a:solidFill>
                  <a:schemeClr val="hlink"/>
                </a:solidFill>
                <a:hlinkClick r:id="rId5"/>
              </a:rPr>
              <a:t>Competitive</a:t>
            </a:r>
            <a:r>
              <a:rPr lang="hr-HR" u="sng" dirty="0">
                <a:solidFill>
                  <a:schemeClr val="hlink"/>
                </a:solidFill>
                <a:hlinkClick r:id="rId5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5"/>
              </a:rPr>
              <a:t>analysis</a:t>
            </a:r>
            <a:endParaRPr lang="hr-HR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hr-HR" u="sng" dirty="0" err="1">
                <a:solidFill>
                  <a:schemeClr val="hlink"/>
                </a:solidFill>
                <a:hlinkClick r:id="rId6"/>
              </a:rPr>
              <a:t>UXplanet</a:t>
            </a:r>
            <a:r>
              <a:rPr lang="hr-HR" u="sng" dirty="0">
                <a:solidFill>
                  <a:schemeClr val="hlink"/>
                </a:solidFill>
                <a:hlinkClick r:id="rId6"/>
              </a:rPr>
              <a:t>. </a:t>
            </a:r>
            <a:r>
              <a:rPr lang="hr-HR" u="sng" dirty="0" err="1">
                <a:solidFill>
                  <a:schemeClr val="hlink"/>
                </a:solidFill>
                <a:hlinkClick r:id="rId6"/>
              </a:rPr>
              <a:t>Competitive</a:t>
            </a:r>
            <a:r>
              <a:rPr lang="hr-HR" u="sng" dirty="0">
                <a:solidFill>
                  <a:schemeClr val="hlink"/>
                </a:solidFill>
                <a:hlinkClick r:id="rId6"/>
              </a:rPr>
              <a:t> </a:t>
            </a:r>
            <a:r>
              <a:rPr lang="hr-HR" u="sng" dirty="0" err="1">
                <a:solidFill>
                  <a:schemeClr val="hlink"/>
                </a:solidFill>
                <a:hlinkClick r:id="rId6"/>
              </a:rPr>
              <a:t>analysis</a:t>
            </a:r>
            <a:endParaRPr lang="hr-HR" dirty="0"/>
          </a:p>
          <a:p>
            <a:endParaRPr lang="hr-HR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77D9EB82-06F5-6B28-015F-CE8E36BE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2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659CC69-0C27-BBD6-770E-17107286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1. Korak: Pretraživanje</a:t>
            </a:r>
          </a:p>
        </p:txBody>
      </p:sp>
      <p:sp>
        <p:nvSpPr>
          <p:cNvPr id="3" name="Rezervirano mjesto tablice 2">
            <a:extLst>
              <a:ext uri="{FF2B5EF4-FFF2-40B4-BE49-F238E27FC236}">
                <a16:creationId xmlns:a16="http://schemas.microsoft.com/office/drawing/2014/main" id="{4EF0172E-850A-C85B-BBC1-53669BF6863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r-HR" dirty="0"/>
              <a:t>Ključne riječi, identifikacija konkurencije</a:t>
            </a:r>
          </a:p>
          <a:p>
            <a:pPr lvl="1"/>
            <a:r>
              <a:rPr lang="hr-HR" dirty="0"/>
              <a:t>i prilagodba ključnih riječi na temelju pronađenog</a:t>
            </a:r>
          </a:p>
          <a:p>
            <a:r>
              <a:rPr lang="hr-HR" dirty="0"/>
              <a:t>Pregledati zaglavlje stranice, </a:t>
            </a:r>
            <a:r>
              <a:rPr lang="hr-HR" dirty="0" err="1"/>
              <a:t>keywords</a:t>
            </a:r>
            <a:r>
              <a:rPr lang="hr-HR" dirty="0"/>
              <a:t>, </a:t>
            </a:r>
            <a:r>
              <a:rPr lang="hr-HR" dirty="0" err="1"/>
              <a:t>description</a:t>
            </a:r>
            <a:endParaRPr lang="hr-HR" dirty="0"/>
          </a:p>
          <a:p>
            <a:r>
              <a:rPr lang="hr-HR" dirty="0"/>
              <a:t>Koje su najvažnije </a:t>
            </a:r>
            <a:r>
              <a:rPr lang="hr-HR" dirty="0" err="1"/>
              <a:t>podstranice</a:t>
            </a:r>
            <a:r>
              <a:rPr lang="hr-HR" dirty="0"/>
              <a:t>, analiza linkova</a:t>
            </a:r>
          </a:p>
          <a:p>
            <a:pPr lvl="1"/>
            <a:r>
              <a:rPr lang="hr-HR" dirty="0"/>
              <a:t>Npr., pomoću </a:t>
            </a:r>
            <a:r>
              <a:rPr lang="hr-HR" dirty="0">
                <a:hlinkClick r:id="rId2"/>
              </a:rPr>
              <a:t>https://moz.com/seo-competitor-analysis</a:t>
            </a:r>
            <a:r>
              <a:rPr lang="hr-HR" dirty="0"/>
              <a:t> </a:t>
            </a:r>
          </a:p>
          <a:p>
            <a:r>
              <a:rPr lang="hr-HR" dirty="0"/>
              <a:t>Povijest stranice</a:t>
            </a:r>
          </a:p>
          <a:p>
            <a:pPr lvl="1"/>
            <a:r>
              <a:rPr lang="hr-HR" dirty="0" err="1">
                <a:hlinkClick r:id="rId3"/>
              </a:rPr>
              <a:t>Wayback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Machine</a:t>
            </a:r>
            <a:r>
              <a:rPr lang="hr-HR" dirty="0">
                <a:hlinkClick r:id="rId3"/>
              </a:rPr>
              <a:t> (archive.org)</a:t>
            </a:r>
            <a:endParaRPr lang="hr-HR" dirty="0"/>
          </a:p>
          <a:p>
            <a:r>
              <a:rPr lang="hr-HR" dirty="0"/>
              <a:t>Recenzije</a:t>
            </a:r>
          </a:p>
          <a:p>
            <a:r>
              <a:rPr lang="hr-HR" dirty="0"/>
              <a:t>Detaljna analiza – tablica na Merlinu</a:t>
            </a:r>
          </a:p>
          <a:p>
            <a:endParaRPr lang="hr-HR" dirty="0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375EA2CC-731C-AA2C-1590-3D4BAEDFC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5BE1C2D8-1E0A-59FE-7C8A-97BDE4FF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208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1966</TotalTime>
  <Words>262</Words>
  <Application>Microsoft Office PowerPoint</Application>
  <PresentationFormat>Široki zaslon</PresentationFormat>
  <Paragraphs>42</Paragraphs>
  <Slides>7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Tema sustava Office</vt:lpstr>
      <vt:lpstr>Uvod u web tehnologije</vt:lpstr>
      <vt:lpstr>Analiza konkurencije</vt:lpstr>
      <vt:lpstr>Analiza konkurencije</vt:lpstr>
      <vt:lpstr>ANALIZA KONKURENCIJE</vt:lpstr>
      <vt:lpstr>ANALIZA KONKURENCIJE</vt:lpstr>
      <vt:lpstr>Literatura I primjeri</vt:lpstr>
      <vt:lpstr>1. Korak: Pretraživanje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Uvod u web tehnologije</dc:title>
  <dc:creator>Nikolina Peša Pavlović</dc:creator>
  <cp:lastModifiedBy>Mate Juric</cp:lastModifiedBy>
  <cp:revision>14</cp:revision>
  <dcterms:created xsi:type="dcterms:W3CDTF">2024-02-04T14:51:05Z</dcterms:created>
  <dcterms:modified xsi:type="dcterms:W3CDTF">2024-04-09T13:30:38Z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