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75" r:id="rId5"/>
    <p:sldId id="341" r:id="rId6"/>
    <p:sldId id="414" r:id="rId7"/>
    <p:sldId id="299" r:id="rId8"/>
    <p:sldId id="408" r:id="rId9"/>
    <p:sldId id="300" r:id="rId10"/>
    <p:sldId id="412" r:id="rId11"/>
    <p:sldId id="294" r:id="rId12"/>
    <p:sldId id="409" r:id="rId13"/>
    <p:sldId id="416" r:id="rId14"/>
    <p:sldId id="410" r:id="rId15"/>
    <p:sldId id="415" r:id="rId16"/>
    <p:sldId id="41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hr-HR"/>
              <a:t>Kliknite ikonu da biste dodali SmartArt grafiku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va sadržaj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hr-HR"/>
              <a:t>Kliknite ikonu da biste dodali grafikon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hr-HR"/>
              <a:t>Kliknite ikonu da biste dodali tablicu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interaction-design.org/literature/article/ux-sitemap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com/blog/how-to-create-a-sitemap/" TargetMode="External"/><Relationship Id="rId2" Type="http://schemas.openxmlformats.org/officeDocument/2006/relationships/hyperlink" Target="https://miro.com/templates/sitemap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ngroup.com/articles/content-audits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0532" y="4434840"/>
            <a:ext cx="6177279" cy="1122202"/>
          </a:xfrm>
        </p:spPr>
        <p:txBody>
          <a:bodyPr/>
          <a:lstStyle/>
          <a:p>
            <a:r>
              <a:rPr lang="en-US" dirty="0"/>
              <a:t>Uvod u web </a:t>
            </a:r>
            <a:r>
              <a:rPr lang="en-US" dirty="0" err="1"/>
              <a:t>tehnologije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5670" y="6111240"/>
            <a:ext cx="4941770" cy="39666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Dr. sc. Nikolina Peša Pavlović</a:t>
            </a:r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26E886FF-B205-637A-8BC9-5EBDF36F2BBD}"/>
              </a:ext>
            </a:extLst>
          </p:cNvPr>
          <p:cNvSpPr txBox="1"/>
          <p:nvPr/>
        </p:nvSpPr>
        <p:spPr>
          <a:xfrm>
            <a:off x="5090160" y="5466080"/>
            <a:ext cx="617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Stručni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prijediplomski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studij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Informacijske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tehnologije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024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2076AEF-C893-4A80-7437-1A4BFFA1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PROUČITI PRIJE IZRADE ZADATKA SITE MAP</a:t>
            </a:r>
            <a:endParaRPr lang="hr-HR" dirty="0"/>
          </a:p>
        </p:txBody>
      </p:sp>
      <p:sp>
        <p:nvSpPr>
          <p:cNvPr id="3" name="Rezervirano mjesto tablice 2">
            <a:extLst>
              <a:ext uri="{FF2B5EF4-FFF2-40B4-BE49-F238E27FC236}">
                <a16:creationId xmlns:a16="http://schemas.microsoft.com/office/drawing/2014/main" id="{56A287BE-79B1-D8A1-C4B9-8230039BFDF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r>
              <a:rPr lang="en-US" dirty="0"/>
              <a:t>What I a Site Map in UX Design: </a:t>
            </a:r>
            <a:r>
              <a:rPr lang="en-US" dirty="0">
                <a:hlinkClick r:id="rId2"/>
              </a:rPr>
              <a:t>članak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r-HR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2036AC59-BCC2-2A3F-BC89-F1DE64B7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zervirano mjesto podnožja 3">
            <a:extLst>
              <a:ext uri="{FF2B5EF4-FFF2-40B4-BE49-F238E27FC236}">
                <a16:creationId xmlns:a16="http://schemas.microsoft.com/office/drawing/2014/main" id="{988E100A-5D09-1BFA-DF22-082B00953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9045" y="3429000"/>
            <a:ext cx="4114800" cy="365125"/>
          </a:xfrm>
        </p:spPr>
        <p:txBody>
          <a:bodyPr/>
          <a:lstStyle/>
          <a:p>
            <a:r>
              <a:rPr lang="en-US" sz="1200" dirty="0">
                <a:solidFill>
                  <a:srgbClr val="7030A0"/>
                </a:solidFill>
              </a:rPr>
              <a:t>Izvor: Interaction Design Foundation</a:t>
            </a:r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59B3817D-A712-E900-B996-B642615C6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288" y="4063940"/>
            <a:ext cx="6096313" cy="209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55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F6972-5C3E-C145-75EC-6C1930CE3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2A02BEA-6A56-8F63-454D-38A7460CA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72" y="972287"/>
            <a:ext cx="10515600" cy="1325563"/>
          </a:xfrm>
        </p:spPr>
        <p:txBody>
          <a:bodyPr/>
          <a:lstStyle/>
          <a:p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sadržaja</a:t>
            </a:r>
            <a:r>
              <a:rPr lang="en-US" dirty="0"/>
              <a:t> (</a:t>
            </a:r>
            <a:r>
              <a:rPr lang="en-US" dirty="0" err="1"/>
              <a:t>eng.</a:t>
            </a:r>
            <a:r>
              <a:rPr lang="en-US" dirty="0"/>
              <a:t> Content audit)</a:t>
            </a:r>
            <a:br>
              <a:rPr lang="en-US" dirty="0"/>
            </a:br>
            <a:r>
              <a:rPr lang="en-US" dirty="0"/>
              <a:t>ZADATAK – INDIVIDUALNI (10%) UKUPNE OCJENE</a:t>
            </a:r>
            <a:endParaRPr lang="hr-HR" dirty="0"/>
          </a:p>
        </p:txBody>
      </p:sp>
      <p:sp>
        <p:nvSpPr>
          <p:cNvPr id="3" name="Rezervirano mjesto tablice 2">
            <a:extLst>
              <a:ext uri="{FF2B5EF4-FFF2-40B4-BE49-F238E27FC236}">
                <a16:creationId xmlns:a16="http://schemas.microsoft.com/office/drawing/2014/main" id="{4D5F11CE-D098-97EA-DCB5-37EBF804A44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525449"/>
            <a:ext cx="10515600" cy="3744913"/>
          </a:xfrm>
        </p:spPr>
        <p:txBody>
          <a:bodyPr/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hr-HR" dirty="0"/>
              <a:t>Napravite </a:t>
            </a:r>
            <a:r>
              <a:rPr lang="hr-HR" b="1" u="sng" dirty="0">
                <a:solidFill>
                  <a:srgbClr val="7030A0"/>
                </a:solidFill>
              </a:rPr>
              <a:t>Site </a:t>
            </a:r>
            <a:r>
              <a:rPr lang="hr-HR" b="1" u="sng" dirty="0" err="1">
                <a:solidFill>
                  <a:srgbClr val="7030A0"/>
                </a:solidFill>
              </a:rPr>
              <a:t>map</a:t>
            </a:r>
            <a:r>
              <a:rPr lang="hr-HR" b="1" u="sng" dirty="0">
                <a:solidFill>
                  <a:srgbClr val="7030A0"/>
                </a:solidFill>
              </a:rPr>
              <a:t> </a:t>
            </a:r>
            <a:r>
              <a:rPr lang="hr-HR" dirty="0"/>
              <a:t>za svoju mrežnu stranicu pomoću template-a Miro: </a:t>
            </a:r>
            <a:r>
              <a:rPr lang="hr-HR" u="sng" dirty="0">
                <a:solidFill>
                  <a:schemeClr val="hlink"/>
                </a:solidFill>
                <a:hlinkClick r:id="rId2"/>
              </a:rPr>
              <a:t>https://miro.com/templates/sitemap/</a:t>
            </a:r>
            <a:r>
              <a:rPr lang="hr-HR" dirty="0"/>
              <a:t>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hr-HR" dirty="0"/>
          </a:p>
          <a:p>
            <a:pPr marL="457200" lvl="1" indent="0">
              <a:spcBef>
                <a:spcPts val="1000"/>
              </a:spcBef>
              <a:buNone/>
            </a:pPr>
            <a:r>
              <a:rPr lang="hr-HR" sz="1400" dirty="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r-HR" dirty="0"/>
              <a:t>Staviti barem dvije razine hijerarhije, a može i više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hr-HR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hr-HR" dirty="0"/>
              <a:t>Upute i primjeri Site </a:t>
            </a:r>
            <a:r>
              <a:rPr lang="hr-HR" dirty="0" err="1"/>
              <a:t>Map</a:t>
            </a:r>
            <a:r>
              <a:rPr lang="hr-HR" dirty="0"/>
              <a:t> Miro </a:t>
            </a:r>
            <a:r>
              <a:rPr lang="hr-HR" dirty="0" err="1"/>
              <a:t>Board</a:t>
            </a:r>
            <a:r>
              <a:rPr lang="hr-HR" dirty="0"/>
              <a:t>: </a:t>
            </a:r>
            <a:r>
              <a:rPr lang="hr-HR" u="sng" dirty="0">
                <a:solidFill>
                  <a:schemeClr val="hlink"/>
                </a:solidFill>
                <a:hlinkClick r:id="rId3"/>
              </a:rPr>
              <a:t>https://miro.com/blog/how-to-create-a-sitemap/</a:t>
            </a:r>
            <a:r>
              <a:rPr lang="hr-HR" dirty="0"/>
              <a:t> </a:t>
            </a: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C774B283-3AA2-74C1-92DE-D3871E509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Uvod u web </a:t>
            </a:r>
            <a:r>
              <a:rPr lang="en-US" dirty="0" err="1"/>
              <a:t>tehnologije</a:t>
            </a:r>
            <a:r>
              <a:rPr lang="en-US" dirty="0"/>
              <a:t> – </a:t>
            </a:r>
            <a:r>
              <a:rPr lang="en-US" dirty="0" err="1"/>
              <a:t>seminarska</a:t>
            </a:r>
            <a:r>
              <a:rPr lang="en-US" dirty="0"/>
              <a:t> </a:t>
            </a:r>
            <a:r>
              <a:rPr lang="en-US" dirty="0" err="1"/>
              <a:t>nastava</a:t>
            </a:r>
            <a:endParaRPr lang="en-US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FC77ECBA-EA7C-86E1-CD60-BD6C13A4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zervirano mjesto podnožja 3">
            <a:extLst>
              <a:ext uri="{FF2B5EF4-FFF2-40B4-BE49-F238E27FC236}">
                <a16:creationId xmlns:a16="http://schemas.microsoft.com/office/drawing/2014/main" id="{ED2BB902-420F-D3EB-70D2-CAF2F84C63B3}"/>
              </a:ext>
            </a:extLst>
          </p:cNvPr>
          <p:cNvSpPr txBox="1">
            <a:spLocks/>
          </p:cNvSpPr>
          <p:nvPr/>
        </p:nvSpPr>
        <p:spPr>
          <a:xfrm>
            <a:off x="3364302" y="135207"/>
            <a:ext cx="7877355" cy="609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7030A0"/>
                </a:solidFill>
              </a:rPr>
              <a:t>INDIVIDUALNI ZADATAK – PREDATI NA MERLIN DO 25.5.2024. = 10%</a:t>
            </a:r>
          </a:p>
        </p:txBody>
      </p:sp>
    </p:spTree>
    <p:extLst>
      <p:ext uri="{BB962C8B-B14F-4D97-AF65-F5344CB8AC3E}">
        <p14:creationId xmlns:p14="http://schemas.microsoft.com/office/powerpoint/2010/main" val="1302968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8E869162-D1A4-0627-6D81-6C3D48D4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Uvod u web </a:t>
            </a:r>
            <a:r>
              <a:rPr lang="en-US" dirty="0" err="1"/>
              <a:t>tehnologije</a:t>
            </a:r>
            <a:r>
              <a:rPr lang="en-US" dirty="0"/>
              <a:t> – </a:t>
            </a:r>
            <a:r>
              <a:rPr lang="en-US" dirty="0" err="1"/>
              <a:t>seminarska</a:t>
            </a:r>
            <a:r>
              <a:rPr lang="en-US" dirty="0"/>
              <a:t> </a:t>
            </a:r>
            <a:r>
              <a:rPr lang="en-US" dirty="0" err="1"/>
              <a:t>nastava</a:t>
            </a:r>
            <a:endParaRPr lang="en-US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3D9DD2DB-893C-C396-491F-FE26007B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Google Shape;1321;g22a2d906d24_0_687">
            <a:extLst>
              <a:ext uri="{FF2B5EF4-FFF2-40B4-BE49-F238E27FC236}">
                <a16:creationId xmlns:a16="http://schemas.microsoft.com/office/drawing/2014/main" id="{C4FDD9C7-7D57-BEA0-1A4C-EE9D4ADE69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61243" y="462389"/>
            <a:ext cx="9269514" cy="4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zervirano mjesto podnožja 3">
            <a:extLst>
              <a:ext uri="{FF2B5EF4-FFF2-40B4-BE49-F238E27FC236}">
                <a16:creationId xmlns:a16="http://schemas.microsoft.com/office/drawing/2014/main" id="{B939D5B7-2C82-F2DF-057F-E7D50B395FBA}"/>
              </a:ext>
            </a:extLst>
          </p:cNvPr>
          <p:cNvSpPr txBox="1">
            <a:spLocks/>
          </p:cNvSpPr>
          <p:nvPr/>
        </p:nvSpPr>
        <p:spPr>
          <a:xfrm>
            <a:off x="4038600" y="4413909"/>
            <a:ext cx="7877355" cy="609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7030A0"/>
                </a:solidFill>
              </a:rPr>
              <a:t>PRIMJER SITE MAP-A</a:t>
            </a:r>
          </a:p>
        </p:txBody>
      </p:sp>
    </p:spTree>
    <p:extLst>
      <p:ext uri="{BB962C8B-B14F-4D97-AF65-F5344CB8AC3E}">
        <p14:creationId xmlns:p14="http://schemas.microsoft.com/office/powerpoint/2010/main" val="1103948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63536-16AA-FD68-672A-ECA2A9A07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28A5D-BC66-5D9B-5E69-B5F12F6A9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5577840" cy="1524735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Sljedeća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tema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40074-8E00-E728-A3BD-8C64AF3B1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720" y="3238103"/>
            <a:ext cx="7122160" cy="2688244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/>
              <a:t>Dizajn</a:t>
            </a:r>
            <a:r>
              <a:rPr lang="en-US" sz="3600" dirty="0"/>
              <a:t> </a:t>
            </a:r>
            <a:r>
              <a:rPr lang="en-US" sz="3600" dirty="0" err="1"/>
              <a:t>interakcije</a:t>
            </a:r>
            <a:endParaRPr lang="en-US" sz="3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BF2C5-D4BA-D6B2-CD53-1738E9AB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Uvod u web </a:t>
            </a:r>
            <a:r>
              <a:rPr lang="en-US" dirty="0" err="1"/>
              <a:t>tehnologije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93CF8-DE2A-7B34-8278-0BD29B7A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2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A6794-F6F5-FD2D-FE88-797CFD18E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8BC9FCAD-B607-4140-0F39-271C8BD32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914" y="3519577"/>
            <a:ext cx="7582890" cy="1596876"/>
          </a:xfrm>
        </p:spPr>
        <p:txBody>
          <a:bodyPr>
            <a:normAutofit/>
          </a:bodyPr>
          <a:lstStyle/>
          <a:p>
            <a:r>
              <a:rPr lang="en-US" sz="2000" dirty="0"/>
              <a:t>Z1: </a:t>
            </a:r>
            <a:r>
              <a:rPr lang="en-US" sz="2000" dirty="0" err="1"/>
              <a:t>Zadatak</a:t>
            </a:r>
            <a:r>
              <a:rPr lang="en-US" sz="2000" dirty="0"/>
              <a:t> za </a:t>
            </a:r>
            <a:r>
              <a:rPr lang="en-US" sz="2000" dirty="0" err="1"/>
              <a:t>čitanje</a:t>
            </a:r>
            <a:r>
              <a:rPr lang="en-US" sz="2000" dirty="0"/>
              <a:t> (</a:t>
            </a:r>
            <a:r>
              <a:rPr lang="en-US" sz="2000" dirty="0" err="1"/>
              <a:t>rok</a:t>
            </a:r>
            <a:r>
              <a:rPr lang="en-US" sz="2000" dirty="0"/>
              <a:t>: 3.4.3034.)= 5%</a:t>
            </a:r>
            <a:br>
              <a:rPr lang="en-US" sz="2000" dirty="0"/>
            </a:br>
            <a:r>
              <a:rPr lang="en-US" sz="2000" dirty="0"/>
              <a:t>Z2: Analiza </a:t>
            </a:r>
            <a:r>
              <a:rPr lang="en-US" sz="2000" dirty="0" err="1"/>
              <a:t>zadatka</a:t>
            </a:r>
            <a:r>
              <a:rPr lang="en-US" sz="2000" dirty="0"/>
              <a:t> (</a:t>
            </a:r>
            <a:r>
              <a:rPr lang="en-US" sz="2000" dirty="0" err="1"/>
              <a:t>rok</a:t>
            </a:r>
            <a:r>
              <a:rPr lang="en-US" sz="2000" dirty="0"/>
              <a:t>: 7.5.2024.) = 10%</a:t>
            </a:r>
            <a:br>
              <a:rPr lang="en-US" sz="2000" dirty="0"/>
            </a:br>
            <a:r>
              <a:rPr lang="en-US" sz="2000" dirty="0"/>
              <a:t>z3: site map (</a:t>
            </a:r>
            <a:r>
              <a:rPr lang="en-US" sz="2000" dirty="0" err="1"/>
              <a:t>rok</a:t>
            </a:r>
            <a:r>
              <a:rPr lang="en-US" sz="2000" dirty="0"/>
              <a:t>: 25.5.2024.)= 10%</a:t>
            </a:r>
            <a:br>
              <a:rPr lang="en-US" dirty="0"/>
            </a:br>
            <a:endParaRPr lang="en-US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0269E5E7-8C00-55A1-787C-176BB14FF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4" y="2096032"/>
            <a:ext cx="6696074" cy="365125"/>
          </a:xfrm>
        </p:spPr>
        <p:txBody>
          <a:bodyPr>
            <a:noAutofit/>
          </a:bodyPr>
          <a:lstStyle/>
          <a:p>
            <a:r>
              <a:rPr lang="en-US" sz="2400" dirty="0" err="1"/>
              <a:t>Pregled</a:t>
            </a:r>
            <a:r>
              <a:rPr lang="en-US" sz="2400" dirty="0"/>
              <a:t> </a:t>
            </a:r>
            <a:r>
              <a:rPr lang="en-US" sz="2400" dirty="0" err="1"/>
              <a:t>zadataka</a:t>
            </a:r>
            <a:r>
              <a:rPr lang="en-US" sz="2400" dirty="0"/>
              <a:t> </a:t>
            </a:r>
            <a:r>
              <a:rPr lang="en-US" sz="2400" dirty="0" err="1"/>
              <a:t>seminarska</a:t>
            </a:r>
            <a:r>
              <a:rPr lang="en-US" sz="2400" dirty="0"/>
              <a:t> </a:t>
            </a:r>
            <a:r>
              <a:rPr lang="en-US" sz="2400" dirty="0" err="1"/>
              <a:t>nastava</a:t>
            </a:r>
            <a:endParaRPr lang="en-US" sz="2400" dirty="0"/>
          </a:p>
        </p:txBody>
      </p:sp>
      <p:sp>
        <p:nvSpPr>
          <p:cNvPr id="11" name="Rezervirano mjesto podnožja 10">
            <a:extLst>
              <a:ext uri="{FF2B5EF4-FFF2-40B4-BE49-F238E27FC236}">
                <a16:creationId xmlns:a16="http://schemas.microsoft.com/office/drawing/2014/main" id="{819603FC-A6BA-B9FC-44DF-AE4003A3C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Uvod u web </a:t>
            </a:r>
            <a:r>
              <a:rPr lang="en-US" dirty="0" err="1"/>
              <a:t>tehnologije</a:t>
            </a:r>
            <a:r>
              <a:rPr lang="en-US" dirty="0"/>
              <a:t> – </a:t>
            </a:r>
            <a:r>
              <a:rPr lang="en-US" dirty="0" err="1"/>
              <a:t>seminarska</a:t>
            </a:r>
            <a:r>
              <a:rPr lang="en-US" dirty="0"/>
              <a:t> </a:t>
            </a:r>
            <a:r>
              <a:rPr lang="en-US" dirty="0" err="1"/>
              <a:t>nastava</a:t>
            </a:r>
            <a:endParaRPr lang="en-US" dirty="0"/>
          </a:p>
        </p:txBody>
      </p:sp>
      <p:sp>
        <p:nvSpPr>
          <p:cNvPr id="12" name="Rezervirano mjesto broja slajda 11">
            <a:extLst>
              <a:ext uri="{FF2B5EF4-FFF2-40B4-BE49-F238E27FC236}">
                <a16:creationId xmlns:a16="http://schemas.microsoft.com/office/drawing/2014/main" id="{B3F3A9C4-E40F-0EF0-DEFD-7EAEE3B3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16" name="Slika 15" descr="Slika na kojoj se prikazuje logotip, simbol, grafika, krug&#10;&#10;Opis je automatski generiran">
            <a:extLst>
              <a:ext uri="{FF2B5EF4-FFF2-40B4-BE49-F238E27FC236}">
                <a16:creationId xmlns:a16="http://schemas.microsoft.com/office/drawing/2014/main" id="{56D7AA01-2F5A-6FF8-B7BE-F5F9CA739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07" y="365900"/>
            <a:ext cx="528320" cy="5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1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A6794-F6F5-FD2D-FE88-797CFD18E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8BC9FCAD-B607-4140-0F39-271C8BD32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09875"/>
            <a:ext cx="6696075" cy="1909763"/>
          </a:xfrm>
        </p:spPr>
        <p:txBody>
          <a:bodyPr>
            <a:normAutofit/>
          </a:bodyPr>
          <a:lstStyle/>
          <a:p>
            <a:r>
              <a:rPr lang="en-US" dirty="0" err="1"/>
              <a:t>Ux</a:t>
            </a:r>
            <a:r>
              <a:rPr lang="en-US" dirty="0"/>
              <a:t> site map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0269E5E7-8C00-55A1-787C-176BB14FF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4" y="2096032"/>
            <a:ext cx="6696074" cy="365125"/>
          </a:xfrm>
        </p:spPr>
        <p:txBody>
          <a:bodyPr>
            <a:noAutofit/>
          </a:bodyPr>
          <a:lstStyle/>
          <a:p>
            <a:r>
              <a:rPr lang="en-US" sz="2400" dirty="0"/>
              <a:t>Tema 2: </a:t>
            </a:r>
            <a:r>
              <a:rPr lang="en-US" sz="2400" dirty="0" err="1"/>
              <a:t>Informacijska</a:t>
            </a:r>
            <a:r>
              <a:rPr lang="en-US" sz="2400" dirty="0"/>
              <a:t> </a:t>
            </a:r>
            <a:r>
              <a:rPr lang="en-US" sz="2400" dirty="0" err="1"/>
              <a:t>arhitektura</a:t>
            </a:r>
            <a:endParaRPr lang="en-US" sz="2400" dirty="0"/>
          </a:p>
        </p:txBody>
      </p:sp>
      <p:sp>
        <p:nvSpPr>
          <p:cNvPr id="11" name="Rezervirano mjesto podnožja 10">
            <a:extLst>
              <a:ext uri="{FF2B5EF4-FFF2-40B4-BE49-F238E27FC236}">
                <a16:creationId xmlns:a16="http://schemas.microsoft.com/office/drawing/2014/main" id="{819603FC-A6BA-B9FC-44DF-AE4003A3C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Uvod u web </a:t>
            </a:r>
            <a:r>
              <a:rPr lang="en-US" dirty="0" err="1"/>
              <a:t>tehnologije</a:t>
            </a:r>
            <a:r>
              <a:rPr lang="en-US" dirty="0"/>
              <a:t> – </a:t>
            </a:r>
            <a:r>
              <a:rPr lang="en-US" dirty="0" err="1"/>
              <a:t>seminarska</a:t>
            </a:r>
            <a:r>
              <a:rPr lang="en-US" dirty="0"/>
              <a:t> </a:t>
            </a:r>
            <a:r>
              <a:rPr lang="en-US" dirty="0" err="1"/>
              <a:t>nastava</a:t>
            </a:r>
            <a:endParaRPr lang="en-US" dirty="0"/>
          </a:p>
        </p:txBody>
      </p:sp>
      <p:sp>
        <p:nvSpPr>
          <p:cNvPr id="12" name="Rezervirano mjesto broja slajda 11">
            <a:extLst>
              <a:ext uri="{FF2B5EF4-FFF2-40B4-BE49-F238E27FC236}">
                <a16:creationId xmlns:a16="http://schemas.microsoft.com/office/drawing/2014/main" id="{B3F3A9C4-E40F-0EF0-DEFD-7EAEE3B3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6" name="Slika 15" descr="Slika na kojoj se prikazuje logotip, simbol, grafika, krug&#10;&#10;Opis je automatski generiran">
            <a:extLst>
              <a:ext uri="{FF2B5EF4-FFF2-40B4-BE49-F238E27FC236}">
                <a16:creationId xmlns:a16="http://schemas.microsoft.com/office/drawing/2014/main" id="{56D7AA01-2F5A-6FF8-B7BE-F5F9CA739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07" y="365900"/>
            <a:ext cx="528320" cy="528320"/>
          </a:xfrm>
          <a:prstGeom prst="rect">
            <a:avLst/>
          </a:prstGeom>
        </p:spPr>
      </p:pic>
      <p:sp>
        <p:nvSpPr>
          <p:cNvPr id="17" name="TekstniOkvir 16">
            <a:extLst>
              <a:ext uri="{FF2B5EF4-FFF2-40B4-BE49-F238E27FC236}">
                <a16:creationId xmlns:a16="http://schemas.microsoft.com/office/drawing/2014/main" id="{41D8338E-B418-45D9-AEBA-D1B5495BCD66}"/>
              </a:ext>
            </a:extLst>
          </p:cNvPr>
          <p:cNvSpPr txBox="1"/>
          <p:nvPr/>
        </p:nvSpPr>
        <p:spPr>
          <a:xfrm>
            <a:off x="390293" y="1293541"/>
            <a:ext cx="331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Zadatak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Site map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995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C0B3D-2487-038D-13BD-781D0E9AD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6961203-0C0F-3A95-32E3-838A0A179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Strategija</a:t>
            </a:r>
            <a:r>
              <a:rPr lang="en-US" dirty="0"/>
              <a:t> </a:t>
            </a:r>
            <a:r>
              <a:rPr lang="en-US" dirty="0" err="1"/>
              <a:t>sadržaja</a:t>
            </a:r>
            <a:endParaRPr lang="hr-HR" dirty="0"/>
          </a:p>
        </p:txBody>
      </p:sp>
      <p:sp>
        <p:nvSpPr>
          <p:cNvPr id="3" name="Rezervirano mjesto tablice 2">
            <a:extLst>
              <a:ext uri="{FF2B5EF4-FFF2-40B4-BE49-F238E27FC236}">
                <a16:creationId xmlns:a16="http://schemas.microsoft.com/office/drawing/2014/main" id="{EB1053E0-BDAE-B8C0-9D48-3753C61B2A3C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hr-HR" dirty="0" err="1"/>
              <a:t>laniranje</a:t>
            </a:r>
            <a:r>
              <a:rPr lang="hr-HR" dirty="0"/>
              <a:t>, kreiranje i upravljanje sadržajem korisniku jednostavnog za upotrebu</a:t>
            </a:r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CBB7B983-59A9-A92B-6E9E-1FE7842E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Uvod u web </a:t>
            </a:r>
            <a:r>
              <a:rPr lang="en-US" dirty="0" err="1"/>
              <a:t>tehnologije</a:t>
            </a:r>
            <a:r>
              <a:rPr lang="en-US" dirty="0"/>
              <a:t> – </a:t>
            </a:r>
            <a:r>
              <a:rPr lang="en-US" dirty="0" err="1"/>
              <a:t>seminarska</a:t>
            </a:r>
            <a:r>
              <a:rPr lang="en-US" dirty="0"/>
              <a:t> </a:t>
            </a:r>
            <a:r>
              <a:rPr lang="en-US" dirty="0" err="1"/>
              <a:t>nastava</a:t>
            </a:r>
            <a:endParaRPr lang="en-US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50518ACF-08A0-6B12-4A16-D4C6318D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585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C0B3D-2487-038D-13BD-781D0E9AD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6961203-0C0F-3A95-32E3-838A0A179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Definicija</a:t>
            </a:r>
            <a:r>
              <a:rPr lang="en-US" dirty="0"/>
              <a:t> </a:t>
            </a:r>
            <a:r>
              <a:rPr lang="en-US" dirty="0" err="1"/>
              <a:t>sadržaja</a:t>
            </a:r>
            <a:endParaRPr lang="hr-HR" dirty="0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CBB7B983-59A9-A92B-6E9E-1FE7842E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Uvod u web </a:t>
            </a:r>
            <a:r>
              <a:rPr lang="en-US" dirty="0" err="1"/>
              <a:t>tehnologije</a:t>
            </a:r>
            <a:r>
              <a:rPr lang="en-US" dirty="0"/>
              <a:t> – </a:t>
            </a:r>
            <a:r>
              <a:rPr lang="en-US" dirty="0" err="1"/>
              <a:t>seminarska</a:t>
            </a:r>
            <a:r>
              <a:rPr lang="en-US" dirty="0"/>
              <a:t> </a:t>
            </a:r>
            <a:r>
              <a:rPr lang="en-US" dirty="0" err="1"/>
              <a:t>nastava</a:t>
            </a:r>
            <a:endParaRPr lang="en-US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50518ACF-08A0-6B12-4A16-D4C6318D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Google Shape;1210;g22a2d906d24_0_522">
            <a:extLst>
              <a:ext uri="{FF2B5EF4-FFF2-40B4-BE49-F238E27FC236}">
                <a16:creationId xmlns:a16="http://schemas.microsoft.com/office/drawing/2014/main" id="{9967D7DB-09A0-5D36-2D68-3110C310D8AB}"/>
              </a:ext>
            </a:extLst>
          </p:cNvPr>
          <p:cNvPicPr preferRelativeResize="0">
            <a:picLocks noGrp="1"/>
          </p:cNvPicPr>
          <p:nvPr>
            <p:ph type="tbl" sz="quarter" idx="14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07775" y="2111375"/>
            <a:ext cx="3576449" cy="37449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11;g22a2d906d24_0_522">
            <a:extLst>
              <a:ext uri="{FF2B5EF4-FFF2-40B4-BE49-F238E27FC236}">
                <a16:creationId xmlns:a16="http://schemas.microsoft.com/office/drawing/2014/main" id="{D22CB272-C5A0-5B45-7F17-1802963729B1}"/>
              </a:ext>
            </a:extLst>
          </p:cNvPr>
          <p:cNvSpPr txBox="1"/>
          <p:nvPr/>
        </p:nvSpPr>
        <p:spPr>
          <a:xfrm>
            <a:off x="10061875" y="5983425"/>
            <a:ext cx="251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Izvor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510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F6972-5C3E-C145-75EC-6C1930CE3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2A02BEA-6A56-8F63-454D-38A7460CA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sadržaja</a:t>
            </a:r>
            <a:r>
              <a:rPr lang="en-US" dirty="0"/>
              <a:t> (</a:t>
            </a:r>
            <a:r>
              <a:rPr lang="en-US" dirty="0" err="1"/>
              <a:t>eng.</a:t>
            </a:r>
            <a:r>
              <a:rPr lang="en-US" dirty="0"/>
              <a:t> Content audit)</a:t>
            </a:r>
            <a:endParaRPr lang="hr-HR" dirty="0"/>
          </a:p>
        </p:txBody>
      </p:sp>
      <p:sp>
        <p:nvSpPr>
          <p:cNvPr id="3" name="Rezervirano mjesto tablice 2">
            <a:extLst>
              <a:ext uri="{FF2B5EF4-FFF2-40B4-BE49-F238E27FC236}">
                <a16:creationId xmlns:a16="http://schemas.microsoft.com/office/drawing/2014/main" id="{4D5F11CE-D098-97EA-DCB5-37EBF804A44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pPr marL="457200" lvl="0" indent="-412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hr-HR" sz="2800" dirty="0"/>
              <a:t>Prvi korak je </a:t>
            </a:r>
            <a:r>
              <a:rPr lang="hr-HR" sz="2800" b="1" dirty="0"/>
              <a:t>definirati koji sadržaj</a:t>
            </a:r>
            <a:r>
              <a:rPr lang="hr-HR" sz="2800" dirty="0"/>
              <a:t> je potrebno imati unutar sustava: korisnici žele imati unutar informacijskog sustava </a:t>
            </a:r>
          </a:p>
          <a:p>
            <a:pPr marL="457200" lvl="0" indent="-412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hr-HR" sz="2800" dirty="0"/>
              <a:t>To može uključivati npr. članke, tekst, multimediju, poveznice na druge izvore informacija, funkcionalnosti. </a:t>
            </a: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C774B283-3AA2-74C1-92DE-D3871E509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Uvod u web </a:t>
            </a:r>
            <a:r>
              <a:rPr lang="en-US" dirty="0" err="1"/>
              <a:t>tehnologije</a:t>
            </a:r>
            <a:r>
              <a:rPr lang="en-US" dirty="0"/>
              <a:t> – </a:t>
            </a:r>
            <a:r>
              <a:rPr lang="en-US" dirty="0" err="1"/>
              <a:t>seminarska</a:t>
            </a:r>
            <a:r>
              <a:rPr lang="en-US" dirty="0"/>
              <a:t> </a:t>
            </a:r>
            <a:r>
              <a:rPr lang="en-US" dirty="0" err="1"/>
              <a:t>nastava</a:t>
            </a:r>
            <a:endParaRPr lang="en-US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FC77ECBA-EA7C-86E1-CD60-BD6C13A4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1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8E869162-D1A4-0627-6D81-6C3D48D4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Uvod u web </a:t>
            </a:r>
            <a:r>
              <a:rPr lang="en-US" dirty="0" err="1"/>
              <a:t>tehnologije</a:t>
            </a:r>
            <a:r>
              <a:rPr lang="en-US" dirty="0"/>
              <a:t> – </a:t>
            </a:r>
            <a:r>
              <a:rPr lang="en-US" dirty="0" err="1"/>
              <a:t>seminarska</a:t>
            </a:r>
            <a:r>
              <a:rPr lang="en-US" dirty="0"/>
              <a:t> </a:t>
            </a:r>
            <a:r>
              <a:rPr lang="en-US" dirty="0" err="1"/>
              <a:t>nastava</a:t>
            </a:r>
            <a:endParaRPr lang="en-US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3D9DD2DB-893C-C396-491F-FE26007B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Google Shape;1321;g22a2d906d24_0_687">
            <a:extLst>
              <a:ext uri="{FF2B5EF4-FFF2-40B4-BE49-F238E27FC236}">
                <a16:creationId xmlns:a16="http://schemas.microsoft.com/office/drawing/2014/main" id="{C4FDD9C7-7D57-BEA0-1A4C-EE9D4ADE69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61243" y="462389"/>
            <a:ext cx="9269514" cy="481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96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8F1D906-FCC9-033F-1E1B-4465B4999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Praktični</a:t>
            </a:r>
            <a:r>
              <a:rPr lang="en-US" dirty="0"/>
              <a:t> </a:t>
            </a:r>
            <a:r>
              <a:rPr lang="en-US" dirty="0" err="1"/>
              <a:t>dio</a:t>
            </a:r>
            <a:r>
              <a:rPr lang="en-US" dirty="0"/>
              <a:t> 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208B9A2-76D1-BD98-6D24-E5A3412D6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6"/>
            <a:ext cx="2895600" cy="707546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200" dirty="0"/>
              <a:t>SITE MAP</a:t>
            </a:r>
            <a:endParaRPr lang="hr-HR" sz="3200" dirty="0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C3A98B23-2568-66BC-E15B-29594E57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0541CB98-3C90-11EA-F01A-628D6B7C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248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F6972-5C3E-C145-75EC-6C1930CE3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2A02BEA-6A56-8F63-454D-38A7460CA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688"/>
            <a:ext cx="10515600" cy="1325563"/>
          </a:xfrm>
        </p:spPr>
        <p:txBody>
          <a:bodyPr/>
          <a:lstStyle/>
          <a:p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sadržaja</a:t>
            </a:r>
            <a:r>
              <a:rPr lang="en-US" dirty="0"/>
              <a:t> (</a:t>
            </a:r>
            <a:r>
              <a:rPr lang="en-US" dirty="0" err="1"/>
              <a:t>eng.</a:t>
            </a:r>
            <a:r>
              <a:rPr lang="en-US" dirty="0"/>
              <a:t> Content audit)</a:t>
            </a:r>
            <a:br>
              <a:rPr lang="en-US" dirty="0"/>
            </a:br>
            <a:r>
              <a:rPr lang="en-US" b="1" dirty="0"/>
              <a:t>RASPRAVA U GRUPAMA</a:t>
            </a:r>
            <a:endParaRPr lang="hr-HR" b="1" dirty="0"/>
          </a:p>
        </p:txBody>
      </p:sp>
      <p:sp>
        <p:nvSpPr>
          <p:cNvPr id="3" name="Rezervirano mjesto tablice 2">
            <a:extLst>
              <a:ext uri="{FF2B5EF4-FFF2-40B4-BE49-F238E27FC236}">
                <a16:creationId xmlns:a16="http://schemas.microsoft.com/office/drawing/2014/main" id="{4D5F11CE-D098-97EA-DCB5-37EBF804A44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90744"/>
            <a:ext cx="10515600" cy="4165606"/>
          </a:xfrm>
        </p:spPr>
        <p:txBody>
          <a:bodyPr>
            <a:normAutofit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0000FF"/>
                </a:solidFill>
              </a:rPr>
              <a:t>S</a:t>
            </a:r>
            <a:r>
              <a:rPr lang="hr-HR" sz="2800" b="1" dirty="0" err="1">
                <a:solidFill>
                  <a:srgbClr val="0000FF"/>
                </a:solidFill>
              </a:rPr>
              <a:t>adržaj</a:t>
            </a:r>
            <a:r>
              <a:rPr lang="hr-HR" sz="2800" b="1" dirty="0">
                <a:solidFill>
                  <a:srgbClr val="0000FF"/>
                </a:solidFill>
              </a:rPr>
              <a:t> unutar vašeg sustava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b="1" dirty="0" err="1">
                <a:solidFill>
                  <a:srgbClr val="0000FF"/>
                </a:solidFill>
              </a:rPr>
              <a:t>definira</a:t>
            </a:r>
            <a:r>
              <a:rPr lang="en-US" sz="2800" b="1" dirty="0">
                <a:solidFill>
                  <a:srgbClr val="0000FF"/>
                </a:solidFill>
              </a:rPr>
              <a:t> se</a:t>
            </a:r>
            <a:r>
              <a:rPr lang="hr-HR" sz="2800" b="1" dirty="0">
                <a:solidFill>
                  <a:srgbClr val="0000FF"/>
                </a:solidFill>
              </a:rPr>
              <a:t> na temelju:</a:t>
            </a:r>
          </a:p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SzPts val="2500"/>
              <a:buAutoNum type="arabicParenR"/>
            </a:pPr>
            <a:r>
              <a:rPr lang="hr-HR" sz="2800" dirty="0"/>
              <a:t>Svrhe i ciljeva organizacije</a:t>
            </a:r>
          </a:p>
          <a:p>
            <a:pPr marL="914400" lvl="1" indent="-387350">
              <a:spcBef>
                <a:spcPts val="0"/>
              </a:spcBef>
              <a:buSzPts val="2500"/>
            </a:pPr>
            <a:r>
              <a:rPr lang="hr-HR" dirty="0"/>
              <a:t>Koje zadatke/aktivnosti korisnik treba biti u mogućnosti obaviti?</a:t>
            </a:r>
          </a:p>
          <a:p>
            <a:pPr marL="914400" lvl="1" indent="-387350">
              <a:spcBef>
                <a:spcPts val="0"/>
              </a:spcBef>
              <a:buSzPts val="2500"/>
            </a:pPr>
            <a:r>
              <a:rPr lang="hr-HR" dirty="0"/>
              <a:t>Koji sadržaj im je za to potreban?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HR" sz="2800" dirty="0"/>
              <a:t>2)   </a:t>
            </a:r>
            <a:r>
              <a:rPr lang="hr-HR" sz="2800" dirty="0" err="1"/>
              <a:t>Competitor</a:t>
            </a:r>
            <a:r>
              <a:rPr lang="hr-HR" sz="2800" dirty="0"/>
              <a:t> </a:t>
            </a:r>
            <a:r>
              <a:rPr lang="hr-HR" sz="2800" dirty="0" err="1"/>
              <a:t>analysis</a:t>
            </a:r>
            <a:r>
              <a:rPr lang="hr-HR" sz="2800" dirty="0"/>
              <a:t>/primjeri dobre prakse -</a:t>
            </a:r>
            <a:r>
              <a:rPr lang="hr-HR" sz="2800" dirty="0">
                <a:solidFill>
                  <a:srgbClr val="0000FF"/>
                </a:solidFill>
              </a:rPr>
              <a:t>pogledati što ste napravili u tablici za analizu konkurencije</a:t>
            </a:r>
          </a:p>
          <a:p>
            <a:pPr marL="914400" lvl="1" indent="-387350">
              <a:spcBef>
                <a:spcPts val="0"/>
              </a:spcBef>
              <a:buSzPts val="2500"/>
            </a:pPr>
            <a:r>
              <a:rPr lang="hr-HR" dirty="0"/>
              <a:t>Koji sadržaj je dostupan unutar sličnih informacijskih sustava?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HR" sz="2800" dirty="0"/>
              <a:t>3)    Istraživanje korisnika/</a:t>
            </a:r>
            <a:r>
              <a:rPr lang="hr-HR" sz="2800" dirty="0" err="1"/>
              <a:t>gap</a:t>
            </a:r>
            <a:r>
              <a:rPr lang="hr-HR" sz="2800" dirty="0"/>
              <a:t> </a:t>
            </a:r>
            <a:r>
              <a:rPr lang="hr-HR" sz="2800" dirty="0" err="1"/>
              <a:t>analysis</a:t>
            </a:r>
            <a:endParaRPr lang="hr-HR" sz="2800" dirty="0"/>
          </a:p>
          <a:p>
            <a:pPr marL="914400" lvl="1" indent="-387350">
              <a:spcBef>
                <a:spcPts val="0"/>
              </a:spcBef>
              <a:buSzPts val="2500"/>
            </a:pPr>
            <a:r>
              <a:rPr lang="hr-HR" dirty="0"/>
              <a:t>Koji drugi sadržaj korisnici očekuju unutar sustava? </a:t>
            </a:r>
            <a:r>
              <a:rPr lang="hr-HR" dirty="0">
                <a:solidFill>
                  <a:srgbClr val="0000FF"/>
                </a:solidFill>
              </a:rPr>
              <a:t>- ovo u ovom slučaju pretpostavljamo (pitajte jedni druge); kod pravog provođenja treba napraviti istraživanja korisnika</a:t>
            </a: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C774B283-3AA2-74C1-92DE-D3871E509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3593" y="135207"/>
            <a:ext cx="6868064" cy="609481"/>
          </a:xfrm>
        </p:spPr>
        <p:txBody>
          <a:bodyPr/>
          <a:lstStyle/>
          <a:p>
            <a:r>
              <a:rPr lang="en-US" sz="2000" b="1" dirty="0">
                <a:solidFill>
                  <a:srgbClr val="7030A0"/>
                </a:solidFill>
              </a:rPr>
              <a:t>SVAKA GRUPA IZLAŽE ODGOVORE NA OVA 3 PITANJA – </a:t>
            </a:r>
            <a:r>
              <a:rPr lang="en-US" sz="2000" b="1" dirty="0" err="1">
                <a:solidFill>
                  <a:srgbClr val="7030A0"/>
                </a:solidFill>
              </a:rPr>
              <a:t>napraviti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bilješke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FC77ECBA-EA7C-86E1-CD60-BD6C13A4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004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C7F809-A434-4A8D-A127-1C50C2DB3890}">
  <ds:schemaRefs>
    <ds:schemaRef ds:uri="http://schemas.microsoft.com/office/2006/documentManagement/types"/>
    <ds:schemaRef ds:uri="16c05727-aa75-4e4a-9b5f-8a80a1165891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  <ds:schemaRef ds:uri="230e9df3-be65-4c73-a93b-d1236ebd677e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2875</TotalTime>
  <Words>434</Words>
  <Application>Microsoft Office PowerPoint</Application>
  <PresentationFormat>Široki zaslon</PresentationFormat>
  <Paragraphs>64</Paragraphs>
  <Slides>13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Tema sustava Office</vt:lpstr>
      <vt:lpstr>Uvod u web tehnologije</vt:lpstr>
      <vt:lpstr>Z1: Zadatak za čitanje (rok: 3.4.3034.)= 5% Z2: Analiza zadatka (rok: 7.5.2024.) = 10% z3: site map (rok: 25.5.2024.)= 10% </vt:lpstr>
      <vt:lpstr>Ux site map  </vt:lpstr>
      <vt:lpstr>Strategija sadržaja</vt:lpstr>
      <vt:lpstr>Definicija sadržaja</vt:lpstr>
      <vt:lpstr>Pregled sadržaja (eng. Content audit)</vt:lpstr>
      <vt:lpstr>PowerPoint prezentacija</vt:lpstr>
      <vt:lpstr>Praktični dio </vt:lpstr>
      <vt:lpstr>Pregled sadržaja (eng. Content audit) RASPRAVA U GRUPAMA</vt:lpstr>
      <vt:lpstr>PROUČITI PRIJE IZRADE ZADATKA SITE MAP</vt:lpstr>
      <vt:lpstr>Pregled sadržaja (eng. Content audit) ZADATAK – INDIVIDUALNI (10%) UKUPNE OCJENE</vt:lpstr>
      <vt:lpstr>PowerPoint prezentacija</vt:lpstr>
      <vt:lpstr>Sljedeća tema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Uvod u web tehnologije</dc:title>
  <dc:creator>Nikolina Peša Pavlović</dc:creator>
  <cp:lastModifiedBy>Nikolina Peša Pavlović</cp:lastModifiedBy>
  <cp:revision>18</cp:revision>
  <dcterms:created xsi:type="dcterms:W3CDTF">2024-02-04T14:51:05Z</dcterms:created>
  <dcterms:modified xsi:type="dcterms:W3CDTF">2024-04-30T10:54:02Z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