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5" r:id="rId5"/>
    <p:sldId id="296" r:id="rId6"/>
    <p:sldId id="301" r:id="rId7"/>
    <p:sldId id="420" r:id="rId8"/>
    <p:sldId id="419" r:id="rId9"/>
    <p:sldId id="428" r:id="rId10"/>
    <p:sldId id="426" r:id="rId11"/>
    <p:sldId id="425" r:id="rId12"/>
    <p:sldId id="4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7.5.2024.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733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70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interaction-design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to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interaction-desig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1946-7D20-AA5E-FA17-61B7B1F3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C69E-F62F-3765-FFB8-7EC92500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/>
              <a:t>Uvod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5B2DD-3B9A-BF00-AA8A-CB052340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8C7BCE5-E566-19DB-1416-CA6D01BAF614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23165-DB61-FF19-7B45-8AADAB27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07D4F680-0D28-8ED2-04BC-536CCB5E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78" y="164587"/>
            <a:ext cx="6339840" cy="585788"/>
          </a:xfrm>
        </p:spPr>
        <p:txBody>
          <a:bodyPr>
            <a:normAutofit/>
          </a:bodyPr>
          <a:lstStyle/>
          <a:p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seminarske</a:t>
            </a:r>
            <a:r>
              <a:rPr lang="en-US" dirty="0"/>
              <a:t> </a:t>
            </a:r>
            <a:r>
              <a:rPr lang="en-US" dirty="0" err="1"/>
              <a:t>nastave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DDB566B1-5CE8-B778-F51D-E9B8F85CE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1</a:t>
            </a:r>
            <a:endParaRPr lang="hr-HR" sz="2400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910AF92A-E540-CE83-2234-21A1881170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2</a:t>
            </a:r>
            <a:endParaRPr lang="hr-HR" sz="2400" dirty="0"/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01B7D08A-9DA2-ECAA-52B8-C5F729EE0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3</a:t>
            </a:r>
            <a:endParaRPr lang="hr-HR" sz="2400" dirty="0"/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B2B7401C-A9CE-10E9-19D1-3738682D69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4</a:t>
            </a:r>
            <a:endParaRPr lang="hr-HR" sz="2400" dirty="0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AB227FC6-344B-F4A7-1970-7CFE2B51FC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endParaRPr lang="hr-HR" sz="2400" dirty="0"/>
          </a:p>
        </p:txBody>
      </p:sp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6340EB3F-8D67-7EF6-6C07-CC4D226F66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Strategija</a:t>
            </a:r>
            <a:r>
              <a:rPr lang="en-US" sz="2400" dirty="0"/>
              <a:t> </a:t>
            </a:r>
            <a:r>
              <a:rPr lang="en-US" sz="2400" dirty="0" err="1"/>
              <a:t>sadržaja</a:t>
            </a:r>
            <a:endParaRPr lang="hr-HR" sz="2400" dirty="0"/>
          </a:p>
        </p:txBody>
      </p:sp>
      <p:sp>
        <p:nvSpPr>
          <p:cNvPr id="11" name="Rezervirano mjesto teksta 10">
            <a:extLst>
              <a:ext uri="{FF2B5EF4-FFF2-40B4-BE49-F238E27FC236}">
                <a16:creationId xmlns:a16="http://schemas.microsoft.com/office/drawing/2014/main" id="{83E42B43-7B46-ABDD-E4F9-497E9C3ECA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Informacijska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hr-HR" sz="2400" dirty="0"/>
          </a:p>
        </p:txBody>
      </p:sp>
      <p:sp>
        <p:nvSpPr>
          <p:cNvPr id="12" name="Rezervirano mjesto teksta 11">
            <a:extLst>
              <a:ext uri="{FF2B5EF4-FFF2-40B4-BE49-F238E27FC236}">
                <a16:creationId xmlns:a16="http://schemas.microsoft.com/office/drawing/2014/main" id="{DD13447E-0F1A-AF13-B1BB-2B8E2D611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1138" y="4727784"/>
            <a:ext cx="5102680" cy="101084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Dizajn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interakcije</a:t>
            </a:r>
            <a:endParaRPr lang="hr-HR" sz="2400" dirty="0">
              <a:solidFill>
                <a:srgbClr val="0070C0"/>
              </a:solidFill>
            </a:endParaRPr>
          </a:p>
        </p:txBody>
      </p:sp>
      <p:sp>
        <p:nvSpPr>
          <p:cNvPr id="13" name="Rezervirano mjesto teksta 8">
            <a:extLst>
              <a:ext uri="{FF2B5EF4-FFF2-40B4-BE49-F238E27FC236}">
                <a16:creationId xmlns:a16="http://schemas.microsoft.com/office/drawing/2014/main" id="{E09D775E-D595-B5AE-78AC-7C90E5B21564}"/>
              </a:ext>
            </a:extLst>
          </p:cNvPr>
          <p:cNvSpPr txBox="1">
            <a:spLocks/>
          </p:cNvSpPr>
          <p:nvPr/>
        </p:nvSpPr>
        <p:spPr>
          <a:xfrm>
            <a:off x="7163278" y="5845246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Vizualni</a:t>
            </a:r>
            <a:r>
              <a:rPr lang="en-US" sz="2400" dirty="0"/>
              <a:t> </a:t>
            </a:r>
            <a:r>
              <a:rPr lang="en-US" sz="2400" dirty="0" err="1"/>
              <a:t>dizajn</a:t>
            </a:r>
            <a:endParaRPr lang="hr-HR" sz="2400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5DC2CD76-1AD8-20B6-02D1-0C14EFBE4239}"/>
              </a:ext>
            </a:extLst>
          </p:cNvPr>
          <p:cNvSpPr txBox="1"/>
          <p:nvPr/>
        </p:nvSpPr>
        <p:spPr>
          <a:xfrm>
            <a:off x="2409438" y="5902960"/>
            <a:ext cx="214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Tema 5</a:t>
            </a:r>
            <a:endParaRPr lang="hr-HR" sz="2400" dirty="0"/>
          </a:p>
        </p:txBody>
      </p: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0863F96F-18E8-43B4-48AF-823C48616C68}"/>
              </a:ext>
            </a:extLst>
          </p:cNvPr>
          <p:cNvCxnSpPr/>
          <p:nvPr/>
        </p:nvCxnSpPr>
        <p:spPr>
          <a:xfrm>
            <a:off x="4907280" y="6106160"/>
            <a:ext cx="1899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3D5E-7637-C15E-57C4-3125A4D5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775281-E39D-E780-A51A-8F8FF9D7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interakcije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1157638B-F05A-119C-5336-436F0F51647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  <a:p>
            <a:r>
              <a:rPr lang="en-US" dirty="0" err="1"/>
              <a:t>Cilj</a:t>
            </a:r>
            <a:r>
              <a:rPr lang="en-US" dirty="0"/>
              <a:t>: </a:t>
            </a:r>
            <a:r>
              <a:rPr lang="en-US" dirty="0" err="1"/>
              <a:t>osmisliti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kompleksne</a:t>
            </a:r>
            <a:r>
              <a:rPr lang="en-US" dirty="0"/>
              <a:t> za </a:t>
            </a:r>
            <a:r>
              <a:rPr lang="en-US" dirty="0" err="1"/>
              <a:t>korisnike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prate </a:t>
            </a:r>
            <a:r>
              <a:rPr lang="en-US" dirty="0" err="1"/>
              <a:t>načela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endParaRPr lang="en-US" dirty="0"/>
          </a:p>
          <a:p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načini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korisnik “</a:t>
            </a:r>
            <a:r>
              <a:rPr lang="en-US" dirty="0" err="1"/>
              <a:t>komunicira</a:t>
            </a:r>
            <a:r>
              <a:rPr lang="en-US" dirty="0"/>
              <a:t>” s </a:t>
            </a:r>
            <a:r>
              <a:rPr lang="en-US" dirty="0" err="1"/>
              <a:t>proizvodom</a:t>
            </a:r>
            <a:endParaRPr lang="en-US" dirty="0"/>
          </a:p>
          <a:p>
            <a:r>
              <a:rPr lang="en-US" dirty="0" err="1"/>
              <a:t>Važno</a:t>
            </a:r>
            <a:r>
              <a:rPr lang="en-US" dirty="0"/>
              <a:t> je </a:t>
            </a:r>
            <a:r>
              <a:rPr lang="en-US" b="1" dirty="0" err="1"/>
              <a:t>iskustvo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D22A6806-A2DE-996A-B7D5-ED2DDAF9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63F351-7D71-EA32-68F3-22E9C54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9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3D5E-7637-C15E-57C4-3125A4D5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775281-E39D-E780-A51A-8F8FF9D7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pojmovi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</a:t>
            </a:r>
            <a:r>
              <a:rPr lang="en-US" dirty="0" err="1"/>
              <a:t>interakcije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1157638B-F05A-119C-5336-436F0F51647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UX –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  <a:p>
            <a:r>
              <a:rPr lang="en-US" dirty="0"/>
              <a:t>User flows – put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prolaze</a:t>
            </a:r>
            <a:r>
              <a:rPr lang="en-US" dirty="0"/>
              <a:t> </a:t>
            </a:r>
            <a:r>
              <a:rPr lang="en-US" dirty="0" err="1"/>
              <a:t>tijekom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s </a:t>
            </a:r>
            <a:r>
              <a:rPr lang="en-US" dirty="0" err="1"/>
              <a:t>proizvodom</a:t>
            </a:r>
            <a:endParaRPr lang="en-US" dirty="0"/>
          </a:p>
          <a:p>
            <a:r>
              <a:rPr lang="en-US" dirty="0" err="1"/>
              <a:t>Scenariji</a:t>
            </a:r>
            <a:r>
              <a:rPr lang="en-US" dirty="0"/>
              <a:t> – </a:t>
            </a:r>
            <a:r>
              <a:rPr lang="en-US" dirty="0" err="1"/>
              <a:t>situacije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zadaci</a:t>
            </a:r>
            <a:r>
              <a:rPr lang="en-US" dirty="0"/>
              <a:t> koji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obavljaju</a:t>
            </a:r>
            <a:endParaRPr lang="en-US" dirty="0"/>
          </a:p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en-US" dirty="0"/>
              <a:t> / </a:t>
            </a:r>
            <a:r>
              <a:rPr lang="en-US" dirty="0" err="1"/>
              <a:t>aplikaciji</a:t>
            </a:r>
            <a:r>
              <a:rPr lang="en-US" dirty="0"/>
              <a:t> </a:t>
            </a:r>
          </a:p>
          <a:p>
            <a:r>
              <a:rPr lang="en-US" dirty="0" err="1"/>
              <a:t>Pristupačnost</a:t>
            </a:r>
            <a:endParaRPr lang="en-US" dirty="0"/>
          </a:p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D22A6806-A2DE-996A-B7D5-ED2DDAF9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63F351-7D71-EA32-68F3-22E9C54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3D5E-7637-C15E-57C4-3125A4D5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63F351-7D71-EA32-68F3-22E9C54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Slika 6" descr="Slika na kojoj se prikazuje tekst, snimka zaslona, Font, zaslon&#10;&#10;Opis je automatski generiran">
            <a:extLst>
              <a:ext uri="{FF2B5EF4-FFF2-40B4-BE49-F238E27FC236}">
                <a16:creationId xmlns:a16="http://schemas.microsoft.com/office/drawing/2014/main" id="{FE97F639-5A85-A725-F44F-B6C01BB6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90525"/>
            <a:ext cx="8953500" cy="6076950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34B8A79D-181B-33A4-FF7C-AEE4708F32C8}"/>
              </a:ext>
            </a:extLst>
          </p:cNvPr>
          <p:cNvSpPr txBox="1"/>
          <p:nvPr/>
        </p:nvSpPr>
        <p:spPr>
          <a:xfrm>
            <a:off x="10830560" y="489712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Izvor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15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B82FCC-20F7-6590-E239-EBA07314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Dimenzije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</a:t>
            </a:r>
            <a:r>
              <a:rPr lang="en-US" dirty="0" err="1"/>
              <a:t>interakcije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AC572FCD-6B63-C29C-D606-7CBEB6A9C3F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690689"/>
            <a:ext cx="10515600" cy="416560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Riječi</a:t>
            </a:r>
            <a:r>
              <a:rPr lang="en-US" dirty="0"/>
              <a:t> - </a:t>
            </a:r>
            <a:r>
              <a:rPr lang="en-US" dirty="0" err="1"/>
              <a:t>tekst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Vizualni</a:t>
            </a:r>
            <a:r>
              <a:rPr lang="en-US" dirty="0"/>
              <a:t> </a:t>
            </a:r>
            <a:r>
              <a:rPr lang="en-US" dirty="0" err="1"/>
              <a:t>oblici</a:t>
            </a:r>
            <a:r>
              <a:rPr lang="en-US" dirty="0"/>
              <a:t> –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tipografija</a:t>
            </a:r>
            <a:r>
              <a:rPr lang="en-US" dirty="0"/>
              <a:t>, </a:t>
            </a:r>
            <a:r>
              <a:rPr lang="en-US" dirty="0" err="1"/>
              <a:t>ikone</a:t>
            </a:r>
            <a:endParaRPr lang="en-US" dirty="0"/>
          </a:p>
          <a:p>
            <a:endParaRPr lang="en-US" dirty="0"/>
          </a:p>
          <a:p>
            <a:r>
              <a:rPr lang="hr-HR" dirty="0" smtClean="0"/>
              <a:t>Fizički objekti – medij kroz koji su korisnici u interakciji s proizvodom ili uslugom (laptop – miš ili mobitel – prstima)</a:t>
            </a:r>
          </a:p>
          <a:p>
            <a:pPr marL="0" indent="0">
              <a:buNone/>
            </a:pPr>
            <a:endParaRPr lang="en-US" dirty="0"/>
          </a:p>
          <a:p>
            <a:r>
              <a:rPr lang="hr-HR" dirty="0" smtClean="0"/>
              <a:t>Vremenska komponenta medija – animacije, videa, zvuk</a:t>
            </a:r>
          </a:p>
          <a:p>
            <a:pPr marL="0" indent="0">
              <a:buNone/>
            </a:pPr>
            <a:endParaRPr lang="en-US" dirty="0"/>
          </a:p>
          <a:p>
            <a:r>
              <a:rPr lang="hr-HR" dirty="0" smtClean="0"/>
              <a:t>Ponašanj</a:t>
            </a:r>
            <a:r>
              <a:rPr lang="hr-HR" dirty="0" smtClean="0"/>
              <a:t>e </a:t>
            </a:r>
            <a:r>
              <a:rPr lang="hr-HR" dirty="0" smtClean="0"/>
              <a:t>korisnika na sučelju – odnosi se na to na koji način prethodno spomenute 4 dimenzije definiraju interakciju te na načine na koji korisnici reagiraju na različite inpute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5DA6234-A88B-8551-EBF8-4C904751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2EC5-D2CD-C591-A6CB-0860B382F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AC3-150E-C507-D76D-DC29FC1E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5160CB-03D6-6B75-A9E1-C615B487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 err="1"/>
              <a:t>Odaberite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inače</a:t>
            </a:r>
            <a:r>
              <a:rPr lang="en-US" dirty="0"/>
              <a:t> </a:t>
            </a:r>
            <a:r>
              <a:rPr lang="en-US" dirty="0" err="1"/>
              <a:t>koristite</a:t>
            </a:r>
            <a:endParaRPr lang="en-US" dirty="0"/>
          </a:p>
        </p:txBody>
      </p:sp>
      <p:pic>
        <p:nvPicPr>
          <p:cNvPr id="9" name="Rezervirano mjesto sadržaja 8" descr="Smart Phone with solid fill">
            <a:extLst>
              <a:ext uri="{FF2B5EF4-FFF2-40B4-BE49-F238E27FC236}">
                <a16:creationId xmlns:a16="http://schemas.microsoft.com/office/drawing/2014/main" id="{D70A4D55-A7F0-452C-98AD-B69D8BA47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85408" y="3834606"/>
            <a:ext cx="1997867" cy="1997867"/>
          </a:xfr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8F3392E-05C6-65B0-DAC7-470A72D2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652064"/>
          </a:xfrm>
        </p:spPr>
        <p:txBody>
          <a:bodyPr/>
          <a:lstStyle/>
          <a:p>
            <a:r>
              <a:rPr lang="en-US" dirty="0" err="1"/>
              <a:t>Opišite</a:t>
            </a:r>
            <a:r>
              <a:rPr lang="en-US" dirty="0"/>
              <a:t>: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A97C32A-0CD4-EC09-CF4B-3AAF1EA0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Što</a:t>
            </a:r>
            <a:r>
              <a:rPr lang="en-US" dirty="0"/>
              <a:t> korisnik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raditi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app (</a:t>
            </a:r>
            <a:r>
              <a:rPr lang="en-US" dirty="0" err="1"/>
              <a:t>zadaci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Opišite</a:t>
            </a:r>
            <a:r>
              <a:rPr lang="en-US" dirty="0"/>
              <a:t> </a:t>
            </a:r>
            <a:r>
              <a:rPr lang="en-US" dirty="0" err="1"/>
              <a:t>navigaciju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Vizualna</a:t>
            </a:r>
            <a:r>
              <a:rPr lang="en-US" dirty="0"/>
              <a:t> </a:t>
            </a:r>
            <a:r>
              <a:rPr lang="en-US" dirty="0" err="1"/>
              <a:t>hijerarhija</a:t>
            </a:r>
            <a:r>
              <a:rPr lang="en-US" dirty="0"/>
              <a:t> (</a:t>
            </a:r>
            <a:r>
              <a:rPr lang="en-US" dirty="0" err="1"/>
              <a:t>elementi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Pristupačnost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400114A-CC3C-928B-7D87-E7C90331043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652064"/>
          </a:xfrm>
        </p:spPr>
        <p:txBody>
          <a:bodyPr/>
          <a:lstStyle/>
          <a:p>
            <a:r>
              <a:rPr lang="en-US" dirty="0" err="1"/>
              <a:t>Alati</a:t>
            </a:r>
            <a:endParaRPr lang="en-US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4CB7C94-BDEC-7DC3-D6C8-F2E657FC212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Proto.io</a:t>
            </a: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Vježba – izraditi 1 screen po vlastitom izboru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1B62-362B-84BB-90CA-BD10D762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Uvod u web </a:t>
            </a:r>
            <a:r>
              <a:rPr lang="en-US" dirty="0" err="1"/>
              <a:t>tehnologije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DE96-1752-7DC4-52FC-1F34D7EA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3D5E-7637-C15E-57C4-3125A4D5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775281-E39D-E780-A51A-8F8FF9D7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1157638B-F05A-119C-5336-436F0F51647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Interaction Design Foundation - </a:t>
            </a:r>
            <a:r>
              <a:rPr lang="en-US" dirty="0" err="1"/>
              <a:t>IxDF</a:t>
            </a:r>
            <a:r>
              <a:rPr lang="en-US" dirty="0"/>
              <a:t>. (2016, June 2). What is Interaction Design (</a:t>
            </a:r>
            <a:r>
              <a:rPr lang="en-US" dirty="0" err="1"/>
              <a:t>IxD</a:t>
            </a:r>
            <a:r>
              <a:rPr lang="en-US" dirty="0"/>
              <a:t>)?. Interaction Design Foundation - </a:t>
            </a:r>
            <a:r>
              <a:rPr lang="en-US" dirty="0" err="1"/>
              <a:t>IxDF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https://www.interaction-design.org/literature/topics/interaction-design</a:t>
            </a:r>
            <a:endParaRPr lang="en-US" dirty="0"/>
          </a:p>
          <a:p>
            <a:r>
              <a:rPr lang="en-US" b="0" i="0" dirty="0">
                <a:solidFill>
                  <a:srgbClr val="2B3545"/>
                </a:solidFill>
                <a:effectLst/>
                <a:highlight>
                  <a:srgbClr val="FFFFFF"/>
                </a:highlight>
                <a:latin typeface="Inter"/>
              </a:rPr>
              <a:t>Rogers, Y., Sharp, H., &amp; </a:t>
            </a:r>
            <a:r>
              <a:rPr lang="en-US" b="0" i="0" dirty="0" err="1">
                <a:solidFill>
                  <a:srgbClr val="2B3545"/>
                </a:solidFill>
                <a:effectLst/>
                <a:highlight>
                  <a:srgbClr val="FFFFFF"/>
                </a:highlight>
                <a:latin typeface="Inter"/>
              </a:rPr>
              <a:t>Preece</a:t>
            </a:r>
            <a:r>
              <a:rPr lang="en-US" b="0" i="0" dirty="0">
                <a:solidFill>
                  <a:srgbClr val="2B3545"/>
                </a:solidFill>
                <a:effectLst/>
                <a:highlight>
                  <a:srgbClr val="FFFFFF"/>
                </a:highlight>
                <a:latin typeface="Inter"/>
              </a:rPr>
              <a:t>, J. (2023). </a:t>
            </a:r>
            <a:r>
              <a:rPr lang="en-US" b="0" i="1" dirty="0">
                <a:solidFill>
                  <a:srgbClr val="2B3545"/>
                </a:solidFill>
                <a:effectLst/>
                <a:highlight>
                  <a:srgbClr val="FFFFFF"/>
                </a:highlight>
                <a:latin typeface="Inter"/>
              </a:rPr>
              <a:t>Interaction design : beyond human-computer interaction</a:t>
            </a:r>
            <a:r>
              <a:rPr lang="en-US" b="0" i="0" dirty="0">
                <a:solidFill>
                  <a:srgbClr val="2B3545"/>
                </a:solidFill>
                <a:effectLst/>
                <a:highlight>
                  <a:srgbClr val="FFFFFF"/>
                </a:highlight>
                <a:latin typeface="Inter"/>
              </a:rPr>
              <a:t> (Sixth edition). John Wiley &amp; Sons, Inc.</a:t>
            </a:r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D22A6806-A2DE-996A-B7D5-ED2DDAF9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63F351-7D71-EA32-68F3-22E9C54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3536-16AA-FD68-672A-ECA2A9A0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8A5D-BC66-5D9B-5E69-B5F12F6A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0074-8E00-E728-A3BD-8C64A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2688244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Vizualni</a:t>
            </a:r>
            <a:r>
              <a:rPr lang="en-US" sz="3600" dirty="0"/>
              <a:t> </a:t>
            </a:r>
            <a:r>
              <a:rPr lang="en-US" sz="3600" dirty="0" err="1"/>
              <a:t>dizajn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F2C5-D4BA-D6B2-CD53-1738E9A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Uvod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CF8-DE2A-7B34-8278-0BD29B7A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16c05727-aa75-4e4a-9b5f-8a80a1165891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3759</TotalTime>
  <Words>322</Words>
  <Application>Microsoft Office PowerPoint</Application>
  <PresentationFormat>Široki zaslon</PresentationFormat>
  <Paragraphs>65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Tenorite</vt:lpstr>
      <vt:lpstr>Tema sustava Office</vt:lpstr>
      <vt:lpstr>Uvod u web tehnologije</vt:lpstr>
      <vt:lpstr>Teme seminarske nastave </vt:lpstr>
      <vt:lpstr>Dizajn interakcije</vt:lpstr>
      <vt:lpstr>Osnovni pojmovi dizajna interakcije</vt:lpstr>
      <vt:lpstr>PowerPoint prezentacija</vt:lpstr>
      <vt:lpstr>Dimenzije dizajna interakcije</vt:lpstr>
      <vt:lpstr>CASE STUDY</vt:lpstr>
      <vt:lpstr>reference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Urednik</cp:lastModifiedBy>
  <cp:revision>21</cp:revision>
  <dcterms:created xsi:type="dcterms:W3CDTF">2024-02-04T14:51:05Z</dcterms:created>
  <dcterms:modified xsi:type="dcterms:W3CDTF">2024-05-07T13:33:25Z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