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66" r:id="rId4"/>
    <p:sldId id="267" r:id="rId5"/>
    <p:sldId id="265"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ercise 1" id="{0D372303-3BD5-ED4E-924C-A10AAC2C2066}">
          <p14:sldIdLst>
            <p14:sldId id="256"/>
            <p14:sldId id="257"/>
            <p14:sldId id="266"/>
            <p14:sldId id="267"/>
            <p14:sldId id="265"/>
            <p14:sldId id="268"/>
            <p14:sldId id="269"/>
            <p14:sldId id="270"/>
            <p14:sldId id="271"/>
          </p14:sldIdLst>
        </p14:section>
        <p14:section name="Exercise 2" id="{28685B69-1F02-6A46-8883-DBBC6A00BF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67"/>
    <p:restoredTop sz="94640"/>
  </p:normalViewPr>
  <p:slideViewPr>
    <p:cSldViewPr snapToGrid="0">
      <p:cViewPr varScale="1">
        <p:scale>
          <a:sx n="51" d="100"/>
          <a:sy n="51" d="100"/>
        </p:scale>
        <p:origin x="208" y="1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44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324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2907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013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6718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4194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6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0972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3266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9577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11/17/24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9085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11/17/24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98056852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bstract smoke background">
            <a:extLst>
              <a:ext uri="{FF2B5EF4-FFF2-40B4-BE49-F238E27FC236}">
                <a16:creationId xmlns:a16="http://schemas.microsoft.com/office/drawing/2014/main" id="{8149750B-5C73-B845-1F1F-A04676588ABA}"/>
              </a:ext>
            </a:extLst>
          </p:cNvPr>
          <p:cNvPicPr>
            <a:picLocks noChangeAspect="1"/>
          </p:cNvPicPr>
          <p:nvPr/>
        </p:nvPicPr>
        <p:blipFill>
          <a:blip r:embed="rId2">
            <a:alphaModFix/>
          </a:blip>
          <a:srcRect t="6409" b="9024"/>
          <a:stretch/>
        </p:blipFill>
        <p:spPr>
          <a:xfrm>
            <a:off x="20" y="1571"/>
            <a:ext cx="12191980" cy="6856429"/>
          </a:xfrm>
          <a:prstGeom prst="rect">
            <a:avLst/>
          </a:prstGeom>
        </p:spPr>
      </p:pic>
      <p:sp useBgFill="1">
        <p:nvSpPr>
          <p:cNvPr id="16" name="Oval 15">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F91BC-836C-3CB5-36DB-A37A1CBA38D1}"/>
              </a:ext>
            </a:extLst>
          </p:cNvPr>
          <p:cNvSpPr>
            <a:spLocks noGrp="1"/>
          </p:cNvSpPr>
          <p:nvPr>
            <p:ph type="ctrTitle"/>
          </p:nvPr>
        </p:nvSpPr>
        <p:spPr>
          <a:xfrm>
            <a:off x="1280159" y="2211978"/>
            <a:ext cx="3535679" cy="1425728"/>
          </a:xfrm>
        </p:spPr>
        <p:txBody>
          <a:bodyPr anchor="b">
            <a:normAutofit fontScale="90000"/>
          </a:bodyPr>
          <a:lstStyle/>
          <a:p>
            <a:pPr algn="ctr"/>
            <a:r>
              <a:rPr lang="en-US" dirty="0"/>
              <a:t>Muscle Mass Regression Analysis</a:t>
            </a:r>
          </a:p>
        </p:txBody>
      </p:sp>
      <p:sp>
        <p:nvSpPr>
          <p:cNvPr id="3" name="Subtitle 2">
            <a:extLst>
              <a:ext uri="{FF2B5EF4-FFF2-40B4-BE49-F238E27FC236}">
                <a16:creationId xmlns:a16="http://schemas.microsoft.com/office/drawing/2014/main" id="{EC7333ED-90A3-FF24-05FF-875E43869DC3}"/>
              </a:ext>
            </a:extLst>
          </p:cNvPr>
          <p:cNvSpPr>
            <a:spLocks noGrp="1"/>
          </p:cNvSpPr>
          <p:nvPr>
            <p:ph type="subTitle" idx="1"/>
          </p:nvPr>
        </p:nvSpPr>
        <p:spPr>
          <a:xfrm>
            <a:off x="1524000" y="4249360"/>
            <a:ext cx="3048000" cy="877585"/>
          </a:xfrm>
        </p:spPr>
        <p:txBody>
          <a:bodyPr>
            <a:normAutofit fontScale="70000" lnSpcReduction="20000"/>
          </a:bodyPr>
          <a:lstStyle/>
          <a:p>
            <a:pPr algn="ctr"/>
            <a:r>
              <a:rPr lang="en-US" dirty="0"/>
              <a:t>Exploring the Relationship Between Muscle Mass and Age in Women</a:t>
            </a:r>
          </a:p>
          <a:p>
            <a:pPr algn="ctr"/>
            <a:r>
              <a:rPr lang="en-US" dirty="0"/>
              <a:t>By Phuoc Nguyen</a:t>
            </a:r>
          </a:p>
        </p:txBody>
      </p:sp>
      <p:cxnSp>
        <p:nvCxnSpPr>
          <p:cNvPr id="13"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810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195ED9-15F9-4A18-B356-696821B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CB504E13-7AD5-AB5C-4992-8D78898D9ABB}"/>
              </a:ext>
            </a:extLst>
          </p:cNvPr>
          <p:cNvSpPr>
            <a:spLocks noGrp="1"/>
          </p:cNvSpPr>
          <p:nvPr>
            <p:ph type="title"/>
          </p:nvPr>
        </p:nvSpPr>
        <p:spPr>
          <a:xfrm>
            <a:off x="929234" y="816938"/>
            <a:ext cx="10496916" cy="413951"/>
          </a:xfrm>
        </p:spPr>
        <p:txBody>
          <a:bodyPr/>
          <a:lstStyle/>
          <a:p>
            <a:pPr algn="ctr"/>
            <a:r>
              <a:rPr lang="en-US" dirty="0"/>
              <a:t>Background</a:t>
            </a:r>
          </a:p>
        </p:txBody>
      </p:sp>
      <p:cxnSp>
        <p:nvCxnSpPr>
          <p:cNvPr id="19" name="Straight Connector 18">
            <a:extLst>
              <a:ext uri="{FF2B5EF4-FFF2-40B4-BE49-F238E27FC236}">
                <a16:creationId xmlns:a16="http://schemas.microsoft.com/office/drawing/2014/main" id="{9C01BBC4-9360-7712-483F-DCEB6515E79F}"/>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36895C2-5FD4-60D4-F5E1-2469A88DFB1B}"/>
                  </a:ext>
                </a:extLst>
              </p:cNvPr>
              <p:cNvSpPr txBox="1"/>
              <p:nvPr/>
            </p:nvSpPr>
            <p:spPr>
              <a:xfrm>
                <a:off x="760072" y="1350630"/>
                <a:ext cx="10664151" cy="5051126"/>
              </a:xfrm>
              <a:prstGeom prst="rect">
                <a:avLst/>
              </a:prstGeom>
              <a:noFill/>
            </p:spPr>
            <p:txBody>
              <a:bodyPr wrap="square">
                <a:spAutoFit/>
              </a:bodyPr>
              <a:lstStyle/>
              <a:p>
                <a:pPr marR="0" lvl="0">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R="0" lvl="0">
                  <a:lnSpc>
                    <a:spcPct val="107000"/>
                  </a:lnSpc>
                  <a:spcAft>
                    <a:spcPts val="800"/>
                  </a:spcAft>
                </a:pPr>
                <a:r>
                  <a:rPr lang="en-US" sz="1600" dirty="0">
                    <a:effectLst/>
                    <a:latin typeface="Times New Roman" panose="02020603050405020304" pitchFamily="18" charset="0"/>
                    <a:ea typeface="Aptos" panose="020B0004020202020204" pitchFamily="34" charset="0"/>
                    <a:cs typeface="Times New Roman" panose="02020603050405020304" pitchFamily="18" charset="0"/>
                  </a:rPr>
                  <a:t>A person's muscle mass is expected to decrease with age. To explore this relationship in women, a nutritionist randomly selected 15 women from each 10-year age group, beginning with age 40 and ending with age 79. The results follow on the dashboard; </a:t>
                </a:r>
                <a14:m>
                  <m:oMath xmlns:m="http://schemas.openxmlformats.org/officeDocument/2006/math">
                    <m:r>
                      <a:rPr lang="en-US" sz="1600" i="1">
                        <a:effectLst/>
                        <a:latin typeface="Cambria Math" panose="02040503050406030204" pitchFamily="18" charset="0"/>
                        <a:ea typeface="Aptos" panose="020B0004020202020204" pitchFamily="34" charset="0"/>
                        <a:cs typeface="Times New Roman" panose="02020603050405020304" pitchFamily="18" charset="0"/>
                      </a:rPr>
                      <m:t>𝑋</m:t>
                    </m:r>
                  </m:oMath>
                </a14:m>
                <a:r>
                  <a:rPr lang="en-US" sz="1600" dirty="0">
                    <a:effectLst/>
                    <a:latin typeface="Times New Roman" panose="02020603050405020304" pitchFamily="18" charset="0"/>
                    <a:ea typeface="Aptos" panose="020B0004020202020204" pitchFamily="34" charset="0"/>
                    <a:cs typeface="Times New Roman" panose="02020603050405020304" pitchFamily="18" charset="0"/>
                  </a:rPr>
                  <a:t> is age, and </a:t>
                </a:r>
                <a14:m>
                  <m:oMath xmlns:m="http://schemas.openxmlformats.org/officeDocument/2006/math">
                    <m:r>
                      <a:rPr lang="en-US" sz="1600" i="1">
                        <a:effectLst/>
                        <a:latin typeface="Cambria Math" panose="02040503050406030204" pitchFamily="18" charset="0"/>
                        <a:ea typeface="Aptos" panose="020B0004020202020204" pitchFamily="34" charset="0"/>
                        <a:cs typeface="Times New Roman" panose="02020603050405020304" pitchFamily="18" charset="0"/>
                      </a:rPr>
                      <m:t>𝑌</m:t>
                    </m:r>
                  </m:oMath>
                </a14:m>
                <a:r>
                  <a:rPr lang="en-US" sz="1600" dirty="0">
                    <a:effectLst/>
                    <a:latin typeface="Times New Roman" panose="02020603050405020304" pitchFamily="18" charset="0"/>
                    <a:ea typeface="Aptos" panose="020B0004020202020204" pitchFamily="34" charset="0"/>
                    <a:cs typeface="Times New Roman" panose="02020603050405020304" pitchFamily="18" charset="0"/>
                  </a:rPr>
                  <a:t> is a measure of muscle mass. </a:t>
                </a:r>
                <a:r>
                  <a:rPr lang="en-US" sz="1600" dirty="0">
                    <a:latin typeface="Times New Roman" panose="02020603050405020304" pitchFamily="18" charset="0"/>
                    <a:cs typeface="Times New Roman" panose="02020603050405020304" pitchFamily="18" charset="0"/>
                  </a:rPr>
                  <a:t>Muscle mass naturally declines with age, leading to reduced strength, mobility, and overall health quality. Understanding this trend can guide interventions to slow or mitigate muscle loss. </a:t>
                </a:r>
              </a:p>
              <a:p>
                <a:pPr marL="285750" marR="0" lvl="0" indent="-285750">
                  <a:lnSpc>
                    <a:spcPct val="107000"/>
                  </a:lnSpc>
                  <a:spcAft>
                    <a:spcPts val="800"/>
                  </a:spcAft>
                  <a:buFont typeface="Arial" panose="020B0604020202020204" pitchFamily="34" charset="0"/>
                  <a:buChar cha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cs typeface="Times New Roman" panose="02020603050405020304" pitchFamily="18" charset="0"/>
                  </a:rPr>
                  <a:t>Why Is This Important?</a:t>
                </a:r>
              </a:p>
              <a:p>
                <a:pPr marR="0" lvl="0">
                  <a:lnSpc>
                    <a:spcPct val="107000"/>
                  </a:lnSpc>
                  <a:spcAft>
                    <a:spcPts val="800"/>
                  </a:spcAft>
                </a:pPr>
                <a:r>
                  <a:rPr lang="en-US" sz="1600" dirty="0">
                    <a:latin typeface="Times New Roman" panose="02020603050405020304" pitchFamily="18" charset="0"/>
                    <a:cs typeface="Times New Roman" panose="02020603050405020304" pitchFamily="18" charset="0"/>
                  </a:rPr>
                  <a:t>Aging populations face increasing risks of sarcopenia (age-related muscle loss). This study provides a foundation for targeted health strategies.</a:t>
                </a:r>
              </a:p>
              <a:p>
                <a:pPr marR="0" lvl="0">
                  <a:lnSpc>
                    <a:spcPct val="107000"/>
                  </a:lnSpc>
                  <a:spcAft>
                    <a:spcPts val="80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Objective: </a:t>
                </a:r>
              </a:p>
              <a:p>
                <a:pPr marL="285750" marR="0" lvl="0" indent="-285750">
                  <a:lnSpc>
                    <a:spcPct val="107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Quantify the relationship between age and muscle mass using statistical regression.</a:t>
                </a:r>
              </a:p>
              <a:p>
                <a:pPr marL="285750" marR="0" lvl="0" indent="-285750">
                  <a:lnSpc>
                    <a:spcPct val="107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Identify trends and insights to inform interventions.</a:t>
                </a:r>
              </a:p>
              <a:p>
                <a:pPr marR="0" lvl="0">
                  <a:lnSpc>
                    <a:spcPct val="107000"/>
                  </a:lnSpc>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285750" marR="0" lvl="0" indent="-285750">
                  <a:lnSpc>
                    <a:spcPct val="107000"/>
                  </a:lnSpc>
                  <a:spcAft>
                    <a:spcPts val="800"/>
                  </a:spcAft>
                  <a:buFont typeface="Arial" panose="020B0604020202020204" pitchFamily="34" charset="0"/>
                  <a:buChar char="•"/>
                </a:pP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936895C2-5FD4-60D4-F5E1-2469A88DFB1B}"/>
                  </a:ext>
                </a:extLst>
              </p:cNvPr>
              <p:cNvSpPr txBox="1">
                <a:spLocks noRot="1" noChangeAspect="1" noMove="1" noResize="1" noEditPoints="1" noAdjustHandles="1" noChangeArrowheads="1" noChangeShapeType="1" noTextEdit="1"/>
              </p:cNvSpPr>
              <p:nvPr/>
            </p:nvSpPr>
            <p:spPr>
              <a:xfrm>
                <a:off x="760072" y="1350630"/>
                <a:ext cx="10664151" cy="5051126"/>
              </a:xfrm>
              <a:prstGeom prst="rect">
                <a:avLst/>
              </a:prstGeom>
              <a:blipFill>
                <a:blip r:embed="rId2"/>
                <a:stretch>
                  <a:fillRect l="-357" t="-251" r="-238"/>
                </a:stretch>
              </a:blipFill>
            </p:spPr>
            <p:txBody>
              <a:bodyPr/>
              <a:lstStyle/>
              <a:p>
                <a:r>
                  <a:rPr lang="en-US">
                    <a:noFill/>
                  </a:rPr>
                  <a:t> </a:t>
                </a:r>
              </a:p>
            </p:txBody>
          </p:sp>
        </mc:Fallback>
      </mc:AlternateContent>
    </p:spTree>
    <p:extLst>
      <p:ext uri="{BB962C8B-B14F-4D97-AF65-F5344CB8AC3E}">
        <p14:creationId xmlns:p14="http://schemas.microsoft.com/office/powerpoint/2010/main" val="30374907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B2C73E-D5E7-5359-66F9-8BD53F282E4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25E7EF-6F28-AE21-3A36-79AB27D16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B93B8A-9EE4-847D-8322-5D8E2B6E2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5A5140B-0FD5-514C-166B-2D205190A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2E50B3B-E56D-C679-9985-8BB71B4F452B}"/>
              </a:ext>
            </a:extLst>
          </p:cNvPr>
          <p:cNvSpPr>
            <a:spLocks noGrp="1"/>
          </p:cNvSpPr>
          <p:nvPr>
            <p:ph type="title"/>
          </p:nvPr>
        </p:nvSpPr>
        <p:spPr>
          <a:xfrm>
            <a:off x="929234" y="816938"/>
            <a:ext cx="10496916" cy="413951"/>
          </a:xfrm>
        </p:spPr>
        <p:txBody>
          <a:bodyPr/>
          <a:lstStyle/>
          <a:p>
            <a:pPr algn="ctr"/>
            <a:r>
              <a:rPr lang="en-US" dirty="0"/>
              <a:t>Data overview</a:t>
            </a:r>
          </a:p>
        </p:txBody>
      </p:sp>
      <p:cxnSp>
        <p:nvCxnSpPr>
          <p:cNvPr id="19" name="Straight Connector 18">
            <a:extLst>
              <a:ext uri="{FF2B5EF4-FFF2-40B4-BE49-F238E27FC236}">
                <a16:creationId xmlns:a16="http://schemas.microsoft.com/office/drawing/2014/main" id="{9841D261-89B1-0F06-52F2-C131B02A9D5C}"/>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997025CD-8E71-ADDB-4762-0D31E3F21D7F}"/>
              </a:ext>
            </a:extLst>
          </p:cNvPr>
          <p:cNvSpPr txBox="1"/>
          <p:nvPr/>
        </p:nvSpPr>
        <p:spPr>
          <a:xfrm>
            <a:off x="760072" y="1350630"/>
            <a:ext cx="10502694" cy="5361276"/>
          </a:xfrm>
          <a:prstGeom prst="rect">
            <a:avLst/>
          </a:prstGeom>
          <a:noFill/>
        </p:spPr>
        <p:txBody>
          <a:bodyPr wrap="square">
            <a:spAutoFit/>
          </a:bodyPr>
          <a:lstStyle/>
          <a:p>
            <a:pPr marR="0" lvl="0">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Dataset Source: </a:t>
            </a:r>
            <a:r>
              <a:rPr lang="en-US" sz="1600" dirty="0">
                <a:latin typeface="Times New Roman" panose="02020603050405020304" pitchFamily="18" charset="0"/>
                <a:cs typeface="Times New Roman" panose="02020603050405020304" pitchFamily="18" charset="0"/>
              </a:rPr>
              <a:t>The data is sourced from the textbook </a:t>
            </a:r>
            <a:r>
              <a:rPr lang="en-US" sz="1600" i="1" dirty="0">
                <a:latin typeface="Times New Roman" panose="02020603050405020304" pitchFamily="18" charset="0"/>
                <a:cs typeface="Times New Roman" panose="02020603050405020304" pitchFamily="18" charset="0"/>
              </a:rPr>
              <a:t>Regression Models, Fourth Edition</a:t>
            </a:r>
            <a:r>
              <a:rPr lang="en-US" sz="1600" dirty="0">
                <a:latin typeface="Times New Roman" panose="02020603050405020304" pitchFamily="18" charset="0"/>
                <a:cs typeface="Times New Roman" panose="02020603050405020304" pitchFamily="18" charset="0"/>
              </a:rPr>
              <a:t> by Michael H. Kutner (Emory University), Christopher J. </a:t>
            </a:r>
            <a:r>
              <a:rPr lang="en-US" sz="1600" dirty="0" err="1">
                <a:latin typeface="Times New Roman" panose="02020603050405020304" pitchFamily="18" charset="0"/>
                <a:cs typeface="Times New Roman" panose="02020603050405020304" pitchFamily="18" charset="0"/>
              </a:rPr>
              <a:t>Nachtsheim</a:t>
            </a:r>
            <a:r>
              <a:rPr lang="en-US" sz="1600" dirty="0">
                <a:latin typeface="Times New Roman" panose="02020603050405020304" pitchFamily="18" charset="0"/>
                <a:cs typeface="Times New Roman" panose="02020603050405020304" pitchFamily="18" charset="0"/>
              </a:rPr>
              <a:t> (University of Minnesota), and John </a:t>
            </a:r>
            <a:r>
              <a:rPr lang="en-US" sz="1600" dirty="0" err="1">
                <a:latin typeface="Times New Roman" panose="02020603050405020304" pitchFamily="18" charset="0"/>
                <a:cs typeface="Times New Roman" panose="02020603050405020304" pitchFamily="18" charset="0"/>
              </a:rPr>
              <a:t>Neter</a:t>
            </a:r>
            <a:r>
              <a:rPr lang="en-US" sz="1600" dirty="0">
                <a:latin typeface="Times New Roman" panose="02020603050405020304" pitchFamily="18" charset="0"/>
                <a:cs typeface="Times New Roman" panose="02020603050405020304" pitchFamily="18" charset="0"/>
              </a:rPr>
              <a:t> (University of Georgia). The dataset provides a simple yet comprehensive case study for analyzing physiological changes with age, making it an excellent choice for demonstrating regression models and diagnostics.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07000"/>
              </a:lnSpc>
              <a:spcAft>
                <a:spcPts val="800"/>
              </a:spcAft>
              <a:buFont typeface="Arial" panose="020B0604020202020204" pitchFamily="34" charset="0"/>
              <a:buChar cha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cs typeface="Times New Roman" panose="02020603050405020304" pitchFamily="18" charset="0"/>
              </a:rPr>
              <a:t>Data Description: </a:t>
            </a:r>
            <a:endParaRPr lang="en-US" sz="1600" dirty="0">
              <a:latin typeface="Times New Roman" panose="02020603050405020304" pitchFamily="18" charset="0"/>
              <a:cs typeface="Times New Roman" panose="02020603050405020304" pitchFamily="18" charset="0"/>
            </a:endParaRPr>
          </a:p>
          <a:p>
            <a:pPr marL="0" marR="0">
              <a:lnSpc>
                <a:spcPts val="1200"/>
              </a:lnSpc>
              <a:spcAft>
                <a:spcPts val="1200"/>
              </a:spcAft>
            </a:pPr>
            <a:r>
              <a:rPr lang="en-US" sz="1600" dirty="0">
                <a:effectLst/>
                <a:latin typeface="Times New Roman" panose="02020603050405020304" pitchFamily="18" charset="0"/>
                <a:ea typeface="Aptos" panose="020B0004020202020204" pitchFamily="34" charset="0"/>
                <a:cs typeface="Times New Roman" panose="02020603050405020304" pitchFamily="18" charset="0"/>
              </a:rPr>
              <a:t>Sample: 60 women, aged 40 to 79.</a:t>
            </a:r>
          </a:p>
          <a:p>
            <a:pPr marL="0" marR="0">
              <a:lnSpc>
                <a:spcPts val="1200"/>
              </a:lnSpc>
              <a:spcAft>
                <a:spcPts val="1200"/>
              </a:spcAft>
            </a:pPr>
            <a:br>
              <a:rPr lang="en-US" sz="16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b="1" dirty="0">
                <a:effectLst/>
                <a:latin typeface="Times New Roman" panose="02020603050405020304" pitchFamily="18" charset="0"/>
                <a:ea typeface="Aptos" panose="020B0004020202020204" pitchFamily="34" charset="0"/>
                <a:cs typeface="Times New Roman" panose="02020603050405020304" pitchFamily="18" charset="0"/>
              </a:rPr>
              <a:t>Variables:</a:t>
            </a:r>
          </a:p>
          <a:p>
            <a:pPr marL="0" marR="0">
              <a:lnSpc>
                <a:spcPts val="1200"/>
              </a:lnSpc>
              <a:spcAft>
                <a:spcPts val="1200"/>
              </a:spcAft>
            </a:pPr>
            <a:br>
              <a:rPr lang="en-US" sz="16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𝑌</a:t>
            </a:r>
            <a:r>
              <a:rPr lang="en-US" sz="1600" dirty="0">
                <a:latin typeface="Times New Roman" panose="02020603050405020304" pitchFamily="18" charset="0"/>
                <a:ea typeface="Georgia" panose="02040502050405020303" pitchFamily="18" charset="0"/>
                <a:cs typeface="Times New Roman" panose="02020603050405020304" pitchFamily="18" charset="0"/>
              </a:rPr>
              <a:t> is the m</a:t>
            </a:r>
            <a:r>
              <a:rPr lang="en-US" sz="1600" dirty="0">
                <a:effectLst/>
                <a:latin typeface="Times New Roman" panose="02020603050405020304" pitchFamily="18" charset="0"/>
                <a:ea typeface="Aptos" panose="020B0004020202020204" pitchFamily="34" charset="0"/>
                <a:cs typeface="Times New Roman" panose="02020603050405020304" pitchFamily="18" charset="0"/>
              </a:rPr>
              <a:t>uscle mass (response variable) measured in standardized units.</a:t>
            </a:r>
            <a:br>
              <a:rPr lang="en-US" sz="1600" dirty="0">
                <a:effectLst/>
                <a:latin typeface="Times New Roman" panose="02020603050405020304" pitchFamily="18" charset="0"/>
                <a:ea typeface="Aptos" panose="020B0004020202020204" pitchFamily="34" charset="0"/>
                <a:cs typeface="Times New Roman" panose="02020603050405020304" pitchFamily="18" charset="0"/>
              </a:rPr>
            </a:br>
            <a:br>
              <a:rPr lang="en-US" sz="16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dirty="0">
                <a:effectLst/>
                <a:latin typeface="Times New Roman" panose="02020603050405020304" pitchFamily="18" charset="0"/>
                <a:ea typeface="Aptos" panose="020B0004020202020204" pitchFamily="34" charset="0"/>
                <a:cs typeface="Times New Roman" panose="02020603050405020304" pitchFamily="18" charset="0"/>
              </a:rPr>
              <a:t>X is age (predictor variable) measured in years.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Why This Dataset?</a:t>
            </a:r>
          </a:p>
          <a:p>
            <a:pPr>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Two variables allow clear interpretation and visualization.</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Includes a wide age range and trends to justify linear and quadratic modeling.</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Directly applicable to healthcare and aging research.</a:t>
            </a:r>
          </a:p>
          <a:p>
            <a:pPr marR="0" lvl="0">
              <a:lnSpc>
                <a:spcPct val="107000"/>
              </a:lnSpc>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285750" marR="0" lvl="0" indent="-285750">
              <a:lnSpc>
                <a:spcPct val="107000"/>
              </a:lnSpc>
              <a:spcAft>
                <a:spcPts val="800"/>
              </a:spcAft>
              <a:buFont typeface="Arial" panose="020B0604020202020204" pitchFamily="34" charset="0"/>
              <a:buChar char="•"/>
            </a:pP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0DB06E3F-E266-72FA-120F-8A268F256031}"/>
              </a:ext>
            </a:extLst>
          </p:cNvPr>
          <p:cNvSpPr txBox="1"/>
          <p:nvPr/>
        </p:nvSpPr>
        <p:spPr>
          <a:xfrm>
            <a:off x="4492485" y="669212"/>
            <a:ext cx="6770281" cy="336631"/>
          </a:xfrm>
          <a:prstGeom prst="rect">
            <a:avLst/>
          </a:prstGeom>
          <a:noFill/>
        </p:spPr>
        <p:txBody>
          <a:bodyPr wrap="square">
            <a:spAutoFit/>
          </a:bodyPr>
          <a:lstStyle/>
          <a:p>
            <a:pPr marR="0" lvl="0">
              <a:lnSpc>
                <a:spcPct val="107000"/>
              </a:lnSpc>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720775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7B6485-2A1D-7931-5B3E-FB85B4BF30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3E3F6B-3C00-1250-A3FE-3CB303940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1C31F5-BCE8-E177-E56A-96428B404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286D328-1DFF-0971-CE95-3BA4E485C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05EC47E-EFB8-3C71-445C-99F0E227B0C6}"/>
              </a:ext>
            </a:extLst>
          </p:cNvPr>
          <p:cNvSpPr>
            <a:spLocks noGrp="1"/>
          </p:cNvSpPr>
          <p:nvPr>
            <p:ph type="title"/>
          </p:nvPr>
        </p:nvSpPr>
        <p:spPr>
          <a:xfrm>
            <a:off x="929234" y="816938"/>
            <a:ext cx="10496916" cy="413951"/>
          </a:xfrm>
        </p:spPr>
        <p:txBody>
          <a:bodyPr/>
          <a:lstStyle/>
          <a:p>
            <a:pPr algn="ctr"/>
            <a:r>
              <a:rPr lang="en-US" dirty="0"/>
              <a:t>Research questions</a:t>
            </a:r>
          </a:p>
        </p:txBody>
      </p:sp>
      <p:cxnSp>
        <p:nvCxnSpPr>
          <p:cNvPr id="19" name="Straight Connector 18">
            <a:extLst>
              <a:ext uri="{FF2B5EF4-FFF2-40B4-BE49-F238E27FC236}">
                <a16:creationId xmlns:a16="http://schemas.microsoft.com/office/drawing/2014/main" id="{B440B4D9-AB30-9FD2-F10D-322D55909DD8}"/>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96CACDA-AFC0-1A27-AEEB-219919B1B359}"/>
              </a:ext>
            </a:extLst>
          </p:cNvPr>
          <p:cNvSpPr txBox="1"/>
          <p:nvPr/>
        </p:nvSpPr>
        <p:spPr>
          <a:xfrm>
            <a:off x="929234" y="1355120"/>
            <a:ext cx="10496916" cy="4031873"/>
          </a:xfrm>
          <a:prstGeom prst="rect">
            <a:avLst/>
          </a:prstGeom>
          <a:noFill/>
        </p:spPr>
        <p:txBody>
          <a:bodyPr wrap="square">
            <a:spAutoFit/>
          </a:bodyPr>
          <a:lstStyle/>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First-Order Regression: </a:t>
            </a:r>
            <a:r>
              <a:rPr lang="en-US" sz="1600" dirty="0">
                <a:latin typeface="Times New Roman" panose="02020603050405020304" pitchFamily="18" charset="0"/>
                <a:cs typeface="Times New Roman" panose="02020603050405020304" pitchFamily="18" charset="0"/>
              </a:rPr>
              <a:t>Determine if a simple linear relationship adequately explains the decline in muscle mass with age.</a:t>
            </a:r>
            <a:endParaRPr lang="en-US" sz="16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 the relationship between muscle mass and age linear?</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Second-Order Regression: </a:t>
            </a:r>
            <a:r>
              <a:rPr lang="en-US" sz="1600" dirty="0">
                <a:latin typeface="Times New Roman" panose="02020603050405020304" pitchFamily="18" charset="0"/>
                <a:cs typeface="Times New Roman" panose="02020603050405020304" pitchFamily="18" charset="0"/>
              </a:rPr>
              <a:t>Assess if adding a quadratic term better captures the rate of muscle mass decline as age increases. Evaluate if the model provides reliable and precise predictions for specific ages, such as 48 years.</a:t>
            </a:r>
            <a:endParaRPr lang="en-US" sz="16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Does adding a quadratic term improve the model?</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Can we confidently predict muscle mass for specific ages (e.g., 48 years)?</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Residual Diagnostics: </a:t>
            </a:r>
            <a:r>
              <a:rPr lang="en-US" sz="1600" dirty="0">
                <a:latin typeface="Times New Roman" panose="02020603050405020304" pitchFamily="18" charset="0"/>
                <a:cs typeface="Times New Roman" panose="02020603050405020304" pitchFamily="18" charset="0"/>
              </a:rPr>
              <a:t>Identify potential issues like non-linearity or other model inadequacies to ensure the model fits the data properly.</a:t>
            </a:r>
            <a:endParaRPr lang="en-US" sz="16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Are there patterns in the residuals indicating non-linearity or model inadequacies?</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Third-Order Regression: </a:t>
            </a:r>
            <a:r>
              <a:rPr lang="en-US" sz="1600" dirty="0">
                <a:latin typeface="Times New Roman" panose="02020603050405020304" pitchFamily="18" charset="0"/>
                <a:cs typeface="Times New Roman" panose="02020603050405020304" pitchFamily="18" charset="0"/>
              </a:rPr>
              <a:t>Test if adding a cubic term improves the model significantly or if the simpler quadratic model is sufficient.</a:t>
            </a:r>
            <a:endParaRPr lang="en-US" sz="16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 adding a cubic term justified, or does the quadratic model suffice?</a:t>
            </a:r>
          </a:p>
        </p:txBody>
      </p:sp>
    </p:spTree>
    <p:extLst>
      <p:ext uri="{BB962C8B-B14F-4D97-AF65-F5344CB8AC3E}">
        <p14:creationId xmlns:p14="http://schemas.microsoft.com/office/powerpoint/2010/main" val="34269670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DEFEFA-9F33-9CEA-D57A-3A67B1C624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B7E9C60-D38B-0E0D-4802-AD3C894E7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931441-CDCB-92FE-E858-DE9A0F5EA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A5B669F-FA79-07BB-013F-DB3972BFF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EC03845C-6CE6-EC35-3113-F3079AAA75FB}"/>
              </a:ext>
            </a:extLst>
          </p:cNvPr>
          <p:cNvSpPr>
            <a:spLocks noGrp="1"/>
          </p:cNvSpPr>
          <p:nvPr>
            <p:ph type="title"/>
          </p:nvPr>
        </p:nvSpPr>
        <p:spPr>
          <a:xfrm>
            <a:off x="929234" y="816938"/>
            <a:ext cx="10496916" cy="413951"/>
          </a:xfrm>
        </p:spPr>
        <p:txBody>
          <a:bodyPr/>
          <a:lstStyle/>
          <a:p>
            <a:pPr marL="0" marR="0" algn="ctr">
              <a:lnSpc>
                <a:spcPts val="1400"/>
              </a:lnSpc>
              <a:spcBef>
                <a:spcPts val="1200"/>
              </a:spcBef>
              <a:spcAft>
                <a:spcPts val="600"/>
              </a:spcAft>
            </a:pPr>
            <a:r>
              <a:rPr lang="en-US" sz="1800" b="1" dirty="0">
                <a:effectLst/>
                <a:latin typeface="Georgia" panose="02040502050405020303" pitchFamily="18" charset="0"/>
                <a:ea typeface="Aptos" panose="020B0004020202020204" pitchFamily="34" charset="0"/>
                <a:cs typeface="Times New Roman" panose="02020603050405020304" pitchFamily="18" charset="0"/>
              </a:rPr>
              <a:t>Findings: First-Order Regression</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CEC75990-3878-9CC6-32A5-B9D70BE74C59}"/>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0F24E1F-09F7-7806-D304-9D5FE93852E2}"/>
                  </a:ext>
                </a:extLst>
              </p:cNvPr>
              <p:cNvSpPr txBox="1"/>
              <p:nvPr/>
            </p:nvSpPr>
            <p:spPr>
              <a:xfrm>
                <a:off x="727879" y="2168017"/>
                <a:ext cx="6056868" cy="2954655"/>
              </a:xfrm>
              <a:prstGeom prst="rect">
                <a:avLst/>
              </a:prstGeom>
              <a:noFill/>
            </p:spPr>
            <p:txBody>
              <a:bodyPr wrap="square" rtlCol="0">
                <a:spAutoFit/>
              </a:bodyPr>
              <a:lstStyle/>
              <a:p>
                <a:pPr marL="342900" marR="0" lvl="0" indent="-342900">
                  <a:lnSpc>
                    <a:spcPts val="1200"/>
                  </a:lnSpc>
                  <a:spcAft>
                    <a:spcPts val="600"/>
                  </a:spcAft>
                  <a:buFont typeface="Symbol" pitchFamily="2" charset="2"/>
                  <a:buChar char=""/>
                  <a:tabLst>
                    <a:tab pos="457200" algn="l"/>
                  </a:tabLst>
                </a:pPr>
                <a:r>
                  <a:rPr lang="en-US" sz="1600" b="1" dirty="0">
                    <a:effectLst/>
                    <a:latin typeface="Times New Roman" panose="02020603050405020304" pitchFamily="18" charset="0"/>
                    <a:ea typeface="Aptos" panose="020B0004020202020204" pitchFamily="34" charset="0"/>
                    <a:cs typeface="Times New Roman" panose="02020603050405020304" pitchFamily="18" charset="0"/>
                  </a:rPr>
                  <a:t>Model Fit:</a:t>
                </a:r>
                <a:endParaRPr lang="en-US" sz="16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600" dirty="0">
                    <a:effectLst/>
                    <a:latin typeface="Times New Roman" panose="02020603050405020304" pitchFamily="18" charset="0"/>
                    <a:ea typeface="Aptos" panose="020B0004020202020204" pitchFamily="34" charset="0"/>
                    <a:cs typeface="Times New Roman" panose="02020603050405020304" pitchFamily="18" charset="0"/>
                  </a:rPr>
                  <a:t>Linear regression equation: </a:t>
                </a:r>
                <a14:m>
                  <m:oMath xmlns:m="http://schemas.openxmlformats.org/officeDocument/2006/math">
                    <m:acc>
                      <m:accPr>
                        <m:chr m:val="ˆ"/>
                        <m:ctrlPr>
                          <a:rPr lang="en-US" sz="1600" i="1">
                            <a:effectLst/>
                            <a:latin typeface="Cambria Math" panose="02040503050406030204" pitchFamily="18" charset="0"/>
                            <a:ea typeface="Aptos" panose="020B0004020202020204" pitchFamily="34" charset="0"/>
                            <a:cs typeface="Times New Roman" panose="02020603050405020304" pitchFamily="18" charset="0"/>
                          </a:rPr>
                        </m:ctrlPr>
                      </m:accPr>
                      <m:e>
                        <m:r>
                          <a:rPr lang="en-US" sz="1600" i="1">
                            <a:effectLst/>
                            <a:latin typeface="Cambria Math" panose="02040503050406030204" pitchFamily="18" charset="0"/>
                            <a:ea typeface="Aptos" panose="020B0004020202020204" pitchFamily="34" charset="0"/>
                            <a:cs typeface="Times New Roman" panose="02020603050405020304" pitchFamily="18" charset="0"/>
                          </a:rPr>
                          <m:t>𝑌</m:t>
                        </m:r>
                      </m:e>
                    </m:acc>
                    <m:r>
                      <a:rPr lang="en-US" sz="1600">
                        <a:effectLst/>
                        <a:latin typeface="Cambria Math" panose="02040503050406030204" pitchFamily="18" charset="0"/>
                        <a:ea typeface="Aptos" panose="020B0004020202020204" pitchFamily="34" charset="0"/>
                        <a:cs typeface="Times New Roman" panose="02020603050405020304" pitchFamily="18" charset="0"/>
                      </a:rPr>
                      <m:t>=156.35</m:t>
                    </m:r>
                    <m:r>
                      <a:rPr lang="en-US" sz="1600" i="1">
                        <a:effectLst/>
                        <a:latin typeface="Cambria Math" panose="02040503050406030204" pitchFamily="18" charset="0"/>
                        <a:ea typeface="Aptos" panose="020B0004020202020204" pitchFamily="34" charset="0"/>
                        <a:cs typeface="Times New Roman" panose="02020603050405020304" pitchFamily="18" charset="0"/>
                      </a:rPr>
                      <m:t>−</m:t>
                    </m:r>
                    <m:r>
                      <a:rPr lang="en-US" sz="1600">
                        <a:effectLst/>
                        <a:latin typeface="Cambria Math" panose="02040503050406030204" pitchFamily="18" charset="0"/>
                        <a:ea typeface="Aptos" panose="020B0004020202020204" pitchFamily="34" charset="0"/>
                        <a:cs typeface="Times New Roman" panose="02020603050405020304" pitchFamily="18" charset="0"/>
                      </a:rPr>
                      <m:t>1.19</m:t>
                    </m:r>
                    <m:r>
                      <a:rPr lang="en-US" sz="1600" i="1">
                        <a:effectLst/>
                        <a:latin typeface="Cambria Math" panose="02040503050406030204" pitchFamily="18" charset="0"/>
                        <a:ea typeface="Aptos" panose="020B0004020202020204" pitchFamily="34" charset="0"/>
                        <a:cs typeface="Times New Roman" panose="02020603050405020304" pitchFamily="18" charset="0"/>
                      </a:rPr>
                      <m:t>𝑋</m:t>
                    </m:r>
                  </m:oMath>
                </a14:m>
                <a:r>
                  <a:rPr lang="en-US" sz="16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ts val="1200"/>
                  </a:lnSpc>
                  <a:spcAft>
                    <a:spcPts val="600"/>
                  </a:spcAft>
                  <a:buFont typeface="Courier New" panose="02070309020205020404" pitchFamily="49" charset="0"/>
                  <a:buChar char="o"/>
                  <a:tabLst>
                    <a:tab pos="914400" algn="l"/>
                  </a:tabLst>
                </a:pPr>
                <a14:m>
                  <m:oMath xmlns:m="http://schemas.openxmlformats.org/officeDocument/2006/math">
                    <m:sSup>
                      <m:sSupPr>
                        <m:ctrlPr>
                          <a:rPr lang="en-US" sz="16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600" i="1">
                            <a:effectLst/>
                            <a:latin typeface="Cambria Math" panose="02040503050406030204" pitchFamily="18" charset="0"/>
                            <a:ea typeface="Aptos" panose="020B0004020202020204" pitchFamily="34" charset="0"/>
                            <a:cs typeface="Times New Roman" panose="02020603050405020304" pitchFamily="18" charset="0"/>
                          </a:rPr>
                          <m:t>𝑅</m:t>
                        </m:r>
                      </m:e>
                      <m:sup>
                        <m:r>
                          <a:rPr lang="en-US" sz="1600">
                            <a:effectLst/>
                            <a:latin typeface="Cambria Math" panose="02040503050406030204" pitchFamily="18" charset="0"/>
                            <a:ea typeface="Aptos" panose="020B0004020202020204" pitchFamily="34" charset="0"/>
                            <a:cs typeface="Times New Roman" panose="02020603050405020304" pitchFamily="18" charset="0"/>
                          </a:rPr>
                          <m:t>2</m:t>
                        </m:r>
                      </m:sup>
                    </m:sSup>
                    <m:r>
                      <a:rPr lang="en-US" sz="1600">
                        <a:effectLst/>
                        <a:latin typeface="Cambria Math" panose="02040503050406030204" pitchFamily="18" charset="0"/>
                        <a:ea typeface="Aptos" panose="020B0004020202020204" pitchFamily="34" charset="0"/>
                        <a:cs typeface="Times New Roman" panose="02020603050405020304" pitchFamily="18" charset="0"/>
                      </a:rPr>
                      <m:t>=0.75</m:t>
                    </m:r>
                  </m:oMath>
                </a14:m>
                <a:r>
                  <a:rPr lang="en-US" sz="1600" dirty="0">
                    <a:effectLst/>
                    <a:latin typeface="Times New Roman" panose="02020603050405020304" pitchFamily="18" charset="0"/>
                    <a:ea typeface="Aptos" panose="020B0004020202020204" pitchFamily="34" charset="0"/>
                    <a:cs typeface="Times New Roman" panose="02020603050405020304" pitchFamily="18" charset="0"/>
                  </a:rPr>
                  <a:t>: 75% of the variability in muscle mass is explained by age.</a:t>
                </a:r>
              </a:p>
              <a:p>
                <a:pPr marL="742950" marR="0" lvl="1" indent="-285750">
                  <a:lnSpc>
                    <a:spcPts val="1200"/>
                  </a:lnSpc>
                  <a:spcAft>
                    <a:spcPts val="600"/>
                  </a:spcAft>
                  <a:buFont typeface="Courier New" panose="02070309020205020404" pitchFamily="49" charset="0"/>
                  <a:buChar char="o"/>
                  <a:tabLst>
                    <a:tab pos="914400" algn="l"/>
                  </a:tabLst>
                </a:pPr>
                <a:endParaRPr lang="en-US" sz="16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r>
                  <a:rPr lang="en-US" sz="1600" b="1" dirty="0">
                    <a:effectLst/>
                    <a:latin typeface="Times New Roman" panose="02020603050405020304" pitchFamily="18" charset="0"/>
                    <a:ea typeface="Aptos" panose="020B0004020202020204" pitchFamily="34" charset="0"/>
                    <a:cs typeface="Times New Roman" panose="02020603050405020304" pitchFamily="18" charset="0"/>
                  </a:rPr>
                  <a:t>Visualization:</a:t>
                </a:r>
                <a:endParaRPr lang="en-US" sz="16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600" dirty="0">
                    <a:effectLst/>
                    <a:latin typeface="Times New Roman" panose="02020603050405020304" pitchFamily="18" charset="0"/>
                    <a:ea typeface="Aptos" panose="020B0004020202020204" pitchFamily="34" charset="0"/>
                    <a:cs typeface="Times New Roman" panose="02020603050405020304" pitchFamily="18" charset="0"/>
                  </a:rPr>
                  <a:t>Scatter plot with fitted linear regression line.</a:t>
                </a:r>
              </a:p>
              <a:p>
                <a:pPr marL="742950" marR="0" lvl="1" indent="-285750">
                  <a:lnSpc>
                    <a:spcPts val="1200"/>
                  </a:lnSpc>
                  <a:spcAft>
                    <a:spcPts val="600"/>
                  </a:spcAft>
                  <a:buFont typeface="Courier New" panose="02070309020205020404" pitchFamily="49" charset="0"/>
                  <a:buChar char="o"/>
                  <a:tabLst>
                    <a:tab pos="914400" algn="l"/>
                  </a:tabLst>
                </a:pPr>
                <a:endParaRPr lang="en-US" sz="16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r>
                  <a:rPr lang="en-US" sz="1600" b="1" dirty="0">
                    <a:effectLst/>
                    <a:latin typeface="Times New Roman" panose="02020603050405020304" pitchFamily="18" charset="0"/>
                    <a:ea typeface="Aptos" panose="020B0004020202020204" pitchFamily="34" charset="0"/>
                    <a:cs typeface="Times New Roman" panose="02020603050405020304" pitchFamily="18" charset="0"/>
                  </a:rPr>
                  <a:t>Key Insight:</a:t>
                </a:r>
                <a:endParaRPr lang="en-US" sz="16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600" dirty="0">
                    <a:effectLst/>
                    <a:latin typeface="Times New Roman" panose="02020603050405020304" pitchFamily="18" charset="0"/>
                    <a:ea typeface="Aptos" panose="020B0004020202020204" pitchFamily="34" charset="0"/>
                    <a:cs typeface="Times New Roman" panose="02020603050405020304" pitchFamily="18" charset="0"/>
                  </a:rPr>
                  <a:t>Muscle mass decreases by approximately 1.19 units per year of age.</a:t>
                </a:r>
              </a:p>
              <a:p>
                <a:pPr marL="742950" marR="0" lvl="1" indent="-285750">
                  <a:lnSpc>
                    <a:spcPts val="1200"/>
                  </a:lnSpc>
                  <a:spcAft>
                    <a:spcPts val="600"/>
                  </a:spcAft>
                  <a:buFont typeface="Courier New" panose="02070309020205020404" pitchFamily="49" charset="0"/>
                  <a:buChar char="o"/>
                  <a:tabLst>
                    <a:tab pos="914400" algn="l"/>
                  </a:tabLst>
                </a:pPr>
                <a:r>
                  <a:rPr lang="en-US" sz="1600" dirty="0">
                    <a:effectLst/>
                    <a:latin typeface="Times New Roman" panose="02020603050405020304" pitchFamily="18" charset="0"/>
                    <a:ea typeface="Aptos" panose="020B0004020202020204" pitchFamily="34" charset="0"/>
                    <a:cs typeface="Times New Roman" panose="02020603050405020304" pitchFamily="18" charset="0"/>
                  </a:rPr>
                  <a:t>A strong initial model but may miss curvature in the data.</a:t>
                </a:r>
              </a:p>
              <a:p>
                <a:endParaRPr lang="en-US" sz="1600" dirty="0">
                  <a:solidFill>
                    <a:srgbClr val="0E101A"/>
                  </a:solidFill>
                  <a:effectLst/>
                  <a:latin typeface="Times New Roman" panose="02020603050405020304" pitchFamily="18" charset="0"/>
                  <a:cs typeface="Times New Roman" panose="02020603050405020304" pitchFamily="18" charset="0"/>
                </a:endParaRPr>
              </a:p>
            </p:txBody>
          </p:sp>
        </mc:Choice>
        <mc:Fallback>
          <p:sp>
            <p:nvSpPr>
              <p:cNvPr id="23" name="TextBox 22">
                <a:extLst>
                  <a:ext uri="{FF2B5EF4-FFF2-40B4-BE49-F238E27FC236}">
                    <a16:creationId xmlns:a16="http://schemas.microsoft.com/office/drawing/2014/main" id="{E0F24E1F-09F7-7806-D304-9D5FE93852E2}"/>
                  </a:ext>
                </a:extLst>
              </p:cNvPr>
              <p:cNvSpPr txBox="1">
                <a:spLocks noRot="1" noChangeAspect="1" noMove="1" noResize="1" noEditPoints="1" noAdjustHandles="1" noChangeArrowheads="1" noChangeShapeType="1" noTextEdit="1"/>
              </p:cNvSpPr>
              <p:nvPr/>
            </p:nvSpPr>
            <p:spPr>
              <a:xfrm>
                <a:off x="727879" y="2168017"/>
                <a:ext cx="6056868" cy="2954655"/>
              </a:xfrm>
              <a:prstGeom prst="rect">
                <a:avLst/>
              </a:prstGeom>
              <a:blipFill>
                <a:blip r:embed="rId2"/>
                <a:stretch>
                  <a:fillRect l="-628" t="-3419" r="-83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DB440F06-008D-BE24-5D73-2DCA84D98BB4}"/>
              </a:ext>
            </a:extLst>
          </p:cNvPr>
          <p:cNvPicPr>
            <a:picLocks noChangeAspect="1"/>
          </p:cNvPicPr>
          <p:nvPr/>
        </p:nvPicPr>
        <p:blipFill>
          <a:blip r:embed="rId3"/>
          <a:stretch>
            <a:fillRect/>
          </a:stretch>
        </p:blipFill>
        <p:spPr>
          <a:xfrm>
            <a:off x="6818867" y="1230889"/>
            <a:ext cx="4245898" cy="4545106"/>
          </a:xfrm>
          <a:prstGeom prst="rect">
            <a:avLst/>
          </a:prstGeom>
        </p:spPr>
      </p:pic>
    </p:spTree>
    <p:extLst>
      <p:ext uri="{BB962C8B-B14F-4D97-AF65-F5344CB8AC3E}">
        <p14:creationId xmlns:p14="http://schemas.microsoft.com/office/powerpoint/2010/main" val="16159728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CEDFE0-527C-CC3B-B559-4247E39FE54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AA26F5-E63C-F8DF-3FF6-52AAEC522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E6CA27-3AE2-BEB5-1BEC-473FD95C0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47C0091-977C-0804-3828-87594986A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BBB74A0F-7EE8-D1AC-8984-D1937E5A6940}"/>
              </a:ext>
            </a:extLst>
          </p:cNvPr>
          <p:cNvSpPr>
            <a:spLocks noGrp="1"/>
          </p:cNvSpPr>
          <p:nvPr>
            <p:ph type="title"/>
          </p:nvPr>
        </p:nvSpPr>
        <p:spPr>
          <a:xfrm>
            <a:off x="929234" y="816938"/>
            <a:ext cx="10496916" cy="413951"/>
          </a:xfrm>
        </p:spPr>
        <p:txBody>
          <a:bodyPr/>
          <a:lstStyle/>
          <a:p>
            <a:pPr algn="ctr">
              <a:lnSpc>
                <a:spcPts val="1400"/>
              </a:lnSpc>
              <a:spcBef>
                <a:spcPts val="1200"/>
              </a:spcBef>
              <a:spcAft>
                <a:spcPts val="600"/>
              </a:spcAft>
            </a:pPr>
            <a:r>
              <a:rPr lang="en-US" sz="1800" b="1" dirty="0">
                <a:effectLst/>
                <a:latin typeface="Georgia" panose="02040502050405020303" pitchFamily="18" charset="0"/>
                <a:ea typeface="Aptos" panose="020B0004020202020204" pitchFamily="34" charset="0"/>
                <a:cs typeface="Times New Roman" panose="02020603050405020304" pitchFamily="18" charset="0"/>
              </a:rPr>
              <a:t>Findings: </a:t>
            </a:r>
            <a:r>
              <a:rPr lang="en-US" sz="1800" b="1" dirty="0">
                <a:latin typeface="Georgia" panose="02040502050405020303" pitchFamily="18" charset="0"/>
              </a:rPr>
              <a:t>Second-Order Regression</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D23453F2-D0A7-F0FF-E282-BD7A34813D37}"/>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1E69B29-0364-E8CF-16F5-A071B56A4654}"/>
                  </a:ext>
                </a:extLst>
              </p:cNvPr>
              <p:cNvSpPr txBox="1"/>
              <p:nvPr/>
            </p:nvSpPr>
            <p:spPr>
              <a:xfrm>
                <a:off x="731544" y="1539852"/>
                <a:ext cx="6284034" cy="4647426"/>
              </a:xfrm>
              <a:prstGeom prst="rect">
                <a:avLst/>
              </a:prstGeom>
              <a:noFill/>
            </p:spPr>
            <p:txBody>
              <a:bodyPr wrap="square" rtlCol="0">
                <a:spAutoFit/>
              </a:bodyPr>
              <a:lstStyle/>
              <a:p>
                <a:pPr marL="342900" marR="0" lvl="0" indent="-342900">
                  <a:lnSpc>
                    <a:spcPts val="1200"/>
                  </a:lnSpc>
                  <a:spcAft>
                    <a:spcPts val="600"/>
                  </a:spcAft>
                  <a:buFont typeface="Symbol" pitchFamily="2" charset="2"/>
                  <a:buChar char=""/>
                  <a:tabLst>
                    <a:tab pos="457200" algn="l"/>
                  </a:tabLst>
                </a:pPr>
                <a:r>
                  <a:rPr lang="en-US" sz="1400" b="1" dirty="0">
                    <a:effectLst/>
                    <a:latin typeface="Times New Roman" panose="02020603050405020304" pitchFamily="18" charset="0"/>
                    <a:ea typeface="Aptos" panose="020B0004020202020204" pitchFamily="34" charset="0"/>
                    <a:cs typeface="Times New Roman" panose="02020603050405020304" pitchFamily="18" charset="0"/>
                  </a:rPr>
                  <a:t>Model Fit:</a:t>
                </a: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400" dirty="0">
                    <a:effectLst/>
                    <a:latin typeface="Times New Roman" panose="02020603050405020304" pitchFamily="18" charset="0"/>
                    <a:ea typeface="Aptos" panose="020B0004020202020204" pitchFamily="34" charset="0"/>
                    <a:cs typeface="Times New Roman" panose="02020603050405020304" pitchFamily="18" charset="0"/>
                  </a:rPr>
                  <a:t>Quadratic regression equation: </a:t>
                </a:r>
                <a14:m>
                  <m:oMath xmlns:m="http://schemas.openxmlformats.org/officeDocument/2006/math">
                    <m:acc>
                      <m:accPr>
                        <m:chr m:val="ˆ"/>
                        <m:ctrlPr>
                          <a:rPr lang="en-US" sz="1400" i="1">
                            <a:effectLst/>
                            <a:latin typeface="Cambria Math" panose="02040503050406030204" pitchFamily="18" charset="0"/>
                            <a:ea typeface="Aptos" panose="020B0004020202020204" pitchFamily="34" charset="0"/>
                            <a:cs typeface="Times New Roman" panose="02020603050405020304" pitchFamily="18" charset="0"/>
                          </a:rPr>
                        </m:ctrlPr>
                      </m:accPr>
                      <m:e>
                        <m:r>
                          <a:rPr lang="en-US" sz="1400" i="1">
                            <a:effectLst/>
                            <a:latin typeface="Cambria Math" panose="02040503050406030204" pitchFamily="18" charset="0"/>
                            <a:ea typeface="Aptos" panose="020B0004020202020204" pitchFamily="34" charset="0"/>
                            <a:cs typeface="Times New Roman" panose="02020603050405020304" pitchFamily="18" charset="0"/>
                          </a:rPr>
                          <m:t>𝑌</m:t>
                        </m:r>
                      </m:e>
                    </m:acc>
                    <m:r>
                      <a:rPr lang="en-US" sz="1400">
                        <a:effectLst/>
                        <a:latin typeface="Cambria Math" panose="02040503050406030204" pitchFamily="18" charset="0"/>
                        <a:ea typeface="Aptos" panose="020B0004020202020204" pitchFamily="34" charset="0"/>
                        <a:cs typeface="Times New Roman" panose="02020603050405020304" pitchFamily="18" charset="0"/>
                      </a:rPr>
                      <m:t>=207.35</m:t>
                    </m:r>
                    <m:r>
                      <a:rPr lang="en-US" sz="1400" i="1">
                        <a:effectLst/>
                        <a:latin typeface="Cambria Math" panose="02040503050406030204" pitchFamily="18" charset="0"/>
                        <a:ea typeface="Aptos" panose="020B0004020202020204" pitchFamily="34" charset="0"/>
                        <a:cs typeface="Times New Roman" panose="02020603050405020304" pitchFamily="18" charset="0"/>
                      </a:rPr>
                      <m:t>−</m:t>
                    </m:r>
                    <m:r>
                      <a:rPr lang="en-US" sz="1400">
                        <a:effectLst/>
                        <a:latin typeface="Cambria Math" panose="02040503050406030204" pitchFamily="18" charset="0"/>
                        <a:ea typeface="Aptos" panose="020B0004020202020204" pitchFamily="34" charset="0"/>
                        <a:cs typeface="Times New Roman" panose="02020603050405020304" pitchFamily="18" charset="0"/>
                      </a:rPr>
                      <m:t>2.96(</m:t>
                    </m:r>
                    <m:r>
                      <a:rPr lang="en-US" sz="1400" i="1">
                        <a:effectLst/>
                        <a:latin typeface="Cambria Math" panose="02040503050406030204" pitchFamily="18" charset="0"/>
                        <a:ea typeface="Aptos" panose="020B0004020202020204" pitchFamily="34" charset="0"/>
                        <a:cs typeface="Times New Roman" panose="02020603050405020304" pitchFamily="18" charset="0"/>
                      </a:rPr>
                      <m:t>𝑋</m:t>
                    </m:r>
                    <m:r>
                      <a:rPr lang="en-US" sz="1400" i="1">
                        <a:effectLst/>
                        <a:latin typeface="Cambria Math" panose="02040503050406030204" pitchFamily="18" charset="0"/>
                        <a:ea typeface="Aptos" panose="020B0004020202020204" pitchFamily="34" charset="0"/>
                        <a:cs typeface="Times New Roman" panose="02020603050405020304" pitchFamily="18" charset="0"/>
                      </a:rPr>
                      <m:t>−</m:t>
                    </m:r>
                    <m:acc>
                      <m:accPr>
                        <m:chr m:val="‾"/>
                        <m:ctrlPr>
                          <a:rPr lang="en-US" sz="1400" i="1">
                            <a:effectLst/>
                            <a:latin typeface="Cambria Math" panose="02040503050406030204" pitchFamily="18" charset="0"/>
                            <a:ea typeface="Aptos" panose="020B0004020202020204" pitchFamily="34" charset="0"/>
                            <a:cs typeface="Times New Roman" panose="02020603050405020304" pitchFamily="18" charset="0"/>
                          </a:rPr>
                        </m:ctrlPr>
                      </m:accPr>
                      <m:e>
                        <m:r>
                          <a:rPr lang="en-US" sz="1400" i="1">
                            <a:effectLst/>
                            <a:latin typeface="Cambria Math" panose="02040503050406030204" pitchFamily="18" charset="0"/>
                            <a:ea typeface="Aptos" panose="020B0004020202020204" pitchFamily="34" charset="0"/>
                            <a:cs typeface="Times New Roman" panose="02020603050405020304" pitchFamily="18" charset="0"/>
                          </a:rPr>
                          <m:t>𝑋</m:t>
                        </m:r>
                      </m:e>
                    </m:acc>
                    <m:r>
                      <a:rPr lang="en-US" sz="1400">
                        <a:effectLst/>
                        <a:latin typeface="Cambria Math" panose="02040503050406030204" pitchFamily="18" charset="0"/>
                        <a:ea typeface="Aptos" panose="020B0004020202020204" pitchFamily="34" charset="0"/>
                        <a:cs typeface="Times New Roman" panose="02020603050405020304" pitchFamily="18" charset="0"/>
                      </a:rPr>
                      <m:t>)+0.015(</m:t>
                    </m:r>
                    <m:r>
                      <a:rPr lang="en-US" sz="1400" i="1">
                        <a:effectLst/>
                        <a:latin typeface="Cambria Math" panose="02040503050406030204" pitchFamily="18" charset="0"/>
                        <a:ea typeface="Aptos" panose="020B0004020202020204" pitchFamily="34" charset="0"/>
                        <a:cs typeface="Times New Roman" panose="02020603050405020304" pitchFamily="18" charset="0"/>
                      </a:rPr>
                      <m:t>𝑋</m:t>
                    </m:r>
                    <m:r>
                      <a:rPr lang="en-US" sz="1400" i="1">
                        <a:effectLst/>
                        <a:latin typeface="Cambria Math" panose="02040503050406030204" pitchFamily="18" charset="0"/>
                        <a:ea typeface="Aptos" panose="020B0004020202020204" pitchFamily="34" charset="0"/>
                        <a:cs typeface="Times New Roman" panose="02020603050405020304" pitchFamily="18" charset="0"/>
                      </a:rPr>
                      <m:t>−</m:t>
                    </m:r>
                    <m:acc>
                      <m:accPr>
                        <m:chr m:val="‾"/>
                        <m:ctrlPr>
                          <a:rPr lang="en-US" sz="1400" i="1">
                            <a:effectLst/>
                            <a:latin typeface="Cambria Math" panose="02040503050406030204" pitchFamily="18" charset="0"/>
                            <a:ea typeface="Aptos" panose="020B0004020202020204" pitchFamily="34" charset="0"/>
                            <a:cs typeface="Times New Roman" panose="02020603050405020304" pitchFamily="18" charset="0"/>
                          </a:rPr>
                        </m:ctrlPr>
                      </m:accPr>
                      <m:e>
                        <m:r>
                          <a:rPr lang="en-US" sz="1400" i="1">
                            <a:effectLst/>
                            <a:latin typeface="Cambria Math" panose="02040503050406030204" pitchFamily="18" charset="0"/>
                            <a:ea typeface="Aptos" panose="020B0004020202020204" pitchFamily="34" charset="0"/>
                            <a:cs typeface="Times New Roman" panose="02020603050405020304" pitchFamily="18" charset="0"/>
                          </a:rPr>
                          <m:t>𝑋</m:t>
                        </m:r>
                      </m:e>
                    </m:acc>
                    <m:sSup>
                      <m:sSupPr>
                        <m:ctrlPr>
                          <a:rPr lang="en-US" sz="14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400">
                            <a:effectLst/>
                            <a:latin typeface="Cambria Math" panose="02040503050406030204" pitchFamily="18" charset="0"/>
                            <a:ea typeface="Aptos" panose="020B0004020202020204" pitchFamily="34" charset="0"/>
                            <a:cs typeface="Times New Roman" panose="02020603050405020304" pitchFamily="18" charset="0"/>
                          </a:rPr>
                          <m:t>)</m:t>
                        </m:r>
                      </m:e>
                      <m:sup>
                        <m:r>
                          <a:rPr lang="en-US" sz="1400">
                            <a:effectLst/>
                            <a:latin typeface="Cambria Math" panose="02040503050406030204" pitchFamily="18" charset="0"/>
                            <a:ea typeface="Aptos" panose="020B0004020202020204" pitchFamily="34" charset="0"/>
                            <a:cs typeface="Times New Roman" panose="02020603050405020304" pitchFamily="18" charset="0"/>
                          </a:rPr>
                          <m:t>2</m:t>
                        </m:r>
                      </m:sup>
                    </m:sSup>
                  </m:oMath>
                </a14:m>
                <a:r>
                  <a:rPr lang="en-US" sz="14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ts val="1200"/>
                  </a:lnSpc>
                  <a:spcAft>
                    <a:spcPts val="600"/>
                  </a:spcAft>
                  <a:buFont typeface="Courier New" panose="02070309020205020404" pitchFamily="49" charset="0"/>
                  <a:buChar char="o"/>
                  <a:tabLst>
                    <a:tab pos="914400" algn="l"/>
                  </a:tabLst>
                </a:pPr>
                <a14:m>
                  <m:oMath xmlns:m="http://schemas.openxmlformats.org/officeDocument/2006/math">
                    <m:sSup>
                      <m:sSupPr>
                        <m:ctrlPr>
                          <a:rPr lang="en-US" sz="14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400" i="1">
                            <a:effectLst/>
                            <a:latin typeface="Cambria Math" panose="02040503050406030204" pitchFamily="18" charset="0"/>
                            <a:ea typeface="Aptos" panose="020B0004020202020204" pitchFamily="34" charset="0"/>
                            <a:cs typeface="Times New Roman" panose="02020603050405020304" pitchFamily="18" charset="0"/>
                          </a:rPr>
                          <m:t>𝑅</m:t>
                        </m:r>
                      </m:e>
                      <m:sup>
                        <m:r>
                          <a:rPr lang="en-US" sz="1400">
                            <a:effectLst/>
                            <a:latin typeface="Cambria Math" panose="02040503050406030204" pitchFamily="18" charset="0"/>
                            <a:ea typeface="Aptos" panose="020B0004020202020204" pitchFamily="34" charset="0"/>
                            <a:cs typeface="Times New Roman" panose="02020603050405020304" pitchFamily="18" charset="0"/>
                          </a:rPr>
                          <m:t>2</m:t>
                        </m:r>
                      </m:sup>
                    </m:sSup>
                    <m:r>
                      <a:rPr lang="en-US" sz="1400">
                        <a:effectLst/>
                        <a:latin typeface="Cambria Math" panose="02040503050406030204" pitchFamily="18" charset="0"/>
                        <a:ea typeface="Aptos" panose="020B0004020202020204" pitchFamily="34" charset="0"/>
                        <a:cs typeface="Times New Roman" panose="02020603050405020304" pitchFamily="18" charset="0"/>
                      </a:rPr>
                      <m:t>=0.76</m:t>
                    </m:r>
                  </m:oMath>
                </a14:m>
                <a:r>
                  <a:rPr lang="en-US" sz="1400" dirty="0">
                    <a:effectLst/>
                    <a:latin typeface="Times New Roman" panose="02020603050405020304" pitchFamily="18" charset="0"/>
                    <a:ea typeface="Aptos" panose="020B0004020202020204" pitchFamily="34" charset="0"/>
                    <a:cs typeface="Times New Roman" panose="02020603050405020304" pitchFamily="18" charset="0"/>
                  </a:rPr>
                  <a:t>: Slight improvement over the linear model.</a:t>
                </a:r>
              </a:p>
              <a:p>
                <a:pPr marL="742950" marR="0" lvl="1" indent="-285750">
                  <a:lnSpc>
                    <a:spcPts val="1200"/>
                  </a:lnSpc>
                  <a:spcAft>
                    <a:spcPts val="600"/>
                  </a:spcAft>
                  <a:buFont typeface="Courier New" panose="02070309020205020404" pitchFamily="49" charset="0"/>
                  <a:buChar char="o"/>
                  <a:tabLst>
                    <a:tab pos="914400" algn="l"/>
                  </a:tabLst>
                </a:pP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r>
                  <a:rPr lang="en-US" sz="1400" b="1" dirty="0">
                    <a:effectLst/>
                    <a:latin typeface="Times New Roman" panose="02020603050405020304" pitchFamily="18" charset="0"/>
                    <a:ea typeface="Aptos" panose="020B0004020202020204" pitchFamily="34" charset="0"/>
                    <a:cs typeface="Times New Roman" panose="02020603050405020304" pitchFamily="18" charset="0"/>
                  </a:rPr>
                  <a:t>Confidence and Prediction Intervals for Age 48:</a:t>
                </a: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400" b="1" dirty="0">
                    <a:effectLst/>
                    <a:latin typeface="Times New Roman" panose="02020603050405020304" pitchFamily="18" charset="0"/>
                    <a:ea typeface="Aptos" panose="020B0004020202020204" pitchFamily="34" charset="0"/>
                    <a:cs typeface="Times New Roman" panose="02020603050405020304" pitchFamily="18" charset="0"/>
                  </a:rPr>
                  <a:t>Confidence Interval:</a:t>
                </a:r>
                <a:r>
                  <a:rPr lang="en-US" sz="1400" dirty="0">
                    <a:effectLst/>
                    <a:latin typeface="Times New Roman" panose="02020603050405020304" pitchFamily="18" charset="0"/>
                    <a:ea typeface="Aptos" panose="020B0004020202020204" pitchFamily="34" charset="0"/>
                    <a:cs typeface="Times New Roman" panose="02020603050405020304" pitchFamily="18" charset="0"/>
                  </a:rPr>
                  <a:t> [96.3, 102.2].</a:t>
                </a:r>
              </a:p>
              <a:p>
                <a:pPr marL="742950" marR="0" lvl="1" indent="-285750">
                  <a:lnSpc>
                    <a:spcPts val="1200"/>
                  </a:lnSpc>
                  <a:spcAft>
                    <a:spcPts val="600"/>
                  </a:spcAft>
                  <a:buFont typeface="Courier New" panose="02070309020205020404" pitchFamily="49" charset="0"/>
                  <a:buChar char="o"/>
                  <a:tabLst>
                    <a:tab pos="914400" algn="l"/>
                  </a:tabLst>
                </a:pPr>
                <a:r>
                  <a:rPr lang="en-US" sz="1400" b="1" dirty="0">
                    <a:effectLst/>
                    <a:latin typeface="Times New Roman" panose="02020603050405020304" pitchFamily="18" charset="0"/>
                    <a:ea typeface="Aptos" panose="020B0004020202020204" pitchFamily="34" charset="0"/>
                    <a:cs typeface="Times New Roman" panose="02020603050405020304" pitchFamily="18" charset="0"/>
                  </a:rPr>
                  <a:t>Prediction Interval:</a:t>
                </a:r>
                <a:r>
                  <a:rPr lang="en-US" sz="1400" dirty="0">
                    <a:effectLst/>
                    <a:latin typeface="Times New Roman" panose="02020603050405020304" pitchFamily="18" charset="0"/>
                    <a:ea typeface="Aptos" panose="020B0004020202020204" pitchFamily="34" charset="0"/>
                    <a:cs typeface="Times New Roman" panose="02020603050405020304" pitchFamily="18" charset="0"/>
                  </a:rPr>
                  <a:t> [82.9, 115.6].</a:t>
                </a:r>
              </a:p>
              <a:p>
                <a:pPr marL="742950" marR="0" lvl="1" indent="-285750">
                  <a:lnSpc>
                    <a:spcPts val="1200"/>
                  </a:lnSpc>
                  <a:spcAft>
                    <a:spcPts val="600"/>
                  </a:spcAft>
                  <a:buFont typeface="Courier New" panose="02070309020205020404" pitchFamily="49" charset="0"/>
                  <a:buChar char="o"/>
                  <a:tabLst>
                    <a:tab pos="914400" algn="l"/>
                  </a:tabLst>
                </a:pP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r>
                  <a:rPr lang="en-US" sz="1400" b="1" dirty="0">
                    <a:effectLst/>
                    <a:latin typeface="Times New Roman" panose="02020603050405020304" pitchFamily="18" charset="0"/>
                    <a:ea typeface="Aptos" panose="020B0004020202020204" pitchFamily="34" charset="0"/>
                    <a:cs typeface="Times New Roman" panose="02020603050405020304" pitchFamily="18" charset="0"/>
                  </a:rPr>
                  <a:t>Visualization:</a:t>
                </a: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400" dirty="0">
                    <a:effectLst/>
                    <a:latin typeface="Times New Roman" panose="02020603050405020304" pitchFamily="18" charset="0"/>
                    <a:ea typeface="Aptos" panose="020B0004020202020204" pitchFamily="34" charset="0"/>
                    <a:cs typeface="Times New Roman" panose="02020603050405020304" pitchFamily="18" charset="0"/>
                  </a:rPr>
                  <a:t>Scatter plot with a quadratic regression line capturing the curvature.</a:t>
                </a:r>
              </a:p>
              <a:p>
                <a:pPr marL="742950" marR="0" lvl="1" indent="-285750">
                  <a:lnSpc>
                    <a:spcPts val="1200"/>
                  </a:lnSpc>
                  <a:spcAft>
                    <a:spcPts val="600"/>
                  </a:spcAft>
                  <a:buFont typeface="Courier New" panose="02070309020205020404" pitchFamily="49" charset="0"/>
                  <a:buChar char="o"/>
                  <a:tabLst>
                    <a:tab pos="914400" algn="l"/>
                  </a:tabLst>
                </a:pP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r>
                  <a:rPr lang="en-US" sz="1400" b="1" dirty="0">
                    <a:effectLst/>
                    <a:latin typeface="Times New Roman" panose="02020603050405020304" pitchFamily="18" charset="0"/>
                    <a:ea typeface="Aptos" panose="020B0004020202020204" pitchFamily="34" charset="0"/>
                    <a:cs typeface="Times New Roman" panose="02020603050405020304" pitchFamily="18" charset="0"/>
                  </a:rPr>
                  <a:t>Key Insight:</a:t>
                </a: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400" dirty="0">
                    <a:effectLst/>
                    <a:latin typeface="Times New Roman" panose="02020603050405020304" pitchFamily="18" charset="0"/>
                    <a:ea typeface="Aptos" panose="020B0004020202020204" pitchFamily="34" charset="0"/>
                    <a:cs typeface="Times New Roman" panose="02020603050405020304" pitchFamily="18" charset="0"/>
                  </a:rPr>
                  <a:t>The quadratic model reveals a slowing rate of decline at higher ages.</a:t>
                </a:r>
              </a:p>
              <a:p>
                <a:pPr marL="742950" marR="0" lvl="1" indent="-285750">
                  <a:lnSpc>
                    <a:spcPts val="1200"/>
                  </a:lnSpc>
                  <a:spcAft>
                    <a:spcPts val="600"/>
                  </a:spcAft>
                  <a:buFont typeface="Courier New" panose="02070309020205020404" pitchFamily="49" charset="0"/>
                  <a:buChar char="o"/>
                  <a:tabLst>
                    <a:tab pos="914400" algn="l"/>
                  </a:tabLst>
                </a:pPr>
                <a:r>
                  <a:rPr lang="en-US" sz="1400" dirty="0">
                    <a:effectLst/>
                    <a:latin typeface="Times New Roman" panose="02020603050405020304" pitchFamily="18" charset="0"/>
                    <a:ea typeface="Aptos" panose="020B0004020202020204" pitchFamily="34" charset="0"/>
                    <a:cs typeface="Times New Roman" panose="02020603050405020304" pitchFamily="18" charset="0"/>
                  </a:rPr>
                  <a:t>Provides more nuanced predictions and intervals.</a:t>
                </a:r>
                <a:endParaRPr lang="en-US" sz="1400" dirty="0">
                  <a:effectLst/>
                  <a:latin typeface="Times New Roman" panose="02020603050405020304" pitchFamily="18"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sz="1400" dirty="0">
                    <a:effectLst/>
                    <a:latin typeface="Times New Roman" panose="02020603050405020304" pitchFamily="18" charset="0"/>
                    <a:ea typeface="Aptos" panose="020B0004020202020204" pitchFamily="34" charset="0"/>
                    <a:cs typeface="Times New Roman" panose="02020603050405020304" pitchFamily="18" charset="0"/>
                  </a:rPr>
                  <a:t>Adding a cubic term does not significantly improve the model (</a:t>
                </a:r>
                <a14:m>
                  <m:oMath xmlns:m="http://schemas.openxmlformats.org/officeDocument/2006/math">
                    <m:r>
                      <a:rPr lang="en-US" sz="1400" i="1">
                        <a:effectLst/>
                        <a:latin typeface="Cambria Math" panose="02040503050406030204" pitchFamily="18" charset="0"/>
                        <a:ea typeface="Aptos" panose="020B0004020202020204" pitchFamily="34" charset="0"/>
                        <a:cs typeface="Times New Roman" panose="02020603050405020304" pitchFamily="18" charset="0"/>
                      </a:rPr>
                      <m:t>𝑝</m:t>
                    </m:r>
                    <m:r>
                      <a:rPr lang="en-US" sz="1400">
                        <a:effectLst/>
                        <a:latin typeface="Cambria Math" panose="02040503050406030204" pitchFamily="18" charset="0"/>
                        <a:ea typeface="Aptos" panose="020B0004020202020204" pitchFamily="34" charset="0"/>
                        <a:cs typeface="Times New Roman" panose="02020603050405020304" pitchFamily="18" charset="0"/>
                      </a:rPr>
                      <m:t>=0.7</m:t>
                    </m:r>
                  </m:oMath>
                </a14:m>
                <a:r>
                  <a:rPr lang="en-US" sz="14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ts val="1200"/>
                  </a:lnSpc>
                  <a:spcAft>
                    <a:spcPts val="600"/>
                  </a:spcAft>
                  <a:buFont typeface="Courier New" panose="02070309020205020404" pitchFamily="49" charset="0"/>
                  <a:buChar char="o"/>
                  <a:tabLst>
                    <a:tab pos="914400" algn="l"/>
                  </a:tabLst>
                </a:pPr>
                <a:r>
                  <a:rPr lang="en-US" sz="1400" dirty="0">
                    <a:effectLst/>
                    <a:latin typeface="Times New Roman" panose="02020603050405020304" pitchFamily="18" charset="0"/>
                    <a:ea typeface="Aptos" panose="020B0004020202020204" pitchFamily="34" charset="0"/>
                    <a:cs typeface="Times New Roman" panose="02020603050405020304" pitchFamily="18" charset="0"/>
                  </a:rPr>
                  <a:t>The quadratic model provides the best balance between simplicity and fit.</a:t>
                </a:r>
              </a:p>
              <a:p>
                <a:pPr marL="742950" marR="0" lvl="1" indent="-285750">
                  <a:lnSpc>
                    <a:spcPts val="1200"/>
                  </a:lnSpc>
                  <a:spcAft>
                    <a:spcPts val="600"/>
                  </a:spcAft>
                  <a:buFont typeface="Courier New" panose="02070309020205020404" pitchFamily="49" charset="0"/>
                  <a:buChar char="o"/>
                  <a:tabLst>
                    <a:tab pos="914400" algn="l"/>
                  </a:tabLst>
                </a:pPr>
                <a:r>
                  <a:rPr lang="en-US" sz="1400" dirty="0">
                    <a:effectLst/>
                    <a:latin typeface="Times New Roman" panose="02020603050405020304" pitchFamily="18" charset="0"/>
                    <a:ea typeface="Aptos" panose="020B0004020202020204" pitchFamily="34" charset="0"/>
                    <a:cs typeface="Times New Roman" panose="02020603050405020304" pitchFamily="18" charset="0"/>
                  </a:rPr>
                  <a:t>Higher-order terms are unnecessary for this dataset.</a:t>
                </a:r>
              </a:p>
              <a:p>
                <a:pPr marL="742950" marR="0" lvl="1" indent="-285750">
                  <a:lnSpc>
                    <a:spcPts val="1200"/>
                  </a:lnSpc>
                  <a:spcAft>
                    <a:spcPts val="600"/>
                  </a:spcAft>
                  <a:buFont typeface="Courier New" panose="02070309020205020404" pitchFamily="49" charset="0"/>
                  <a:buChar char="o"/>
                  <a:tabLst>
                    <a:tab pos="914400" algn="l"/>
                  </a:tabLst>
                </a:pPr>
                <a:endParaRPr lang="en-US" sz="16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600" dirty="0">
                  <a:solidFill>
                    <a:srgbClr val="0E101A"/>
                  </a:solidFill>
                  <a:effectLst/>
                  <a:latin typeface="Times New Roman" panose="02020603050405020304" pitchFamily="18" charset="0"/>
                  <a:cs typeface="Times New Roman" panose="02020603050405020304" pitchFamily="18" charset="0"/>
                </a:endParaRPr>
              </a:p>
            </p:txBody>
          </p:sp>
        </mc:Choice>
        <mc:Fallback>
          <p:sp>
            <p:nvSpPr>
              <p:cNvPr id="23" name="TextBox 22">
                <a:extLst>
                  <a:ext uri="{FF2B5EF4-FFF2-40B4-BE49-F238E27FC236}">
                    <a16:creationId xmlns:a16="http://schemas.microsoft.com/office/drawing/2014/main" id="{A1E69B29-0364-E8CF-16F5-A071B56A4654}"/>
                  </a:ext>
                </a:extLst>
              </p:cNvPr>
              <p:cNvSpPr txBox="1">
                <a:spLocks noRot="1" noChangeAspect="1" noMove="1" noResize="1" noEditPoints="1" noAdjustHandles="1" noChangeArrowheads="1" noChangeShapeType="1" noTextEdit="1"/>
              </p:cNvSpPr>
              <p:nvPr/>
            </p:nvSpPr>
            <p:spPr>
              <a:xfrm>
                <a:off x="731544" y="1539852"/>
                <a:ext cx="6284034" cy="4647426"/>
              </a:xfrm>
              <a:prstGeom prst="rect">
                <a:avLst/>
              </a:prstGeom>
              <a:blipFill>
                <a:blip r:embed="rId2"/>
                <a:stretch>
                  <a:fillRect l="-202" t="-163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073A30BB-F45E-870D-89E1-0791CE78F7DF}"/>
              </a:ext>
            </a:extLst>
          </p:cNvPr>
          <p:cNvPicPr>
            <a:picLocks noChangeAspect="1"/>
          </p:cNvPicPr>
          <p:nvPr/>
        </p:nvPicPr>
        <p:blipFill>
          <a:blip r:embed="rId3"/>
          <a:stretch>
            <a:fillRect/>
          </a:stretch>
        </p:blipFill>
        <p:spPr>
          <a:xfrm>
            <a:off x="7171765" y="1285828"/>
            <a:ext cx="4098198" cy="4694552"/>
          </a:xfrm>
          <a:prstGeom prst="rect">
            <a:avLst/>
          </a:prstGeom>
        </p:spPr>
      </p:pic>
    </p:spTree>
    <p:extLst>
      <p:ext uri="{BB962C8B-B14F-4D97-AF65-F5344CB8AC3E}">
        <p14:creationId xmlns:p14="http://schemas.microsoft.com/office/powerpoint/2010/main" val="40185407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7C7A95-A450-68BB-1376-E94AE16825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F2F140-F327-B944-6393-BD0254153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D8C18C-2F52-5A8D-9CE9-BA2C6F588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8E0AA61-118C-4EBD-9710-FE00FA8E4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88A92F0D-ED7A-D6C5-612D-0BE3E2B15C7E}"/>
              </a:ext>
            </a:extLst>
          </p:cNvPr>
          <p:cNvSpPr>
            <a:spLocks noGrp="1"/>
          </p:cNvSpPr>
          <p:nvPr>
            <p:ph type="title"/>
          </p:nvPr>
        </p:nvSpPr>
        <p:spPr>
          <a:xfrm>
            <a:off x="929234" y="816938"/>
            <a:ext cx="10496916" cy="413951"/>
          </a:xfrm>
        </p:spPr>
        <p:txBody>
          <a:bodyPr/>
          <a:lstStyle/>
          <a:p>
            <a:pPr algn="ctr">
              <a:lnSpc>
                <a:spcPts val="1400"/>
              </a:lnSpc>
              <a:spcBef>
                <a:spcPts val="1200"/>
              </a:spcBef>
              <a:spcAft>
                <a:spcPts val="600"/>
              </a:spcAft>
            </a:pPr>
            <a:r>
              <a:rPr lang="en-US" sz="1800" b="1" dirty="0">
                <a:effectLst/>
                <a:latin typeface="Georgia" panose="02040502050405020303" pitchFamily="18" charset="0"/>
                <a:ea typeface="Aptos" panose="020B0004020202020204" pitchFamily="34" charset="0"/>
                <a:cs typeface="Times New Roman" panose="02020603050405020304" pitchFamily="18" charset="0"/>
              </a:rPr>
              <a:t>Findings: </a:t>
            </a:r>
            <a:r>
              <a:rPr lang="en-US" sz="1800" b="1" dirty="0">
                <a:latin typeface="Georgia" panose="02040502050405020303" pitchFamily="18" charset="0"/>
              </a:rPr>
              <a:t>Residual diagnostic</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676F430B-300B-8ABE-F08D-4956D84B19D3}"/>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0AB0877-845E-1811-3EA9-DBA69345B163}"/>
                  </a:ext>
                </a:extLst>
              </p:cNvPr>
              <p:cNvSpPr txBox="1"/>
              <p:nvPr/>
            </p:nvSpPr>
            <p:spPr>
              <a:xfrm>
                <a:off x="541874" y="1375889"/>
                <a:ext cx="7193256" cy="4539704"/>
              </a:xfrm>
              <a:prstGeom prst="rect">
                <a:avLst/>
              </a:prstGeom>
              <a:noFill/>
            </p:spPr>
            <p:txBody>
              <a:bodyPr wrap="square" rtlCol="0">
                <a:spAutoFit/>
              </a:bodyPr>
              <a:lstStyle/>
              <a:p>
                <a:pPr marL="342900" marR="0" lvl="0" indent="-342900">
                  <a:spcAft>
                    <a:spcPts val="600"/>
                  </a:spcAft>
                  <a:buFont typeface="Symbol" pitchFamily="2" charset="2"/>
                  <a:buChar char=""/>
                  <a:tabLst>
                    <a:tab pos="457200" algn="l"/>
                  </a:tabLst>
                </a:pPr>
                <a:r>
                  <a:rPr lang="en-US" sz="1600" b="1" dirty="0">
                    <a:effectLst/>
                    <a:latin typeface="Georgia" panose="02040502050405020303" pitchFamily="18" charset="0"/>
                    <a:ea typeface="Aptos" panose="020B0004020202020204" pitchFamily="34" charset="0"/>
                    <a:cs typeface="Times New Roman" panose="02020603050405020304" pitchFamily="18" charset="0"/>
                  </a:rPr>
                  <a:t>Diagnostic Visualizations:</a:t>
                </a:r>
                <a:endParaRPr lang="en-US" sz="1600" dirty="0">
                  <a:effectLst/>
                  <a:latin typeface="Georgia" panose="02040502050405020303" pitchFamily="18" charset="0"/>
                  <a:ea typeface="Aptos" panose="020B0004020202020204" pitchFamily="34" charset="0"/>
                  <a:cs typeface="Times New Roman" panose="02020603050405020304" pitchFamily="18" charset="0"/>
                </a:endParaRPr>
              </a:p>
              <a:p>
                <a:pPr marL="742950" marR="0" lvl="1" indent="-285750">
                  <a:spcAft>
                    <a:spcPts val="600"/>
                  </a:spcAft>
                  <a:buFont typeface="Courier New" panose="02070309020205020404" pitchFamily="49" charset="0"/>
                  <a:buChar char="o"/>
                  <a:tabLst>
                    <a:tab pos="914400" algn="l"/>
                  </a:tabLst>
                </a:pPr>
                <a:r>
                  <a:rPr lang="en-US" sz="1600" dirty="0">
                    <a:effectLst/>
                    <a:latin typeface="Georgia" panose="02040502050405020303" pitchFamily="18" charset="0"/>
                    <a:ea typeface="Aptos" panose="020B0004020202020204" pitchFamily="34" charset="0"/>
                    <a:cs typeface="Times New Roman" panose="02020603050405020304" pitchFamily="18" charset="0"/>
                  </a:rPr>
                  <a:t>Residuals vs. fitted values (see dashboard).</a:t>
                </a:r>
              </a:p>
              <a:p>
                <a:pPr marL="742950" marR="0" lvl="1" indent="-285750">
                  <a:spcAft>
                    <a:spcPts val="600"/>
                  </a:spcAft>
                  <a:buFont typeface="Courier New" panose="02070309020205020404" pitchFamily="49" charset="0"/>
                  <a:buChar char="o"/>
                  <a:tabLst>
                    <a:tab pos="914400" algn="l"/>
                  </a:tabLst>
                </a:pPr>
                <a:r>
                  <a:rPr lang="en-US" sz="1600" dirty="0">
                    <a:effectLst/>
                    <a:latin typeface="Georgia" panose="02040502050405020303" pitchFamily="18" charset="0"/>
                    <a:ea typeface="Aptos" panose="020B0004020202020204" pitchFamily="34" charset="0"/>
                    <a:cs typeface="Times New Roman" panose="02020603050405020304" pitchFamily="18" charset="0"/>
                  </a:rPr>
                  <a:t>Normal Q-Q plot.</a:t>
                </a:r>
              </a:p>
              <a:p>
                <a:pPr marL="742950" marR="0" lvl="1" indent="-285750">
                  <a:spcAft>
                    <a:spcPts val="600"/>
                  </a:spcAft>
                  <a:buFont typeface="Courier New" panose="02070309020205020404" pitchFamily="49" charset="0"/>
                  <a:buChar char="o"/>
                  <a:tabLst>
                    <a:tab pos="914400" algn="l"/>
                  </a:tabLst>
                </a:pPr>
                <a:endParaRPr lang="en-US" sz="16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spcAft>
                    <a:spcPts val="600"/>
                  </a:spcAft>
                  <a:buFont typeface="Symbol" pitchFamily="2" charset="2"/>
                  <a:buChar char=""/>
                  <a:tabLst>
                    <a:tab pos="457200" algn="l"/>
                  </a:tabLst>
                </a:pPr>
                <a:r>
                  <a:rPr lang="en-US" sz="1600" b="1" dirty="0">
                    <a:effectLst/>
                    <a:latin typeface="Georgia" panose="02040502050405020303" pitchFamily="18" charset="0"/>
                    <a:ea typeface="Aptos" panose="020B0004020202020204" pitchFamily="34" charset="0"/>
                    <a:cs typeface="Times New Roman" panose="02020603050405020304" pitchFamily="18" charset="0"/>
                  </a:rPr>
                  <a:t>Key Findings:</a:t>
                </a:r>
                <a:endParaRPr lang="en-US" sz="1600" dirty="0">
                  <a:effectLst/>
                  <a:latin typeface="Georgia" panose="02040502050405020303" pitchFamily="18" charset="0"/>
                  <a:ea typeface="Aptos" panose="020B0004020202020204" pitchFamily="34" charset="0"/>
                  <a:cs typeface="Times New Roman" panose="02020603050405020304" pitchFamily="18" charset="0"/>
                </a:endParaRPr>
              </a:p>
              <a:p>
                <a:pPr marL="742950" marR="0" lvl="1" indent="-285750">
                  <a:spcAft>
                    <a:spcPts val="600"/>
                  </a:spcAft>
                  <a:buFont typeface="Courier New" panose="02070309020205020404" pitchFamily="49" charset="0"/>
                  <a:buChar char="o"/>
                  <a:tabLst>
                    <a:tab pos="914400" algn="l"/>
                  </a:tabLst>
                </a:pPr>
                <a:r>
                  <a:rPr lang="en-US" sz="1600" dirty="0">
                    <a:effectLst/>
                    <a:latin typeface="Georgia" panose="02040502050405020303" pitchFamily="18" charset="0"/>
                    <a:ea typeface="Aptos" panose="020B0004020202020204" pitchFamily="34" charset="0"/>
                    <a:cs typeface="Times New Roman" panose="02020603050405020304" pitchFamily="18" charset="0"/>
                  </a:rPr>
                  <a:t>Residuals are randomly distributed with no apparent patterns.</a:t>
                </a:r>
              </a:p>
              <a:p>
                <a:pPr marL="742950" marR="0" lvl="1" indent="-285750">
                  <a:spcAft>
                    <a:spcPts val="600"/>
                  </a:spcAft>
                  <a:buFont typeface="Courier New" panose="02070309020205020404" pitchFamily="49" charset="0"/>
                  <a:buChar char="o"/>
                  <a:tabLst>
                    <a:tab pos="914400" algn="l"/>
                  </a:tabLst>
                </a:pPr>
                <a:r>
                  <a:rPr lang="en-US" sz="1600" dirty="0">
                    <a:effectLst/>
                    <a:latin typeface="Georgia" panose="02040502050405020303" pitchFamily="18" charset="0"/>
                    <a:ea typeface="Aptos" panose="020B0004020202020204" pitchFamily="34" charset="0"/>
                    <a:cs typeface="Times New Roman" panose="02020603050405020304" pitchFamily="18" charset="0"/>
                  </a:rPr>
                  <a:t>The Q-Q plot shows minor deviations but approximates normality.</a:t>
                </a:r>
              </a:p>
              <a:p>
                <a:pPr marL="342900" marR="0" lvl="0" indent="-342900">
                  <a:spcAft>
                    <a:spcPts val="600"/>
                  </a:spcAft>
                  <a:buFont typeface="Symbol" pitchFamily="2" charset="2"/>
                  <a:buChar char=""/>
                  <a:tabLst>
                    <a:tab pos="457200" algn="l"/>
                  </a:tabLst>
                </a:pPr>
                <a:endParaRPr lang="en-US" sz="1600" b="1" dirty="0">
                  <a:latin typeface="Georgia" panose="02040502050405020303" pitchFamily="18" charset="0"/>
                  <a:ea typeface="Aptos" panose="020B0004020202020204" pitchFamily="34" charset="0"/>
                  <a:cs typeface="Times New Roman" panose="02020603050405020304" pitchFamily="18" charset="0"/>
                </a:endParaRPr>
              </a:p>
              <a:p>
                <a:pPr marL="342900" marR="0" lvl="0" indent="-342900">
                  <a:spcAft>
                    <a:spcPts val="600"/>
                  </a:spcAft>
                  <a:buFont typeface="Symbol" pitchFamily="2" charset="2"/>
                  <a:buChar char=""/>
                  <a:tabLst>
                    <a:tab pos="457200" algn="l"/>
                  </a:tabLst>
                </a:pPr>
                <a:r>
                  <a:rPr lang="en-US" sz="1600" b="1" dirty="0">
                    <a:effectLst/>
                    <a:latin typeface="Georgia" panose="02040502050405020303" pitchFamily="18" charset="0"/>
                    <a:ea typeface="Aptos" panose="020B0004020202020204" pitchFamily="34" charset="0"/>
                    <a:cs typeface="Times New Roman" panose="02020603050405020304" pitchFamily="18" charset="0"/>
                  </a:rPr>
                  <a:t>Lack-of-Fit Test:</a:t>
                </a:r>
                <a:endParaRPr lang="en-US" sz="1600" dirty="0">
                  <a:effectLst/>
                  <a:latin typeface="Georgia" panose="02040502050405020303" pitchFamily="18" charset="0"/>
                  <a:ea typeface="Aptos" panose="020B0004020202020204" pitchFamily="34" charset="0"/>
                  <a:cs typeface="Times New Roman" panose="02020603050405020304" pitchFamily="18" charset="0"/>
                </a:endParaRPr>
              </a:p>
              <a:p>
                <a:pPr marL="742950" marR="0" lvl="1" indent="-285750">
                  <a:spcAft>
                    <a:spcPts val="600"/>
                  </a:spcAft>
                  <a:buFont typeface="Courier New" panose="02070309020205020404" pitchFamily="49" charset="0"/>
                  <a:buChar char="o"/>
                  <a:tabLst>
                    <a:tab pos="914400" algn="l"/>
                  </a:tabLst>
                </a:pPr>
                <a:r>
                  <a:rPr lang="en-US" sz="1600" dirty="0">
                    <a:effectLst/>
                    <a:latin typeface="Georgia" panose="02040502050405020303" pitchFamily="18" charset="0"/>
                    <a:ea typeface="Aptos" panose="020B0004020202020204" pitchFamily="34" charset="0"/>
                    <a:cs typeface="Times New Roman" panose="02020603050405020304" pitchFamily="18" charset="0"/>
                  </a:rPr>
                  <a:t>Fail to reject </a:t>
                </a:r>
                <a14:m>
                  <m:oMath xmlns:m="http://schemas.openxmlformats.org/officeDocument/2006/math">
                    <m:sSub>
                      <m:sSubPr>
                        <m:ctrlPr>
                          <a:rPr lang="en-US" sz="16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600" i="1">
                            <a:effectLst/>
                            <a:latin typeface="Cambria Math" panose="02040503050406030204" pitchFamily="18" charset="0"/>
                            <a:ea typeface="Aptos" panose="020B0004020202020204" pitchFamily="34" charset="0"/>
                            <a:cs typeface="Times New Roman" panose="02020603050405020304" pitchFamily="18" charset="0"/>
                          </a:rPr>
                          <m:t>𝐻</m:t>
                        </m:r>
                      </m:e>
                      <m:sub>
                        <m:r>
                          <a:rPr lang="en-US" sz="1600">
                            <a:effectLst/>
                            <a:latin typeface="Cambria Math" panose="02040503050406030204" pitchFamily="18" charset="0"/>
                            <a:ea typeface="Aptos" panose="020B0004020202020204" pitchFamily="34" charset="0"/>
                            <a:cs typeface="Times New Roman" panose="02020603050405020304" pitchFamily="18" charset="0"/>
                          </a:rPr>
                          <m:t>0</m:t>
                        </m:r>
                      </m:sub>
                    </m:sSub>
                  </m:oMath>
                </a14:m>
                <a:r>
                  <a:rPr lang="en-US" sz="1600" dirty="0">
                    <a:effectLst/>
                    <a:latin typeface="Georgia" panose="02040502050405020303" pitchFamily="18" charset="0"/>
                    <a:ea typeface="Aptos" panose="020B0004020202020204" pitchFamily="34" charset="0"/>
                    <a:cs typeface="Times New Roman" panose="02020603050405020304" pitchFamily="18" charset="0"/>
                  </a:rPr>
                  <a:t>: The quadratic model fits the data adequately.</a:t>
                </a:r>
              </a:p>
              <a:p>
                <a:pPr marR="0" lvl="1">
                  <a:spcAft>
                    <a:spcPts val="600"/>
                  </a:spcAft>
                  <a:tabLst>
                    <a:tab pos="914400" algn="l"/>
                  </a:tabLst>
                </a:pPr>
                <a:endParaRPr lang="en-US" sz="16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spcAft>
                    <a:spcPts val="600"/>
                  </a:spcAft>
                  <a:buFont typeface="Symbol" pitchFamily="2" charset="2"/>
                  <a:buChar char=""/>
                  <a:tabLst>
                    <a:tab pos="457200" algn="l"/>
                  </a:tabLst>
                </a:pPr>
                <a:r>
                  <a:rPr lang="en-US" sz="1600" b="1" dirty="0">
                    <a:effectLst/>
                    <a:latin typeface="Georgia" panose="02040502050405020303" pitchFamily="18" charset="0"/>
                    <a:ea typeface="Aptos" panose="020B0004020202020204" pitchFamily="34" charset="0"/>
                    <a:cs typeface="Times New Roman" panose="02020603050405020304" pitchFamily="18" charset="0"/>
                  </a:rPr>
                  <a:t>Insight:</a:t>
                </a:r>
                <a:endParaRPr lang="en-US" sz="1600" dirty="0">
                  <a:effectLst/>
                  <a:latin typeface="Georgia" panose="02040502050405020303" pitchFamily="18" charset="0"/>
                  <a:ea typeface="Aptos" panose="020B0004020202020204" pitchFamily="34" charset="0"/>
                  <a:cs typeface="Times New Roman" panose="02020603050405020304" pitchFamily="18" charset="0"/>
                </a:endParaRPr>
              </a:p>
              <a:p>
                <a:pPr marL="742950" marR="0" lvl="1" indent="-285750">
                  <a:spcAft>
                    <a:spcPts val="600"/>
                  </a:spcAft>
                  <a:buFont typeface="Courier New" panose="02070309020205020404" pitchFamily="49" charset="0"/>
                  <a:buChar char="o"/>
                  <a:tabLst>
                    <a:tab pos="914400" algn="l"/>
                  </a:tabLst>
                </a:pPr>
                <a:r>
                  <a:rPr lang="en-US" sz="1600" dirty="0">
                    <a:effectLst/>
                    <a:latin typeface="Georgia" panose="02040502050405020303" pitchFamily="18" charset="0"/>
                    <a:ea typeface="Aptos" panose="020B0004020202020204" pitchFamily="34" charset="0"/>
                    <a:cs typeface="Times New Roman" panose="02020603050405020304" pitchFamily="18" charset="0"/>
                  </a:rPr>
                  <a:t>The quadratic model captures the relationship without overfitting.</a:t>
                </a:r>
              </a:p>
              <a:p>
                <a:endParaRPr lang="en-US" sz="1600" dirty="0">
                  <a:solidFill>
                    <a:srgbClr val="0E101A"/>
                  </a:solidFill>
                  <a:effectLst/>
                  <a:latin typeface="Times New Roman" panose="02020603050405020304" pitchFamily="18" charset="0"/>
                  <a:cs typeface="Times New Roman" panose="02020603050405020304" pitchFamily="18" charset="0"/>
                </a:endParaRPr>
              </a:p>
            </p:txBody>
          </p:sp>
        </mc:Choice>
        <mc:Fallback>
          <p:sp>
            <p:nvSpPr>
              <p:cNvPr id="23" name="TextBox 22">
                <a:extLst>
                  <a:ext uri="{FF2B5EF4-FFF2-40B4-BE49-F238E27FC236}">
                    <a16:creationId xmlns:a16="http://schemas.microsoft.com/office/drawing/2014/main" id="{40AB0877-845E-1811-3EA9-DBA69345B163}"/>
                  </a:ext>
                </a:extLst>
              </p:cNvPr>
              <p:cNvSpPr txBox="1">
                <a:spLocks noRot="1" noChangeAspect="1" noMove="1" noResize="1" noEditPoints="1" noAdjustHandles="1" noChangeArrowheads="1" noChangeShapeType="1" noTextEdit="1"/>
              </p:cNvSpPr>
              <p:nvPr/>
            </p:nvSpPr>
            <p:spPr>
              <a:xfrm>
                <a:off x="541874" y="1375889"/>
                <a:ext cx="7193256" cy="4539704"/>
              </a:xfrm>
              <a:prstGeom prst="rect">
                <a:avLst/>
              </a:prstGeom>
              <a:blipFill>
                <a:blip r:embed="rId2"/>
                <a:stretch>
                  <a:fillRect l="-528" t="-838"/>
                </a:stretch>
              </a:blipFill>
            </p:spPr>
            <p:txBody>
              <a:bodyPr/>
              <a:lstStyle/>
              <a:p>
                <a:r>
                  <a:rPr lang="en-US">
                    <a:noFill/>
                  </a:rPr>
                  <a:t> </a:t>
                </a:r>
              </a:p>
            </p:txBody>
          </p:sp>
        </mc:Fallback>
      </mc:AlternateContent>
      <p:pic>
        <p:nvPicPr>
          <p:cNvPr id="6" name="Picture 5" descr="A graph with a line drawn on it&#10;&#10;Description automatically generated">
            <a:extLst>
              <a:ext uri="{FF2B5EF4-FFF2-40B4-BE49-F238E27FC236}">
                <a16:creationId xmlns:a16="http://schemas.microsoft.com/office/drawing/2014/main" id="{1605CB09-5139-D8E1-4F32-C3405433ABF9}"/>
              </a:ext>
            </a:extLst>
          </p:cNvPr>
          <p:cNvPicPr>
            <a:picLocks noChangeAspect="1"/>
          </p:cNvPicPr>
          <p:nvPr/>
        </p:nvPicPr>
        <p:blipFill>
          <a:blip r:embed="rId3"/>
          <a:stretch>
            <a:fillRect/>
          </a:stretch>
        </p:blipFill>
        <p:spPr>
          <a:xfrm>
            <a:off x="8305800" y="1375889"/>
            <a:ext cx="2931566" cy="4563572"/>
          </a:xfrm>
          <a:prstGeom prst="rect">
            <a:avLst/>
          </a:prstGeom>
        </p:spPr>
      </p:pic>
    </p:spTree>
    <p:extLst>
      <p:ext uri="{BB962C8B-B14F-4D97-AF65-F5344CB8AC3E}">
        <p14:creationId xmlns:p14="http://schemas.microsoft.com/office/powerpoint/2010/main" val="228045401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ED573B-5CAF-4531-252B-BE9081E1498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16DA8B-DA7A-DE2C-C9D2-691B63C45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0AA4FA-F77D-68D1-AC88-C5097AEE0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6D61BF-E058-3DFA-43AB-2C2A110A2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633A25FC-980D-CC96-99E9-1C4779BFEB52}"/>
              </a:ext>
            </a:extLst>
          </p:cNvPr>
          <p:cNvSpPr>
            <a:spLocks noGrp="1"/>
          </p:cNvSpPr>
          <p:nvPr>
            <p:ph type="title"/>
          </p:nvPr>
        </p:nvSpPr>
        <p:spPr>
          <a:xfrm>
            <a:off x="929234" y="816938"/>
            <a:ext cx="10496916" cy="413951"/>
          </a:xfrm>
        </p:spPr>
        <p:txBody>
          <a:bodyPr/>
          <a:lstStyle/>
          <a:p>
            <a:pPr algn="ctr">
              <a:lnSpc>
                <a:spcPts val="1400"/>
              </a:lnSpc>
              <a:spcBef>
                <a:spcPts val="1200"/>
              </a:spcBef>
              <a:spcAft>
                <a:spcPts val="600"/>
              </a:spcAft>
            </a:pPr>
            <a:r>
              <a:rPr lang="en-US" sz="1800" b="1" dirty="0">
                <a:effectLst/>
                <a:latin typeface="Georgia" panose="02040502050405020303" pitchFamily="18" charset="0"/>
                <a:ea typeface="Aptos" panose="020B0004020202020204" pitchFamily="34" charset="0"/>
                <a:cs typeface="Times New Roman" panose="02020603050405020304" pitchFamily="18" charset="0"/>
              </a:rPr>
              <a:t>Conclusion</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3FE80B8-AADD-1779-5899-FD81D5F15ED2}"/>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6589EB37-1B0D-5DDD-DB2C-7A0637DFE7F7}"/>
              </a:ext>
            </a:extLst>
          </p:cNvPr>
          <p:cNvSpPr txBox="1"/>
          <p:nvPr/>
        </p:nvSpPr>
        <p:spPr>
          <a:xfrm>
            <a:off x="731544" y="1539852"/>
            <a:ext cx="10664150" cy="4031873"/>
          </a:xfrm>
          <a:prstGeom prst="rect">
            <a:avLst/>
          </a:prstGeom>
          <a:noFill/>
        </p:spPr>
        <p:txBody>
          <a:bodyPr wrap="square" rtlCol="0">
            <a:spAutoFit/>
          </a:bodyPr>
          <a:lstStyle/>
          <a:p>
            <a:pPr marL="342900" marR="0" lvl="0" indent="-342900">
              <a:lnSpc>
                <a:spcPts val="1200"/>
              </a:lnSpc>
              <a:spcAft>
                <a:spcPts val="600"/>
              </a:spcAft>
              <a:buFont typeface="Symbol" pitchFamily="2" charset="2"/>
              <a:buChar char=""/>
              <a:tabLst>
                <a:tab pos="457200" algn="l"/>
              </a:tabLst>
            </a:pPr>
            <a:r>
              <a:rPr lang="en-US" b="1" dirty="0">
                <a:latin typeface="Times New Roman" panose="02020603050405020304" pitchFamily="18" charset="0"/>
                <a:ea typeface="Aptos" panose="020B0004020202020204" pitchFamily="34" charset="0"/>
                <a:cs typeface="Times New Roman" panose="02020603050405020304" pitchFamily="18" charset="0"/>
              </a:rPr>
              <a:t>Summary</a:t>
            </a:r>
            <a:r>
              <a:rPr lang="en-US" b="1"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Muscle mass predictably declines with age, but the rate slows in older groups.</a:t>
            </a: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The quadratic model explains this trend well, balancing accuracy and simplicity.</a:t>
            </a: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Predictive capabilities provide actionable insights for healthcare interventions.</a:t>
            </a:r>
            <a:endParaRPr lang="en-US" dirty="0">
              <a:effectLst/>
              <a:latin typeface="Times New Roman" panose="02020603050405020304" pitchFamily="18"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Age is a strong predictor of muscle mass.</a:t>
            </a: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The quadratic model effectively captures the relationship.</a:t>
            </a:r>
          </a:p>
          <a:p>
            <a:pPr marL="742950" marR="0" lvl="1" indent="-285750">
              <a:lnSpc>
                <a:spcPts val="1200"/>
              </a:lnSpc>
              <a:spcAft>
                <a:spcPts val="600"/>
              </a:spcAft>
              <a:buFont typeface="Courier New" panose="02070309020205020404" pitchFamily="49" charset="0"/>
              <a:buChar char="o"/>
              <a:tabLst>
                <a:tab pos="914400" algn="l"/>
              </a:tabLst>
            </a:pPr>
            <a:endParaRPr lang="en-US"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endParaRPr lang="en-US" b="1" dirty="0">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r>
              <a:rPr lang="en-US" b="1" dirty="0">
                <a:effectLst/>
                <a:latin typeface="Times New Roman" panose="02020603050405020304" pitchFamily="18" charset="0"/>
                <a:ea typeface="Aptos" panose="020B0004020202020204" pitchFamily="34" charset="0"/>
                <a:cs typeface="Times New Roman" panose="02020603050405020304" pitchFamily="18" charset="0"/>
              </a:rPr>
              <a:t>Future Directions:</a:t>
            </a:r>
            <a:endParaRPr lang="en-US"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Include additional predictors like physical activity or diet for a richer model.</a:t>
            </a: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Expand the sample to include diverse populations and age groups.</a:t>
            </a:r>
          </a:p>
          <a:p>
            <a:pPr marR="0" lvl="1">
              <a:lnSpc>
                <a:spcPts val="1200"/>
              </a:lnSpc>
              <a:spcAft>
                <a:spcPts val="600"/>
              </a:spcAft>
              <a:tabLst>
                <a:tab pos="914400" algn="l"/>
              </a:tabLst>
            </a:pPr>
            <a:endParaRPr lang="en-US" dirty="0">
              <a:latin typeface="Times New Roman" panose="02020603050405020304" pitchFamily="18" charset="0"/>
              <a:cs typeface="Times New Roman" panose="02020603050405020304" pitchFamily="18" charset="0"/>
            </a:endParaRPr>
          </a:p>
          <a:p>
            <a:pPr marL="342900" marR="0" lvl="0" indent="-342900">
              <a:lnSpc>
                <a:spcPts val="1200"/>
              </a:lnSpc>
              <a:spcAft>
                <a:spcPts val="600"/>
              </a:spcAft>
              <a:buFont typeface="Symbol" pitchFamily="2" charset="2"/>
              <a:buChar char=""/>
              <a:tabLst>
                <a:tab pos="457200" algn="l"/>
              </a:tabLst>
            </a:pPr>
            <a:r>
              <a:rPr lang="en-US" b="1" dirty="0">
                <a:effectLst/>
                <a:latin typeface="Times New Roman" panose="02020603050405020304" pitchFamily="18" charset="0"/>
                <a:ea typeface="Aptos" panose="020B0004020202020204" pitchFamily="34" charset="0"/>
                <a:cs typeface="Times New Roman" panose="02020603050405020304" pitchFamily="18" charset="0"/>
              </a:rPr>
              <a:t>Actionable Insights:</a:t>
            </a:r>
            <a:endParaRPr lang="en-US"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Early interventions (exercise, nutrition) could mitigate muscle loss in midlife.</a:t>
            </a:r>
          </a:p>
          <a:p>
            <a:pPr marL="742950" marR="0" lvl="1" indent="-285750">
              <a:lnSpc>
                <a:spcPts val="1200"/>
              </a:lnSpc>
              <a:spcAft>
                <a:spcPts val="600"/>
              </a:spcAft>
              <a:buFont typeface="Courier New" panose="02070309020205020404" pitchFamily="49" charset="0"/>
              <a:buChar char="o"/>
              <a:tabLst>
                <a:tab pos="914400" algn="l"/>
              </a:tabLst>
            </a:pPr>
            <a:r>
              <a:rPr lang="en-US" dirty="0">
                <a:effectLst/>
                <a:latin typeface="Times New Roman" panose="02020603050405020304" pitchFamily="18" charset="0"/>
                <a:ea typeface="Aptos" panose="020B0004020202020204" pitchFamily="34" charset="0"/>
                <a:cs typeface="Times New Roman" panose="02020603050405020304" pitchFamily="18" charset="0"/>
              </a:rPr>
              <a:t>This study serves as a foundation for further exploration in aging research.</a:t>
            </a:r>
          </a:p>
          <a:p>
            <a:pPr marR="0" lvl="1">
              <a:lnSpc>
                <a:spcPts val="1200"/>
              </a:lnSpc>
              <a:spcAft>
                <a:spcPts val="600"/>
              </a:spcAft>
              <a:tabLst>
                <a:tab pos="914400" algn="l"/>
              </a:tabLst>
            </a:pPr>
            <a:endParaRPr lang="en-US" sz="1100" dirty="0">
              <a:effectLst/>
              <a:latin typeface="Georgia" panose="02040502050405020303" pitchFamily="18" charset="0"/>
              <a:ea typeface="Aptos" panose="020B0004020202020204" pitchFamily="34" charset="0"/>
              <a:cs typeface="Times New Roman" panose="02020603050405020304" pitchFamily="18" charset="0"/>
            </a:endParaRPr>
          </a:p>
          <a:p>
            <a:endParaRPr lang="en-US" sz="1600" dirty="0">
              <a:solidFill>
                <a:srgbClr val="0E10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23718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4AB1DC-B07F-7629-5D04-6F2346755B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EA2504-600B-B360-ECC1-82B7758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9DCE52-01C7-4A7A-F7DD-1CCCE3BD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440A1CA-FD2E-8EE9-5E0B-F346C957E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C40099F8-2998-6FE9-9146-DE806B63AAE6}"/>
              </a:ext>
            </a:extLst>
          </p:cNvPr>
          <p:cNvSpPr>
            <a:spLocks noGrp="1"/>
          </p:cNvSpPr>
          <p:nvPr>
            <p:ph type="title"/>
          </p:nvPr>
        </p:nvSpPr>
        <p:spPr>
          <a:xfrm>
            <a:off x="929234" y="816938"/>
            <a:ext cx="10496916" cy="413951"/>
          </a:xfrm>
        </p:spPr>
        <p:txBody>
          <a:bodyPr/>
          <a:lstStyle/>
          <a:p>
            <a:pPr algn="ctr">
              <a:lnSpc>
                <a:spcPts val="1400"/>
              </a:lnSpc>
              <a:spcBef>
                <a:spcPts val="1200"/>
              </a:spcBef>
              <a:spcAft>
                <a:spcPts val="600"/>
              </a:spcAft>
            </a:pPr>
            <a:r>
              <a:rPr lang="en-US" sz="1800" b="1" dirty="0">
                <a:effectLst/>
                <a:latin typeface="Georgia" panose="02040502050405020303" pitchFamily="18" charset="0"/>
                <a:ea typeface="Aptos" panose="020B0004020202020204" pitchFamily="34" charset="0"/>
                <a:cs typeface="Times New Roman" panose="02020603050405020304" pitchFamily="18" charset="0"/>
              </a:rPr>
              <a:t>Preferences</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B1D2A30A-1AFF-466A-F7EA-C2C04E7981AB}"/>
              </a:ext>
            </a:extLst>
          </p:cNvPr>
          <p:cNvCxnSpPr/>
          <p:nvPr/>
        </p:nvCxnSpPr>
        <p:spPr>
          <a:xfrm>
            <a:off x="760073" y="1230889"/>
            <a:ext cx="10666077"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8978ECE-8888-5997-0BD6-36D76B26DC11}"/>
                  </a:ext>
                </a:extLst>
              </p:cNvPr>
              <p:cNvSpPr txBox="1"/>
              <p:nvPr/>
            </p:nvSpPr>
            <p:spPr>
              <a:xfrm>
                <a:off x="731544" y="1539852"/>
                <a:ext cx="10664150" cy="361637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Describe what your application does. What to expect from it? Where does the data come from?</a:t>
                </a:r>
              </a:p>
              <a:p>
                <a:pPr marL="0" marR="0"/>
                <a:endParaRPr lang="en-US" sz="18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r>
                  <a:rPr lang="en-US" sz="1800" dirty="0">
                    <a:effectLst/>
                    <a:latin typeface="Times New Roman" panose="02020603050405020304" pitchFamily="18" charset="0"/>
                    <a:ea typeface="Aptos" panose="020B0004020202020204" pitchFamily="34" charset="0"/>
                    <a:cs typeface="Times New Roman" panose="02020603050405020304" pitchFamily="18" charset="0"/>
                  </a:rPr>
                  <a:t>The Muscle Mass Regression Analysis dashboard is an interactive tool designed to explore the relationship between muscle mass and age in women. Sourced from the textbook </a:t>
                </a:r>
                <a:r>
                  <a:rPr lang="en-US" i="1" dirty="0">
                    <a:latin typeface="Times New Roman" panose="02020603050405020304" pitchFamily="18" charset="0"/>
                    <a:ea typeface="Aptos" panose="020B0004020202020204" pitchFamily="34" charset="0"/>
                    <a:cs typeface="Times New Roman" panose="02020603050405020304" pitchFamily="18" charset="0"/>
                  </a:rPr>
                  <a:t>Applied Linear </a:t>
                </a:r>
                <a:r>
                  <a:rPr lang="en-US" sz="1800" i="1" dirty="0">
                    <a:effectLst/>
                    <a:latin typeface="Times New Roman" panose="02020603050405020304" pitchFamily="18" charset="0"/>
                    <a:ea typeface="Aptos" panose="020B0004020202020204" pitchFamily="34" charset="0"/>
                    <a:cs typeface="Times New Roman" panose="02020603050405020304" pitchFamily="18" charset="0"/>
                  </a:rPr>
                  <a:t>Regression Models, Fourth Edition</a:t>
                </a:r>
                <a:r>
                  <a:rPr lang="en-US" sz="1800" dirty="0">
                    <a:effectLst/>
                    <a:latin typeface="Times New Roman" panose="02020603050405020304" pitchFamily="18" charset="0"/>
                    <a:ea typeface="Georgia" panose="02040502050405020303" pitchFamily="18" charset="0"/>
                    <a:cs typeface="Times New Roman" panose="02020603050405020304" pitchFamily="18" charset="0"/>
                  </a:rPr>
                  <a:t> by Michael H. Kutner, Christopher J. </a:t>
                </a:r>
                <a:r>
                  <a:rPr lang="en-US" sz="1800" dirty="0" err="1">
                    <a:effectLst/>
                    <a:latin typeface="Times New Roman" panose="02020603050405020304" pitchFamily="18" charset="0"/>
                    <a:ea typeface="Georgia" panose="02040502050405020303" pitchFamily="18" charset="0"/>
                    <a:cs typeface="Times New Roman" panose="02020603050405020304" pitchFamily="18" charset="0"/>
                  </a:rPr>
                  <a:t>Nachtsheim</a:t>
                </a:r>
                <a:r>
                  <a:rPr lang="en-US" sz="1800" dirty="0">
                    <a:effectLst/>
                    <a:latin typeface="Times New Roman" panose="02020603050405020304" pitchFamily="18" charset="0"/>
                    <a:ea typeface="Georgia" panose="02040502050405020303" pitchFamily="18" charset="0"/>
                    <a:cs typeface="Times New Roman" panose="02020603050405020304" pitchFamily="18" charset="0"/>
                  </a:rPr>
                  <a:t>, and John </a:t>
                </a:r>
                <a:r>
                  <a:rPr lang="en-US" sz="1800" dirty="0" err="1">
                    <a:effectLst/>
                    <a:latin typeface="Times New Roman" panose="02020603050405020304" pitchFamily="18" charset="0"/>
                    <a:ea typeface="Georgia" panose="02040502050405020303" pitchFamily="18" charset="0"/>
                    <a:cs typeface="Times New Roman" panose="02020603050405020304" pitchFamily="18" charset="0"/>
                  </a:rPr>
                  <a:t>Neter</a:t>
                </a:r>
                <a:r>
                  <a:rPr lang="en-US" sz="1800" dirty="0">
                    <a:effectLst/>
                    <a:latin typeface="Times New Roman" panose="02020603050405020304" pitchFamily="18" charset="0"/>
                    <a:ea typeface="Georgia" panose="02040502050405020303" pitchFamily="18" charset="0"/>
                    <a:cs typeface="Times New Roman" panose="02020603050405020304" pitchFamily="18" charset="0"/>
                  </a:rPr>
                  <a:t>, the dataset includes 60 women aged 40–79, with muscle mass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𝑌</m:t>
                    </m:r>
                  </m:oMath>
                </a14:m>
                <a:r>
                  <a:rPr lang="en-US" sz="1800" dirty="0">
                    <a:effectLst/>
                    <a:latin typeface="Times New Roman" panose="02020603050405020304" pitchFamily="18" charset="0"/>
                    <a:ea typeface="Aptos" panose="020B0004020202020204" pitchFamily="34" charset="0"/>
                    <a:cs typeface="Times New Roman" panose="02020603050405020304" pitchFamily="18" charset="0"/>
                  </a:rPr>
                  <a:t>) as the response variable and age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𝑋</m:t>
                    </m:r>
                  </m:oMath>
                </a14:m>
                <a:r>
                  <a:rPr lang="en-US" sz="1800" dirty="0">
                    <a:effectLst/>
                    <a:latin typeface="Times New Roman" panose="02020603050405020304" pitchFamily="18" charset="0"/>
                    <a:ea typeface="Aptos" panose="020B0004020202020204" pitchFamily="34" charset="0"/>
                    <a:cs typeface="Times New Roman" panose="02020603050405020304" pitchFamily="18" charset="0"/>
                  </a:rPr>
                  <a:t>) as the predictor. The application provides interactive data exploration, first-order (linear) and second-order (quadratic) regression models, and predictive tools with confidence and prediction intervals. It also includes diagnostic plots, such as Normal Q-Q plots and Residuals vs. Fitted Values plots, to assess model adequacy and assumptions. Users can dynamically interact with the data and visualizations, enabling clear insights into the trends and variability in muscle mass decline with age while providing actionable predictions.</a:t>
                </a:r>
              </a:p>
              <a:p>
                <a:pPr marR="0" lvl="1">
                  <a:lnSpc>
                    <a:spcPts val="1200"/>
                  </a:lnSpc>
                  <a:spcAft>
                    <a:spcPts val="600"/>
                  </a:spcAft>
                  <a:tabLst>
                    <a:tab pos="914400" algn="l"/>
                  </a:tabLst>
                </a:pPr>
                <a:endParaRPr lang="en-US" sz="1100" dirty="0">
                  <a:effectLst/>
                  <a:latin typeface="Georgia" panose="02040502050405020303" pitchFamily="18" charset="0"/>
                  <a:ea typeface="Aptos" panose="020B0004020202020204" pitchFamily="34" charset="0"/>
                  <a:cs typeface="Times New Roman" panose="02020603050405020304" pitchFamily="18" charset="0"/>
                </a:endParaRPr>
              </a:p>
              <a:p>
                <a:endParaRPr lang="en-US" sz="1600" dirty="0">
                  <a:solidFill>
                    <a:srgbClr val="0E101A"/>
                  </a:solidFill>
                  <a:effectLst/>
                  <a:latin typeface="Times New Roman" panose="02020603050405020304" pitchFamily="18" charset="0"/>
                  <a:cs typeface="Times New Roman" panose="02020603050405020304" pitchFamily="18" charset="0"/>
                </a:endParaRPr>
              </a:p>
            </p:txBody>
          </p:sp>
        </mc:Choice>
        <mc:Fallback>
          <p:sp>
            <p:nvSpPr>
              <p:cNvPr id="23" name="TextBox 22">
                <a:extLst>
                  <a:ext uri="{FF2B5EF4-FFF2-40B4-BE49-F238E27FC236}">
                    <a16:creationId xmlns:a16="http://schemas.microsoft.com/office/drawing/2014/main" id="{58978ECE-8888-5997-0BD6-36D76B26DC11}"/>
                  </a:ext>
                </a:extLst>
              </p:cNvPr>
              <p:cNvSpPr txBox="1">
                <a:spLocks noRot="1" noChangeAspect="1" noMove="1" noResize="1" noEditPoints="1" noAdjustHandles="1" noChangeArrowheads="1" noChangeShapeType="1" noTextEdit="1"/>
              </p:cNvSpPr>
              <p:nvPr/>
            </p:nvSpPr>
            <p:spPr>
              <a:xfrm>
                <a:off x="731544" y="1539852"/>
                <a:ext cx="10664150" cy="3616375"/>
              </a:xfrm>
              <a:prstGeom prst="rect">
                <a:avLst/>
              </a:prstGeom>
              <a:blipFill>
                <a:blip r:embed="rId2"/>
                <a:stretch>
                  <a:fillRect l="-476" t="-699" r="-238"/>
                </a:stretch>
              </a:blipFill>
            </p:spPr>
            <p:txBody>
              <a:bodyPr/>
              <a:lstStyle/>
              <a:p>
                <a:r>
                  <a:rPr lang="en-US">
                    <a:noFill/>
                  </a:rPr>
                  <a:t> </a:t>
                </a:r>
              </a:p>
            </p:txBody>
          </p:sp>
        </mc:Fallback>
      </mc:AlternateContent>
    </p:spTree>
    <p:extLst>
      <p:ext uri="{BB962C8B-B14F-4D97-AF65-F5344CB8AC3E}">
        <p14:creationId xmlns:p14="http://schemas.microsoft.com/office/powerpoint/2010/main" val="44407639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417</TotalTime>
  <Words>1047</Words>
  <Application>Microsoft Macintosh PowerPoint</Application>
  <PresentationFormat>Widescreen</PresentationFormat>
  <Paragraphs>101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Cambria Math</vt:lpstr>
      <vt:lpstr>Courier New</vt:lpstr>
      <vt:lpstr>Georgia</vt:lpstr>
      <vt:lpstr>Symbol</vt:lpstr>
      <vt:lpstr>Times New Roman</vt:lpstr>
      <vt:lpstr>Trade Gothic Next Cond</vt:lpstr>
      <vt:lpstr>Trade Gothic Next Light</vt:lpstr>
      <vt:lpstr>PortalVTI</vt:lpstr>
      <vt:lpstr>Muscle Mass Regression Analysis</vt:lpstr>
      <vt:lpstr>Background</vt:lpstr>
      <vt:lpstr>Data overview</vt:lpstr>
      <vt:lpstr>Research questions</vt:lpstr>
      <vt:lpstr>Findings: First-Order Regression</vt:lpstr>
      <vt:lpstr>Findings: Second-Order Regression</vt:lpstr>
      <vt:lpstr>Findings: Residual diagnostic</vt:lpstr>
      <vt:lpstr>Conclusion</vt:lpstr>
      <vt:lpstr>Preferences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MAJ Nguyen</dc:creator>
  <cp:lastModifiedBy>MAJ Nguyen</cp:lastModifiedBy>
  <cp:revision>8</cp:revision>
  <dcterms:created xsi:type="dcterms:W3CDTF">2024-10-06T19:07:27Z</dcterms:created>
  <dcterms:modified xsi:type="dcterms:W3CDTF">2024-11-17T14:18:27Z</dcterms:modified>
</cp:coreProperties>
</file>