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97" r:id="rId16"/>
    <p:sldId id="298" r:id="rId17"/>
    <p:sldId id="289" r:id="rId18"/>
    <p:sldId id="290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59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F24D2-186E-4411-B18B-1921E5AD45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E598F-59CE-4F31-9843-C1C9E7726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6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19C69DC-06E7-4A74-B488-FEC0B2A6AF3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tabLst/>
                  <a:defRPr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By applying the normalizing condition, we get:</a:t>
                </a:r>
              </a:p>
              <a:p>
                <a:pPr>
                  <a:buSzPct val="25000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P</a:t>
                </a:r>
                <a:r>
                  <a:rPr lang="en-US" sz="1400" baseline="-25000" dirty="0" smtClean="0">
                    <a:solidFill>
                      <a:srgbClr val="000000"/>
                    </a:solidFill>
                    <a:latin typeface="Calibri" pitchFamily="34" charset="0"/>
                  </a:rPr>
                  <a:t>o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=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(1/</m:t>
                        </m:r>
                        <m:r>
                          <m:rPr>
                            <m:nor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!)(</m:t>
                        </m:r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b="0" i="0" baseline="30000" dirty="0" smtClean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1200">
                            <a:solidFill>
                              <a:srgbClr val="000000"/>
                            </a:solidFill>
                            <a:latin typeface="Cambria Math"/>
                          </a:rPr>
                          <m:t>+(1/</m:t>
                        </m:r>
                        <m:r>
                          <m:rPr>
                            <m:nor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200">
                            <a:solidFill>
                              <a:srgbClr val="000000"/>
                            </a:solidFill>
                            <a:latin typeface="Cambria Math"/>
                          </a:rPr>
                          <m:t>!)</m:t>
                        </m:r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b="0" i="0" baseline="30000" dirty="0" smtClean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c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[</m:t>
                        </m:r>
                        <m:d>
                          <m:dPr>
                            <m:endChr m:val="]"/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z="1200" dirty="0">
                                <a:solidFill>
                                  <a:srgbClr val="000000"/>
                                </a:solidFill>
                                <a:latin typeface="Calibri" pitchFamily="34" charset="0"/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en-US" sz="1200" b="0" i="0" baseline="30000" dirty="0" smtClean="0">
                                <a:solidFill>
                                  <a:srgbClr val="000000"/>
                                </a:solidFill>
                                <a:latin typeface="Calibri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l-GR" sz="1200" dirty="0">
                                <a:solidFill>
                                  <a:srgbClr val="000000"/>
                                </a:solidFill>
                                <a:latin typeface="Calibri" pitchFamily="34" charset="0"/>
                              </a:rPr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1200" b="0" i="0" dirty="0" smtClean="0">
                                <a:solidFill>
                                  <a:srgbClr val="000000"/>
                                </a:solidFill>
                                <a:latin typeface="Calibri" pitchFamily="34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l-GR" sz="1200" dirty="0">
                                <a:solidFill>
                                  <a:srgbClr val="000000"/>
                                </a:solidFill>
                                <a:latin typeface="Calibri" pitchFamily="34" charset="0"/>
                              </a:rPr>
                              <m:t>μ</m:t>
                            </m:r>
                            <m:r>
                              <m:rPr>
                                <m:nor/>
                              </m:rPr>
                              <a:rPr lang="en-US" sz="1200" b="0" i="0" dirty="0" smtClean="0">
                                <a:solidFill>
                                  <a:srgbClr val="000000"/>
                                </a:solidFill>
                                <a:latin typeface="Calibri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200" b="0" i="0" baseline="30000" dirty="0" smtClean="0">
                                <a:solidFill>
                                  <a:srgbClr val="000000"/>
                                </a:solidFill>
                                <a:latin typeface="Calibri" pitchFamily="34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1200" b="0" i="0" baseline="30000" dirty="0" smtClean="0">
                                <a:solidFill>
                                  <a:srgbClr val="000000"/>
                                </a:solidFill>
                                <a:latin typeface="Calibri" pitchFamily="34" charset="0"/>
                              </a:rPr>
                              <m:t> /</m:t>
                            </m:r>
                            <m:nary>
                              <m:naryPr>
                                <m:chr m:val="∏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p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sz="12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µ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l-GR" sz="1200" dirty="0">
                                    <a:solidFill>
                                      <a:srgbClr val="000000"/>
                                    </a:solidFill>
                                    <a:latin typeface="Calibri" pitchFamily="34" charset="0"/>
                                  </a:rPr>
                                  <m:t>α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</m:nary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 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tabLst/>
                  <a:defRPr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By applying the normalizing condition, we get:</a:t>
                </a:r>
              </a:p>
              <a:p>
                <a:pPr>
                  <a:buSzPct val="25000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P</a:t>
                </a:r>
                <a:r>
                  <a:rPr lang="en-US" sz="1400" baseline="-25000" dirty="0" smtClean="0">
                    <a:solidFill>
                      <a:srgbClr val="000000"/>
                    </a:solidFill>
                    <a:latin typeface="Calibri" pitchFamily="34" charset="0"/>
                  </a:rPr>
                  <a:t>o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alibri" pitchFamily="34" charset="0"/>
                  </a:rPr>
                  <a:t>= [</a:t>
                </a:r>
                <a:r>
                  <a:rPr lang="en-US" sz="1200" i="0" smtClean="0">
                    <a:solidFill>
                      <a:srgbClr val="000000"/>
                    </a:solidFill>
                    <a:latin typeface="Cambria Math"/>
                  </a:rPr>
                  <a:t>∑</a:t>
                </a:r>
                <a:r>
                  <a:rPr lang="en-US" sz="1200" b="0" i="0" smtClean="0">
                    <a:solidFill>
                      <a:srgbClr val="000000"/>
                    </a:solidFill>
                    <a:latin typeface="Cambria Math"/>
                  </a:rPr>
                  <a:t>_(𝑗=0)^𝑐</a:t>
                </a:r>
                <a:r>
                  <a:rPr lang="en-US" sz="1200" b="0" i="0" baseline="30000" dirty="0" smtClean="0">
                    <a:solidFill>
                      <a:srgbClr val="000000"/>
                    </a:solidFill>
                    <a:latin typeface="Cambria Math"/>
                  </a:rPr>
                  <a:t>▒</a:t>
                </a:r>
                <a:r>
                  <a:rPr lang="en-US" sz="1200" b="0" i="0" baseline="30000" smtClean="0">
                    <a:solidFill>
                      <a:srgbClr val="000000"/>
                    </a:solidFill>
                    <a:latin typeface="Cambria Math"/>
                  </a:rPr>
                  <a:t>"</a:t>
                </a:r>
                <a:r>
                  <a:rPr lang="en-US" sz="1200" b="0" i="0" smtClean="0">
                    <a:solidFill>
                      <a:srgbClr val="000000"/>
                    </a:solidFill>
                    <a:latin typeface="Cambria Math"/>
                  </a:rPr>
                  <a:t>(1/j!)</a:t>
                </a:r>
                <a:r>
                  <a:rPr lang="en-US" sz="1200" i="0" dirty="0">
                    <a:solidFill>
                      <a:srgbClr val="000000"/>
                    </a:solidFill>
                    <a:latin typeface="Calibri" pitchFamily="34" charset="0"/>
                  </a:rPr>
                  <a:t>(</a:t>
                </a:r>
                <a:r>
                  <a:rPr lang="el-GR" sz="1200" i="0" dirty="0">
                    <a:solidFill>
                      <a:srgbClr val="000000"/>
                    </a:solidFill>
                    <a:latin typeface="Calibri" pitchFamily="34" charset="0"/>
                  </a:rPr>
                  <a:t>λ/μ)</a:t>
                </a:r>
                <a:r>
                  <a:rPr lang="en-US" sz="1200" b="0" i="0" baseline="30000" dirty="0" smtClean="0">
                    <a:solidFill>
                      <a:srgbClr val="000000"/>
                    </a:solidFill>
                    <a:latin typeface="Calibri" pitchFamily="34" charset="0"/>
                  </a:rPr>
                  <a:t>j</a:t>
                </a:r>
                <a:r>
                  <a:rPr lang="en-US" sz="1200" i="0">
                    <a:solidFill>
                      <a:srgbClr val="000000"/>
                    </a:solidFill>
                    <a:latin typeface="Cambria Math"/>
                  </a:rPr>
                  <a:t>+(1/</a:t>
                </a:r>
                <a:r>
                  <a:rPr lang="en-US" sz="1200" b="0" i="0" smtClean="0">
                    <a:solidFill>
                      <a:srgbClr val="000000"/>
                    </a:solidFill>
                    <a:latin typeface="Cambria Math"/>
                  </a:rPr>
                  <a:t>c</a:t>
                </a:r>
                <a:r>
                  <a:rPr lang="en-US" sz="1200" i="0">
                    <a:solidFill>
                      <a:srgbClr val="000000"/>
                    </a:solidFill>
                    <a:latin typeface="Cambria Math"/>
                  </a:rPr>
                  <a:t>!)</a:t>
                </a:r>
                <a:r>
                  <a:rPr lang="en-US" sz="1200" i="0" dirty="0">
                    <a:solidFill>
                      <a:srgbClr val="000000"/>
                    </a:solidFill>
                    <a:latin typeface="Calibri" pitchFamily="34" charset="0"/>
                  </a:rPr>
                  <a:t>(</a:t>
                </a:r>
                <a:r>
                  <a:rPr lang="el-GR" sz="1200" i="0" dirty="0">
                    <a:solidFill>
                      <a:srgbClr val="000000"/>
                    </a:solidFill>
                    <a:latin typeface="Calibri" pitchFamily="34" charset="0"/>
                  </a:rPr>
                  <a:t>λ/μ)</a:t>
                </a:r>
                <a:r>
                  <a:rPr lang="en-US" sz="1200" b="0" i="0" baseline="30000" dirty="0" smtClean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r>
                  <a:rPr lang="en-US" sz="1200" b="0" i="0" baseline="30000" dirty="0" smtClean="0">
                    <a:solidFill>
                      <a:srgbClr val="000000"/>
                    </a:solidFill>
                    <a:latin typeface="Cambria Math"/>
                  </a:rPr>
                  <a:t>" </a:t>
                </a:r>
                <a:r>
                  <a:rPr lang="en-US" sz="1200" b="0" i="0" baseline="30000" smtClean="0">
                    <a:solidFill>
                      <a:srgbClr val="000000"/>
                    </a:solidFill>
                    <a:latin typeface="Cambria Math"/>
                  </a:rPr>
                  <a:t> </a:t>
                </a:r>
                <a:r>
                  <a:rPr lang="en-US" sz="1200" i="0" smtClean="0">
                    <a:solidFill>
                      <a:srgbClr val="000000"/>
                    </a:solidFill>
                    <a:latin typeface="Cambria Math"/>
                  </a:rPr>
                  <a:t>∑</a:t>
                </a:r>
                <a:r>
                  <a:rPr lang="en-US" sz="1200" b="0" i="0" smtClean="0">
                    <a:solidFill>
                      <a:srgbClr val="000000"/>
                    </a:solidFill>
                    <a:latin typeface="Cambria Math"/>
                  </a:rPr>
                  <a:t>_(𝑗=1)^</a:t>
                </a:r>
                <a:r>
                  <a:rPr lang="en-US" sz="1200" i="0" smtClean="0">
                    <a:solidFill>
                      <a:srgbClr val="000000"/>
                    </a:solidFill>
                    <a:latin typeface="Cambria Math"/>
                  </a:rPr>
                  <a:t>∞</a:t>
                </a:r>
                <a:r>
                  <a:rPr lang="en-US" sz="1200" b="0" i="0" smtClean="0">
                    <a:solidFill>
                      <a:srgbClr val="000000"/>
                    </a:solidFill>
                    <a:latin typeface="Cambria Math"/>
                  </a:rPr>
                  <a:t>▒〖[(</a:t>
                </a:r>
                <a:r>
                  <a:rPr lang="el-GR" sz="1200" b="0" i="0" dirty="0">
                    <a:solidFill>
                      <a:srgbClr val="000000"/>
                    </a:solidFill>
                    <a:latin typeface="Cambria Math"/>
                  </a:rPr>
                  <a:t>"</a:t>
                </a:r>
                <a:r>
                  <a:rPr lang="el-GR" sz="1200" i="0" dirty="0">
                    <a:solidFill>
                      <a:srgbClr val="000000"/>
                    </a:solidFill>
                    <a:latin typeface="Calibri" pitchFamily="34" charset="0"/>
                  </a:rPr>
                  <a:t>λ</a:t>
                </a:r>
                <a:r>
                  <a:rPr lang="en-US" sz="1200" b="0" i="0" baseline="30000" dirty="0" smtClean="0">
                    <a:solidFill>
                      <a:srgbClr val="000000"/>
                    </a:solidFill>
                    <a:latin typeface="Calibri" pitchFamily="34" charset="0"/>
                  </a:rPr>
                  <a:t>2</a:t>
                </a:r>
                <a:r>
                  <a:rPr lang="el-GR" sz="1200" i="0" dirty="0">
                    <a:solidFill>
                      <a:srgbClr val="000000"/>
                    </a:solidFill>
                    <a:latin typeface="Calibri" pitchFamily="34" charset="0"/>
                  </a:rPr>
                  <a:t>/</a:t>
                </a:r>
                <a:r>
                  <a:rPr lang="en-US" sz="1200" b="0" i="0" dirty="0" smtClean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r>
                  <a:rPr lang="el-GR" sz="1200" i="0" dirty="0">
                    <a:solidFill>
                      <a:srgbClr val="000000"/>
                    </a:solidFill>
                    <a:latin typeface="Calibri" pitchFamily="34" charset="0"/>
                  </a:rPr>
                  <a:t>μ</a:t>
                </a:r>
                <a:r>
                  <a:rPr lang="en-US" sz="1200" b="0" i="0" dirty="0" smtClean="0">
                    <a:solidFill>
                      <a:srgbClr val="000000"/>
                    </a:solidFill>
                    <a:latin typeface="Calibri" pitchFamily="34" charset="0"/>
                  </a:rPr>
                  <a:t>)</a:t>
                </a:r>
                <a:r>
                  <a:rPr lang="en-US" sz="1200" b="0" i="0" baseline="30000" dirty="0" smtClean="0">
                    <a:solidFill>
                      <a:srgbClr val="000000"/>
                    </a:solidFill>
                    <a:latin typeface="Calibri" pitchFamily="34" charset="0"/>
                  </a:rPr>
                  <a:t>j /</a:t>
                </a:r>
                <a:r>
                  <a:rPr lang="en-US" sz="1200" b="0" i="0" baseline="30000">
                    <a:solidFill>
                      <a:srgbClr val="000000"/>
                    </a:solidFill>
                    <a:latin typeface="Cambria Math"/>
                  </a:rPr>
                  <a:t>" ∏_(</a:t>
                </a:r>
                <a:r>
                  <a:rPr lang="en-US" sz="1200" i="0">
                    <a:solidFill>
                      <a:srgbClr val="000000"/>
                    </a:solidFill>
                    <a:latin typeface="Cambria Math"/>
                  </a:rPr>
                  <a:t>𝑟=1)</a:t>
                </a:r>
                <a:r>
                  <a:rPr lang="en-US" sz="1200" b="0" i="0" smtClean="0">
                    <a:solidFill>
                      <a:srgbClr val="000000"/>
                    </a:solidFill>
                    <a:latin typeface="Cambria Math"/>
                  </a:rPr>
                  <a:t>^𝑗</a:t>
                </a:r>
                <a:r>
                  <a:rPr lang="en-US" sz="1200" b="0" i="0">
                    <a:solidFill>
                      <a:srgbClr val="000000"/>
                    </a:solidFill>
                    <a:latin typeface="Cambria Math"/>
                  </a:rPr>
                  <a:t>▒</a:t>
                </a:r>
                <a:r>
                  <a:rPr lang="en-US" sz="1200" b="0" i="0" smtClean="0">
                    <a:solidFill>
                      <a:srgbClr val="000000"/>
                    </a:solidFill>
                    <a:latin typeface="Cambria Math"/>
                  </a:rPr>
                  <a:t>〖</a:t>
                </a:r>
                <a:r>
                  <a:rPr lang="en-US" sz="1200" i="0">
                    <a:solidFill>
                      <a:srgbClr val="000000"/>
                    </a:solidFill>
                    <a:latin typeface="Cambria Math"/>
                  </a:rPr>
                  <a:t>𝑐</a:t>
                </a:r>
                <a:r>
                  <a:rPr lang="en-US" sz="1200" i="0" smtClean="0">
                    <a:solidFill>
                      <a:srgbClr val="000000"/>
                    </a:solidFill>
                    <a:latin typeface="Cambria Math"/>
                  </a:rPr>
                  <a:t>µ</a:t>
                </a:r>
                <a:r>
                  <a:rPr lang="en-US" sz="1200" i="0">
                    <a:solidFill>
                      <a:srgbClr val="000000"/>
                    </a:solidFill>
                    <a:latin typeface="Cambria Math"/>
                  </a:rPr>
                  <a:t>+</a:t>
                </a:r>
                <a:r>
                  <a:rPr lang="el-GR" sz="1200" i="0" dirty="0">
                    <a:solidFill>
                      <a:srgbClr val="000000"/>
                    </a:solidFill>
                    <a:latin typeface="Cambria Math"/>
                  </a:rPr>
                  <a:t>"</a:t>
                </a:r>
                <a:r>
                  <a:rPr lang="el-GR" sz="1200" i="0" dirty="0">
                    <a:solidFill>
                      <a:srgbClr val="000000"/>
                    </a:solidFill>
                    <a:latin typeface="Calibri" pitchFamily="34" charset="0"/>
                  </a:rPr>
                  <a:t>α</a:t>
                </a:r>
                <a:r>
                  <a:rPr lang="en-US" sz="1200" i="0">
                    <a:solidFill>
                      <a:srgbClr val="000000"/>
                    </a:solidFill>
                    <a:latin typeface="Cambria Math"/>
                  </a:rPr>
                  <a:t>" 𝑟</a:t>
                </a:r>
                <a:r>
                  <a:rPr lang="en-US" sz="1200" b="0" i="0" smtClean="0">
                    <a:solidFill>
                      <a:srgbClr val="000000"/>
                    </a:solidFill>
                    <a:latin typeface="Cambria Math"/>
                  </a:rPr>
                  <a:t>〗</a:t>
                </a:r>
                <a:r>
                  <a:rPr lang="en-US" sz="1200" b="0" i="0">
                    <a:solidFill>
                      <a:srgbClr val="000000"/>
                    </a:solidFill>
                    <a:latin typeface="Cambria Math"/>
                  </a:rPr>
                  <a:t>]</a:t>
                </a:r>
                <a:r>
                  <a:rPr lang="en-US" sz="1200" b="0" i="0" smtClean="0">
                    <a:solidFill>
                      <a:srgbClr val="000000"/>
                    </a:solidFill>
                    <a:latin typeface="Cambria Math"/>
                  </a:rPr>
                  <a:t>  ]〗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4590A06-027B-46B5-84EC-15960CA60C3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4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Balking </a:t>
            </a:r>
            <a:r>
              <a:rPr lang="en-U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Systems</a:t>
            </a:r>
          </a:p>
          <a:p>
            <a:pPr algn="ctr">
              <a:lnSpc>
                <a:spcPct val="100000"/>
              </a:lnSpc>
            </a:pPr>
            <a:r>
              <a:rPr lang="en-US" sz="2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Rushil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Chugh</a:t>
            </a:r>
            <a:endParaRPr lang="en-US" sz="2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Nikhil </a:t>
            </a:r>
            <a:r>
              <a:rPr lang="en-US" sz="2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Khatu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CSC 777</a:t>
            </a:r>
          </a:p>
        </p:txBody>
      </p:sp>
    </p:spTree>
    <p:extLst>
      <p:ext uri="{BB962C8B-B14F-4D97-AF65-F5344CB8AC3E}">
        <p14:creationId xmlns:p14="http://schemas.microsoft.com/office/powerpoint/2010/main" val="24336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93680"/>
            <a:ext cx="8229240" cy="1305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Balking in M/M/s</a:t>
            </a:r>
            <a:endParaRPr sz="4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Shape 2"/>
              <p:cNvSpPr txBox="1"/>
              <p:nvPr/>
            </p:nvSpPr>
            <p:spPr>
              <a:xfrm>
                <a:off x="457920" y="1600920"/>
                <a:ext cx="8229240" cy="45255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buSzPct val="25000"/>
                </a:pPr>
                <a:r>
                  <a:rPr lang="en-US" sz="240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P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</a:rPr>
                  <a:t>= [(1/n!)(</a:t>
                </a:r>
                <a:r>
                  <a:rPr lang="el-GR" sz="2400" dirty="0">
                    <a:solidFill>
                      <a:srgbClr val="000000"/>
                    </a:solidFill>
                    <a:latin typeface="Calibri" pitchFamily="34" charset="0"/>
                  </a:rPr>
                  <a:t>λ/μ)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Calibri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</a:rPr>
                  <a:t>] P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libri" pitchFamily="34" charset="0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(Result from Birth Death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Processes)      n</a:t>
                </a: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</a:rPr>
                  <a:t>&lt;=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</a:p>
              <a:p>
                <a:pPr>
                  <a:buSzPct val="25000"/>
                </a:pPr>
                <a:endParaRPr lang="en-US" sz="2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>
                  <a:buSzPct val="25000"/>
                </a:pP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Putting P</a:t>
                </a:r>
                <a:r>
                  <a:rPr lang="en-US" sz="2400" baseline="-25000" dirty="0" smtClean="0">
                    <a:solidFill>
                      <a:srgbClr val="000000"/>
                    </a:solidFill>
                    <a:latin typeface="Calibri" pitchFamily="34" charset="0"/>
                  </a:rPr>
                  <a:t>c-1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 and P</a:t>
                </a:r>
                <a:r>
                  <a:rPr lang="en-US" sz="2400" baseline="-25000" dirty="0" smtClean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 and using BD process derivation equations:</a:t>
                </a:r>
              </a:p>
              <a:p>
                <a:pPr>
                  <a:buSzPct val="25000"/>
                </a:pP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P</a:t>
                </a:r>
                <a:r>
                  <a:rPr lang="en-US" sz="2400" baseline="-25000" dirty="0" smtClean="0">
                    <a:solidFill>
                      <a:srgbClr val="000000"/>
                    </a:solidFill>
                    <a:latin typeface="Calibri"/>
                  </a:rPr>
                  <a:t>c+1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= [(1/c!)(λ/μ)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Calibri"/>
                  </a:rPr>
                  <a:t>c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(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/>
                  </a:rPr>
                  <a:t>λp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/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/>
                  </a:rPr>
                  <a:t>cμ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+α)]P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libri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;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			             n=c+1</a:t>
                </a:r>
                <a:endParaRPr lang="en-US" sz="240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>
                  <a:buSzPct val="25000"/>
                </a:pP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P</a:t>
                </a:r>
                <a:r>
                  <a:rPr lang="en-US" sz="2400" baseline="-25000" dirty="0" smtClean="0">
                    <a:solidFill>
                      <a:srgbClr val="000000"/>
                    </a:solidFill>
                    <a:latin typeface="Calibri"/>
                  </a:rPr>
                  <a:t>c+2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= [(1/c!)(λ/μ)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Calibri"/>
                  </a:rPr>
                  <a:t>c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((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/>
                  </a:rPr>
                  <a:t>λp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)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/(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/>
                  </a:rPr>
                  <a:t>cμ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+α)(cμ+2α)]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P</a:t>
                </a:r>
                <a:r>
                  <a:rPr lang="en-US" sz="2400" baseline="-25000" dirty="0" smtClean="0">
                    <a:solidFill>
                      <a:srgbClr val="000000"/>
                    </a:solidFill>
                    <a:latin typeface="Calibri"/>
                  </a:rPr>
                  <a:t>0</a:t>
                </a:r>
              </a:p>
              <a:p>
                <a:pPr>
                  <a:buSzPct val="25000"/>
                </a:pPr>
                <a:endParaRPr lang="en-US" sz="2400" dirty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buSzPct val="25000"/>
                </a:pP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Generalizing, we get:</a:t>
                </a:r>
                <a:endParaRPr lang="en-US" sz="2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</a:rPr>
                  <a:t>					</a:t>
                </a:r>
                <a:endParaRPr lang="en-US" sz="2400" dirty="0">
                  <a:latin typeface="Calibri" pitchFamily="34" charset="0"/>
                </a:endParaRPr>
              </a:p>
              <a:p>
                <a:pPr>
                  <a:buSzPct val="25000"/>
                </a:pPr>
                <a:r>
                  <a:rPr lang="en-US" sz="240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P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[(</a:t>
                </a: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</a:rPr>
                  <a:t>1/c!)(</a:t>
                </a:r>
                <a:r>
                  <a:rPr lang="el-GR" sz="2400" dirty="0">
                    <a:solidFill>
                      <a:srgbClr val="000000"/>
                    </a:solidFill>
                    <a:latin typeface="Calibri" pitchFamily="34" charset="0"/>
                  </a:rPr>
                  <a:t>λ/μ)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[(</a:t>
                </a:r>
                <a:r>
                  <a:rPr lang="el-GR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λ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p)</a:t>
                </a:r>
                <a:r>
                  <a:rPr lang="en-US" sz="2400" baseline="30000" dirty="0" smtClean="0">
                    <a:solidFill>
                      <a:srgbClr val="000000"/>
                    </a:solidFill>
                    <a:latin typeface="Calibri" pitchFamily="34" charset="0"/>
                  </a:rPr>
                  <a:t>n-c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]P</a:t>
                </a:r>
                <a:r>
                  <a:rPr lang="en-US" sz="2400" baseline="-25000" dirty="0" smtClean="0">
                    <a:solidFill>
                      <a:srgbClr val="000000"/>
                    </a:solidFill>
                    <a:latin typeface="Calibri" pitchFamily="34" charset="0"/>
                  </a:rPr>
                  <a:t>o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/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  <a:ea typeface="Waree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µ+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α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𝑟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]			n&gt;c</a:t>
                </a:r>
              </a:p>
              <a:p>
                <a:pPr>
                  <a:buSzPct val="25000"/>
                </a:pPr>
                <a:endParaRPr lang="en-US" sz="2400" baseline="-25000" dirty="0" smtClean="0">
                  <a:latin typeface="Calibri" pitchFamily="34" charset="0"/>
                </a:endParaRPr>
              </a:p>
              <a:p>
                <a:pPr>
                  <a:buSzPct val="25000"/>
                </a:pPr>
                <a:endParaRPr lang="en-US" sz="2400" baseline="-25000" dirty="0">
                  <a:latin typeface="Calibri" pitchFamily="34" charset="0"/>
                </a:endParaRPr>
              </a:p>
              <a:p>
                <a:pPr>
                  <a:buSzPct val="25000"/>
                </a:pPr>
                <a:r>
                  <a:rPr lang="en-US" sz="2400" dirty="0" smtClean="0">
                    <a:latin typeface="Calibri" pitchFamily="34" charset="0"/>
                  </a:rPr>
                  <a:t>Where </a:t>
                </a:r>
                <a:r>
                  <a:rPr lang="en-US" sz="2400" dirty="0" err="1" smtClean="0">
                    <a:latin typeface="Calibri" pitchFamily="34" charset="0"/>
                  </a:rPr>
                  <a:t>Pn</a:t>
                </a:r>
                <a:r>
                  <a:rPr lang="en-US" sz="2400" dirty="0" smtClean="0">
                    <a:latin typeface="Calibri" pitchFamily="34" charset="0"/>
                  </a:rPr>
                  <a:t> denotes the transient state probability that there are n customers in the system.</a:t>
                </a:r>
                <a:endParaRPr sz="24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7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0" y="1600920"/>
                <a:ext cx="8229240" cy="4525560"/>
              </a:xfrm>
              <a:prstGeom prst="rect">
                <a:avLst/>
              </a:prstGeom>
              <a:blipFill rotWithShape="1">
                <a:blip r:embed="rId3"/>
                <a:stretch>
                  <a:fillRect l="-1111" t="-1078" r="-1852" b="-4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Other 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results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Shape 2"/>
              <p:cNvSpPr txBox="1"/>
              <p:nvPr/>
            </p:nvSpPr>
            <p:spPr>
              <a:xfrm>
                <a:off x="458280" y="1601280"/>
                <a:ext cx="8229240" cy="45255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buSzPct val="25000"/>
                </a:pP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N= (1/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r>
                  <a:rPr lang="el-GR" sz="2400" dirty="0">
                    <a:solidFill>
                      <a:srgbClr val="000000"/>
                    </a:solidFill>
                    <a:latin typeface="Calibri" pitchFamily="34" charset="0"/>
                  </a:rPr>
                  <a:t>μ)</a:t>
                </a:r>
                <a:r>
                  <a:rPr lang="el-GR" sz="2400" dirty="0">
                    <a:solidFill>
                      <a:srgbClr val="000000"/>
                    </a:solidFill>
                    <a:latin typeface="Calibri" pitchFamily="34" charset="0"/>
                    <a:ea typeface="Waree"/>
                  </a:rPr>
                  <a:t>[</a:t>
                </a:r>
                <a:r>
                  <a:rPr lang="el-GR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α+λ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p (1-p)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ar-AE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400" b="0" i="1" baseline="-2500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 smtClean="0">
                  <a:latin typeface="Calibri" pitchFamily="34" charset="0"/>
                </a:endParaRPr>
              </a:p>
              <a:p>
                <a:pPr>
                  <a:buSzPct val="25000"/>
                </a:pPr>
                <a:endParaRPr lang="en-US" sz="2400" dirty="0">
                  <a:latin typeface="Calibri" pitchFamily="34" charset="0"/>
                </a:endParaRPr>
              </a:p>
              <a:p>
                <a:pPr>
                  <a:buSzPct val="25000"/>
                </a:pP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</a:rPr>
                  <a:t>A= (1/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r>
                  <a:rPr lang="el-GR" sz="2400" dirty="0">
                    <a:solidFill>
                      <a:srgbClr val="000000"/>
                    </a:solidFill>
                    <a:latin typeface="Calibri" pitchFamily="34" charset="0"/>
                  </a:rPr>
                  <a:t>μ</a:t>
                </a:r>
                <a:r>
                  <a:rPr lang="el-GR" sz="2400" dirty="0" smtClean="0">
                    <a:solidFill>
                      <a:srgbClr val="000000"/>
                    </a:solidFill>
                    <a:latin typeface="Calibri" pitchFamily="34" charset="0"/>
                  </a:rPr>
                  <a:t>)</a:t>
                </a:r>
                <a:r>
                  <a:rPr lang="el-GR" sz="2400" dirty="0" smtClean="0">
                    <a:solidFill>
                      <a:srgbClr val="000000"/>
                    </a:solidFill>
                    <a:latin typeface="Calibri" pitchFamily="34" charset="0"/>
                    <a:ea typeface="Waree"/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rgbClr val="000000"/>
                            </a:solidFill>
                            <a:latin typeface="Calibri" pitchFamily="34" charset="0"/>
                          </a:rPr>
                          <m:t>λ</m:t>
                        </m:r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400" b="0" i="1" baseline="-25000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ar-AE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ar-AE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sz="2400" dirty="0">
                                <a:solidFill>
                                  <a:srgbClr val="000000"/>
                                </a:solidFill>
                                <a:latin typeface="Calibri" pitchFamily="34" charset="0"/>
                              </a:rPr>
                              <m:t>λ</m:t>
                            </m:r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400" i="1" baseline="-250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>
                  <a:buSzPct val="25000"/>
                </a:pPr>
                <a:endParaRPr lang="en-US" sz="2400" dirty="0" smtClean="0"/>
              </a:p>
              <a:p>
                <a:pPr>
                  <a:buSzPct val="25000"/>
                </a:pPr>
                <a:r>
                  <a:rPr lang="en-US" sz="2400" dirty="0" smtClean="0"/>
                  <a:t>Where N represents the average number of customers lost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>
                  <a:buSzPct val="25000"/>
                </a:pPr>
                <a:endParaRPr lang="en-US" sz="2400" dirty="0" smtClean="0"/>
              </a:p>
              <a:p>
                <a:pPr>
                  <a:buSzPct val="25000"/>
                </a:pPr>
                <a:r>
                  <a:rPr lang="en-US" sz="2400" dirty="0" smtClean="0"/>
                  <a:t>And A represents the average number of customers attended</a:t>
                </a:r>
                <a:endParaRPr lang="en-US" sz="2400" dirty="0"/>
              </a:p>
            </p:txBody>
          </p:sp>
        </mc:Choice>
        <mc:Fallback xmlns="">
          <p:sp>
            <p:nvSpPr>
              <p:cNvPr id="17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80" y="1601280"/>
                <a:ext cx="8229240" cy="4525560"/>
              </a:xfrm>
              <a:prstGeom prst="rect">
                <a:avLst/>
              </a:prstGeom>
              <a:blipFill rotWithShape="1">
                <a:blip r:embed="rId2"/>
                <a:stretch>
                  <a:fillRect l="-1111" t="-1334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57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304800"/>
            <a:ext cx="8229240" cy="1143000"/>
          </a:xfrm>
        </p:spPr>
        <p:txBody>
          <a:bodyPr/>
          <a:lstStyle/>
          <a:p>
            <a:pPr algn="ctr"/>
            <a:r>
              <a:rPr lang="en-US" sz="4400" dirty="0" smtClean="0">
                <a:latin typeface="Calibri" pitchFamily="34" charset="0"/>
              </a:rPr>
              <a:t>Considerations for Algorithm</a:t>
            </a:r>
            <a:endParaRPr lang="en-US" sz="4400" dirty="0">
              <a:latin typeface="Calibri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Followed the algorithm for a regular M/M/s queue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Response time was calculated by taking inter arrival time, service time, impatient time and retrial times for all individual calls into consideration.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Buffer had a finite value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All the aforementioned times are mutually independent.</a:t>
            </a: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Customer reneges if the waiting time is above a particular threshold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value</a:t>
            </a: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Retrial inter arrival times assumed to be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exponential</a:t>
            </a:r>
            <a:endParaRPr lang="en-US" sz="28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4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404" y="533400"/>
            <a:ext cx="7772400" cy="838201"/>
          </a:xfrm>
        </p:spPr>
        <p:txBody>
          <a:bodyPr/>
          <a:lstStyle/>
          <a:p>
            <a:r>
              <a:rPr lang="en-US" sz="4400" dirty="0" smtClean="0"/>
              <a:t>Considerations for Simulation</a:t>
            </a:r>
            <a:endParaRPr lang="en-US" sz="4400" dirty="0"/>
          </a:p>
        </p:txBody>
      </p:sp>
      <p:sp>
        <p:nvSpPr>
          <p:cNvPr id="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Service rate was kept fixed at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1 customer per 1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ms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Number of buffers were fixed at 10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Number of servers and arrival rate was varied to obtain respective response times.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 customer balks with a probability of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0.2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1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7620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Results of Simulation for number of servers=3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28313"/>
              </p:ext>
            </p:extLst>
          </p:nvPr>
        </p:nvGraphicFramePr>
        <p:xfrm>
          <a:off x="2209800" y="2133600"/>
          <a:ext cx="4419420" cy="3733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638"/>
                <a:gridCol w="1854782"/>
              </a:tblGrid>
              <a:tr h="233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Response time </a:t>
                      </a:r>
                      <a:r>
                        <a:rPr lang="en-US" sz="1100" u="none" strike="noStrike" dirty="0" err="1">
                          <a:effectLst/>
                        </a:rPr>
                        <a:t>vs</a:t>
                      </a:r>
                      <a:r>
                        <a:rPr lang="en-US" sz="1100" u="none" strike="noStrike" dirty="0">
                          <a:effectLst/>
                        </a:rPr>
                        <a:t> Lambda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No. of servers =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Lambda (Customers per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ms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0.275615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1.30433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1.51234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1.75072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2.16763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2.37624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2.45622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2.54721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2.64682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2.75313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2.83562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2.94453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05009"/>
              </p:ext>
            </p:extLst>
          </p:nvPr>
        </p:nvGraphicFramePr>
        <p:xfrm>
          <a:off x="2209800" y="2057400"/>
          <a:ext cx="4343400" cy="4114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284"/>
                <a:gridCol w="1996116"/>
              </a:tblGrid>
              <a:tr h="423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Response time </a:t>
                      </a:r>
                      <a:r>
                        <a:rPr lang="en-US" sz="1100" u="none" strike="noStrike" dirty="0" err="1">
                          <a:effectLst/>
                        </a:rPr>
                        <a:t>vs</a:t>
                      </a:r>
                      <a:r>
                        <a:rPr lang="en-US" sz="1100" u="none" strike="noStrike" dirty="0">
                          <a:effectLst/>
                        </a:rPr>
                        <a:t> Lambda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No. of servers =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Lambda (Customers per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ms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0.24307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0.46532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1.03064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1.50169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1.55284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2.07193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2.18843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2.33869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2.40513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2.52783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2.64623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2.75441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2.84671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2.89864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Shape 1"/>
          <p:cNvSpPr txBox="1"/>
          <p:nvPr/>
        </p:nvSpPr>
        <p:spPr>
          <a:xfrm>
            <a:off x="457200" y="7620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Results of Simulation for number of servers=4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66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20360"/>
              </p:ext>
            </p:extLst>
          </p:nvPr>
        </p:nvGraphicFramePr>
        <p:xfrm>
          <a:off x="2323920" y="2057400"/>
          <a:ext cx="4762680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0594"/>
                <a:gridCol w="2082086"/>
              </a:tblGrid>
              <a:tr h="443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Response time </a:t>
                      </a:r>
                      <a:r>
                        <a:rPr lang="en-US" sz="1100" u="none" strike="noStrike" dirty="0" err="1">
                          <a:effectLst/>
                        </a:rPr>
                        <a:t>vs</a:t>
                      </a:r>
                      <a:r>
                        <a:rPr lang="en-US" sz="1100" u="none" strike="noStrike" dirty="0">
                          <a:effectLst/>
                        </a:rPr>
                        <a:t> Lambda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No. of servers = </a:t>
                      </a:r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Response Time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Lambda (Customers per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ms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0.093043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0.365216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0.930796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1.351521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1.617698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1.864737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2.0790085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2.2217555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2.2848735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2.4014385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2.5139185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2.6166895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2.7043745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2.753708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Shape 1"/>
          <p:cNvSpPr txBox="1"/>
          <p:nvPr/>
        </p:nvSpPr>
        <p:spPr>
          <a:xfrm>
            <a:off x="457200" y="7620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Results of Simulation for number of servers=10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18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240" cy="1143000"/>
          </a:xfrm>
        </p:spPr>
        <p:txBody>
          <a:bodyPr/>
          <a:lstStyle/>
          <a:p>
            <a:pPr algn="ctr"/>
            <a:r>
              <a:rPr lang="en-US" sz="3600" dirty="0" smtClean="0"/>
              <a:t>Expected results for Simulation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805613" cy="501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23" y="116581"/>
            <a:ext cx="8229240" cy="1143000"/>
          </a:xfrm>
        </p:spPr>
        <p:txBody>
          <a:bodyPr/>
          <a:lstStyle/>
          <a:p>
            <a:pPr algn="ctr"/>
            <a:r>
              <a:rPr lang="en-US" sz="3200" dirty="0" smtClean="0">
                <a:latin typeface="Calibri" pitchFamily="34" charset="0"/>
              </a:rPr>
              <a:t>Expected </a:t>
            </a:r>
            <a:r>
              <a:rPr lang="en-US" sz="3200" dirty="0" err="1" smtClean="0">
                <a:latin typeface="Calibri" pitchFamily="34" charset="0"/>
              </a:rPr>
              <a:t>vs</a:t>
            </a:r>
            <a:r>
              <a:rPr lang="en-US" sz="3200" dirty="0" smtClean="0">
                <a:latin typeface="Calibri" pitchFamily="34" charset="0"/>
              </a:rPr>
              <a:t> Calculated results for Simulation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3975"/>
            <a:ext cx="780097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1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Finite-source </a:t>
            </a:r>
            <a:r>
              <a:rPr lang="en-US" b="1" i="1" dirty="0"/>
              <a:t>M</a:t>
            </a:r>
            <a:r>
              <a:rPr lang="en-US" b="1" dirty="0"/>
              <a:t>/</a:t>
            </a:r>
            <a:r>
              <a:rPr lang="en-US" b="1" i="1" dirty="0"/>
              <a:t>M</a:t>
            </a:r>
            <a:r>
              <a:rPr lang="en-US" b="1" dirty="0"/>
              <a:t>/</a:t>
            </a:r>
            <a:r>
              <a:rPr lang="en-US" b="1" i="1" dirty="0"/>
              <a:t>S</a:t>
            </a:r>
            <a:r>
              <a:rPr lang="en-US" b="1" dirty="0"/>
              <a:t> retrial queue with search for balking and impatient customers from the </a:t>
            </a:r>
            <a:r>
              <a:rPr lang="en-US" b="1" dirty="0" smtClean="0"/>
              <a:t>orbit</a:t>
            </a:r>
            <a:r>
              <a:rPr lang="en-US" dirty="0" smtClean="0"/>
              <a:t> </a:t>
            </a:r>
            <a:r>
              <a:rPr lang="en-US" dirty="0"/>
              <a:t>Patrick </a:t>
            </a:r>
            <a:r>
              <a:rPr lang="en-US" dirty="0" err="1" smtClean="0"/>
              <a:t>Wüchner</a:t>
            </a:r>
            <a:r>
              <a:rPr lang="en-US" baseline="30000" dirty="0" smtClean="0"/>
              <a:t> </a:t>
            </a:r>
            <a:r>
              <a:rPr lang="en-US" baseline="30000" dirty="0"/>
              <a:t>, </a:t>
            </a:r>
            <a:r>
              <a:rPr lang="en-US" dirty="0"/>
              <a:t>, </a:t>
            </a:r>
            <a:r>
              <a:rPr lang="en-US" dirty="0" err="1"/>
              <a:t>János</a:t>
            </a:r>
            <a:r>
              <a:rPr lang="en-US" dirty="0"/>
              <a:t> </a:t>
            </a:r>
            <a:r>
              <a:rPr lang="en-US" dirty="0" err="1" smtClean="0"/>
              <a:t>Sztrik</a:t>
            </a:r>
            <a:r>
              <a:rPr lang="en-US" baseline="30000" dirty="0" smtClean="0"/>
              <a:t> </a:t>
            </a:r>
            <a:r>
              <a:rPr lang="en-US" dirty="0"/>
              <a:t>, Hermann de </a:t>
            </a:r>
            <a:r>
              <a:rPr lang="en-US" dirty="0" smtClean="0"/>
              <a:t>Meer</a:t>
            </a:r>
          </a:p>
          <a:p>
            <a:r>
              <a:rPr lang="en-US" b="1" dirty="0"/>
              <a:t>On a </a:t>
            </a:r>
            <a:r>
              <a:rPr lang="en-US" b="1" dirty="0" err="1"/>
              <a:t>multiserver</a:t>
            </a:r>
            <a:r>
              <a:rPr lang="en-US" b="1" dirty="0"/>
              <a:t> </a:t>
            </a:r>
            <a:r>
              <a:rPr lang="en-US" b="1" dirty="0" err="1"/>
              <a:t>markovian</a:t>
            </a:r>
            <a:r>
              <a:rPr lang="en-US" b="1" dirty="0"/>
              <a:t> </a:t>
            </a:r>
            <a:r>
              <a:rPr lang="en-US" b="1" dirty="0" err="1"/>
              <a:t>queueing</a:t>
            </a:r>
            <a:r>
              <a:rPr lang="en-US" b="1" dirty="0"/>
              <a:t> system with balking and </a:t>
            </a:r>
            <a:r>
              <a:rPr lang="en-US" b="1" dirty="0" smtClean="0"/>
              <a:t>reneging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 smtClean="0"/>
              <a:t>Montazer-Haghighi</a:t>
            </a:r>
            <a:r>
              <a:rPr lang="en-US" dirty="0" smtClean="0"/>
              <a:t>, J</a:t>
            </a:r>
            <a:r>
              <a:rPr lang="en-US" dirty="0"/>
              <a:t>. </a:t>
            </a:r>
            <a:r>
              <a:rPr lang="en-US" dirty="0" err="1" smtClean="0"/>
              <a:t>Medhi</a:t>
            </a:r>
            <a:r>
              <a:rPr lang="en-US" dirty="0" smtClean="0"/>
              <a:t>, S.G</a:t>
            </a:r>
            <a:r>
              <a:rPr lang="en-US" dirty="0"/>
              <a:t>. </a:t>
            </a:r>
            <a:r>
              <a:rPr lang="en-US" dirty="0" err="1" smtClean="0"/>
              <a:t>Mohanty</a:t>
            </a:r>
            <a:endParaRPr lang="en-US" dirty="0" smtClean="0"/>
          </a:p>
          <a:p>
            <a:r>
              <a:rPr lang="en-US" b="1" dirty="0"/>
              <a:t>On the impact of customer balking, impatience and retrials in telecommunication systems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J.R. </a:t>
            </a:r>
            <a:r>
              <a:rPr lang="en-US" dirty="0" err="1" smtClean="0"/>
              <a:t>Artalejo</a:t>
            </a:r>
            <a:r>
              <a:rPr lang="en-US" baseline="30000" dirty="0" smtClean="0"/>
              <a:t> </a:t>
            </a:r>
            <a:r>
              <a:rPr lang="en-US" dirty="0"/>
              <a:t>, V. </a:t>
            </a:r>
            <a:r>
              <a:rPr lang="en-US" dirty="0" err="1" smtClean="0"/>
              <a:t>Pla</a:t>
            </a:r>
            <a:r>
              <a:rPr lang="en-US" baseline="30000" dirty="0" smtClean="0"/>
              <a:t> </a:t>
            </a:r>
            <a:endParaRPr lang="en-US" dirty="0"/>
          </a:p>
          <a:p>
            <a:r>
              <a:rPr lang="en-US" b="1" dirty="0" smtClean="0"/>
              <a:t>ECE 777 – Dr. </a:t>
            </a:r>
            <a:r>
              <a:rPr lang="en-US" b="1" dirty="0" err="1" smtClean="0"/>
              <a:t>Dutta’s</a:t>
            </a:r>
            <a:r>
              <a:rPr lang="en-US" b="1" dirty="0" smtClean="0"/>
              <a:t> class lectures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335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152400"/>
            <a:ext cx="4710185" cy="1676400"/>
          </a:xfrm>
        </p:spPr>
        <p:txBody>
          <a:bodyPr/>
          <a:lstStyle/>
          <a:p>
            <a:r>
              <a:rPr lang="en-US" sz="4000" dirty="0">
                <a:latin typeface="Calibri" pitchFamily="34" charset="0"/>
              </a:rPr>
              <a:t>Terminology used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457200" y="20574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Traffic intensity (A)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Inter arrival time (</a:t>
            </a:r>
            <a:r>
              <a:rPr lang="el-GR" sz="2800" dirty="0" smtClean="0">
                <a:latin typeface="Calibri"/>
              </a:rPr>
              <a:t>λ</a:t>
            </a:r>
            <a:r>
              <a:rPr lang="en-US" sz="2800" dirty="0" smtClean="0">
                <a:latin typeface="Calibri"/>
              </a:rPr>
              <a:t>)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Calibri"/>
              </a:rPr>
              <a:t>Service time (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μ)</a:t>
            </a:r>
            <a:endParaRPr lang="el-GR" sz="28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Impatience time (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α)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Balking probability (p)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4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customer both balk and renege? How?</a:t>
            </a:r>
          </a:p>
          <a:p>
            <a:r>
              <a:rPr lang="en-US" dirty="0" smtClean="0"/>
              <a:t>Which out of balking and reneging is worse for performance and why?</a:t>
            </a:r>
          </a:p>
          <a:p>
            <a:r>
              <a:rPr lang="en-US" dirty="0" smtClean="0"/>
              <a:t>Does balking mitigate loss?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38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to what has been covered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381000" y="20574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Full availability system – Customer finds the server idle and is serviced without going into the queue (a&lt;1)</a:t>
            </a:r>
            <a:endParaRPr lang="en-US" sz="28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Limited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Availability – Customer finds the server busy and waits in the queue (a&gt;1)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The latter scenario is where the concept of Balking is so evident in the real world scenario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Balking Systems - Introduction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What are Balking Systems?</a:t>
            </a:r>
            <a:endParaRPr sz="28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Example – Customer care scenario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Difference between balking and reneging</a:t>
            </a:r>
            <a:endParaRPr sz="2800" dirty="0" smtClean="0"/>
          </a:p>
        </p:txBody>
      </p:sp>
    </p:spTree>
    <p:extLst>
      <p:ext uri="{BB962C8B-B14F-4D97-AF65-F5344CB8AC3E}">
        <p14:creationId xmlns:p14="http://schemas.microsoft.com/office/powerpoint/2010/main" val="40899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20" y="228600"/>
            <a:ext cx="7696200" cy="1143001"/>
          </a:xfrm>
        </p:spPr>
        <p:txBody>
          <a:bodyPr/>
          <a:lstStyle/>
          <a:p>
            <a:r>
              <a:rPr lang="en-US" sz="4400" dirty="0" smtClean="0"/>
              <a:t>Why study Balking Systems?</a:t>
            </a:r>
            <a:endParaRPr lang="en-US" sz="4400" dirty="0"/>
          </a:p>
        </p:txBody>
      </p:sp>
      <p:sp>
        <p:nvSpPr>
          <p:cNvPr id="4" name="TextShape 2"/>
          <p:cNvSpPr txBox="1"/>
          <p:nvPr/>
        </p:nvSpPr>
        <p:spPr>
          <a:xfrm>
            <a:off x="457200" y="18288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Why do customers balk?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Impatience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from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customers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Does impatience affect performance?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It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contributes to an increase in response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time, thus depreciating performance</a:t>
            </a: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So, why study balking systems?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Use in Telecommunication systems, Call Centers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Flow 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of a typical Balking System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666880" y="1840320"/>
            <a:ext cx="1980720" cy="914040"/>
          </a:xfrm>
          <a:prstGeom prst="flowChartDecision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Balking?</a:t>
            </a:r>
            <a:endParaRPr dirty="0"/>
          </a:p>
        </p:txBody>
      </p:sp>
      <p:sp>
        <p:nvSpPr>
          <p:cNvPr id="88" name="CustomShape 3"/>
          <p:cNvSpPr/>
          <p:nvPr/>
        </p:nvSpPr>
        <p:spPr>
          <a:xfrm flipV="1">
            <a:off x="1828800" y="2310480"/>
            <a:ext cx="837720" cy="129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pic>
        <p:nvPicPr>
          <p:cNvPr id="8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1523880"/>
            <a:ext cx="2066400" cy="161892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4648320" y="2297520"/>
            <a:ext cx="99036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91" name="CustomShape 5"/>
          <p:cNvSpPr/>
          <p:nvPr/>
        </p:nvSpPr>
        <p:spPr>
          <a:xfrm>
            <a:off x="4921560" y="1928160"/>
            <a:ext cx="490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No</a:t>
            </a:r>
            <a:endParaRPr dirty="0"/>
          </a:p>
        </p:txBody>
      </p:sp>
      <p:sp>
        <p:nvSpPr>
          <p:cNvPr id="92" name="CustomShape 6"/>
          <p:cNvSpPr/>
          <p:nvPr/>
        </p:nvSpPr>
        <p:spPr>
          <a:xfrm>
            <a:off x="3657600" y="2754720"/>
            <a:ext cx="360" cy="15883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93" name="CustomShape 7"/>
          <p:cNvSpPr/>
          <p:nvPr/>
        </p:nvSpPr>
        <p:spPr>
          <a:xfrm flipV="1">
            <a:off x="2438280" y="2310120"/>
            <a:ext cx="360" cy="20322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94" name="CustomShape 8"/>
          <p:cNvSpPr/>
          <p:nvPr/>
        </p:nvSpPr>
        <p:spPr>
          <a:xfrm>
            <a:off x="2606760" y="3859560"/>
            <a:ext cx="909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Retry?</a:t>
            </a:r>
            <a:endParaRPr dirty="0"/>
          </a:p>
        </p:txBody>
      </p:sp>
      <p:sp>
        <p:nvSpPr>
          <p:cNvPr id="95" name="CustomShape 9"/>
          <p:cNvSpPr/>
          <p:nvPr/>
        </p:nvSpPr>
        <p:spPr>
          <a:xfrm>
            <a:off x="5394960" y="3733920"/>
            <a:ext cx="2453400" cy="1218960"/>
          </a:xfrm>
          <a:prstGeom prst="flowChartDecision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Impatient?</a:t>
            </a:r>
            <a:endParaRPr dirty="0"/>
          </a:p>
        </p:txBody>
      </p:sp>
      <p:sp>
        <p:nvSpPr>
          <p:cNvPr id="96" name="CustomShape 10"/>
          <p:cNvSpPr/>
          <p:nvPr/>
        </p:nvSpPr>
        <p:spPr>
          <a:xfrm>
            <a:off x="6621840" y="3124080"/>
            <a:ext cx="360" cy="6091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97" name="CustomShape 11"/>
          <p:cNvSpPr/>
          <p:nvPr/>
        </p:nvSpPr>
        <p:spPr>
          <a:xfrm flipH="1">
            <a:off x="3656880" y="4343400"/>
            <a:ext cx="173700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98" name="CustomShape 12"/>
          <p:cNvSpPr/>
          <p:nvPr/>
        </p:nvSpPr>
        <p:spPr>
          <a:xfrm>
            <a:off x="3702600" y="3429000"/>
            <a:ext cx="548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99" name="CustomShape 13"/>
          <p:cNvSpPr/>
          <p:nvPr/>
        </p:nvSpPr>
        <p:spPr>
          <a:xfrm>
            <a:off x="4336200" y="3972600"/>
            <a:ext cx="548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100" name="CustomShape 14"/>
          <p:cNvSpPr/>
          <p:nvPr/>
        </p:nvSpPr>
        <p:spPr>
          <a:xfrm>
            <a:off x="2644560" y="4132080"/>
            <a:ext cx="815400" cy="419040"/>
          </a:xfrm>
          <a:prstGeom prst="flowChartDecision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1" name="CustomShape 15"/>
          <p:cNvSpPr/>
          <p:nvPr/>
        </p:nvSpPr>
        <p:spPr>
          <a:xfrm flipH="1">
            <a:off x="3459600" y="4341960"/>
            <a:ext cx="1969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02" name="CustomShape 16"/>
          <p:cNvSpPr/>
          <p:nvPr/>
        </p:nvSpPr>
        <p:spPr>
          <a:xfrm flipH="1">
            <a:off x="2438280" y="4341960"/>
            <a:ext cx="20592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03" name="CustomShape 17"/>
          <p:cNvSpPr/>
          <p:nvPr/>
        </p:nvSpPr>
        <p:spPr>
          <a:xfrm>
            <a:off x="2505600" y="3490200"/>
            <a:ext cx="548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104" name="CustomShape 18"/>
          <p:cNvSpPr/>
          <p:nvPr/>
        </p:nvSpPr>
        <p:spPr>
          <a:xfrm>
            <a:off x="773280" y="1447920"/>
            <a:ext cx="647280" cy="6091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λ</a:t>
            </a:r>
            <a:endParaRPr dirty="0"/>
          </a:p>
        </p:txBody>
      </p:sp>
      <p:sp>
        <p:nvSpPr>
          <p:cNvPr id="105" name="CustomShape 19"/>
          <p:cNvSpPr/>
          <p:nvPr/>
        </p:nvSpPr>
        <p:spPr>
          <a:xfrm>
            <a:off x="773280" y="2463840"/>
            <a:ext cx="685440" cy="6415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λ</a:t>
            </a:r>
            <a:endParaRPr dirty="0"/>
          </a:p>
        </p:txBody>
      </p:sp>
      <p:sp>
        <p:nvSpPr>
          <p:cNvPr id="106" name="Line 20"/>
          <p:cNvSpPr/>
          <p:nvPr/>
        </p:nvSpPr>
        <p:spPr>
          <a:xfrm flipH="1">
            <a:off x="533160" y="1968120"/>
            <a:ext cx="334800" cy="365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7" name="Line 21"/>
          <p:cNvSpPr/>
          <p:nvPr/>
        </p:nvSpPr>
        <p:spPr>
          <a:xfrm>
            <a:off x="533160" y="2333520"/>
            <a:ext cx="334800" cy="333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8" name="Line 22"/>
          <p:cNvSpPr/>
          <p:nvPr/>
        </p:nvSpPr>
        <p:spPr>
          <a:xfrm>
            <a:off x="1326240" y="1968120"/>
            <a:ext cx="273960" cy="329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9" name="Line 23"/>
          <p:cNvSpPr/>
          <p:nvPr/>
        </p:nvSpPr>
        <p:spPr>
          <a:xfrm flipH="1">
            <a:off x="1358640" y="2297520"/>
            <a:ext cx="241560" cy="260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0" name="CustomShape 24"/>
          <p:cNvSpPr/>
          <p:nvPr/>
        </p:nvSpPr>
        <p:spPr>
          <a:xfrm flipH="1" flipV="1">
            <a:off x="1059120" y="213300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1" name="CustomShape 25"/>
          <p:cNvSpPr/>
          <p:nvPr/>
        </p:nvSpPr>
        <p:spPr>
          <a:xfrm flipH="1" flipV="1">
            <a:off x="1066680" y="226512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2" name="CustomShape 26"/>
          <p:cNvSpPr/>
          <p:nvPr/>
        </p:nvSpPr>
        <p:spPr>
          <a:xfrm flipH="1" flipV="1">
            <a:off x="1073880" y="238212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3" name="CustomShape 27"/>
          <p:cNvSpPr/>
          <p:nvPr/>
        </p:nvSpPr>
        <p:spPr>
          <a:xfrm>
            <a:off x="8133480" y="1402920"/>
            <a:ext cx="647280" cy="6091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μ</a:t>
            </a:r>
            <a:endParaRPr dirty="0"/>
          </a:p>
        </p:txBody>
      </p:sp>
      <p:sp>
        <p:nvSpPr>
          <p:cNvPr id="114" name="CustomShape 28"/>
          <p:cNvSpPr/>
          <p:nvPr/>
        </p:nvSpPr>
        <p:spPr>
          <a:xfrm>
            <a:off x="8133480" y="2419200"/>
            <a:ext cx="685440" cy="6415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μ</a:t>
            </a:r>
            <a:endParaRPr dirty="0"/>
          </a:p>
        </p:txBody>
      </p:sp>
      <p:sp>
        <p:nvSpPr>
          <p:cNvPr id="115" name="Line 29"/>
          <p:cNvSpPr/>
          <p:nvPr/>
        </p:nvSpPr>
        <p:spPr>
          <a:xfrm flipH="1">
            <a:off x="7893360" y="1923120"/>
            <a:ext cx="334800" cy="365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6" name="Line 30"/>
          <p:cNvSpPr/>
          <p:nvPr/>
        </p:nvSpPr>
        <p:spPr>
          <a:xfrm>
            <a:off x="7893360" y="2282040"/>
            <a:ext cx="334800" cy="333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7" name="Line 31"/>
          <p:cNvSpPr/>
          <p:nvPr/>
        </p:nvSpPr>
        <p:spPr>
          <a:xfrm>
            <a:off x="8686080" y="1923120"/>
            <a:ext cx="273960" cy="329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8" name="Line 32"/>
          <p:cNvSpPr/>
          <p:nvPr/>
        </p:nvSpPr>
        <p:spPr>
          <a:xfrm flipH="1">
            <a:off x="8718840" y="2252880"/>
            <a:ext cx="241200" cy="25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9" name="CustomShape 33"/>
          <p:cNvSpPr/>
          <p:nvPr/>
        </p:nvSpPr>
        <p:spPr>
          <a:xfrm flipH="1" flipV="1">
            <a:off x="8418960" y="208800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0" name="CustomShape 34"/>
          <p:cNvSpPr/>
          <p:nvPr/>
        </p:nvSpPr>
        <p:spPr>
          <a:xfrm flipH="1" flipV="1">
            <a:off x="8426880" y="222048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1" name="CustomShape 35"/>
          <p:cNvSpPr/>
          <p:nvPr/>
        </p:nvSpPr>
        <p:spPr>
          <a:xfrm flipH="1" flipV="1">
            <a:off x="8434080" y="233712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2" name="CustomShape 36"/>
          <p:cNvSpPr/>
          <p:nvPr/>
        </p:nvSpPr>
        <p:spPr>
          <a:xfrm flipV="1">
            <a:off x="7324560" y="2317320"/>
            <a:ext cx="510120" cy="158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2" name="TextBox 1"/>
          <p:cNvSpPr txBox="1"/>
          <p:nvPr/>
        </p:nvSpPr>
        <p:spPr>
          <a:xfrm>
            <a:off x="6019800" y="21484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Scenarios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09480" y="1523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 Balking, no impatience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Balking, no impatience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 Balking,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Impatience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There can be more scenarios as well where a combination of the above can happen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0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Simulation of Scenarios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666880" y="1840320"/>
            <a:ext cx="1980720" cy="914040"/>
          </a:xfrm>
          <a:prstGeom prst="flowChartDecision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Balking?</a:t>
            </a:r>
            <a:endParaRPr dirty="0"/>
          </a:p>
        </p:txBody>
      </p:sp>
      <p:sp>
        <p:nvSpPr>
          <p:cNvPr id="127" name="CustomShape 3"/>
          <p:cNvSpPr/>
          <p:nvPr/>
        </p:nvSpPr>
        <p:spPr>
          <a:xfrm flipV="1">
            <a:off x="1828800" y="2310480"/>
            <a:ext cx="837720" cy="129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pic>
        <p:nvPicPr>
          <p:cNvPr id="12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1523880"/>
            <a:ext cx="2066400" cy="161892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4648320" y="2297520"/>
            <a:ext cx="99036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30" name="CustomShape 5"/>
          <p:cNvSpPr/>
          <p:nvPr/>
        </p:nvSpPr>
        <p:spPr>
          <a:xfrm>
            <a:off x="4921560" y="1928160"/>
            <a:ext cx="490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No</a:t>
            </a:r>
            <a:endParaRPr dirty="0"/>
          </a:p>
        </p:txBody>
      </p:sp>
      <p:sp>
        <p:nvSpPr>
          <p:cNvPr id="131" name="CustomShape 6"/>
          <p:cNvSpPr/>
          <p:nvPr/>
        </p:nvSpPr>
        <p:spPr>
          <a:xfrm>
            <a:off x="3657600" y="2754720"/>
            <a:ext cx="360" cy="15883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32" name="CustomShape 7"/>
          <p:cNvSpPr/>
          <p:nvPr/>
        </p:nvSpPr>
        <p:spPr>
          <a:xfrm flipV="1">
            <a:off x="2438280" y="2310120"/>
            <a:ext cx="360" cy="20322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33" name="CustomShape 8"/>
          <p:cNvSpPr/>
          <p:nvPr/>
        </p:nvSpPr>
        <p:spPr>
          <a:xfrm>
            <a:off x="2606760" y="3859560"/>
            <a:ext cx="909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Retry?</a:t>
            </a:r>
            <a:endParaRPr dirty="0"/>
          </a:p>
        </p:txBody>
      </p:sp>
      <p:sp>
        <p:nvSpPr>
          <p:cNvPr id="134" name="CustomShape 9"/>
          <p:cNvSpPr/>
          <p:nvPr/>
        </p:nvSpPr>
        <p:spPr>
          <a:xfrm>
            <a:off x="5394960" y="3733920"/>
            <a:ext cx="2453400" cy="1218960"/>
          </a:xfrm>
          <a:prstGeom prst="flowChartDecision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Impatient?</a:t>
            </a:r>
            <a:endParaRPr dirty="0"/>
          </a:p>
        </p:txBody>
      </p:sp>
      <p:sp>
        <p:nvSpPr>
          <p:cNvPr id="135" name="CustomShape 10"/>
          <p:cNvSpPr/>
          <p:nvPr/>
        </p:nvSpPr>
        <p:spPr>
          <a:xfrm>
            <a:off x="6621840" y="3124080"/>
            <a:ext cx="360" cy="6091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36" name="CustomShape 11"/>
          <p:cNvSpPr/>
          <p:nvPr/>
        </p:nvSpPr>
        <p:spPr>
          <a:xfrm flipH="1">
            <a:off x="3656880" y="4343400"/>
            <a:ext cx="173700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37" name="CustomShape 12"/>
          <p:cNvSpPr/>
          <p:nvPr/>
        </p:nvSpPr>
        <p:spPr>
          <a:xfrm>
            <a:off x="3702600" y="3429000"/>
            <a:ext cx="548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138" name="CustomShape 13"/>
          <p:cNvSpPr/>
          <p:nvPr/>
        </p:nvSpPr>
        <p:spPr>
          <a:xfrm>
            <a:off x="4336200" y="3972600"/>
            <a:ext cx="548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139" name="CustomShape 14"/>
          <p:cNvSpPr/>
          <p:nvPr/>
        </p:nvSpPr>
        <p:spPr>
          <a:xfrm>
            <a:off x="2644560" y="4132080"/>
            <a:ext cx="815400" cy="419040"/>
          </a:xfrm>
          <a:prstGeom prst="flowChartDecision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0" name="CustomShape 15"/>
          <p:cNvSpPr/>
          <p:nvPr/>
        </p:nvSpPr>
        <p:spPr>
          <a:xfrm flipH="1">
            <a:off x="3459600" y="4341960"/>
            <a:ext cx="1969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41" name="CustomShape 16"/>
          <p:cNvSpPr/>
          <p:nvPr/>
        </p:nvSpPr>
        <p:spPr>
          <a:xfrm flipH="1">
            <a:off x="2438280" y="4341960"/>
            <a:ext cx="20592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42" name="CustomShape 17"/>
          <p:cNvSpPr/>
          <p:nvPr/>
        </p:nvSpPr>
        <p:spPr>
          <a:xfrm>
            <a:off x="2505600" y="3490200"/>
            <a:ext cx="548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143" name="CustomShape 18"/>
          <p:cNvSpPr/>
          <p:nvPr/>
        </p:nvSpPr>
        <p:spPr>
          <a:xfrm>
            <a:off x="773280" y="1447920"/>
            <a:ext cx="647280" cy="6091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λ</a:t>
            </a:r>
            <a:endParaRPr dirty="0"/>
          </a:p>
        </p:txBody>
      </p:sp>
      <p:sp>
        <p:nvSpPr>
          <p:cNvPr id="144" name="CustomShape 19"/>
          <p:cNvSpPr/>
          <p:nvPr/>
        </p:nvSpPr>
        <p:spPr>
          <a:xfrm>
            <a:off x="773280" y="2463840"/>
            <a:ext cx="685440" cy="6415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λ</a:t>
            </a:r>
            <a:endParaRPr dirty="0"/>
          </a:p>
        </p:txBody>
      </p:sp>
      <p:sp>
        <p:nvSpPr>
          <p:cNvPr id="145" name="Line 20"/>
          <p:cNvSpPr/>
          <p:nvPr/>
        </p:nvSpPr>
        <p:spPr>
          <a:xfrm flipH="1">
            <a:off x="533160" y="1968120"/>
            <a:ext cx="334800" cy="365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6" name="Line 21"/>
          <p:cNvSpPr/>
          <p:nvPr/>
        </p:nvSpPr>
        <p:spPr>
          <a:xfrm>
            <a:off x="533160" y="2333520"/>
            <a:ext cx="334800" cy="333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7" name="Line 22"/>
          <p:cNvSpPr/>
          <p:nvPr/>
        </p:nvSpPr>
        <p:spPr>
          <a:xfrm>
            <a:off x="1326240" y="1968120"/>
            <a:ext cx="273960" cy="329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8" name="Line 23"/>
          <p:cNvSpPr/>
          <p:nvPr/>
        </p:nvSpPr>
        <p:spPr>
          <a:xfrm flipH="1">
            <a:off x="1358640" y="2297520"/>
            <a:ext cx="241560" cy="260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9" name="CustomShape 24"/>
          <p:cNvSpPr/>
          <p:nvPr/>
        </p:nvSpPr>
        <p:spPr>
          <a:xfrm flipH="1" flipV="1">
            <a:off x="1059120" y="213300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0" name="CustomShape 25"/>
          <p:cNvSpPr/>
          <p:nvPr/>
        </p:nvSpPr>
        <p:spPr>
          <a:xfrm flipH="1" flipV="1">
            <a:off x="1066680" y="226512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1" name="CustomShape 26"/>
          <p:cNvSpPr/>
          <p:nvPr/>
        </p:nvSpPr>
        <p:spPr>
          <a:xfrm flipH="1" flipV="1">
            <a:off x="1073880" y="238212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2" name="CustomShape 27"/>
          <p:cNvSpPr/>
          <p:nvPr/>
        </p:nvSpPr>
        <p:spPr>
          <a:xfrm>
            <a:off x="8133480" y="1402920"/>
            <a:ext cx="647280" cy="6091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μ</a:t>
            </a:r>
            <a:endParaRPr dirty="0"/>
          </a:p>
        </p:txBody>
      </p:sp>
      <p:sp>
        <p:nvSpPr>
          <p:cNvPr id="153" name="CustomShape 28"/>
          <p:cNvSpPr/>
          <p:nvPr/>
        </p:nvSpPr>
        <p:spPr>
          <a:xfrm>
            <a:off x="8133480" y="2419200"/>
            <a:ext cx="685440" cy="6415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μ</a:t>
            </a:r>
            <a:endParaRPr dirty="0"/>
          </a:p>
        </p:txBody>
      </p:sp>
      <p:sp>
        <p:nvSpPr>
          <p:cNvPr id="154" name="Line 29"/>
          <p:cNvSpPr/>
          <p:nvPr/>
        </p:nvSpPr>
        <p:spPr>
          <a:xfrm flipH="1">
            <a:off x="7893360" y="1923120"/>
            <a:ext cx="334800" cy="365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5" name="Line 30"/>
          <p:cNvSpPr/>
          <p:nvPr/>
        </p:nvSpPr>
        <p:spPr>
          <a:xfrm>
            <a:off x="7893360" y="2282040"/>
            <a:ext cx="334800" cy="333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6" name="Line 31"/>
          <p:cNvSpPr/>
          <p:nvPr/>
        </p:nvSpPr>
        <p:spPr>
          <a:xfrm>
            <a:off x="8686080" y="1923120"/>
            <a:ext cx="273960" cy="329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7" name="Line 32"/>
          <p:cNvSpPr/>
          <p:nvPr/>
        </p:nvSpPr>
        <p:spPr>
          <a:xfrm flipH="1">
            <a:off x="8718840" y="2252880"/>
            <a:ext cx="241200" cy="2599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8" name="CustomShape 33"/>
          <p:cNvSpPr/>
          <p:nvPr/>
        </p:nvSpPr>
        <p:spPr>
          <a:xfrm flipH="1" flipV="1">
            <a:off x="8418960" y="208800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9" name="CustomShape 34"/>
          <p:cNvSpPr/>
          <p:nvPr/>
        </p:nvSpPr>
        <p:spPr>
          <a:xfrm flipH="1" flipV="1">
            <a:off x="8426880" y="222048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0" name="CustomShape 35"/>
          <p:cNvSpPr/>
          <p:nvPr/>
        </p:nvSpPr>
        <p:spPr>
          <a:xfrm flipH="1" flipV="1">
            <a:off x="8434080" y="2337120"/>
            <a:ext cx="48600" cy="453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1" name="CustomShape 36"/>
          <p:cNvSpPr/>
          <p:nvPr/>
        </p:nvSpPr>
        <p:spPr>
          <a:xfrm flipV="1">
            <a:off x="7324560" y="2317320"/>
            <a:ext cx="510120" cy="158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62" name="CustomShape 37"/>
          <p:cNvSpPr/>
          <p:nvPr/>
        </p:nvSpPr>
        <p:spPr>
          <a:xfrm>
            <a:off x="5772960" y="2180160"/>
            <a:ext cx="228240" cy="248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3" name="CustomShape 38"/>
          <p:cNvSpPr/>
          <p:nvPr/>
        </p:nvSpPr>
        <p:spPr>
          <a:xfrm>
            <a:off x="5791320" y="2630160"/>
            <a:ext cx="228240" cy="248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4" name="CustomShape 39"/>
          <p:cNvSpPr/>
          <p:nvPr/>
        </p:nvSpPr>
        <p:spPr>
          <a:xfrm>
            <a:off x="5772960" y="1692720"/>
            <a:ext cx="228240" cy="248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" name="TextBox 41"/>
          <p:cNvSpPr txBox="1"/>
          <p:nvPr/>
        </p:nvSpPr>
        <p:spPr>
          <a:xfrm>
            <a:off x="6019800" y="21484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65 -0.00902 C -0.52205 0.00763 -0.5151 0.02405 -0.50816 0.03839 C -0.50694 0.04093 -0.50469 0.0488 -0.5026 0.05111 C -0.4901 0.06591 -0.47222 0.07447 -0.45608 0.0784 C -0.44288 0.08557 -0.43698 0.08441 -0.42049 0.0858 C -0.39774 0.08973 -0.38385 0.09019 -0.35747 0.09135 C -0.34948 0.09482 -0.34392 0.09459 -0.33559 0.0932 C -0.32934 0.08904 -0.32292 0.08742 -0.31632 0.08395 C -0.31372 0.08256 -0.30816 0.08025 -0.30816 0.08025 C -0.28177 0.08141 -0.25747 0.08349 -0.23142 0.0858 C -0.19931 0.08141 -0.16823 0.07794 -0.13559 0.07678 C -0.12101 0.07354 -0.10799 0.07077 -0.09306 0.06938 C -0.08455 0.06568 -0.07569 0.06499 -0.06701 0.06198 C -0.05955 0.05944 -0.0526 0.0555 -0.04514 0.05296 C -0.04236 0.05042 -0.03802 0.04972 -0.03698 0.04556 C -0.03646 0.04371 -0.03611 0.04186 -0.03559 0.04024 C -0.03472 0.0377 -0.03351 0.03538 -0.03281 0.03284 C -0.02951 0.02174 -0.02795 0.01018 -0.02326 1.57262E-7 C -0.01597 -0.03723 -0.01806 -0.01272 0.03976 -0.01087 C 0.06563 -0.00509 0.09323 -0.00324 0.11927 -0.00185 C 0.12118 0.00069 0.12274 0.00347 0.12483 0.00555 C 0.12604 0.00671 0.12778 0.00601 0.12882 0.0074 C 0.12986 0.00879 0.12934 0.01133 0.13021 0.01272 C 0.13125 0.01434 0.13299 0.01526 0.13438 0.01642 C 0.13663 0.02521 0.14045 0.03006 0.14531 0.03654 C 0.14896 0.05134 0.1434 0.03168 0.15069 0.04741 C 0.17743 0.105 0.14931 0.0747 0.25208 0.07678 C 0.2526 0.07678 0.26806 0.07979 0.26858 0.08025 C 0.27465 0.08511 0.28264 0.10014 0.28646 0.10777 C 0.28785 0.1161 0.29097 0.12419 0.29462 0.13136 C 0.2974 0.14223 0.30156 0.15032 0.30556 0.1605 C 0.30608 0.16304 0.30608 0.16559 0.30694 0.1679 C 0.30851 0.17183 0.3125 0.17877 0.3125 0.17877 C 0.31441 0.18733 0.31927 0.20028 0.32604 0.20444 C 0.33698 0.21092 0.33194 0.2049 0.33576 0.20999 " pathEditMode="relative" ptsTypes="ffffffffffffffffffffffffffffffffffA">
                                      <p:cBhvr>
                                        <p:cTn id="6" dur="1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003 0.0111 C -0.47257 0.01272 -0.41944 0.01549 -0.36163 0.01665 C -0.33038 0.01804 -0.29931 0.0185 -0.2684 0.02382 C -0.26562 0.02498 -0.26302 0.02636 -0.26024 0.02752 C -0.25937 0.02798 -0.25434 0.04186 -0.2533 0.04394 C -0.24983 0.05805 -0.24653 0.07215 -0.24236 0.08603 C -0.24149 0.09412 -0.23872 0.10153 -0.23819 0.10962 C -0.23646 0.13321 -0.23681 0.15703 -0.23559 0.18085 C -0.23611 0.20513 -0.23611 0.22965 -0.23698 0.25393 C -0.23698 0.25578 -0.23785 0.2574 -0.23819 0.25925 C -0.23958 0.26688 -0.23993 0.27937 -0.24514 0.28492 C -0.25035 0.29047 -0.26215 0.29047 -0.2684 0.29209 C -0.30382 0.29116 -0.33785 0.29602 -0.37118 0.28122 C -0.37639 0.27405 -0.37934 0.2648 -0.38212 0.25555 C -0.38264 0.25185 -0.38281 0.24815 -0.38351 0.24468 C -0.3842 0.24098 -0.38628 0.23381 -0.38628 0.23381 C -0.38559 0.20768 -0.38403 0.18154 -0.38351 0.15541 C -0.38281 0.11771 -0.38333 0.07979 -0.38212 0.04209 C -0.38142 0.01919 -0.35503 0.02405 -0.34514 0.02382 C -0.29757 0.02289 -0.25017 0.02266 -0.2026 0.0222 C -0.17049 0.01966 -0.13889 0.00925 -0.10677 0.0074 C -0.02014 0.00208 0.06667 0.00462 0.15347 0.00393 C 0.18611 0.00162 0.20174 -0.00046 0.23976 0.00393 C 0.24306 0.00439 0.2441 0.01064 0.2467 0.01295 C 0.24913 0.02289 0.2559 0.03145 0.26042 0.04024 C 0.26233 0.04394 0.26406 0.04764 0.2658 0.05134 C 0.26736 0.05458 0.26684 0.0592 0.26858 0.06221 C 0.27292 0.07007 0.27552 0.07817 0.27951 0.08603 C 0.28316 0.10476 0.2783 0.08256 0.28368 0.09875 C 0.28681 0.10823 0.28733 0.11748 0.29184 0.12604 C 0.29358 0.13552 0.29392 0.14246 0.3 0.14801 C 0.30851 0.16489 0.31979 0.16258 0.33438 0.16258 " pathEditMode="relative" ptsTypes="fffffffffffffffffffffffffffffffA">
                                      <p:cBhvr>
                                        <p:cTn id="10" dur="2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395 0.05134 C -0.51892 0.03793 -0.51406 0.02451 -0.50885 0.0111 C -0.50538 0.00185 -0.50659 0.00902 -0.50069 0.00023 C -0.49114 -0.01411 -0.47916 -0.0451 -0.46232 -0.04533 C -0.3467 -0.04649 -0.23125 -0.04649 -0.11562 -0.04718 C -0.06996 -0.05019 -0.02205 -0.05921 0.02136 -0.04001 C 0.03073 -0.03122 0.04011 -0.02752 0.05139 -0.02359 C 0.05608 -0.01943 0.06042 -0.0148 0.06511 -0.01064 C 0.06719 -0.00278 0.07205 0.00254 0.07605 0.00925 C 0.07795 0.01688 0.08108 0.02451 0.08438 0.03122 C 0.08542 0.03746 0.08733 0.04325 0.08837 0.04949 C 0.09011 0.06105 0.09115 0.07308 0.09393 0.08418 C 0.09445 0.09574 0.09532 0.10731 0.09532 0.11887 C 0.09532 0.15055 0.0948 0.18201 0.09393 0.21369 C 0.09375 0.21808 0.09323 0.22294 0.09115 0.22641 C 0.08525 0.23566 0.06302 0.2382 0.05556 0.23936 C 0.0382 0.24607 0.04966 0.24214 0.00886 0.23936 C -0.00208 0.23867 -0.02413 0.23566 -0.02413 0.23566 C -0.03402 0.23103 -0.02725 0.23358 -0.04722 0.23196 C -0.06319 0.23057 -0.09514 0.22826 -0.09514 0.22826 C -0.17708 0.20976 -0.28107 0.22872 -0.36909 0.22641 C -0.37222 0.22572 -0.37708 0.22826 -0.37864 0.22456 C -0.38159 0.21762 -0.37934 0.20883 -0.38003 0.20097 C -0.3802 0.19843 -0.38107 0.19611 -0.38142 0.19357 C -0.38246 0.18756 -0.38368 0.18154 -0.3842 0.1753 C -0.38507 0.16327 -0.38541 0.15055 -0.38836 0.13899 C -0.39027 0.11494 -0.39357 0.09158 -0.39652 0.06776 C -0.39583 0.034 -0.40104 0.00254 -0.38281 -0.02174 C -0.37934 -0.03539 -0.3743 -0.03515 -0.36493 -0.03816 C -0.35625 -0.04625 -0.35555 -0.04556 -0.34305 -0.04718 C -0.28194 -0.06383 -0.19652 -0.05065 -0.12934 -0.05273 C -0.08993 -0.05782 -0.11024 -0.05597 -0.06788 -0.05828 C -0.05764 -0.05712 -0.04392 -0.05874 -0.03507 -0.05088 C -0.03316 -0.04325 -0.03038 -0.03539 -0.02534 -0.03076 C -0.02309 -0.0192 -0.02014 -0.01226 -0.01319 -0.00532 C -0.01041 0.00532 -0.01371 -0.00416 -0.00746 0.00393 C -0.00312 0.00948 -0.00659 0.00948 -0.00069 0.01295 C 0.00677 0.01734 0.01736 0.01873 0.02535 0.02035 C 0.04063 0.02729 0.05539 0.02289 0.07205 0.0222 C 0.07709 0.01989 0.07934 0.01526 0.08438 0.01295 C 0.08698 0.01041 0.09045 0.00902 0.09254 0.00578 C 0.10035 -0.00601 0.10139 -0.02012 0.10764 -0.03261 C 0.10816 -0.037 0.10938 -0.05296 0.11302 -0.05643 C 0.1132 -0.05666 0.12778 -0.06244 0.12952 -0.0636 C 0.15782 -0.06291 0.18681 -0.06869 0.21441 -0.0599 C 0.22101 -0.05782 0.22587 -0.05181 0.2323 -0.04903 C 0.23733 -0.04394 0.24167 -0.04001 0.2474 -0.03631 C 0.24948 -0.03192 0.25226 -0.02798 0.25417 -0.02359 C 0.2573 -0.01665 0.25903 -0.00856 0.26233 -0.00162 C 0.26389 0.00832 0.26493 0.01734 0.26927 0.02567 C 0.27188 0.03931 0.27188 0.0518 0.27327 0.06591 C 0.27466 0.07979 0.279 0.09412 0.2816 0.10777 C 0.28299 0.1154 0.28316 0.12789 0.28837 0.13344 C 0.29375 0.13922 0.30209 0.13645 0.30903 0.13714 C 0.3158 0.13645 0.32952 0.13529 0.32952 0.13529 " pathEditMode="relative" ptsTypes="ffffffffffffffffffffffffffffffffffffffffffffffffffffffA">
                                      <p:cBhvr>
                                        <p:cTn id="14" dur="2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Metrics affecting 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performance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Inter arrival time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Service time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Reneging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times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Balking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probability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Retrial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inter arrival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times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8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1392</TotalTime>
  <Words>810</Words>
  <Application>Microsoft Office PowerPoint</Application>
  <PresentationFormat>On-screen Show (4:3)</PresentationFormat>
  <Paragraphs>212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PowerPoint Presentation</vt:lpstr>
      <vt:lpstr>Terminology used</vt:lpstr>
      <vt:lpstr>Correlation to what has been covered</vt:lpstr>
      <vt:lpstr>PowerPoint Presentation</vt:lpstr>
      <vt:lpstr>Why study Balking Systems?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Considerations for Algorithm</vt:lpstr>
      <vt:lpstr>Considerations for Simulation</vt:lpstr>
      <vt:lpstr>PowerPoint Presentation</vt:lpstr>
      <vt:lpstr>PowerPoint Presentation</vt:lpstr>
      <vt:lpstr>PowerPoint Presentation</vt:lpstr>
      <vt:lpstr>Expected results for Simulation</vt:lpstr>
      <vt:lpstr>Expected vs Calculated results for Simulation</vt:lpstr>
      <vt:lpstr>References</vt:lpstr>
      <vt:lpstr>Test your comprehension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ngkhatu</dc:creator>
  <cp:lastModifiedBy>Lokesh</cp:lastModifiedBy>
  <cp:revision>40</cp:revision>
  <dcterms:created xsi:type="dcterms:W3CDTF">2006-08-16T00:00:00Z</dcterms:created>
  <dcterms:modified xsi:type="dcterms:W3CDTF">2013-11-06T05:18:38Z</dcterms:modified>
</cp:coreProperties>
</file>