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2"/>
  </p:notesMasterIdLst>
  <p:sldIdLst>
    <p:sldId id="256" r:id="rId2"/>
    <p:sldId id="299" r:id="rId3"/>
    <p:sldId id="300" r:id="rId4"/>
    <p:sldId id="265" r:id="rId5"/>
    <p:sldId id="268" r:id="rId6"/>
    <p:sldId id="259" r:id="rId7"/>
    <p:sldId id="257" r:id="rId8"/>
    <p:sldId id="258" r:id="rId9"/>
    <p:sldId id="260" r:id="rId10"/>
    <p:sldId id="266" r:id="rId11"/>
    <p:sldId id="267" r:id="rId12"/>
    <p:sldId id="263" r:id="rId13"/>
    <p:sldId id="294" r:id="rId14"/>
    <p:sldId id="296" r:id="rId15"/>
    <p:sldId id="295" r:id="rId16"/>
    <p:sldId id="297" r:id="rId17"/>
    <p:sldId id="271" r:id="rId18"/>
    <p:sldId id="298" r:id="rId19"/>
    <p:sldId id="269" r:id="rId20"/>
    <p:sldId id="27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02"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0F24D2-186E-4411-B18B-1921E5AD455D}" type="datetimeFigureOut">
              <a:rPr lang="en-US" smtClean="0"/>
              <a:t>11/6/2013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5E598F-59CE-4F31-9843-C1C9E77260AE}" type="slidenum">
              <a:rPr lang="en-US" smtClean="0"/>
              <a:t>‹#›</a:t>
            </a:fld>
            <a:endParaRPr lang="en-US"/>
          </a:p>
        </p:txBody>
      </p:sp>
    </p:spTree>
    <p:extLst>
      <p:ext uri="{BB962C8B-B14F-4D97-AF65-F5344CB8AC3E}">
        <p14:creationId xmlns:p14="http://schemas.microsoft.com/office/powerpoint/2010/main" val="1481567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11/6/2013</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1D8BD707-D9CF-40AE-B4C6-C98DA3205C09}" type="datetimeFigureOut">
              <a:rPr lang="en-US" smtClean="0"/>
              <a:pPr/>
              <a:t>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1D8BD707-D9CF-40AE-B4C6-C98DA3205C09}" type="datetimeFigureOut">
              <a:rPr lang="en-US" smtClean="0"/>
              <a:pPr/>
              <a:t>11/6/2013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11/6/2013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11/6/2013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D8BD707-D9CF-40AE-B4C6-C98DA3205C09}" type="datetimeFigureOut">
              <a:rPr lang="en-US" smtClean="0"/>
              <a:pPr/>
              <a:t>11/6/2013</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pPr/>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jpe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jpeg"/></Relationships>
</file>

<file path=ppt/slides/_rels/slide1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Linear Arrival Rate Approximation</a:t>
            </a:r>
            <a:endParaRPr lang="en-US" dirty="0"/>
          </a:p>
        </p:txBody>
      </p:sp>
      <p:sp>
        <p:nvSpPr>
          <p:cNvPr id="3" name="Subtitle 2"/>
          <p:cNvSpPr>
            <a:spLocks noGrp="1"/>
          </p:cNvSpPr>
          <p:nvPr>
            <p:ph type="subTitle" idx="1"/>
          </p:nvPr>
        </p:nvSpPr>
        <p:spPr/>
        <p:txBody>
          <a:bodyPr/>
          <a:lstStyle/>
          <a:p>
            <a:r>
              <a:rPr lang="en-US" dirty="0" smtClean="0"/>
              <a:t>Rushil Chugh</a:t>
            </a:r>
          </a:p>
          <a:p>
            <a:r>
              <a:rPr lang="en-US" dirty="0" smtClean="0"/>
              <a:t>Nikhil </a:t>
            </a:r>
            <a:r>
              <a:rPr lang="en-US" dirty="0" err="1" smtClean="0"/>
              <a:t>Khatu</a:t>
            </a:r>
            <a:endParaRPr lang="en-US" dirty="0"/>
          </a:p>
        </p:txBody>
      </p:sp>
    </p:spTree>
    <p:extLst>
      <p:ext uri="{BB962C8B-B14F-4D97-AF65-F5344CB8AC3E}">
        <p14:creationId xmlns:p14="http://schemas.microsoft.com/office/powerpoint/2010/main" val="41482672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371600"/>
            <a:ext cx="6477000" cy="838200"/>
          </a:xfrm>
        </p:spPr>
        <p:txBody>
          <a:bodyPr/>
          <a:lstStyle/>
          <a:p>
            <a:r>
              <a:rPr lang="en-US" dirty="0" smtClean="0"/>
              <a:t>Negative Binomial Distribution (Pascal)</a:t>
            </a:r>
            <a:endParaRPr 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449782"/>
            <a:ext cx="4381500" cy="115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0775" y="5535758"/>
            <a:ext cx="3867150"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3116407"/>
            <a:ext cx="1162050" cy="666750"/>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cxnSp>
        <p:nvCxnSpPr>
          <p:cNvPr id="8" name="Straight Arrow Connector 7"/>
          <p:cNvCxnSpPr/>
          <p:nvPr/>
        </p:nvCxnSpPr>
        <p:spPr>
          <a:xfrm flipH="1">
            <a:off x="6429375" y="3783157"/>
            <a:ext cx="504825" cy="35708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512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6068" y="2378760"/>
            <a:ext cx="1599294" cy="548663"/>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cxnSp>
        <p:nvCxnSpPr>
          <p:cNvPr id="16" name="Straight Arrow Connector 15"/>
          <p:cNvCxnSpPr/>
          <p:nvPr/>
        </p:nvCxnSpPr>
        <p:spPr>
          <a:xfrm flipH="1">
            <a:off x="5791200" y="2994854"/>
            <a:ext cx="1" cy="909856"/>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5127"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2386" y="2726318"/>
            <a:ext cx="1219200" cy="402210"/>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cxnSp>
        <p:nvCxnSpPr>
          <p:cNvPr id="19" name="Straight Arrow Connector 18"/>
          <p:cNvCxnSpPr/>
          <p:nvPr/>
        </p:nvCxnSpPr>
        <p:spPr>
          <a:xfrm>
            <a:off x="3599588" y="3147254"/>
            <a:ext cx="0" cy="468731"/>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5128"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55087" y="4816778"/>
            <a:ext cx="914400" cy="423746"/>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7935565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t>
            </a:r>
            <a:r>
              <a:rPr lang="en-US" baseline="30000" dirty="0" smtClean="0"/>
              <a:t>st</a:t>
            </a:r>
            <a:r>
              <a:rPr lang="en-US" dirty="0" smtClean="0"/>
              <a:t> and 2</a:t>
            </a:r>
            <a:r>
              <a:rPr lang="en-US" baseline="30000" dirty="0" smtClean="0"/>
              <a:t>nd</a:t>
            </a:r>
            <a:r>
              <a:rPr lang="en-US" dirty="0" smtClean="0"/>
              <a:t> Moments</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071163"/>
            <a:ext cx="5144311"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031673" y="2071163"/>
            <a:ext cx="1454727"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354602" y="2646127"/>
            <a:ext cx="1905000" cy="7204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1355" y="3899963"/>
            <a:ext cx="2724150" cy="695325"/>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
        <p:nvSpPr>
          <p:cNvPr id="3" name="TextBox 2"/>
          <p:cNvSpPr txBox="1"/>
          <p:nvPr/>
        </p:nvSpPr>
        <p:spPr>
          <a:xfrm>
            <a:off x="5410200" y="3899963"/>
            <a:ext cx="2362200" cy="2308324"/>
          </a:xfrm>
          <a:prstGeom prst="rect">
            <a:avLst/>
          </a:prstGeom>
          <a:noFill/>
        </p:spPr>
        <p:txBody>
          <a:bodyPr wrap="square" rtlCol="0">
            <a:spAutoFit/>
          </a:bodyPr>
          <a:lstStyle/>
          <a:p>
            <a:r>
              <a:rPr lang="en-US" dirty="0" smtClean="0"/>
              <a:t>*Beta is always between 0 and 1, Z values will always be greater than 1. This translates to a </a:t>
            </a:r>
            <a:r>
              <a:rPr lang="en-US" u="sng" dirty="0" smtClean="0"/>
              <a:t>peaked process</a:t>
            </a:r>
            <a:r>
              <a:rPr lang="en-US" dirty="0" smtClean="0"/>
              <a:t>. (As opposed to a smooth process)</a:t>
            </a:r>
            <a:endParaRPr lang="en-US" dirty="0"/>
          </a:p>
        </p:txBody>
      </p:sp>
    </p:spTree>
    <p:extLst>
      <p:ext uri="{BB962C8B-B14F-4D97-AF65-F5344CB8AC3E}">
        <p14:creationId xmlns:p14="http://schemas.microsoft.com/office/powerpoint/2010/main" val="25991622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Poisson </a:t>
            </a:r>
            <a:r>
              <a:rPr lang="en-US" dirty="0" err="1" smtClean="0"/>
              <a:t>vs</a:t>
            </a:r>
            <a:r>
              <a:rPr lang="en-US" dirty="0" smtClean="0"/>
              <a:t> Negative Binomial</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133600"/>
            <a:ext cx="7836090"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84028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Plotting the Distribution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63201898"/>
              </p:ext>
            </p:extLst>
          </p:nvPr>
        </p:nvGraphicFramePr>
        <p:xfrm>
          <a:off x="1219200" y="1828800"/>
          <a:ext cx="6583680" cy="1483360"/>
        </p:xfrm>
        <a:graphic>
          <a:graphicData uri="http://schemas.openxmlformats.org/drawingml/2006/table">
            <a:tbl>
              <a:tblPr firstRow="1" bandRow="1">
                <a:tableStyleId>{5C22544A-7EE6-4342-B048-85BDC9FD1C3A}</a:tableStyleId>
              </a:tblPr>
              <a:tblGrid>
                <a:gridCol w="1645920"/>
                <a:gridCol w="1645920"/>
                <a:gridCol w="1645920"/>
                <a:gridCol w="1645920"/>
              </a:tblGrid>
              <a:tr h="370840">
                <a:tc>
                  <a:txBody>
                    <a:bodyPr/>
                    <a:lstStyle/>
                    <a:p>
                      <a:endParaRPr lang="en-US" dirty="0"/>
                    </a:p>
                  </a:txBody>
                  <a:tcPr/>
                </a:tc>
                <a:tc>
                  <a:txBody>
                    <a:bodyPr/>
                    <a:lstStyle/>
                    <a:p>
                      <a:r>
                        <a:rPr lang="en-US" dirty="0" smtClean="0"/>
                        <a:t>Beta = 0.5</a:t>
                      </a:r>
                      <a:endParaRPr lang="en-US" dirty="0"/>
                    </a:p>
                  </a:txBody>
                  <a:tcPr/>
                </a:tc>
                <a:tc>
                  <a:txBody>
                    <a:bodyPr/>
                    <a:lstStyle/>
                    <a:p>
                      <a:r>
                        <a:rPr lang="en-US" dirty="0" smtClean="0"/>
                        <a:t>Beta = 0.75</a:t>
                      </a:r>
                      <a:endParaRPr lang="en-US" dirty="0"/>
                    </a:p>
                  </a:txBody>
                  <a:tcPr/>
                </a:tc>
                <a:tc>
                  <a:txBody>
                    <a:bodyPr/>
                    <a:lstStyle/>
                    <a:p>
                      <a:r>
                        <a:rPr lang="en-US" dirty="0" smtClean="0"/>
                        <a:t>Beta = 0.9</a:t>
                      </a:r>
                      <a:endParaRPr lang="en-US" dirty="0"/>
                    </a:p>
                  </a:txBody>
                  <a:tcPr/>
                </a:tc>
              </a:tr>
              <a:tr h="370840">
                <a:tc>
                  <a:txBody>
                    <a:bodyPr/>
                    <a:lstStyle/>
                    <a:p>
                      <a:r>
                        <a:rPr lang="en-US" dirty="0" smtClean="0"/>
                        <a:t>a = 10</a:t>
                      </a:r>
                      <a:endParaRPr lang="en-US" dirty="0"/>
                    </a:p>
                  </a:txBody>
                  <a:tcPr/>
                </a:tc>
                <a:tc>
                  <a:txBody>
                    <a:bodyPr/>
                    <a:lstStyle/>
                    <a:p>
                      <a:r>
                        <a:rPr lang="en-US" dirty="0" smtClean="0"/>
                        <a:t>Alpha = 10</a:t>
                      </a:r>
                      <a:endParaRPr lang="en-US" dirty="0"/>
                    </a:p>
                  </a:txBody>
                  <a:tcPr/>
                </a:tc>
                <a:tc>
                  <a:txBody>
                    <a:bodyPr/>
                    <a:lstStyle/>
                    <a:p>
                      <a:r>
                        <a:rPr lang="en-US" dirty="0" smtClean="0"/>
                        <a:t>Alpha = 30</a:t>
                      </a:r>
                      <a:endParaRPr lang="en-US" dirty="0"/>
                    </a:p>
                  </a:txBody>
                  <a:tcPr/>
                </a:tc>
                <a:tc>
                  <a:txBody>
                    <a:bodyPr/>
                    <a:lstStyle/>
                    <a:p>
                      <a:r>
                        <a:rPr lang="en-US" dirty="0" smtClean="0"/>
                        <a:t>Alpha = 90</a:t>
                      </a:r>
                      <a:endParaRPr lang="en-US" dirty="0"/>
                    </a:p>
                  </a:txBody>
                  <a:tcPr/>
                </a:tc>
              </a:tr>
              <a:tr h="370840">
                <a:tc>
                  <a:txBody>
                    <a:bodyPr/>
                    <a:lstStyle/>
                    <a:p>
                      <a:r>
                        <a:rPr lang="en-US" dirty="0" smtClean="0"/>
                        <a:t>a</a:t>
                      </a:r>
                      <a:r>
                        <a:rPr lang="en-US" baseline="0" dirty="0" smtClean="0"/>
                        <a:t> = 20</a:t>
                      </a:r>
                      <a:endParaRPr lang="en-US" dirty="0"/>
                    </a:p>
                  </a:txBody>
                  <a:tcPr/>
                </a:tc>
                <a:tc>
                  <a:txBody>
                    <a:bodyPr/>
                    <a:lstStyle/>
                    <a:p>
                      <a:r>
                        <a:rPr lang="en-US" dirty="0" smtClean="0"/>
                        <a:t>Alpha = 20</a:t>
                      </a:r>
                      <a:endParaRPr lang="en-US" dirty="0"/>
                    </a:p>
                  </a:txBody>
                  <a:tcPr/>
                </a:tc>
                <a:tc>
                  <a:txBody>
                    <a:bodyPr/>
                    <a:lstStyle/>
                    <a:p>
                      <a:r>
                        <a:rPr lang="en-US" dirty="0" smtClean="0"/>
                        <a:t>Alpha = 60</a:t>
                      </a:r>
                      <a:endParaRPr lang="en-US" dirty="0"/>
                    </a:p>
                  </a:txBody>
                  <a:tcPr/>
                </a:tc>
                <a:tc>
                  <a:txBody>
                    <a:bodyPr/>
                    <a:lstStyle/>
                    <a:p>
                      <a:r>
                        <a:rPr lang="en-US" dirty="0" smtClean="0"/>
                        <a:t>Alpha = 180</a:t>
                      </a:r>
                      <a:endParaRPr lang="en-US" dirty="0"/>
                    </a:p>
                  </a:txBody>
                  <a:tcPr/>
                </a:tc>
              </a:tr>
              <a:tr h="370840">
                <a:tc>
                  <a:txBody>
                    <a:bodyPr/>
                    <a:lstStyle/>
                    <a:p>
                      <a:r>
                        <a:rPr lang="en-US" dirty="0" smtClean="0"/>
                        <a:t>a</a:t>
                      </a:r>
                      <a:r>
                        <a:rPr lang="en-US" baseline="0" dirty="0" smtClean="0"/>
                        <a:t> = 30</a:t>
                      </a:r>
                      <a:endParaRPr lang="en-US" dirty="0"/>
                    </a:p>
                  </a:txBody>
                  <a:tcPr/>
                </a:tc>
                <a:tc>
                  <a:txBody>
                    <a:bodyPr/>
                    <a:lstStyle/>
                    <a:p>
                      <a:r>
                        <a:rPr lang="en-US" dirty="0" smtClean="0"/>
                        <a:t>Alpha = 30</a:t>
                      </a:r>
                      <a:endParaRPr lang="en-US" dirty="0"/>
                    </a:p>
                  </a:txBody>
                  <a:tcPr/>
                </a:tc>
                <a:tc>
                  <a:txBody>
                    <a:bodyPr/>
                    <a:lstStyle/>
                    <a:p>
                      <a:r>
                        <a:rPr lang="en-US" dirty="0" smtClean="0"/>
                        <a:t>Alpha = 90</a:t>
                      </a:r>
                      <a:endParaRPr lang="en-US" dirty="0"/>
                    </a:p>
                  </a:txBody>
                  <a:tcPr/>
                </a:tc>
                <a:tc>
                  <a:txBody>
                    <a:bodyPr/>
                    <a:lstStyle/>
                    <a:p>
                      <a:r>
                        <a:rPr lang="en-US" dirty="0" smtClean="0"/>
                        <a:t>Alpha = 270</a:t>
                      </a:r>
                      <a:endParaRPr lang="en-US" dirty="0"/>
                    </a:p>
                  </a:txBody>
                  <a:tcPr/>
                </a:tc>
              </a:tr>
            </a:tbl>
          </a:graphicData>
        </a:graphic>
      </p:graphicFrame>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3762375"/>
            <a:ext cx="2486025" cy="666750"/>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3304759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600200"/>
          </a:xfrm>
        </p:spPr>
        <p:txBody>
          <a:bodyPr/>
          <a:lstStyle/>
          <a:p>
            <a:r>
              <a:rPr lang="en-US" dirty="0" smtClean="0"/>
              <a:t>Plots by value of a</a:t>
            </a:r>
            <a:endParaRPr lang="en-US" dirty="0"/>
          </a:p>
        </p:txBody>
      </p:sp>
      <p:pic>
        <p:nvPicPr>
          <p:cNvPr id="3075" name="Picture 3" descr="C:\Users\ngkhatu\Dropbox\CSC777\Zeta\prob dist\a2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4384" y="1435152"/>
            <a:ext cx="4129616" cy="30972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946157" y="2229418"/>
            <a:ext cx="1364192" cy="369332"/>
          </a:xfrm>
          <a:prstGeom prst="rect">
            <a:avLst/>
          </a:prstGeom>
          <a:noFill/>
        </p:spPr>
        <p:txBody>
          <a:bodyPr wrap="square" rtlCol="0">
            <a:spAutoFit/>
          </a:bodyPr>
          <a:lstStyle/>
          <a:p>
            <a:r>
              <a:rPr lang="en-US" dirty="0" smtClean="0"/>
              <a:t>a = 20</a:t>
            </a:r>
            <a:endParaRPr lang="en-US" dirty="0"/>
          </a:p>
        </p:txBody>
      </p:sp>
      <p:pic>
        <p:nvPicPr>
          <p:cNvPr id="3076" name="Picture 4" descr="C:\Users\ngkhatu\Dropbox\CSC777\Zeta\prob dist\a3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184" y="3782974"/>
            <a:ext cx="4267200" cy="320039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404269" y="4451866"/>
            <a:ext cx="796131" cy="369332"/>
          </a:xfrm>
          <a:prstGeom prst="rect">
            <a:avLst/>
          </a:prstGeom>
          <a:noFill/>
        </p:spPr>
        <p:txBody>
          <a:bodyPr wrap="square" rtlCol="0">
            <a:spAutoFit/>
          </a:bodyPr>
          <a:lstStyle/>
          <a:p>
            <a:r>
              <a:rPr lang="en-US" dirty="0" smtClean="0"/>
              <a:t>a = 30</a:t>
            </a:r>
            <a:endParaRPr lang="en-US" dirty="0"/>
          </a:p>
        </p:txBody>
      </p:sp>
      <p:pic>
        <p:nvPicPr>
          <p:cNvPr id="3077" name="Picture 5" descr="C:\Users\ngkhatu\Dropbox\CSC777\Zeta\prob dist\a1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611" y="959318"/>
            <a:ext cx="3851589" cy="288869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590800" y="1600200"/>
            <a:ext cx="1143000" cy="369332"/>
          </a:xfrm>
          <a:prstGeom prst="rect">
            <a:avLst/>
          </a:prstGeom>
          <a:noFill/>
        </p:spPr>
        <p:txBody>
          <a:bodyPr wrap="square" rtlCol="0">
            <a:spAutoFit/>
          </a:bodyPr>
          <a:lstStyle/>
          <a:p>
            <a:r>
              <a:rPr lang="en-US" dirty="0" smtClean="0"/>
              <a:t>a = 10</a:t>
            </a:r>
            <a:endParaRPr lang="en-US" dirty="0"/>
          </a:p>
        </p:txBody>
      </p:sp>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3151" y="4808758"/>
            <a:ext cx="1171575"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9"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57044" y="5383173"/>
            <a:ext cx="154305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72645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Plots by Beta value</a:t>
            </a:r>
            <a:endParaRPr lang="en-US" dirty="0"/>
          </a:p>
        </p:txBody>
      </p:sp>
      <p:pic>
        <p:nvPicPr>
          <p:cNvPr id="2050" name="Picture 2" descr="C:\Users\ngkhatu\Dropbox\CSC777\Zeta\prob dist\beta_5_alpha_10_20_3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752600"/>
            <a:ext cx="3200400" cy="24003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85800" y="1447800"/>
            <a:ext cx="1146468" cy="369332"/>
          </a:xfrm>
          <a:prstGeom prst="rect">
            <a:avLst/>
          </a:prstGeom>
          <a:noFill/>
        </p:spPr>
        <p:txBody>
          <a:bodyPr wrap="none" rtlCol="0">
            <a:spAutoFit/>
          </a:bodyPr>
          <a:lstStyle/>
          <a:p>
            <a:r>
              <a:rPr lang="en-US" dirty="0" smtClean="0"/>
              <a:t>Beta = 0.5</a:t>
            </a:r>
            <a:endParaRPr lang="en-US" dirty="0"/>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10200" y="1675588"/>
            <a:ext cx="3472403" cy="2607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629400" y="1447673"/>
            <a:ext cx="1261884" cy="369332"/>
          </a:xfrm>
          <a:prstGeom prst="rect">
            <a:avLst/>
          </a:prstGeom>
          <a:noFill/>
        </p:spPr>
        <p:txBody>
          <a:bodyPr wrap="none" rtlCol="0">
            <a:spAutoFit/>
          </a:bodyPr>
          <a:lstStyle/>
          <a:p>
            <a:r>
              <a:rPr lang="en-US" dirty="0" smtClean="0"/>
              <a:t>Beta = 0.75</a:t>
            </a:r>
            <a:endParaRPr lang="en-US" dirty="0"/>
          </a:p>
        </p:txBody>
      </p:sp>
      <p:pic>
        <p:nvPicPr>
          <p:cNvPr id="2052" name="Picture 4" descr="C:\Users\ngkhatu\Dropbox\CSC777\Zeta\prob dist\beta_9_alpha_90_180_27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288" y="4148733"/>
            <a:ext cx="3612356" cy="270926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990600" y="4094892"/>
            <a:ext cx="1261884" cy="369332"/>
          </a:xfrm>
          <a:prstGeom prst="rect">
            <a:avLst/>
          </a:prstGeom>
          <a:noFill/>
        </p:spPr>
        <p:txBody>
          <a:bodyPr wrap="none" rtlCol="0">
            <a:spAutoFit/>
          </a:bodyPr>
          <a:lstStyle/>
          <a:p>
            <a:r>
              <a:rPr lang="en-US" dirty="0" smtClean="0"/>
              <a:t>Beta = 0.90</a:t>
            </a:r>
            <a:endParaRPr lang="en-US" dirty="0"/>
          </a:p>
        </p:txBody>
      </p:sp>
      <p:sp>
        <p:nvSpPr>
          <p:cNvPr id="8" name="TextBox 7"/>
          <p:cNvSpPr txBox="1"/>
          <p:nvPr/>
        </p:nvSpPr>
        <p:spPr>
          <a:xfrm>
            <a:off x="3505200" y="5515867"/>
            <a:ext cx="2461022" cy="923330"/>
          </a:xfrm>
          <a:prstGeom prst="rect">
            <a:avLst/>
          </a:prstGeom>
          <a:noFill/>
        </p:spPr>
        <p:txBody>
          <a:bodyPr wrap="square" rtlCol="0">
            <a:spAutoFit/>
          </a:bodyPr>
          <a:lstStyle/>
          <a:p>
            <a:r>
              <a:rPr lang="en-US" dirty="0" smtClean="0"/>
              <a:t>Red: alpha = 270</a:t>
            </a:r>
          </a:p>
          <a:p>
            <a:r>
              <a:rPr lang="en-US" dirty="0" smtClean="0"/>
              <a:t>Green: alpha = 180</a:t>
            </a:r>
          </a:p>
          <a:p>
            <a:r>
              <a:rPr lang="en-US" dirty="0" smtClean="0"/>
              <a:t>Blue: alpha = 90</a:t>
            </a:r>
            <a:endParaRPr lang="en-US" dirty="0"/>
          </a:p>
        </p:txBody>
      </p:sp>
      <p:sp>
        <p:nvSpPr>
          <p:cNvPr id="9" name="TextBox 8"/>
          <p:cNvSpPr txBox="1"/>
          <p:nvPr/>
        </p:nvSpPr>
        <p:spPr>
          <a:xfrm>
            <a:off x="3048000" y="1817132"/>
            <a:ext cx="1981200" cy="923330"/>
          </a:xfrm>
          <a:prstGeom prst="rect">
            <a:avLst/>
          </a:prstGeom>
          <a:noFill/>
        </p:spPr>
        <p:txBody>
          <a:bodyPr wrap="square" rtlCol="0">
            <a:spAutoFit/>
          </a:bodyPr>
          <a:lstStyle/>
          <a:p>
            <a:r>
              <a:rPr lang="en-US" dirty="0" smtClean="0"/>
              <a:t>Red: alpha = 30</a:t>
            </a:r>
          </a:p>
          <a:p>
            <a:r>
              <a:rPr lang="en-US" dirty="0" smtClean="0"/>
              <a:t>Green: alpha = 20</a:t>
            </a:r>
          </a:p>
          <a:p>
            <a:r>
              <a:rPr lang="en-US" dirty="0" smtClean="0"/>
              <a:t>Blue: alpha = 10</a:t>
            </a:r>
          </a:p>
        </p:txBody>
      </p:sp>
      <p:sp>
        <p:nvSpPr>
          <p:cNvPr id="10" name="TextBox 9"/>
          <p:cNvSpPr txBox="1"/>
          <p:nvPr/>
        </p:nvSpPr>
        <p:spPr>
          <a:xfrm>
            <a:off x="6781800" y="4152901"/>
            <a:ext cx="2362200" cy="923330"/>
          </a:xfrm>
          <a:prstGeom prst="rect">
            <a:avLst/>
          </a:prstGeom>
          <a:noFill/>
        </p:spPr>
        <p:txBody>
          <a:bodyPr wrap="square" rtlCol="0">
            <a:spAutoFit/>
          </a:bodyPr>
          <a:lstStyle/>
          <a:p>
            <a:r>
              <a:rPr lang="en-US" dirty="0" smtClean="0"/>
              <a:t>Red: alpha = 90</a:t>
            </a:r>
          </a:p>
          <a:p>
            <a:r>
              <a:rPr lang="en-US" dirty="0" smtClean="0"/>
              <a:t>Green: alpha = 60</a:t>
            </a:r>
          </a:p>
          <a:p>
            <a:r>
              <a:rPr lang="en-US" dirty="0" smtClean="0"/>
              <a:t>Blue: alpha = 30</a:t>
            </a:r>
            <a:endParaRPr lang="en-US" dirty="0"/>
          </a:p>
        </p:txBody>
      </p:sp>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5515867"/>
            <a:ext cx="2505075"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08445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Plots with same alpha</a:t>
            </a:r>
            <a:endParaRPr lang="en-US" dirty="0"/>
          </a:p>
        </p:txBody>
      </p:sp>
      <p:pic>
        <p:nvPicPr>
          <p:cNvPr id="4099" name="Picture 3" descr="C:\Users\ngkhatu\Dropbox\CSC777\Zeta\prob dist\alpha30_a10b75va30b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14" y="2656102"/>
            <a:ext cx="4449234" cy="33369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ngkhatu\Dropbox\CSC777\Zeta\prob dist\alpha90_a30b75va10b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2626583"/>
            <a:ext cx="4527949" cy="339596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09600" y="1524000"/>
            <a:ext cx="3505200" cy="923330"/>
          </a:xfrm>
          <a:prstGeom prst="rect">
            <a:avLst/>
          </a:prstGeom>
          <a:noFill/>
        </p:spPr>
        <p:txBody>
          <a:bodyPr wrap="square" rtlCol="0">
            <a:spAutoFit/>
          </a:bodyPr>
          <a:lstStyle/>
          <a:p>
            <a:r>
              <a:rPr lang="en-US" dirty="0"/>
              <a:t>a</a:t>
            </a:r>
            <a:r>
              <a:rPr lang="en-US" dirty="0" smtClean="0"/>
              <a:t>lpha = 30</a:t>
            </a:r>
          </a:p>
          <a:p>
            <a:r>
              <a:rPr lang="en-US" dirty="0" smtClean="0"/>
              <a:t>Blue: a = 10, beta = 0.75</a:t>
            </a:r>
          </a:p>
          <a:p>
            <a:r>
              <a:rPr lang="en-US" dirty="0" smtClean="0"/>
              <a:t>Green: a = 30, beta = 0.50</a:t>
            </a:r>
            <a:endParaRPr lang="en-US" dirty="0"/>
          </a:p>
        </p:txBody>
      </p:sp>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4684" y="5993027"/>
            <a:ext cx="2505075"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181600" y="1524000"/>
            <a:ext cx="3352800" cy="923330"/>
          </a:xfrm>
          <a:prstGeom prst="rect">
            <a:avLst/>
          </a:prstGeom>
          <a:noFill/>
        </p:spPr>
        <p:txBody>
          <a:bodyPr wrap="square" rtlCol="0">
            <a:spAutoFit/>
          </a:bodyPr>
          <a:lstStyle/>
          <a:p>
            <a:r>
              <a:rPr lang="en-US" dirty="0"/>
              <a:t>a</a:t>
            </a:r>
            <a:r>
              <a:rPr lang="en-US" dirty="0" smtClean="0"/>
              <a:t>lpha = 90</a:t>
            </a:r>
          </a:p>
          <a:p>
            <a:r>
              <a:rPr lang="en-US" dirty="0" smtClean="0"/>
              <a:t>Blue: a = 30, beta = 0.75</a:t>
            </a:r>
          </a:p>
          <a:p>
            <a:r>
              <a:rPr lang="en-US" dirty="0" smtClean="0"/>
              <a:t>Green: a = 10, beta = 0.90</a:t>
            </a:r>
            <a:endParaRPr lang="en-US" dirty="0"/>
          </a:p>
        </p:txBody>
      </p:sp>
    </p:spTree>
    <p:extLst>
      <p:ext uri="{BB962C8B-B14F-4D97-AF65-F5344CB8AC3E}">
        <p14:creationId xmlns:p14="http://schemas.microsoft.com/office/powerpoint/2010/main" val="2204939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06957642"/>
              </p:ext>
            </p:extLst>
          </p:nvPr>
        </p:nvGraphicFramePr>
        <p:xfrm>
          <a:off x="457200" y="1600200"/>
          <a:ext cx="7696200" cy="3793888"/>
        </p:xfrm>
        <a:graphic>
          <a:graphicData uri="http://schemas.openxmlformats.org/drawingml/2006/table">
            <a:tbl>
              <a:tblPr firstRow="1" bandRow="1">
                <a:tableStyleId>{5C22544A-7EE6-4342-B048-85BDC9FD1C3A}</a:tableStyleId>
              </a:tblPr>
              <a:tblGrid>
                <a:gridCol w="1282700"/>
                <a:gridCol w="1282700"/>
                <a:gridCol w="1282700"/>
                <a:gridCol w="1282700"/>
                <a:gridCol w="1282700"/>
                <a:gridCol w="1282700"/>
              </a:tblGrid>
              <a:tr h="948472">
                <a:tc>
                  <a:txBody>
                    <a:bodyPr/>
                    <a:lstStyle/>
                    <a:p>
                      <a:endParaRPr lang="en-US" dirty="0"/>
                    </a:p>
                  </a:txBody>
                  <a:tcPr/>
                </a:tc>
                <a:tc>
                  <a:txBody>
                    <a:bodyPr/>
                    <a:lstStyle/>
                    <a:p>
                      <a:r>
                        <a:rPr lang="en-US" dirty="0" smtClean="0"/>
                        <a:t>Beta=  0.25</a:t>
                      </a:r>
                      <a:endParaRPr lang="en-US" dirty="0"/>
                    </a:p>
                  </a:txBody>
                  <a:tcPr/>
                </a:tc>
                <a:tc>
                  <a:txBody>
                    <a:bodyPr/>
                    <a:lstStyle/>
                    <a:p>
                      <a:r>
                        <a:rPr lang="en-US" dirty="0" smtClean="0"/>
                        <a:t>Beta=</a:t>
                      </a:r>
                      <a:r>
                        <a:rPr lang="en-US" baseline="0" dirty="0" smtClean="0"/>
                        <a:t>  0.50</a:t>
                      </a:r>
                      <a:endParaRPr lang="en-US" dirty="0"/>
                    </a:p>
                  </a:txBody>
                  <a:tcPr/>
                </a:tc>
                <a:tc>
                  <a:txBody>
                    <a:bodyPr/>
                    <a:lstStyle/>
                    <a:p>
                      <a:r>
                        <a:rPr lang="en-US" dirty="0" smtClean="0"/>
                        <a:t>Beta=</a:t>
                      </a:r>
                      <a:r>
                        <a:rPr lang="en-US" baseline="0" dirty="0" smtClean="0"/>
                        <a:t>  0.75</a:t>
                      </a:r>
                      <a:endParaRPr lang="en-US" dirty="0"/>
                    </a:p>
                  </a:txBody>
                  <a:tcPr/>
                </a:tc>
                <a:tc>
                  <a:txBody>
                    <a:bodyPr/>
                    <a:lstStyle/>
                    <a:p>
                      <a:r>
                        <a:rPr lang="en-US" dirty="0" smtClean="0"/>
                        <a:t>Beta = 0.90</a:t>
                      </a:r>
                      <a:endParaRPr lang="en-US" dirty="0"/>
                    </a:p>
                  </a:txBody>
                  <a:tcPr/>
                </a:tc>
                <a:tc>
                  <a:txBody>
                    <a:bodyPr/>
                    <a:lstStyle/>
                    <a:p>
                      <a:r>
                        <a:rPr lang="en-US" dirty="0" smtClean="0"/>
                        <a:t>Beta = 0.99</a:t>
                      </a:r>
                      <a:endParaRPr lang="en-US" dirty="0"/>
                    </a:p>
                  </a:txBody>
                  <a:tcPr/>
                </a:tc>
              </a:tr>
              <a:tr h="948472">
                <a:tc>
                  <a:txBody>
                    <a:bodyPr/>
                    <a:lstStyle/>
                    <a:p>
                      <a:r>
                        <a:rPr lang="en-US" dirty="0" smtClean="0"/>
                        <a:t>alpha</a:t>
                      </a:r>
                      <a:r>
                        <a:rPr lang="en-US" baseline="0" dirty="0" smtClean="0"/>
                        <a:t> = 3</a:t>
                      </a:r>
                      <a:endParaRPr lang="en-US" dirty="0"/>
                    </a:p>
                  </a:txBody>
                  <a:tcPr/>
                </a:tc>
                <a:tc>
                  <a:txBody>
                    <a:bodyPr/>
                    <a:lstStyle/>
                    <a:p>
                      <a:r>
                        <a:rPr lang="en-US" dirty="0" smtClean="0"/>
                        <a:t>Mean = 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Mean = 3.5</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Mean = 4.5</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Mean = 7.5</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Mean = 50</a:t>
                      </a:r>
                    </a:p>
                    <a:p>
                      <a:endParaRPr lang="en-US" dirty="0"/>
                    </a:p>
                  </a:txBody>
                  <a:tcPr/>
                </a:tc>
              </a:tr>
              <a:tr h="9484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alpha</a:t>
                      </a:r>
                      <a:r>
                        <a:rPr lang="en-US" baseline="0" dirty="0" smtClean="0"/>
                        <a:t> = 10</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Mean = 11</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Mean =  11</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Mean = 12</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Mean = 14</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Mean = 50</a:t>
                      </a:r>
                    </a:p>
                    <a:p>
                      <a:endParaRPr lang="en-US" dirty="0"/>
                    </a:p>
                  </a:txBody>
                  <a:tcPr/>
                </a:tc>
              </a:tr>
              <a:tr h="948472">
                <a:tc>
                  <a:txBody>
                    <a:bodyPr/>
                    <a:lstStyle/>
                    <a:p>
                      <a:r>
                        <a:rPr lang="en-US" dirty="0" smtClean="0"/>
                        <a:t>alpha</a:t>
                      </a:r>
                      <a:r>
                        <a:rPr lang="en-US" baseline="0" dirty="0" smtClean="0"/>
                        <a:t> = 50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Mean = 100</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Mean = 100</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Mean = 100</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Mean = 100</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Mean = 100</a:t>
                      </a:r>
                    </a:p>
                    <a:p>
                      <a:endParaRPr lang="en-US" dirty="0"/>
                    </a:p>
                  </a:txBody>
                  <a:tcPr/>
                </a:tc>
              </a:tr>
            </a:tbl>
          </a:graphicData>
        </a:graphic>
      </p:graphicFrame>
    </p:spTree>
    <p:extLst>
      <p:ext uri="{BB962C8B-B14F-4D97-AF65-F5344CB8AC3E}">
        <p14:creationId xmlns:p14="http://schemas.microsoft.com/office/powerpoint/2010/main" val="42713492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Plots</a:t>
            </a:r>
            <a:endParaRPr lang="en-US" dirty="0"/>
          </a:p>
        </p:txBody>
      </p:sp>
      <p:pic>
        <p:nvPicPr>
          <p:cNvPr id="5122" name="Picture 2" descr="C:\Users\ngkhatu\Dropbox\CSC777\Zeta\prob dist\a10_b7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9000" y="1600199"/>
            <a:ext cx="3454400" cy="2590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070600" y="2895599"/>
            <a:ext cx="1371600" cy="646331"/>
          </a:xfrm>
          <a:prstGeom prst="rect">
            <a:avLst/>
          </a:prstGeom>
          <a:noFill/>
        </p:spPr>
        <p:txBody>
          <a:bodyPr wrap="square" rtlCol="0">
            <a:spAutoFit/>
          </a:bodyPr>
          <a:lstStyle/>
          <a:p>
            <a:r>
              <a:rPr lang="en-US" dirty="0"/>
              <a:t>a</a:t>
            </a:r>
            <a:r>
              <a:rPr lang="en-US" dirty="0" smtClean="0"/>
              <a:t>lpha = 10</a:t>
            </a:r>
          </a:p>
          <a:p>
            <a:r>
              <a:rPr lang="en-US" dirty="0"/>
              <a:t>b</a:t>
            </a:r>
            <a:r>
              <a:rPr lang="en-US" dirty="0" smtClean="0"/>
              <a:t>eta = 0.75</a:t>
            </a:r>
            <a:endParaRPr lang="en-US" dirty="0"/>
          </a:p>
        </p:txBody>
      </p:sp>
      <p:pic>
        <p:nvPicPr>
          <p:cNvPr id="5123" name="Picture 3" descr="C:\Users\ngkhatu\Dropbox\CSC777\Zeta\prob dist\a3_b7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916" y="1487487"/>
            <a:ext cx="3754967" cy="28162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627716" y="2743200"/>
            <a:ext cx="1524000" cy="646331"/>
          </a:xfrm>
          <a:prstGeom prst="rect">
            <a:avLst/>
          </a:prstGeom>
          <a:noFill/>
        </p:spPr>
        <p:txBody>
          <a:bodyPr wrap="square" rtlCol="0">
            <a:spAutoFit/>
          </a:bodyPr>
          <a:lstStyle/>
          <a:p>
            <a:r>
              <a:rPr lang="en-US" dirty="0"/>
              <a:t>a</a:t>
            </a:r>
            <a:r>
              <a:rPr lang="en-US" dirty="0" smtClean="0"/>
              <a:t>lpha = 3</a:t>
            </a:r>
          </a:p>
          <a:p>
            <a:r>
              <a:rPr lang="en-US" dirty="0"/>
              <a:t>b</a:t>
            </a:r>
            <a:r>
              <a:rPr lang="en-US" dirty="0" smtClean="0"/>
              <a:t>eta = 0.75</a:t>
            </a:r>
            <a:endParaRPr lang="en-US" dirty="0"/>
          </a:p>
        </p:txBody>
      </p:sp>
      <p:pic>
        <p:nvPicPr>
          <p:cNvPr id="5124" name="Picture 4" descr="C:\Users\ngkhatu\Dropbox\CSC777\Zeta\prob dist\a50_b7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4096307"/>
            <a:ext cx="3646560" cy="273492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937000" y="5192412"/>
            <a:ext cx="1295400" cy="646331"/>
          </a:xfrm>
          <a:prstGeom prst="rect">
            <a:avLst/>
          </a:prstGeom>
          <a:noFill/>
        </p:spPr>
        <p:txBody>
          <a:bodyPr wrap="square" rtlCol="0">
            <a:spAutoFit/>
          </a:bodyPr>
          <a:lstStyle/>
          <a:p>
            <a:r>
              <a:rPr lang="en-US" dirty="0"/>
              <a:t>a</a:t>
            </a:r>
            <a:r>
              <a:rPr lang="en-US" dirty="0" smtClean="0"/>
              <a:t>lpha = 50</a:t>
            </a:r>
          </a:p>
          <a:p>
            <a:r>
              <a:rPr lang="en-US" dirty="0" smtClean="0"/>
              <a:t>beta = 0.75</a:t>
            </a:r>
            <a:endParaRPr lang="en-US" dirty="0"/>
          </a:p>
        </p:txBody>
      </p:sp>
      <p:pic>
        <p:nvPicPr>
          <p:cNvPr id="51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9400" y="4954287"/>
            <a:ext cx="1169987"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62178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t>Andre Girard- Routing and dimensioning in circuit-switched networks</a:t>
            </a:r>
            <a:endParaRPr lang="en-US" dirty="0" smtClean="0"/>
          </a:p>
          <a:p>
            <a:r>
              <a:rPr lang="en-US" dirty="0" smtClean="0"/>
              <a:t>Wilkinson, R.I., “Theories for toll traffic engineering in the USA,” Bell System Technical Journal, vol. 35, </a:t>
            </a:r>
            <a:r>
              <a:rPr lang="en-US" dirty="0" err="1" smtClean="0"/>
              <a:t>pp</a:t>
            </a:r>
            <a:r>
              <a:rPr lang="en-US" dirty="0" smtClean="0"/>
              <a:t> 421-514, 1956.</a:t>
            </a:r>
          </a:p>
          <a:p>
            <a:r>
              <a:rPr lang="en-US" dirty="0" smtClean="0"/>
              <a:t>CSC 777- Professor </a:t>
            </a:r>
            <a:r>
              <a:rPr lang="en-US" dirty="0" err="1" smtClean="0"/>
              <a:t>Rudra</a:t>
            </a:r>
            <a:r>
              <a:rPr lang="en-US" dirty="0" smtClean="0"/>
              <a:t> </a:t>
            </a:r>
            <a:r>
              <a:rPr lang="en-US" dirty="0" err="1" smtClean="0"/>
              <a:t>Dutta</a:t>
            </a:r>
            <a:endParaRPr lang="en-US" dirty="0" smtClean="0"/>
          </a:p>
          <a:p>
            <a:endParaRPr lang="en-US" dirty="0"/>
          </a:p>
        </p:txBody>
      </p:sp>
    </p:spTree>
    <p:extLst>
      <p:ext uri="{BB962C8B-B14F-4D97-AF65-F5344CB8AC3E}">
        <p14:creationId xmlns:p14="http://schemas.microsoft.com/office/powerpoint/2010/main" val="1921203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Traffic</a:t>
            </a:r>
            <a:endParaRPr lang="en-US" dirty="0"/>
          </a:p>
        </p:txBody>
      </p:sp>
      <p:pic>
        <p:nvPicPr>
          <p:cNvPr id="6146" name="Picture 2" descr="C:\Users\ngkhatu\Dropbox\CSC777\Zeta\prob dist\Random Traffi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752600"/>
            <a:ext cx="5943600" cy="426056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429000" y="6064647"/>
            <a:ext cx="2743200" cy="369332"/>
          </a:xfrm>
          <a:prstGeom prst="rect">
            <a:avLst/>
          </a:prstGeom>
          <a:noFill/>
        </p:spPr>
        <p:txBody>
          <a:bodyPr wrap="square" rtlCol="0">
            <a:spAutoFit/>
          </a:bodyPr>
          <a:lstStyle/>
          <a:p>
            <a:r>
              <a:rPr lang="en-US" dirty="0" smtClean="0"/>
              <a:t>*From Wilkinson</a:t>
            </a:r>
            <a:endParaRPr lang="en-US" dirty="0"/>
          </a:p>
        </p:txBody>
      </p:sp>
    </p:spTree>
    <p:extLst>
      <p:ext uri="{BB962C8B-B14F-4D97-AF65-F5344CB8AC3E}">
        <p14:creationId xmlns:p14="http://schemas.microsoft.com/office/powerpoint/2010/main" val="12035684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Your Comprehension</a:t>
            </a:r>
            <a:endParaRPr lang="en-US" dirty="0"/>
          </a:p>
        </p:txBody>
      </p:sp>
      <p:sp>
        <p:nvSpPr>
          <p:cNvPr id="3" name="Content Placeholder 2"/>
          <p:cNvSpPr>
            <a:spLocks noGrp="1"/>
          </p:cNvSpPr>
          <p:nvPr>
            <p:ph idx="1"/>
          </p:nvPr>
        </p:nvSpPr>
        <p:spPr/>
        <p:txBody>
          <a:bodyPr/>
          <a:lstStyle/>
          <a:p>
            <a:r>
              <a:rPr lang="en-US" dirty="0" smtClean="0"/>
              <a:t>Why use Linear Arrival Rates?</a:t>
            </a:r>
          </a:p>
          <a:p>
            <a:r>
              <a:rPr lang="en-US" dirty="0" smtClean="0"/>
              <a:t>What kind of Distribution does a Linear Arrival Rate system resemble?</a:t>
            </a:r>
          </a:p>
          <a:p>
            <a:r>
              <a:rPr lang="en-US" dirty="0" smtClean="0"/>
              <a:t>What is the purpose of using Beta when calculating Arrival rate?</a:t>
            </a:r>
          </a:p>
          <a:p>
            <a:endParaRPr lang="en-US" dirty="0"/>
          </a:p>
        </p:txBody>
      </p:sp>
    </p:spTree>
    <p:extLst>
      <p:ext uri="{BB962C8B-B14F-4D97-AF65-F5344CB8AC3E}">
        <p14:creationId xmlns:p14="http://schemas.microsoft.com/office/powerpoint/2010/main" val="29918247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Overflow Traffic</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590800"/>
            <a:ext cx="708968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038600" y="6019800"/>
            <a:ext cx="2743200" cy="369332"/>
          </a:xfrm>
          <a:prstGeom prst="rect">
            <a:avLst/>
          </a:prstGeom>
          <a:noFill/>
        </p:spPr>
        <p:txBody>
          <a:bodyPr wrap="square" rtlCol="0">
            <a:spAutoFit/>
          </a:bodyPr>
          <a:lstStyle/>
          <a:p>
            <a:r>
              <a:rPr lang="en-US" dirty="0" smtClean="0"/>
              <a:t>*From Wilkinson</a:t>
            </a:r>
            <a:endParaRPr lang="en-US" dirty="0"/>
          </a:p>
        </p:txBody>
      </p:sp>
    </p:spTree>
    <p:extLst>
      <p:ext uri="{BB962C8B-B14F-4D97-AF65-F5344CB8AC3E}">
        <p14:creationId xmlns:p14="http://schemas.microsoft.com/office/powerpoint/2010/main" val="2500611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normAutofit/>
          </a:bodyPr>
          <a:lstStyle/>
          <a:p>
            <a:r>
              <a:rPr lang="en-US" dirty="0" smtClean="0"/>
              <a:t>“What would be the physical description of a cause system with a variance smaller or larger than the Poisson?”		- Wilkinson</a:t>
            </a:r>
          </a:p>
          <a:p>
            <a:endParaRPr lang="en-US" dirty="0"/>
          </a:p>
        </p:txBody>
      </p:sp>
    </p:spTree>
    <p:extLst>
      <p:ext uri="{BB962C8B-B14F-4D97-AF65-F5344CB8AC3E}">
        <p14:creationId xmlns:p14="http://schemas.microsoft.com/office/powerpoint/2010/main" val="37516161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Description</a:t>
            </a:r>
            <a:endParaRPr lang="en-US" dirty="0"/>
          </a:p>
        </p:txBody>
      </p:sp>
      <p:sp>
        <p:nvSpPr>
          <p:cNvPr id="3" name="Content Placeholder 2"/>
          <p:cNvSpPr>
            <a:spLocks noGrp="1"/>
          </p:cNvSpPr>
          <p:nvPr>
            <p:ph idx="1"/>
          </p:nvPr>
        </p:nvSpPr>
        <p:spPr/>
        <p:txBody>
          <a:bodyPr/>
          <a:lstStyle/>
          <a:p>
            <a:r>
              <a:rPr lang="en-US" dirty="0"/>
              <a:t>“If the variance is smaller, there must be forces at work which retard the call arrival rate as the number of calls recently offered exceeds a normal, or average, figure, and which increase the arrival rate when the number recently arrived falls below the normal level. Conversely, the variance will exceed the Poisson’s should the tendencies of the forces be reversed</a:t>
            </a:r>
            <a:r>
              <a:rPr lang="en-US" dirty="0" smtClean="0"/>
              <a:t>.” -Wilkinson</a:t>
            </a:r>
            <a:endParaRPr lang="en-US" dirty="0"/>
          </a:p>
          <a:p>
            <a:endParaRPr lang="en-US" dirty="0"/>
          </a:p>
        </p:txBody>
      </p:sp>
    </p:spTree>
    <p:extLst>
      <p:ext uri="{BB962C8B-B14F-4D97-AF65-F5344CB8AC3E}">
        <p14:creationId xmlns:p14="http://schemas.microsoft.com/office/powerpoint/2010/main" val="36765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Arrival Rate System</a:t>
            </a:r>
            <a:endParaRPr lang="en-US" dirty="0"/>
          </a:p>
        </p:txBody>
      </p:sp>
      <p:sp>
        <p:nvSpPr>
          <p:cNvPr id="10" name="TextBox 9"/>
          <p:cNvSpPr txBox="1"/>
          <p:nvPr/>
        </p:nvSpPr>
        <p:spPr>
          <a:xfrm>
            <a:off x="5715000" y="5691241"/>
            <a:ext cx="2514600" cy="646331"/>
          </a:xfrm>
          <a:prstGeom prst="rect">
            <a:avLst/>
          </a:prstGeom>
          <a:noFill/>
        </p:spPr>
        <p:txBody>
          <a:bodyPr wrap="square" rtlCol="0">
            <a:spAutoFit/>
          </a:bodyPr>
          <a:lstStyle/>
          <a:p>
            <a:r>
              <a:rPr lang="en-US" dirty="0" smtClean="0"/>
              <a:t>Base Arrival Rate</a:t>
            </a:r>
          </a:p>
          <a:p>
            <a:r>
              <a:rPr lang="en-US" b="1" dirty="0">
                <a:solidFill>
                  <a:srgbClr val="FF0000"/>
                </a:solidFill>
              </a:rPr>
              <a:t>a</a:t>
            </a:r>
            <a:r>
              <a:rPr lang="en-US" b="1" dirty="0" smtClean="0">
                <a:solidFill>
                  <a:srgbClr val="FF0000"/>
                </a:solidFill>
              </a:rPr>
              <a:t>lpha &gt;= 0</a:t>
            </a:r>
            <a:endParaRPr lang="en-US" b="1" dirty="0">
              <a:solidFill>
                <a:srgbClr val="FF0000"/>
              </a:solidFill>
            </a:endParaRPr>
          </a:p>
        </p:txBody>
      </p:sp>
      <p:sp>
        <p:nvSpPr>
          <p:cNvPr id="13" name="TextBox 12"/>
          <p:cNvSpPr txBox="1"/>
          <p:nvPr/>
        </p:nvSpPr>
        <p:spPr>
          <a:xfrm>
            <a:off x="2590800" y="1853439"/>
            <a:ext cx="1371600" cy="646331"/>
          </a:xfrm>
          <a:prstGeom prst="rect">
            <a:avLst/>
          </a:prstGeom>
          <a:noFill/>
        </p:spPr>
        <p:txBody>
          <a:bodyPr wrap="square" rtlCol="0">
            <a:spAutoFit/>
          </a:bodyPr>
          <a:lstStyle/>
          <a:p>
            <a:r>
              <a:rPr lang="en-US" dirty="0" smtClean="0"/>
              <a:t># of calls present</a:t>
            </a:r>
            <a:endParaRPr lang="en-US" dirty="0"/>
          </a:p>
        </p:txBody>
      </p:sp>
      <p:sp>
        <p:nvSpPr>
          <p:cNvPr id="16" name="TextBox 15"/>
          <p:cNvSpPr txBox="1"/>
          <p:nvPr/>
        </p:nvSpPr>
        <p:spPr>
          <a:xfrm>
            <a:off x="6501246" y="1576439"/>
            <a:ext cx="2280660" cy="1200329"/>
          </a:xfrm>
          <a:prstGeom prst="rect">
            <a:avLst/>
          </a:prstGeom>
          <a:noFill/>
        </p:spPr>
        <p:txBody>
          <a:bodyPr wrap="square" rtlCol="0">
            <a:spAutoFit/>
          </a:bodyPr>
          <a:lstStyle/>
          <a:p>
            <a:r>
              <a:rPr lang="en-US" dirty="0" smtClean="0"/>
              <a:t>Arbitrary function that modifies call origination rate. </a:t>
            </a:r>
          </a:p>
          <a:p>
            <a:r>
              <a:rPr lang="en-US" b="1" dirty="0" smtClean="0">
                <a:solidFill>
                  <a:srgbClr val="FF0000"/>
                </a:solidFill>
              </a:rPr>
              <a:t>0 &lt; Beta &lt; 1</a:t>
            </a:r>
            <a:endParaRPr lang="en-US" b="1" dirty="0">
              <a:solidFill>
                <a:srgbClr val="FF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346417"/>
            <a:ext cx="6294555" cy="1489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a:stCxn id="13" idx="2"/>
          </p:cNvCxnSpPr>
          <p:nvPr/>
        </p:nvCxnSpPr>
        <p:spPr>
          <a:xfrm>
            <a:off x="3276600" y="2499770"/>
            <a:ext cx="1981200" cy="115783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225146" y="2676492"/>
            <a:ext cx="1" cy="669925"/>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0"/>
          </p:cNvCxnSpPr>
          <p:nvPr/>
        </p:nvCxnSpPr>
        <p:spPr>
          <a:xfrm flipH="1" flipV="1">
            <a:off x="6501246" y="4091043"/>
            <a:ext cx="471054" cy="160019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4114800" y="4091042"/>
            <a:ext cx="1600200" cy="1600199"/>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438400" y="5181600"/>
            <a:ext cx="1828800" cy="369332"/>
          </a:xfrm>
          <a:prstGeom prst="rect">
            <a:avLst/>
          </a:prstGeom>
          <a:noFill/>
        </p:spPr>
        <p:txBody>
          <a:bodyPr wrap="square" rtlCol="0">
            <a:spAutoFit/>
          </a:bodyPr>
          <a:lstStyle/>
          <a:p>
            <a:r>
              <a:rPr lang="en-US" b="1" dirty="0" smtClean="0">
                <a:solidFill>
                  <a:srgbClr val="FF0000"/>
                </a:solidFill>
              </a:rPr>
              <a:t>‘mu’ is set to 1</a:t>
            </a:r>
            <a:endParaRPr lang="en-US" b="1" dirty="0">
              <a:solidFill>
                <a:srgbClr val="FF0000"/>
              </a:solidFill>
            </a:endParaRPr>
          </a:p>
        </p:txBody>
      </p:sp>
      <p:cxnSp>
        <p:nvCxnSpPr>
          <p:cNvPr id="15" name="Straight Arrow Connector 14"/>
          <p:cNvCxnSpPr/>
          <p:nvPr/>
        </p:nvCxnSpPr>
        <p:spPr>
          <a:xfrm flipV="1">
            <a:off x="3124201" y="4648200"/>
            <a:ext cx="152399" cy="5334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36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Birth/Death Process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200400"/>
            <a:ext cx="5943600" cy="1344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72537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Binomial Coefficient</a:t>
            </a:r>
            <a:endParaRPr lang="en-US" dirty="0"/>
          </a:p>
        </p:txBody>
      </p:sp>
      <p:sp>
        <p:nvSpPr>
          <p:cNvPr id="19" name="TextBox 18"/>
          <p:cNvSpPr txBox="1"/>
          <p:nvPr/>
        </p:nvSpPr>
        <p:spPr>
          <a:xfrm>
            <a:off x="685800" y="4623754"/>
            <a:ext cx="2590800"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Coefficient ‘x’  is</a:t>
            </a:r>
          </a:p>
          <a:p>
            <a:endParaRPr lang="en-US" dirty="0"/>
          </a:p>
          <a:p>
            <a:endParaRPr lang="en-US" dirty="0" smtClean="0"/>
          </a:p>
          <a:p>
            <a:endParaRPr lang="en-US"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943100"/>
            <a:ext cx="6934568"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1618" y="4773416"/>
            <a:ext cx="4953000" cy="484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2" name="Straight Arrow Connector 11"/>
          <p:cNvCxnSpPr/>
          <p:nvPr/>
        </p:nvCxnSpPr>
        <p:spPr>
          <a:xfrm>
            <a:off x="4267200" y="2819400"/>
            <a:ext cx="381000" cy="1954016"/>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2075" y="5015608"/>
            <a:ext cx="390525" cy="70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0" name="Straight Arrow Connector 19"/>
          <p:cNvCxnSpPr/>
          <p:nvPr/>
        </p:nvCxnSpPr>
        <p:spPr>
          <a:xfrm>
            <a:off x="4419600" y="2736535"/>
            <a:ext cx="3962400" cy="1954016"/>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19303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450" y="1524000"/>
            <a:ext cx="7010400" cy="838200"/>
          </a:xfrm>
        </p:spPr>
        <p:txBody>
          <a:bodyPr/>
          <a:lstStyle/>
          <a:p>
            <a:r>
              <a:rPr lang="en-US" dirty="0" smtClean="0"/>
              <a:t>Probability Distribution of LA System</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 y="2695575"/>
            <a:ext cx="9048750" cy="146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85643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1445</TotalTime>
  <Words>539</Words>
  <Application>Microsoft Office PowerPoint</Application>
  <PresentationFormat>On-screen Show (4:3)</PresentationFormat>
  <Paragraphs>106</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Executive</vt:lpstr>
      <vt:lpstr>Linear Arrival Rate Approximation</vt:lpstr>
      <vt:lpstr>Random Traffic</vt:lpstr>
      <vt:lpstr>Overflow Traffic</vt:lpstr>
      <vt:lpstr>Question</vt:lpstr>
      <vt:lpstr>Physical Description</vt:lpstr>
      <vt:lpstr>Linear Arrival Rate System</vt:lpstr>
      <vt:lpstr>Birth/Death Process</vt:lpstr>
      <vt:lpstr>Binomial Coefficient</vt:lpstr>
      <vt:lpstr>Probability Distribution of LA System</vt:lpstr>
      <vt:lpstr>Negative Binomial Distribution (Pascal)</vt:lpstr>
      <vt:lpstr>1st and 2nd Moments</vt:lpstr>
      <vt:lpstr>Poisson vs Negative Binomial</vt:lpstr>
      <vt:lpstr>Plotting the Distribution</vt:lpstr>
      <vt:lpstr>Plots by value of a</vt:lpstr>
      <vt:lpstr>Plots by Beta value</vt:lpstr>
      <vt:lpstr>Plots with same alpha</vt:lpstr>
      <vt:lpstr>Simulation</vt:lpstr>
      <vt:lpstr>Simulation Plots</vt:lpstr>
      <vt:lpstr>References</vt:lpstr>
      <vt:lpstr>Test Your Comprehension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ngkhatu</dc:creator>
  <cp:lastModifiedBy>ngkhatu</cp:lastModifiedBy>
  <cp:revision>44</cp:revision>
  <dcterms:created xsi:type="dcterms:W3CDTF">2006-08-16T00:00:00Z</dcterms:created>
  <dcterms:modified xsi:type="dcterms:W3CDTF">2013-11-06T09:37:25Z</dcterms:modified>
</cp:coreProperties>
</file>