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7559675" cx="10080625"/>
  <p:notesSz cy="10058400" cx="7772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5E12AD-72AB-4370-9BC5-07613AD77705}">
  <a:tblStyle styleName="Table_0" styleId="{4A5E12AD-72AB-4370-9BC5-07613AD7770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763587" x="1371600"/>
            <a:ext cy="3771900" cx="50291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7" name="Shape 97"/>
          <p:cNvSpPr txBox="1"/>
          <p:nvPr/>
        </p:nvSpPr>
        <p:spPr>
          <a:xfrm>
            <a:off y="4776787" x="777875"/>
            <a:ext cy="4525961" cx="62182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776787" x="777875"/>
            <a:ext cy="4524374" cx="62166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y="763587" x="1371600"/>
            <a:ext cy="3770311" cx="50276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/>
        </p:nvSpPr>
        <p:spPr>
          <a:xfrm>
            <a:off y="763587" x="1371600"/>
            <a:ext cy="3771900" cx="50291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5" name="Shape 105"/>
          <p:cNvSpPr txBox="1"/>
          <p:nvPr/>
        </p:nvSpPr>
        <p:spPr>
          <a:xfrm>
            <a:off y="4776787" x="777875"/>
            <a:ext cy="4525961" cx="62182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776787" x="777875"/>
            <a:ext cy="4524374" cx="62166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763587" x="1371600"/>
            <a:ext cy="3770311" cx="50276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>
            <a:off y="763587" x="1371600"/>
            <a:ext cy="3771900" cx="50291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0" name="Shape 120"/>
          <p:cNvSpPr txBox="1"/>
          <p:nvPr/>
        </p:nvSpPr>
        <p:spPr>
          <a:xfrm>
            <a:off y="4776787" x="777875"/>
            <a:ext cy="4525961" cx="62182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776787" x="777875"/>
            <a:ext cy="4524374" cx="62166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763587" x="1371600"/>
            <a:ext cy="3770311" cx="50276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4777725" x="777225"/>
            <a:ext cy="4526274" cx="6217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y="754375" x="1295650"/>
            <a:ext cy="3771900" cx="51818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OBJECT_OVER_TEX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769040" x="504000"/>
            <a:ext cy="2090879" cx="88700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4058639" x="504000"/>
            <a:ext cy="2090879" cx="88700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FOUR_OBJECTS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769040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y="1769040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y="4058639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y="4058639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769040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y="1769040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768475" x="503237"/>
            <a:ext cy="498792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886575" x="7226300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768475" x="503237"/>
            <a:ext cy="498792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6886575" x="7226300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1769040" x="504000"/>
            <a:ext cy="4384799" cx="88700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769040" x="504000"/>
            <a:ext cy="4384440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769040" x="5049000"/>
            <a:ext cy="4384440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OBJECT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19" x="504000"/>
            <a:ext cy="585215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WO_OBJECTS_AND_OBJECT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769040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4058639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y="1769040" x="5049000"/>
            <a:ext cy="4384440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OBJECT_AND_TWO_OBJECTS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769040" x="504000"/>
            <a:ext cy="4384440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769040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y="4058639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WO_OBJECTS_OVER_TEXT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01319" x="504000"/>
            <a:ext cy="1262519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769040" x="504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769040" x="5049000"/>
            <a:ext cy="2090879" cx="4328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4058639" x="504000"/>
            <a:ext cy="2090879" cx="88696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14.xml" Type="http://schemas.openxmlformats.org/officeDocument/2006/relationships/slideLayout" Id="rId2"/><Relationship Target="../slideLayouts/slideLayout13.xml" Type="http://schemas.openxmlformats.org/officeDocument/2006/relationships/slideLayout" Id="rId1"/><Relationship Target="../theme/theme3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301319" x="504000"/>
            <a:ext cy="1262160" cx="9071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887160" x="504000"/>
            <a:ext cy="521279" cx="2348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887160" x="3447360"/>
            <a:ext cy="521279" cx="31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887160" x="7227360"/>
            <a:ext cy="521279" cx="2348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768475" x="503237"/>
            <a:ext cy="498792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886575" x="7226300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1"/>
    <p:sldLayoutId id="2147483661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/>
        </p:nvSpPr>
        <p:spPr>
          <a:xfrm>
            <a:off y="-72065" x="504492"/>
            <a:ext cy="1875300" cx="907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/>
        </p:txBody>
      </p:sp>
      <p:sp>
        <p:nvSpPr>
          <p:cNvPr id="74" name="Shape 74"/>
          <p:cNvSpPr txBox="1"/>
          <p:nvPr/>
        </p:nvSpPr>
        <p:spPr>
          <a:xfrm>
            <a:off y="1353540" x="249325"/>
            <a:ext cy="4384500" cx="8870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>
            <a:off y="2279837" x="2707225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0" x="-80090"/>
            <a:ext cy="640200" cx="595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/>
              <a:t>Describe in detail your design (text, diagrams, screenshots, etc). Use BPMN if possible.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/>
        </p:txBody>
      </p:sp>
      <p:sp>
        <p:nvSpPr>
          <p:cNvPr id="86" name="Shape 86"/>
          <p:cNvSpPr txBox="1"/>
          <p:nvPr/>
        </p:nvSpPr>
        <p:spPr>
          <a:xfrm>
            <a:off y="106947" x="6877050"/>
            <a:ext cy="7427099" cx="3195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-US"/>
              <a:t>Key</a:t>
            </a:r>
          </a:p>
          <a:p>
            <a:pPr rtl="0" lvl="0">
              <a:buNone/>
            </a:pPr>
            <a:r>
              <a:rPr b="1" lang="en-US"/>
              <a:t>Ut</a:t>
            </a:r>
            <a:r>
              <a:rPr lang="en-US"/>
              <a:t>= service profile config.</a:t>
            </a:r>
          </a:p>
          <a:p>
            <a:pPr rtl="0" lvl="0">
              <a:buNone/>
            </a:pPr>
            <a:r>
              <a:rPr lang="en-US"/>
              <a:t>ES 282 007 [11]</a:t>
            </a:r>
          </a:p>
          <a:p>
            <a:pPr rtl="0" lvl="0">
              <a:buNone/>
            </a:pPr>
            <a:r>
              <a:rPr b="1" lang="en-US"/>
              <a:t>Ss'</a:t>
            </a:r>
            <a:r>
              <a:rPr lang="en-US"/>
              <a:t>= exchange service info. and/or Service Provider info.</a:t>
            </a:r>
          </a:p>
          <a:p>
            <a:pPr rtl="0" lvl="0">
              <a:buNone/>
            </a:pPr>
            <a:r>
              <a:rPr b="1" lang="en-US"/>
              <a:t>Sh</a:t>
            </a:r>
            <a:r>
              <a:rPr lang="en-US"/>
              <a:t>= ES 282 007 [11]</a:t>
            </a:r>
          </a:p>
          <a:p>
            <a:pPr rtl="0" lvl="0">
              <a:buNone/>
            </a:pPr>
            <a:r>
              <a:rPr b="1" lang="en-US"/>
              <a:t>Cx</a:t>
            </a:r>
            <a:r>
              <a:rPr lang="en-US"/>
              <a:t>= ES 282 007 [11]</a:t>
            </a:r>
          </a:p>
          <a:p>
            <a:pPr rtl="0" lvl="0">
              <a:buNone/>
            </a:pPr>
            <a:r>
              <a:rPr b="1" lang="en-US"/>
              <a:t>ISC</a:t>
            </a:r>
            <a:r>
              <a:rPr lang="en-US"/>
              <a:t>= ES 282 007 [11]</a:t>
            </a:r>
          </a:p>
          <a:p>
            <a:pPr rtl="0" lvl="0">
              <a:buNone/>
            </a:pPr>
            <a:r>
              <a:rPr b="1" lang="en-US"/>
              <a:t>Gm</a:t>
            </a:r>
            <a:r>
              <a:rPr lang="en-US"/>
              <a:t>= ES 282 007 [11]</a:t>
            </a:r>
          </a:p>
          <a:p>
            <a:pPr rtl="0" lvl="0">
              <a:buNone/>
            </a:pPr>
            <a:r>
              <a:rPr b="1" lang="en-US"/>
              <a:t>e2</a:t>
            </a:r>
            <a:r>
              <a:rPr lang="en-US"/>
              <a:t>= App. Function - NASS</a:t>
            </a:r>
          </a:p>
          <a:p>
            <a:pPr rtl="0" lvl="0">
              <a:buNone/>
            </a:pPr>
            <a:r>
              <a:rPr lang="en-US"/>
              <a:t>ES 282 007 [11], ES 282 004 [3]</a:t>
            </a:r>
          </a:p>
          <a:p>
            <a:pPr rtl="0" lvl="0">
              <a:buNone/>
            </a:pPr>
            <a:r>
              <a:rPr b="1" lang="en-US"/>
              <a:t>e4</a:t>
            </a:r>
            <a:r>
              <a:rPr lang="en-US"/>
              <a:t>= ES 282 003 [8], ES 282 004 [3]</a:t>
            </a:r>
          </a:p>
          <a:p>
            <a:pPr rtl="0" lvl="0">
              <a:buNone/>
            </a:pPr>
            <a:r>
              <a:rPr b="1" lang="en-US"/>
              <a:t>y2</a:t>
            </a:r>
            <a:r>
              <a:rPr lang="en-US"/>
              <a:t>= Carry Service Control signalling from SCF to control MCF</a:t>
            </a:r>
          </a:p>
          <a:p>
            <a:pPr rtl="0" lvl="0">
              <a:buNone/>
            </a:pPr>
            <a:r>
              <a:rPr b="1" lang="en-US"/>
              <a:t>Gq'</a:t>
            </a:r>
            <a:r>
              <a:rPr lang="en-US"/>
              <a:t>= ES 282 007 [11],</a:t>
            </a:r>
          </a:p>
          <a:p>
            <a:pPr rtl="0" lvl="0">
              <a:buNone/>
            </a:pPr>
            <a:r>
              <a:rPr lang="en-US"/>
              <a:t>ES 282 003 [8]</a:t>
            </a:r>
          </a:p>
          <a:p>
            <a:pPr rtl="0" lvl="0">
              <a:buNone/>
            </a:pPr>
            <a:r>
              <a:rPr b="1" lang="en-US"/>
              <a:t>Xa</a:t>
            </a:r>
            <a:r>
              <a:rPr lang="en-US"/>
              <a:t>= used by UE to make  appropriate service selections</a:t>
            </a:r>
          </a:p>
          <a:p>
            <a:pPr rtl="0" lvl="0">
              <a:buNone/>
            </a:pPr>
            <a:r>
              <a:rPr b="1" lang="en-US"/>
              <a:t>Xc</a:t>
            </a:r>
            <a:r>
              <a:rPr lang="en-US"/>
              <a:t>=exchange media control messages for control of Media flow ES282 001 [1]</a:t>
            </a:r>
          </a:p>
          <a:p>
            <a:pPr rtl="0" lvl="0">
              <a:buNone/>
            </a:pPr>
            <a:r>
              <a:rPr b="1" lang="en-US"/>
              <a:t>Xd</a:t>
            </a:r>
            <a:r>
              <a:rPr lang="en-US"/>
              <a:t> = used to deliver media data ES 282 001 [1]</a:t>
            </a:r>
          </a:p>
          <a:p>
            <a:pPr rtl="0" lvl="0">
              <a:buNone/>
            </a:pPr>
            <a:r>
              <a:rPr b="1" lang="en-US"/>
              <a:t>Xp</a:t>
            </a:r>
            <a:r>
              <a:rPr lang="en-US"/>
              <a:t> = used to control media delivery sessions to support media delivery session setup</a:t>
            </a:r>
          </a:p>
          <a:p>
            <a:r>
              <a:t/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6521885" x="2503200"/>
            <a:ext cy="817799" cx="2386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/>
              <a:t>* IPTV Diagram from</a:t>
            </a:r>
          </a:p>
          <a:p>
            <a:pPr>
              <a:buNone/>
            </a:pPr>
            <a:r>
              <a:rPr lang="en-US"/>
              <a:t>ETSI TS 182-027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40200" x="0"/>
            <a:ext cy="5686425" cx="6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568325" x="4114800"/>
            <a:ext cy="346074" cx="1409700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Plan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22425" x="2670162"/>
            <a:ext cy="5972175" cx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568325" x="4114800"/>
            <a:ext cy="346074" cx="2093912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Description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1593850" x="914400"/>
            <a:ext cy="5721349" cx="6518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Create an IPTV service</a:t>
            </a:r>
            <a:b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REQUIRED: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user registration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live-streaming channel selection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WANTING TO EXPLORE: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adaptive stream quality depending on network conditions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- customized advertisement based on user profile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Components to be Created: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SDF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SSF 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SCF 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MCF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UE Client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Components Provided: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Mobicents Media Server (with JSR 309 API)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UPSF (using mysql database)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IMS Core (OpenIMS)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/>
        </p:nvSpPr>
        <p:spPr>
          <a:xfrm>
            <a:off y="-5040" x="504000"/>
            <a:ext cy="1875239" cx="90716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3000" lang="en-US" i="0"/>
              <a:t>SWOT analysis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/>
        </p:txBody>
      </p:sp>
      <p:graphicFrame>
        <p:nvGraphicFramePr>
          <p:cNvPr id="111" name="Shape 111"/>
          <p:cNvGraphicFramePr/>
          <p:nvPr/>
        </p:nvGraphicFramePr>
        <p:xfrm>
          <a:off y="1664785" x="85119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{4A5E12AD-72AB-4370-9BC5-07613AD77705}</a:tableStyleId>
              </a:tblPr>
              <a:tblGrid>
                <a:gridCol w="2468575"/>
                <a:gridCol w="5707075"/>
              </a:tblGrid>
              <a:tr h="1382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lang="en-US"/>
                        <a:t>S</a:t>
                      </a:r>
                      <a:r>
                        <a:rPr lang="en-US"/>
                        <a:t>trengths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1382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lang="en-US"/>
                        <a:t>W</a:t>
                      </a:r>
                      <a:r>
                        <a:rPr lang="en-US"/>
                        <a:t>eaknesses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US"/>
                        <a:t>Design doesn't include </a:t>
                      </a:r>
                    </a:p>
                  </a:txBody>
                  <a:tcPr marR="91425" marB="91425" marT="91425" marL="91425"/>
                </a:tc>
              </a:tr>
              <a:tr h="1382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lang="en-US"/>
                        <a:t>O</a:t>
                      </a:r>
                      <a:r>
                        <a:rPr lang="en-US"/>
                        <a:t>pportunities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-US"/>
                        <a:t>- Adding functionality can diversify markets beyond the technical sphere of influence.</a:t>
                      </a:r>
                    </a:p>
                  </a:txBody>
                  <a:tcPr marR="91425" marB="91425" marT="91425" marL="91425"/>
                </a:tc>
              </a:tr>
              <a:tr h="1382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lang="en-US"/>
                        <a:t>T</a:t>
                      </a:r>
                      <a:r>
                        <a:rPr lang="en-US"/>
                        <a:t>hreats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- Existing implementations of IPTV are fully functional</a:t>
                      </a:r>
                      <a:br>
                        <a:rPr lang="en-US"/>
                      </a:br>
                      <a:r>
                        <a:rPr lang="en-US"/>
                        <a:t>e.g. Cisco implementation of IPTV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/>
        </p:nvSpPr>
        <p:spPr>
          <a:xfrm>
            <a:off y="228600" x="4494212"/>
            <a:ext cy="346074" cx="763586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1211262" x="801687"/>
            <a:ext cy="5210174" cx="7945436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Set up development environment with source control. (Yuri)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-need an environment where team mates can checkout/checkin and 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test code from their home. 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Document interfaces and functionality of our customized service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function and client software. (Group Effort) 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Analyze and distribute development workload (Group Effort)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SDF Development. (</a:t>
            </a:r>
            <a:r>
              <a:rPr sz="1800" lang="en-US"/>
              <a:t>Nikhil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SCF Development. (</a:t>
            </a:r>
            <a:r>
              <a:rPr sz="1800" lang="en-US"/>
              <a:t>Nishant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SSF Development. </a:t>
            </a:r>
            <a:r>
              <a:rPr sz="1800" lang="en-US"/>
              <a:t>(Nikhil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MCF Development. (</a:t>
            </a:r>
            <a:r>
              <a:rPr sz="1800" lang="en-US"/>
              <a:t>Yuri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/>
              <a:t>8. MDF Development (Yuri)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UE Client Development. (</a:t>
            </a:r>
            <a:r>
              <a:rPr sz="1800" lang="en-US"/>
              <a:t>Group Effort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t/>
            </a:r>
          </a:p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Test the design and look for possible improvements in functionality (Group Effort)  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/>
        </p:nvSpPr>
        <p:spPr>
          <a:xfrm>
            <a:off y="301319" x="504000"/>
            <a:ext cy="1262160" cx="90716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/>
              <a:t>List all the tasks that you need to implement and resources required.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/>
        </p:txBody>
      </p:sp>
      <p:sp>
        <p:nvSpPr>
          <p:cNvPr id="126" name="Shape 126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/>
        </p:nvSpPr>
        <p:spPr>
          <a:xfrm>
            <a:off y="-5040" x="504000"/>
            <a:ext cy="1875239" cx="90716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/>
              <a:t>Detailed plan of work, i.e., tasks, order of execution, manager, and anticipated time of completion.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1769040" x="504000"/>
            <a:ext cy="4384440" cx="887004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