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3" r:id="rId2"/>
  </p:sldMasterIdLst>
  <p:notesMasterIdLst>
    <p:notesMasterId r:id="rId13"/>
  </p:notesMasterIdLst>
  <p:sldIdLst>
    <p:sldId id="265" r:id="rId3"/>
    <p:sldId id="266" r:id="rId4"/>
    <p:sldId id="267" r:id="rId5"/>
    <p:sldId id="257" r:id="rId6"/>
    <p:sldId id="268" r:id="rId7"/>
    <p:sldId id="261" r:id="rId8"/>
    <p:sldId id="258" r:id="rId9"/>
    <p:sldId id="259" r:id="rId10"/>
    <p:sldId id="260" r:id="rId11"/>
    <p:sldId id="262" r:id="rId12"/>
  </p:sldIdLst>
  <p:sldSz cx="10080625" cy="7559675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9C8F2AA-67B5-474A-9933-496B181CF517}">
  <a:tblStyle styleId="{59C8F2AA-67B5-474A-9933-496B181CF517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0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7611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7611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7611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OverTx" type="objOverTx">
  <p:cSld name="objOverTx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887004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887004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Obj" type="fourObj">
  <p:cSld name="fourObj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049000" y="1769040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49000" y="4058639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504000" y="4058639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49000" y="1769040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z="2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z="2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z="2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z="2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8870040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328279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5049000" y="1769040"/>
            <a:ext cx="4328279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Only" type="objOnly">
  <p:cSld name="obj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640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AndObj" type="twoObjAndObj">
  <p:cSld name="twoObjAndObj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5049000" y="1769040"/>
            <a:ext cx="4328279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AndTwoObj" type="objAndTwoObj">
  <p:cSld name="objAndTwo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328279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049000" y="1769040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049000" y="4058639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OverTx" type="twoObjOverTx">
  <p:cSld name="twoObjOverTx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049000" y="1769040"/>
            <a:ext cx="43282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504000" y="4058639"/>
            <a:ext cx="886967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2713037"/>
            <a:ext cx="9071640" cy="1262519"/>
          </a:xfrm>
        </p:spPr>
        <p:txBody>
          <a:bodyPr/>
          <a:lstStyle/>
          <a:p>
            <a:pPr algn="ctr"/>
            <a:r>
              <a:rPr lang="en-US" sz="4800" b="1" i="1" dirty="0" smtClean="0"/>
              <a:t>An IMS based IPTV Network</a:t>
            </a:r>
            <a:endParaRPr lang="en-US" sz="4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494212" y="228600"/>
            <a:ext cx="763586" cy="346074"/>
          </a:xfrm>
          <a:prstGeom prst="rect">
            <a:avLst/>
          </a:prstGeom>
          <a:noFill/>
          <a:ln>
            <a:noFill/>
          </a:ln>
        </p:spPr>
        <p:txBody>
          <a:bodyPr lIns="90000" tIns="60875" rIns="90000" bIns="450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01687" y="1211262"/>
            <a:ext cx="7945436" cy="5210174"/>
          </a:xfrm>
          <a:prstGeom prst="rect">
            <a:avLst/>
          </a:prstGeom>
          <a:noFill/>
          <a:ln>
            <a:noFill/>
          </a:ln>
        </p:spPr>
        <p:txBody>
          <a:bodyPr lIns="90000" tIns="60875" rIns="90000" bIns="450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Set up development environment with source control. (Yuri)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-need an environment where team mates can checkout/checkin and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test code from their home. 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Document interfaces and functionality of our customized service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function and client software. (Group Effort) 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Analyze and distribute development workload (Group Effort)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SDF Development. (</a:t>
            </a:r>
            <a:r>
              <a:rPr lang="x-none" sz="1800"/>
              <a:t>Nikhil</a:t>
            </a: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SCF Development. (</a:t>
            </a:r>
            <a:r>
              <a:rPr lang="x-none" sz="1800"/>
              <a:t>Nishant</a:t>
            </a: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SSF Development. </a:t>
            </a:r>
            <a:r>
              <a:rPr lang="x-none" sz="1800"/>
              <a:t>(Nikhil</a:t>
            </a: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MCF Development. (</a:t>
            </a:r>
            <a:r>
              <a:rPr lang="x-none" sz="1800"/>
              <a:t>Yuri</a:t>
            </a: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/>
              <a:t>8. MDF Development (Yuri)</a:t>
            </a: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UE Client Development. (</a:t>
            </a:r>
            <a:r>
              <a:rPr lang="x-none" sz="1800"/>
              <a:t>Group Effort</a:t>
            </a: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Test the design and look for possible improvements in functionality (Group Effort)    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Problem under Study</a:t>
            </a: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What is IPTV?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Reasoning behind the entrance into the TV market by telecommunications conglomerates?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Advantages of IPTV over Plain Old Cable system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Biggest hurdles that need to be overcome for IPTV to overtake incumbent system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Role of IMS in IPTV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Background/Existing products</a:t>
            </a:r>
            <a:endParaRPr lang="en-US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Idea has been circulating since 1995, however has not caught onto public imagination due to several factors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Major </a:t>
            </a:r>
            <a:r>
              <a:rPr lang="en-US" dirty="0" err="1" smtClean="0"/>
              <a:t>Telcos</a:t>
            </a:r>
            <a:r>
              <a:rPr lang="en-US" dirty="0" smtClean="0"/>
              <a:t> all offer IPTV as part of 3play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Most widely used implementation is the CISCO </a:t>
            </a:r>
            <a:r>
              <a:rPr lang="en-US" dirty="0" err="1" smtClean="0"/>
              <a:t>Wireline</a:t>
            </a:r>
            <a:r>
              <a:rPr lang="en-US" dirty="0" smtClean="0"/>
              <a:t> Video/IPTV design. Generic architecture shown on following slide.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Solution – High level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Generic architecture - CIS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1646237"/>
            <a:ext cx="9684561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04000" y="-5040"/>
            <a:ext cx="9071640" cy="1875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3000" b="1" i="0" u="none" strike="noStrike" cap="none" baseline="0"/>
              <a:t>SWOT analysis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851195" y="1664785"/>
          <a:ext cx="8175650" cy="5528900"/>
        </p:xfrm>
        <a:graphic>
          <a:graphicData uri="http://schemas.openxmlformats.org/drawingml/2006/table">
            <a:tbl>
              <a:tblPr>
                <a:noFill/>
                <a:tableStyleId>{59C8F2AA-67B5-474A-9933-496B181CF517}</a:tableStyleId>
              </a:tblPr>
              <a:tblGrid>
                <a:gridCol w="2468575"/>
                <a:gridCol w="5707075"/>
              </a:tblGrid>
              <a:tr h="1382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u="sng"/>
                        <a:t>S</a:t>
                      </a:r>
                      <a:r>
                        <a:rPr lang="x-none"/>
                        <a:t>trengths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possibly incorporate a great deal of added functionality. Video On-Demand,</a:t>
                      </a:r>
                      <a:r>
                        <a:rPr lang="en-US" baseline="0" dirty="0" smtClean="0"/>
                        <a:t>  Live Streaming, Time -shifted Streaming. Service bundling can be initiated to provide more services for lesser cost to the user.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1382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u="sng"/>
                        <a:t>W</a:t>
                      </a:r>
                      <a:r>
                        <a:rPr lang="x-none"/>
                        <a:t>eaknesses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dependent on bandwidth. Susceptible to high latency.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1382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u="sng"/>
                        <a:t>O</a:t>
                      </a:r>
                      <a:r>
                        <a:rPr lang="x-none"/>
                        <a:t>pportunities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Telco becomes sole provider of a</a:t>
                      </a:r>
                      <a:r>
                        <a:rPr lang="en-US" baseline="0" dirty="0" smtClean="0"/>
                        <a:t> home’s communication and entertainment needs.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1382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u="sng"/>
                        <a:t>T</a:t>
                      </a:r>
                      <a:r>
                        <a:rPr lang="x-none"/>
                        <a:t>hreats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Incumbent cable broadcast</a:t>
                      </a:r>
                      <a:r>
                        <a:rPr lang="en-US" baseline="0" dirty="0" smtClean="0"/>
                        <a:t> systems have a monopoly over the TV market. There may be privacy issues involved with IPTV.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-80090" y="0"/>
            <a:ext cx="5950800" cy="6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x-none" sz="1800" b="0" i="0" u="none" strike="noStrike" cap="none" baseline="0"/>
              <a:t>Describe in detail your design (text, diagrams, screenshots, etc). Use BPMN if possible.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6877050" y="106947"/>
            <a:ext cx="3195000" cy="7427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 u="sng"/>
              <a:t>Key</a:t>
            </a:r>
          </a:p>
          <a:p>
            <a:pPr lvl="0" rtl="0">
              <a:buNone/>
            </a:pPr>
            <a:r>
              <a:rPr lang="x-none" b="1"/>
              <a:t>Ut</a:t>
            </a:r>
            <a:r>
              <a:rPr lang="x-none"/>
              <a:t>= service profile config.</a:t>
            </a:r>
          </a:p>
          <a:p>
            <a:pPr lvl="0" rtl="0">
              <a:buNone/>
            </a:pPr>
            <a:r>
              <a:rPr lang="x-none"/>
              <a:t>ES 282 007 [11]</a:t>
            </a:r>
          </a:p>
          <a:p>
            <a:pPr lvl="0" rtl="0">
              <a:buNone/>
            </a:pPr>
            <a:r>
              <a:rPr lang="x-none" b="1"/>
              <a:t>Ss'</a:t>
            </a:r>
            <a:r>
              <a:rPr lang="x-none"/>
              <a:t>= exchange service info. and/or Service Provider info.</a:t>
            </a:r>
          </a:p>
          <a:p>
            <a:pPr lvl="0" rtl="0">
              <a:buNone/>
            </a:pPr>
            <a:r>
              <a:rPr lang="x-none" b="1"/>
              <a:t>Sh</a:t>
            </a:r>
            <a:r>
              <a:rPr lang="x-none"/>
              <a:t>= ES 282 007 [11]</a:t>
            </a:r>
          </a:p>
          <a:p>
            <a:pPr lvl="0" rtl="0">
              <a:buNone/>
            </a:pPr>
            <a:r>
              <a:rPr lang="x-none" b="1"/>
              <a:t>Cx</a:t>
            </a:r>
            <a:r>
              <a:rPr lang="x-none"/>
              <a:t>= ES 282 007 [11]</a:t>
            </a:r>
          </a:p>
          <a:p>
            <a:pPr lvl="0" rtl="0">
              <a:buNone/>
            </a:pPr>
            <a:r>
              <a:rPr lang="x-none" b="1"/>
              <a:t>ISC</a:t>
            </a:r>
            <a:r>
              <a:rPr lang="x-none"/>
              <a:t>= ES 282 007 [11]</a:t>
            </a:r>
          </a:p>
          <a:p>
            <a:pPr lvl="0" rtl="0">
              <a:buNone/>
            </a:pPr>
            <a:r>
              <a:rPr lang="x-none" b="1"/>
              <a:t>Gm</a:t>
            </a:r>
            <a:r>
              <a:rPr lang="x-none"/>
              <a:t>= ES 282 007 [11]</a:t>
            </a:r>
          </a:p>
          <a:p>
            <a:pPr lvl="0" rtl="0">
              <a:buNone/>
            </a:pPr>
            <a:r>
              <a:rPr lang="x-none" b="1"/>
              <a:t>e2</a:t>
            </a:r>
            <a:r>
              <a:rPr lang="x-none"/>
              <a:t>= App. Function - NASS</a:t>
            </a:r>
          </a:p>
          <a:p>
            <a:pPr lvl="0" rtl="0">
              <a:buNone/>
            </a:pPr>
            <a:r>
              <a:rPr lang="x-none"/>
              <a:t>ES 282 007 [11], ES 282 004 [3]</a:t>
            </a:r>
          </a:p>
          <a:p>
            <a:pPr lvl="0" rtl="0">
              <a:buNone/>
            </a:pPr>
            <a:r>
              <a:rPr lang="x-none" b="1"/>
              <a:t>e4</a:t>
            </a:r>
            <a:r>
              <a:rPr lang="x-none"/>
              <a:t>= ES 282 003 [8], ES 282 004 [3]</a:t>
            </a:r>
          </a:p>
          <a:p>
            <a:pPr lvl="0" rtl="0">
              <a:buNone/>
            </a:pPr>
            <a:r>
              <a:rPr lang="x-none" b="1"/>
              <a:t>y2</a:t>
            </a:r>
            <a:r>
              <a:rPr lang="x-none"/>
              <a:t>= Carry Service Control signalling from SCF to control MCF</a:t>
            </a:r>
          </a:p>
          <a:p>
            <a:pPr lvl="0" rtl="0">
              <a:buNone/>
            </a:pPr>
            <a:r>
              <a:rPr lang="x-none" b="1"/>
              <a:t>Gq'</a:t>
            </a:r>
            <a:r>
              <a:rPr lang="x-none"/>
              <a:t>= ES 282 007 [11],</a:t>
            </a:r>
          </a:p>
          <a:p>
            <a:pPr lvl="0" rtl="0">
              <a:buNone/>
            </a:pPr>
            <a:r>
              <a:rPr lang="x-none"/>
              <a:t>ES 282 003 [8]</a:t>
            </a:r>
          </a:p>
          <a:p>
            <a:pPr lvl="0" rtl="0">
              <a:buNone/>
            </a:pPr>
            <a:r>
              <a:rPr lang="x-none" b="1"/>
              <a:t>Xa</a:t>
            </a:r>
            <a:r>
              <a:rPr lang="x-none"/>
              <a:t>= used by UE to make  appropriate service selections</a:t>
            </a:r>
          </a:p>
          <a:p>
            <a:pPr lvl="0" rtl="0">
              <a:buNone/>
            </a:pPr>
            <a:r>
              <a:rPr lang="x-none" b="1"/>
              <a:t>Xc</a:t>
            </a:r>
            <a:r>
              <a:rPr lang="x-none"/>
              <a:t>=exchange media control messages for control of Media flow ES282 001 [1]</a:t>
            </a:r>
          </a:p>
          <a:p>
            <a:pPr lvl="0" rtl="0">
              <a:buNone/>
            </a:pPr>
            <a:r>
              <a:rPr lang="x-none" b="1"/>
              <a:t>Xd</a:t>
            </a:r>
            <a:r>
              <a:rPr lang="x-none"/>
              <a:t> = used to deliver media data ES 282 001 [1]</a:t>
            </a:r>
          </a:p>
          <a:p>
            <a:pPr lvl="0" rtl="0">
              <a:buNone/>
            </a:pPr>
            <a:r>
              <a:rPr lang="x-none" b="1"/>
              <a:t>Xp</a:t>
            </a:r>
            <a:r>
              <a:rPr lang="x-none"/>
              <a:t> = used to control media delivery sessions to support media delivery session setup</a:t>
            </a:r>
          </a:p>
          <a:p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503200" y="6521885"/>
            <a:ext cx="2386799" cy="817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/>
              <a:t>* IPTV Diagram from</a:t>
            </a:r>
          </a:p>
          <a:p>
            <a:pPr>
              <a:buNone/>
            </a:pPr>
            <a:r>
              <a:rPr lang="x-none"/>
              <a:t>ETSI TS 182-027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640200"/>
            <a:ext cx="6877050" cy="56864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114800" y="568325"/>
            <a:ext cx="1409700" cy="346074"/>
          </a:xfrm>
          <a:prstGeom prst="rect">
            <a:avLst/>
          </a:prstGeom>
          <a:noFill/>
          <a:ln>
            <a:noFill/>
          </a:ln>
        </p:spPr>
        <p:txBody>
          <a:bodyPr lIns="90000" tIns="60875" rIns="90000" bIns="450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Plan</a:t>
            </a:r>
          </a:p>
        </p:txBody>
      </p:sp>
      <p:sp>
        <p:nvSpPr>
          <p:cNvPr id="94" name="Shape 94"/>
          <p:cNvSpPr/>
          <p:nvPr/>
        </p:nvSpPr>
        <p:spPr>
          <a:xfrm>
            <a:off x="2670162" y="1122425"/>
            <a:ext cx="4953000" cy="5972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114800" y="568325"/>
            <a:ext cx="2093912" cy="346074"/>
          </a:xfrm>
          <a:prstGeom prst="rect">
            <a:avLst/>
          </a:prstGeom>
          <a:noFill/>
          <a:ln>
            <a:noFill/>
          </a:ln>
        </p:spPr>
        <p:txBody>
          <a:bodyPr lIns="90000" tIns="60875" rIns="90000" bIns="450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Description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914400" y="1593850"/>
            <a:ext cx="6518275" cy="5721349"/>
          </a:xfrm>
          <a:prstGeom prst="rect">
            <a:avLst/>
          </a:prstGeom>
          <a:noFill/>
          <a:ln>
            <a:noFill/>
          </a:ln>
        </p:spPr>
        <p:txBody>
          <a:bodyPr lIns="90000" tIns="60875" rIns="90000" bIns="450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Create an IPTV service</a:t>
            </a:r>
            <a:b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REQUIRED: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user registration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live-streaming channel selection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WANTING TO EXPLORE: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adaptive stream quality depending on network conditions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- customized advertisement based on user profile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Components to be Created: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SDF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SSF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SCF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MCF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UE Client</a:t>
            </a:r>
          </a:p>
          <a:p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Components Provided: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Mobicents Media Server (with JSR 309 API)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UPSF (using mysql database)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IMS Core (OpenIMS)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408</Words>
  <Application>Microsoft Office PowerPoint</Application>
  <PresentationFormat>Custom</PresentationFormat>
  <Paragraphs>86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/>
      <vt:lpstr/>
      <vt:lpstr>An IMS based IPTV Network</vt:lpstr>
      <vt:lpstr>Problem under Study</vt:lpstr>
      <vt:lpstr>Background/Existing products</vt:lpstr>
      <vt:lpstr>Slide 4</vt:lpstr>
      <vt:lpstr>CISCO Solution – High level view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Nishant</cp:lastModifiedBy>
  <cp:revision>2</cp:revision>
  <dcterms:modified xsi:type="dcterms:W3CDTF">2012-10-17T05:42:33Z</dcterms:modified>
</cp:coreProperties>
</file>