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1" r:id="rId4"/>
    <p:sldId id="258" r:id="rId5"/>
    <p:sldId id="257" r:id="rId6"/>
    <p:sldId id="267" r:id="rId7"/>
    <p:sldId id="268" r:id="rId8"/>
    <p:sldId id="269" r:id="rId9"/>
    <p:sldId id="282" r:id="rId10"/>
    <p:sldId id="270" r:id="rId11"/>
    <p:sldId id="259" r:id="rId12"/>
    <p:sldId id="273" r:id="rId13"/>
    <p:sldId id="274" r:id="rId14"/>
    <p:sldId id="283" r:id="rId15"/>
    <p:sldId id="266" r:id="rId16"/>
    <p:sldId id="277" r:id="rId17"/>
    <p:sldId id="278" r:id="rId18"/>
    <p:sldId id="279" r:id="rId19"/>
    <p:sldId id="281" r:id="rId20"/>
    <p:sldId id="26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29BA8-0592-40C9-961F-79BDA3A2F445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F766-39F6-47E7-A1AD-A1556A28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6AC3-13A5-462A-847F-4267BB133695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F920-BB05-4BB6-81A3-DD348AE27F4B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E77-312E-4D5F-9B9D-BAFEB64EBE79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88FB-9DE8-4530-B244-BF6686B7151D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04D-3FB0-4162-9EA4-138DEF8868B5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9BDD-5526-4676-BF1B-8FD7A162FB2F}" type="datetime1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56EF-975F-4039-9541-A63CC1ADFA48}" type="datetime1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67EE-A6F2-464A-8077-33FF836E707B}" type="datetime1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FBC1-81AB-45D3-949B-8DF64E5E572D}" type="datetime1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916-AF4D-4508-92A1-9AD5111B8254}" type="datetime1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816-B236-44C2-B030-8116DC701206}" type="datetime1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92AE-2518-4F4E-AF84-5FE773E7419A}" type="datetime1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networking.org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dncentral.com/comprehensive-list-of-sdn-api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SDN Engineering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</a:t>
            </a:r>
            <a:r>
              <a:rPr lang="en-US" dirty="0" err="1" smtClean="0"/>
              <a:t>Khatu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1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Generic</a:t>
            </a:r>
          </a:p>
          <a:p>
            <a:r>
              <a:rPr lang="en-US" dirty="0" err="1" smtClean="0"/>
              <a:t>HyperScale</a:t>
            </a:r>
            <a:r>
              <a:rPr lang="en-US" dirty="0" smtClean="0"/>
              <a:t> and Enterprise Clouds</a:t>
            </a:r>
          </a:p>
          <a:p>
            <a:r>
              <a:rPr lang="en-US" dirty="0" smtClean="0"/>
              <a:t>Enterprise Security</a:t>
            </a:r>
          </a:p>
          <a:p>
            <a:r>
              <a:rPr lang="en-US" dirty="0" smtClean="0"/>
              <a:t>Enterprise Access Layer</a:t>
            </a:r>
          </a:p>
          <a:p>
            <a:r>
              <a:rPr lang="en-US" dirty="0" smtClean="0"/>
              <a:t>Enterprise WAN</a:t>
            </a:r>
          </a:p>
          <a:p>
            <a:r>
              <a:rPr lang="en-US" dirty="0" smtClean="0"/>
              <a:t>SP Mobile Access Layer</a:t>
            </a:r>
          </a:p>
          <a:p>
            <a:r>
              <a:rPr lang="en-US" dirty="0" smtClean="0"/>
              <a:t>SP Wired WAN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5400" y="1905000"/>
            <a:ext cx="35052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Production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Google attains close to 100% utilization of networks by managing traffic with </a:t>
            </a:r>
            <a:r>
              <a:rPr lang="en-US" dirty="0" err="1" smtClean="0"/>
              <a:t>OpenFlow</a:t>
            </a:r>
            <a:endParaRPr lang="en-US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Many others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5029200"/>
            <a:ext cx="571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published on SDN Engineering in conjunction with Software Engineering</a:t>
            </a:r>
          </a:p>
          <a:p>
            <a:r>
              <a:rPr lang="en-US" dirty="0" smtClean="0"/>
              <a:t>Research work separated into four categories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SDN Use Cases</a:t>
            </a:r>
          </a:p>
          <a:p>
            <a:pPr lvl="1"/>
            <a:r>
              <a:rPr lang="en-US" dirty="0" smtClean="0"/>
              <a:t>SDN Engineering</a:t>
            </a:r>
          </a:p>
          <a:p>
            <a:pPr lvl="1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: Enabling Innovation in Campus Networks</a:t>
            </a:r>
          </a:p>
          <a:p>
            <a:r>
              <a:rPr lang="en-US" dirty="0" smtClean="0"/>
              <a:t>Fabric: A retrospective on Evolving SDN</a:t>
            </a:r>
          </a:p>
          <a:p>
            <a:r>
              <a:rPr lang="en-US" dirty="0" err="1" smtClean="0"/>
              <a:t>DevoFlow</a:t>
            </a:r>
            <a:r>
              <a:rPr lang="en-US" dirty="0" smtClean="0"/>
              <a:t>: Scaling Flow Management for High-Performance Networks</a:t>
            </a:r>
          </a:p>
          <a:p>
            <a:r>
              <a:rPr lang="en-US" dirty="0" smtClean="0"/>
              <a:t>Towards </a:t>
            </a:r>
            <a:r>
              <a:rPr lang="en-US" dirty="0" err="1" smtClean="0"/>
              <a:t>SmartFlow</a:t>
            </a:r>
            <a:r>
              <a:rPr lang="en-US" dirty="0" smtClean="0"/>
              <a:t>: Case Studies on Enhanced Programmable Forwarding in </a:t>
            </a:r>
            <a:r>
              <a:rPr lang="en-US" dirty="0" err="1" smtClean="0"/>
              <a:t>OpenFlow</a:t>
            </a:r>
            <a:r>
              <a:rPr lang="en-US" dirty="0" smtClean="0"/>
              <a:t>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Controller Placement</a:t>
            </a:r>
          </a:p>
          <a:p>
            <a:r>
              <a:rPr lang="en-US" dirty="0" smtClean="0"/>
              <a:t>Controller Scalability and Performance</a:t>
            </a:r>
          </a:p>
          <a:p>
            <a:r>
              <a:rPr lang="en-US" dirty="0" smtClean="0"/>
              <a:t>Design and Implementation of Application Based Routing</a:t>
            </a:r>
          </a:p>
          <a:p>
            <a:r>
              <a:rPr lang="en-US" dirty="0" smtClean="0"/>
              <a:t>Ethernet Scalability</a:t>
            </a:r>
          </a:p>
          <a:p>
            <a:r>
              <a:rPr lang="en-US" dirty="0" smtClean="0"/>
              <a:t>Efficient/Scalable Control Applications</a:t>
            </a:r>
          </a:p>
          <a:p>
            <a:r>
              <a:rPr lang="en-US" dirty="0" smtClean="0"/>
              <a:t>Performance Modeling of </a:t>
            </a:r>
            <a:r>
              <a:rPr lang="en-US" dirty="0" err="1" smtClean="0"/>
              <a:t>OpenFlow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New description language for SDN</a:t>
            </a:r>
          </a:p>
          <a:p>
            <a:r>
              <a:rPr lang="en-US" dirty="0" smtClean="0"/>
              <a:t>Routing Controller Platform</a:t>
            </a:r>
          </a:p>
          <a:p>
            <a:r>
              <a:rPr lang="en-US" dirty="0" smtClean="0"/>
              <a:t>Switch Interoperability Testing</a:t>
            </a:r>
          </a:p>
          <a:p>
            <a:r>
              <a:rPr lang="en-US" dirty="0" smtClean="0"/>
              <a:t>Rapid Deployment of Network Protocols on Programmable Hardware</a:t>
            </a:r>
          </a:p>
          <a:p>
            <a:r>
              <a:rPr lang="en-US" dirty="0" smtClean="0"/>
              <a:t>Generating Test Packets</a:t>
            </a:r>
          </a:p>
          <a:p>
            <a:r>
              <a:rPr lang="en-US" dirty="0" smtClean="0"/>
              <a:t>Configuration </a:t>
            </a:r>
            <a:r>
              <a:rPr lang="en-US" dirty="0"/>
              <a:t>Analysis and Verification of Federated </a:t>
            </a:r>
            <a:r>
              <a:rPr lang="en-US" dirty="0" err="1"/>
              <a:t>OpenFlow</a:t>
            </a:r>
            <a:r>
              <a:rPr lang="en-US" dirty="0"/>
              <a:t> </a:t>
            </a:r>
            <a:r>
              <a:rPr lang="en-US" dirty="0" smtClean="0"/>
              <a:t>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Accelerating </a:t>
            </a:r>
            <a:r>
              <a:rPr lang="en-US" dirty="0" err="1" smtClean="0"/>
              <a:t>OpenFlow</a:t>
            </a:r>
            <a:r>
              <a:rPr lang="en-US" dirty="0" smtClean="0"/>
              <a:t> Switching with Network Processors</a:t>
            </a:r>
          </a:p>
          <a:p>
            <a:r>
              <a:rPr lang="en-US" dirty="0" smtClean="0"/>
              <a:t>Mobile Apps on Global Clouds using SDN</a:t>
            </a:r>
          </a:p>
          <a:p>
            <a:r>
              <a:rPr lang="en-US" dirty="0" err="1" smtClean="0"/>
              <a:t>AutoSlice</a:t>
            </a:r>
            <a:r>
              <a:rPr lang="en-US" dirty="0" smtClean="0"/>
              <a:t>: Automated and Scalable Slicing for SDN</a:t>
            </a:r>
          </a:p>
          <a:p>
            <a:r>
              <a:rPr lang="en-US" dirty="0" err="1" smtClean="0"/>
              <a:t>CloudNaas</a:t>
            </a:r>
            <a:r>
              <a:rPr lang="en-US" dirty="0" smtClean="0"/>
              <a:t>: A Cloud Networking Platform for Enterprise Applications</a:t>
            </a:r>
          </a:p>
          <a:p>
            <a:r>
              <a:rPr lang="en-US" dirty="0" smtClean="0"/>
              <a:t>Elastic IP and Security Groups Implementation Using </a:t>
            </a:r>
            <a:r>
              <a:rPr lang="en-US" dirty="0" err="1" smtClean="0"/>
              <a:t>OpenFlow</a:t>
            </a:r>
            <a:endParaRPr lang="en-US" dirty="0" smtClean="0"/>
          </a:p>
          <a:p>
            <a:r>
              <a:rPr lang="en-US" dirty="0" smtClean="0"/>
              <a:t>Frenetic: A High-Level Language for </a:t>
            </a:r>
            <a:r>
              <a:rPr lang="en-US" dirty="0" err="1" smtClean="0"/>
              <a:t>OpenFlow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Grouping Packet Scheduling for Virtual Networks by Genetic Algorithm</a:t>
            </a:r>
          </a:p>
          <a:p>
            <a:r>
              <a:rPr lang="en-US" dirty="0"/>
              <a:t>The Case for Software–Defined Networking </a:t>
            </a:r>
            <a:r>
              <a:rPr lang="en-US" dirty="0" smtClean="0"/>
              <a:t>in Heterogeneous </a:t>
            </a:r>
            <a:r>
              <a:rPr lang="en-US" dirty="0"/>
              <a:t>Networked </a:t>
            </a:r>
            <a:r>
              <a:rPr lang="en-US" dirty="0" smtClean="0"/>
              <a:t>Environments</a:t>
            </a:r>
          </a:p>
          <a:p>
            <a:r>
              <a:rPr lang="en-US" dirty="0"/>
              <a:t>Improving PC-based </a:t>
            </a:r>
            <a:r>
              <a:rPr lang="en-US" dirty="0" err="1"/>
              <a:t>OpenFlow</a:t>
            </a:r>
            <a:r>
              <a:rPr lang="en-US" dirty="0"/>
              <a:t> Switching </a:t>
            </a:r>
            <a:r>
              <a:rPr lang="en-US" dirty="0" smtClean="0"/>
              <a:t>Performance</a:t>
            </a:r>
          </a:p>
          <a:p>
            <a:r>
              <a:rPr lang="en-US" dirty="0"/>
              <a:t>A Management Method of IP Multicast in Overlay </a:t>
            </a:r>
            <a:r>
              <a:rPr lang="en-US" dirty="0" smtClean="0"/>
              <a:t>Networks using </a:t>
            </a:r>
            <a:r>
              <a:rPr lang="en-US" dirty="0" err="1" smtClean="0"/>
              <a:t>OpenFlow</a:t>
            </a:r>
            <a:endParaRPr lang="en-US" dirty="0" smtClean="0"/>
          </a:p>
          <a:p>
            <a:r>
              <a:rPr lang="en-US" dirty="0" err="1"/>
              <a:t>OpenFlow</a:t>
            </a:r>
            <a:r>
              <a:rPr lang="en-US" dirty="0"/>
              <a:t> MPLS and the Open Source Label </a:t>
            </a:r>
            <a:r>
              <a:rPr lang="en-US" dirty="0" smtClean="0"/>
              <a:t>Switched Router</a:t>
            </a:r>
          </a:p>
          <a:p>
            <a:r>
              <a:rPr lang="en-US" dirty="0"/>
              <a:t>MPLS-TE and MPLS VPNs with </a:t>
            </a:r>
            <a:r>
              <a:rPr lang="en-US" dirty="0" err="1" smtClean="0"/>
              <a:t>OpenFlow</a:t>
            </a:r>
            <a:endParaRPr lang="en-US" dirty="0" smtClean="0"/>
          </a:p>
          <a:p>
            <a:r>
              <a:rPr lang="en-US" dirty="0" err="1"/>
              <a:t>OFRewind</a:t>
            </a:r>
            <a:r>
              <a:rPr lang="en-US" dirty="0"/>
              <a:t>: Enabling Record and </a:t>
            </a:r>
            <a:r>
              <a:rPr lang="en-US" dirty="0" smtClean="0"/>
              <a:t>Replay Troubleshooting </a:t>
            </a:r>
            <a:r>
              <a:rPr lang="en-US" dirty="0"/>
              <a:t>for </a:t>
            </a:r>
            <a:r>
              <a:rPr lang="en-US" dirty="0" smtClean="0"/>
              <a:t>Networks</a:t>
            </a:r>
          </a:p>
          <a:p>
            <a:r>
              <a:rPr lang="en-US" dirty="0"/>
              <a:t>Implementing an </a:t>
            </a:r>
            <a:r>
              <a:rPr lang="en-US" dirty="0" err="1"/>
              <a:t>OpenFlow</a:t>
            </a:r>
            <a:r>
              <a:rPr lang="en-US" dirty="0"/>
              <a:t> Switch on the </a:t>
            </a:r>
            <a:r>
              <a:rPr lang="en-US" dirty="0" err="1" smtClean="0"/>
              <a:t>NetFPGA</a:t>
            </a:r>
            <a:r>
              <a:rPr lang="en-US" dirty="0" smtClean="0"/>
              <a:t> platform</a:t>
            </a:r>
          </a:p>
          <a:p>
            <a:r>
              <a:rPr lang="en-US" dirty="0"/>
              <a:t>Demo: Programming Enterprise WLANs with </a:t>
            </a:r>
            <a:r>
              <a:rPr lang="en-US" dirty="0" smtClean="0"/>
              <a:t>Odin</a:t>
            </a:r>
          </a:p>
          <a:p>
            <a:r>
              <a:rPr lang="en-US" dirty="0"/>
              <a:t>Outsourcing the Routing Control </a:t>
            </a:r>
            <a:r>
              <a:rPr lang="en-US" dirty="0" smtClean="0"/>
              <a:t>Logic: Better </a:t>
            </a:r>
            <a:r>
              <a:rPr lang="en-US" dirty="0"/>
              <a:t>Internet Routing Based on SDN </a:t>
            </a:r>
            <a:r>
              <a:rPr lang="en-US" dirty="0" smtClean="0"/>
              <a:t>Principles</a:t>
            </a:r>
          </a:p>
          <a:p>
            <a:r>
              <a:rPr lang="en-US" dirty="0"/>
              <a:t>A Security Enforcement Kernel for </a:t>
            </a:r>
            <a:r>
              <a:rPr lang="en-US" dirty="0" err="1"/>
              <a:t>OpenFlow</a:t>
            </a:r>
            <a:r>
              <a:rPr lang="en-US" dirty="0"/>
              <a:t> </a:t>
            </a:r>
            <a:r>
              <a:rPr lang="en-US" dirty="0" smtClean="0"/>
              <a:t>Networks</a:t>
            </a:r>
          </a:p>
          <a:p>
            <a:r>
              <a:rPr lang="en-US" dirty="0" err="1"/>
              <a:t>VeriFlow</a:t>
            </a:r>
            <a:r>
              <a:rPr lang="en-US" dirty="0"/>
              <a:t>: Verifying Network-Wide Invariants in Real </a:t>
            </a:r>
            <a:r>
              <a:rPr lang="en-US" dirty="0" smtClean="0"/>
              <a:t>Time</a:t>
            </a:r>
          </a:p>
          <a:p>
            <a:r>
              <a:rPr lang="en-US" dirty="0"/>
              <a:t>ACM </a:t>
            </a:r>
            <a:r>
              <a:rPr lang="en-US" dirty="0" err="1"/>
              <a:t>MobiCom</a:t>
            </a:r>
            <a:r>
              <a:rPr lang="en-US" dirty="0"/>
              <a:t> 2012 Poster: </a:t>
            </a:r>
            <a:r>
              <a:rPr lang="en-US" dirty="0" err="1"/>
              <a:t>CloudMAC</a:t>
            </a:r>
            <a:r>
              <a:rPr lang="en-US" dirty="0"/>
              <a:t> </a:t>
            </a:r>
            <a:r>
              <a:rPr lang="en-US" dirty="0" smtClean="0"/>
              <a:t>– Towards Software </a:t>
            </a:r>
            <a:r>
              <a:rPr lang="en-US" dirty="0"/>
              <a:t>Defined WLANs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</a:t>
            </a:r>
            <a:r>
              <a:rPr lang="en-US" dirty="0" err="1" smtClean="0"/>
              <a:t>Dev</a:t>
            </a:r>
            <a:r>
              <a:rPr lang="en-US" dirty="0" smtClean="0"/>
              <a:t>-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Development(RD)</a:t>
            </a:r>
          </a:p>
          <a:p>
            <a:r>
              <a:rPr lang="en-US" dirty="0" smtClean="0"/>
              <a:t>Technical Solution(TS)</a:t>
            </a:r>
          </a:p>
          <a:p>
            <a:r>
              <a:rPr lang="en-US" dirty="0" smtClean="0"/>
              <a:t>Product Integration(PI)</a:t>
            </a:r>
          </a:p>
          <a:p>
            <a:r>
              <a:rPr lang="en-US" dirty="0" smtClean="0"/>
              <a:t>Validation(VAL)</a:t>
            </a:r>
          </a:p>
          <a:p>
            <a:r>
              <a:rPr lang="en-US" dirty="0" smtClean="0"/>
              <a:t>Verification(VER)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use cases mentioned above:</a:t>
            </a:r>
          </a:p>
          <a:p>
            <a:pPr lvl="1"/>
            <a:r>
              <a:rPr lang="en-US" dirty="0"/>
              <a:t>Market/Customer is usually a Networking entity looking to make improvements with </a:t>
            </a:r>
            <a:r>
              <a:rPr lang="en-US" dirty="0" smtClean="0"/>
              <a:t>SDN</a:t>
            </a:r>
          </a:p>
          <a:p>
            <a:r>
              <a:rPr lang="en-US" dirty="0" smtClean="0"/>
              <a:t>Network requirements</a:t>
            </a:r>
          </a:p>
          <a:p>
            <a:pPr lvl="1"/>
            <a:r>
              <a:rPr lang="en-US" dirty="0" smtClean="0"/>
              <a:t>Topology</a:t>
            </a:r>
            <a:r>
              <a:rPr lang="en-US" dirty="0"/>
              <a:t>, Hardware</a:t>
            </a:r>
          </a:p>
          <a:p>
            <a:pPr lvl="1"/>
            <a:r>
              <a:rPr lang="en-US" dirty="0"/>
              <a:t>Bandwidth, </a:t>
            </a:r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/>
              <a:t>Redundancy, </a:t>
            </a:r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Security,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Others…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Before selecting a Vendor</a:t>
            </a:r>
          </a:p>
          <a:p>
            <a:pPr lvl="1"/>
            <a:r>
              <a:rPr lang="en-US" dirty="0" smtClean="0"/>
              <a:t>Product line, products, costs</a:t>
            </a:r>
          </a:p>
          <a:p>
            <a:pPr lvl="1"/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Performance/functional requirements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OpenFlow</a:t>
            </a:r>
            <a:r>
              <a:rPr lang="en-US" dirty="0" smtClean="0"/>
              <a:t>/SDN</a:t>
            </a:r>
          </a:p>
          <a:p>
            <a:r>
              <a:rPr lang="en-US" dirty="0" smtClean="0"/>
              <a:t>SDN </a:t>
            </a:r>
            <a:r>
              <a:rPr lang="en-US" dirty="0"/>
              <a:t>attributes:</a:t>
            </a:r>
          </a:p>
          <a:p>
            <a:pPr lvl="1"/>
            <a:r>
              <a:rPr lang="en-US" dirty="0"/>
              <a:t>API / SDK support from hardware vendor</a:t>
            </a:r>
          </a:p>
          <a:p>
            <a:pPr lvl="1"/>
            <a:r>
              <a:rPr lang="en-US" dirty="0"/>
              <a:t>Hardware performance capability and flexibility to developer</a:t>
            </a:r>
          </a:p>
          <a:p>
            <a:pPr lvl="1"/>
            <a:r>
              <a:rPr lang="en-US" dirty="0"/>
              <a:t>Controller functionality and support</a:t>
            </a:r>
            <a:endParaRPr lang="en-US" dirty="0" smtClean="0"/>
          </a:p>
          <a:p>
            <a:r>
              <a:rPr lang="en-US" dirty="0" smtClean="0"/>
              <a:t>Use cases/ Technical Requirements translate to behavior of network:</a:t>
            </a:r>
          </a:p>
          <a:p>
            <a:pPr lvl="1"/>
            <a:r>
              <a:rPr lang="en-US" dirty="0" smtClean="0"/>
              <a:t>Flow table definitions (filter criteria, actions)</a:t>
            </a:r>
          </a:p>
          <a:p>
            <a:pPr lvl="1"/>
            <a:r>
              <a:rPr lang="en-US" dirty="0" smtClean="0"/>
              <a:t>Engineer logic of SDN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Integration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Depending on </a:t>
            </a:r>
            <a:r>
              <a:rPr lang="en-US" dirty="0" smtClean="0"/>
              <a:t>Scale, </a:t>
            </a:r>
            <a:r>
              <a:rPr lang="en-US" dirty="0"/>
              <a:t>Network will have several components:</a:t>
            </a:r>
          </a:p>
          <a:p>
            <a:pPr lvl="1"/>
            <a:r>
              <a:rPr lang="en-US" dirty="0"/>
              <a:t>Firewalls, servers, switches, routers, IDS/IPS, WLAN APs, Controllers, SAN, multiple hosts, and various other networking equipment</a:t>
            </a:r>
          </a:p>
          <a:p>
            <a:r>
              <a:rPr lang="en-US" dirty="0" smtClean="0"/>
              <a:t>What </a:t>
            </a:r>
            <a:r>
              <a:rPr lang="en-US" dirty="0"/>
              <a:t>networking protocols will be used in conjunction with the SDN Software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Verify network as POC before deploying to production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Technical Requirements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network satisfy the customer’s Requirements?</a:t>
            </a:r>
          </a:p>
          <a:p>
            <a:r>
              <a:rPr lang="en-US" dirty="0" smtClean="0"/>
              <a:t>Is the Network function the intended Use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Networking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SDN</a:t>
            </a:r>
            <a:endParaRPr lang="en-US" dirty="0" smtClean="0"/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Relevant research</a:t>
            </a:r>
          </a:p>
          <a:p>
            <a:r>
              <a:rPr lang="en-US" dirty="0" smtClean="0"/>
              <a:t>CMMI-</a:t>
            </a:r>
            <a:r>
              <a:rPr lang="en-US" dirty="0" err="1" smtClean="0"/>
              <a:t>dev</a:t>
            </a:r>
            <a:r>
              <a:rPr lang="en-US" dirty="0" smtClean="0"/>
              <a:t> Engineering</a:t>
            </a:r>
          </a:p>
          <a:p>
            <a:r>
              <a:rPr lang="en-US" dirty="0" smtClean="0"/>
              <a:t>Future research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Nascent SDN Market is slowly determining</a:t>
            </a:r>
          </a:p>
          <a:p>
            <a:pPr lvl="1"/>
            <a:r>
              <a:rPr lang="en-US" dirty="0" smtClean="0"/>
              <a:t>Legitimacy of </a:t>
            </a:r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 smtClean="0"/>
              <a:t>Costs/ overheads</a:t>
            </a:r>
            <a:endParaRPr lang="en-US" dirty="0"/>
          </a:p>
          <a:p>
            <a:pPr lvl="1"/>
            <a:r>
              <a:rPr lang="en-US" dirty="0" smtClean="0"/>
              <a:t>Efficiency</a:t>
            </a:r>
          </a:p>
          <a:p>
            <a:r>
              <a:rPr lang="en-US" dirty="0" smtClean="0"/>
              <a:t>New SDN applications will drive future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443684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657965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http://stanford.edu/~brandonh/downloads/OpenFlowTutorial_ONS.pdf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2432" y="4840069"/>
            <a:ext cx="177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SDN fill the gaps and 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</a:t>
            </a:r>
            <a:r>
              <a:rPr lang="en-US" dirty="0"/>
              <a:t>market but yet to determine where it will saturate</a:t>
            </a:r>
          </a:p>
          <a:p>
            <a:r>
              <a:rPr lang="en-US" dirty="0"/>
              <a:t>Service Providers, Big Data, Enterprise, Federal customers, etc. have final </a:t>
            </a:r>
            <a:r>
              <a:rPr lang="en-US" dirty="0" smtClean="0"/>
              <a:t>say</a:t>
            </a:r>
          </a:p>
          <a:p>
            <a:r>
              <a:rPr lang="en-US" dirty="0" smtClean="0"/>
              <a:t>However efficiency </a:t>
            </a:r>
            <a:r>
              <a:rPr lang="en-US" dirty="0"/>
              <a:t>in </a:t>
            </a:r>
            <a:r>
              <a:rPr lang="en-US" dirty="0" smtClean="0"/>
              <a:t>Software Engineering/Development </a:t>
            </a:r>
            <a:r>
              <a:rPr lang="en-US" dirty="0"/>
              <a:t>of SDN </a:t>
            </a:r>
            <a:r>
              <a:rPr lang="en-US" dirty="0" smtClean="0"/>
              <a:t>applications lead </a:t>
            </a:r>
            <a:r>
              <a:rPr lang="en-US" dirty="0"/>
              <a:t>to less </a:t>
            </a:r>
            <a:r>
              <a:rPr lang="en-US" dirty="0" smtClean="0"/>
              <a:t>overheads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Built on Layer 2 learning and ARP protocols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Enterprise, Internal Service Provider use RIP, OSPF, IGRP</a:t>
            </a:r>
          </a:p>
          <a:p>
            <a:pPr lvl="1"/>
            <a:r>
              <a:rPr lang="en-US" dirty="0" smtClean="0"/>
              <a:t>Internet uses BGP, ISIS</a:t>
            </a:r>
          </a:p>
          <a:p>
            <a:pPr lvl="1"/>
            <a:r>
              <a:rPr lang="en-US" dirty="0" smtClean="0"/>
              <a:t>Service Providers use MPLS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SDN?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710237" cy="283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73596"/>
            <a:ext cx="4191000" cy="274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133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9300" y="5225534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Verilog</a:t>
            </a:r>
            <a:r>
              <a:rPr lang="en-US" dirty="0" smtClean="0"/>
              <a:t>, VHDL</a:t>
            </a:r>
            <a:r>
              <a:rPr lang="en-US" dirty="0" smtClean="0"/>
              <a:t>, </a:t>
            </a:r>
            <a:r>
              <a:rPr lang="en-US" dirty="0" err="1" smtClean="0"/>
              <a:t>SystemC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267200"/>
            <a:ext cx="3048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C, C++, Python, Java, etc…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5273" y="6204466"/>
            <a:ext cx="29530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Various Networking 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32649" y="1905000"/>
            <a:ext cx="3433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https://www.opennetworking.org/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POX- Python Controller example code</a:t>
            </a:r>
            <a:endParaRPr lang="en-US" dirty="0"/>
          </a:p>
        </p:txBody>
      </p:sp>
      <p:pic>
        <p:nvPicPr>
          <p:cNvPr id="4098" name="Picture 2" descr="C:\Users\ngkhatu\Desktop\OF_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343400" cy="34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November 2007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Standard v0.2 whitepaper</a:t>
            </a:r>
          </a:p>
          <a:p>
            <a:r>
              <a:rPr lang="en-US" dirty="0" smtClean="0"/>
              <a:t>March 2008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: Enabling Innovation in Campus Networks</a:t>
            </a:r>
          </a:p>
          <a:p>
            <a:r>
              <a:rPr lang="en-US" dirty="0" smtClean="0"/>
              <a:t>September 2009:</a:t>
            </a:r>
          </a:p>
          <a:p>
            <a:pPr lvl="1"/>
            <a:r>
              <a:rPr lang="en-US" dirty="0" err="1" smtClean="0"/>
              <a:t>OpenvSwitch</a:t>
            </a:r>
            <a:endParaRPr lang="en-US" dirty="0" smtClean="0"/>
          </a:p>
          <a:p>
            <a:pPr lvl="1"/>
            <a:r>
              <a:rPr lang="en-US" dirty="0" err="1" smtClean="0"/>
              <a:t>Toroki</a:t>
            </a:r>
            <a:r>
              <a:rPr lang="en-US" dirty="0" smtClean="0"/>
              <a:t> </a:t>
            </a:r>
            <a:r>
              <a:rPr lang="en-US" dirty="0" err="1" smtClean="0"/>
              <a:t>LightSwitch</a:t>
            </a:r>
            <a:r>
              <a:rPr lang="en-US" dirty="0" smtClean="0"/>
              <a:t> 4810</a:t>
            </a:r>
          </a:p>
          <a:p>
            <a:r>
              <a:rPr lang="en-US" dirty="0"/>
              <a:t>December 2009</a:t>
            </a:r>
          </a:p>
          <a:p>
            <a:pPr lvl="1"/>
            <a:r>
              <a:rPr lang="en-US" dirty="0" err="1"/>
              <a:t>OpenFlow</a:t>
            </a:r>
            <a:r>
              <a:rPr lang="en-US" dirty="0"/>
              <a:t> 1.0 released: First version suitable for building an </a:t>
            </a:r>
            <a:r>
              <a:rPr lang="en-US" dirty="0" err="1"/>
              <a:t>OpenFlow</a:t>
            </a:r>
            <a:r>
              <a:rPr lang="en-US" dirty="0"/>
              <a:t> Switch</a:t>
            </a:r>
          </a:p>
          <a:p>
            <a:r>
              <a:rPr lang="en-US" dirty="0" smtClean="0"/>
              <a:t>November 2011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enabled switch from IBM- G8264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Availability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" y="2005013"/>
            <a:ext cx="484812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59258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" y="1231899"/>
            <a:ext cx="21336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Cisco’s </a:t>
            </a:r>
            <a:r>
              <a:rPr lang="en-US" dirty="0" err="1"/>
              <a:t>o</a:t>
            </a:r>
            <a:r>
              <a:rPr lang="en-US" dirty="0" err="1" smtClean="0"/>
              <a:t>nePK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/>
              <a:t>onePK</a:t>
            </a:r>
            <a:r>
              <a:rPr lang="en-US" dirty="0"/>
              <a:t> is an easy-to-use toolkit for development, automation, rapid service creation and more. It enables you to access the valuable data inside your network via easy-to-use APIs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Over 700 APIs for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28932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671710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http://www.sdncentral.com/comprehensive-list-of-sdn-apis/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27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786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SDN Engineering</vt:lpstr>
      <vt:lpstr>Presentation Overview</vt:lpstr>
      <vt:lpstr>Traditional Networking</vt:lpstr>
      <vt:lpstr>What is SDN?</vt:lpstr>
      <vt:lpstr>Demo</vt:lpstr>
      <vt:lpstr>Industry Trends</vt:lpstr>
      <vt:lpstr>Product Availability</vt:lpstr>
      <vt:lpstr>Cisco’s onePK</vt:lpstr>
      <vt:lpstr>SDN API</vt:lpstr>
      <vt:lpstr>Use Cases</vt:lpstr>
      <vt:lpstr>Relevant Work</vt:lpstr>
      <vt:lpstr>OpenFlow Protocol</vt:lpstr>
      <vt:lpstr>SDN Engineering</vt:lpstr>
      <vt:lpstr>SDN Use Cases</vt:lpstr>
      <vt:lpstr>CMMI Dev- Engineering</vt:lpstr>
      <vt:lpstr>Requirements Development</vt:lpstr>
      <vt:lpstr>Technical Solutions</vt:lpstr>
      <vt:lpstr>Product Integration and Verification</vt:lpstr>
      <vt:lpstr>Validation</vt:lpstr>
      <vt:lpstr>Future Research Work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and SDN </dc:title>
  <dc:creator>ngkhatu</dc:creator>
  <cp:lastModifiedBy>ngkhatu</cp:lastModifiedBy>
  <cp:revision>58</cp:revision>
  <dcterms:created xsi:type="dcterms:W3CDTF">2006-08-16T00:00:00Z</dcterms:created>
  <dcterms:modified xsi:type="dcterms:W3CDTF">2013-04-25T16:30:56Z</dcterms:modified>
</cp:coreProperties>
</file>