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3" r:id="rId6"/>
    <p:sldId id="297" r:id="rId7"/>
    <p:sldId id="268" r:id="rId8"/>
    <p:sldId id="269" r:id="rId9"/>
    <p:sldId id="270" r:id="rId10"/>
    <p:sldId id="271" r:id="rId11"/>
    <p:sldId id="272" r:id="rId12"/>
    <p:sldId id="273" r:id="rId13"/>
    <p:sldId id="264" r:id="rId14"/>
    <p:sldId id="274" r:id="rId15"/>
    <p:sldId id="265" r:id="rId16"/>
    <p:sldId id="266" r:id="rId17"/>
    <p:sldId id="275" r:id="rId18"/>
    <p:sldId id="276" r:id="rId19"/>
    <p:sldId id="261" r:id="rId20"/>
    <p:sldId id="277" r:id="rId21"/>
    <p:sldId id="278" r:id="rId22"/>
    <p:sldId id="262"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8" r:id="rId41"/>
    <p:sldId id="299" r:id="rId42"/>
    <p:sldId id="300" r:id="rId43"/>
    <p:sldId id="301" r:id="rId44"/>
    <p:sldId id="302"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7" r:id="rId58"/>
    <p:sldId id="318" r:id="rId59"/>
    <p:sldId id="31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91" d="100"/>
          <a:sy n="91" d="100"/>
        </p:scale>
        <p:origin x="1037"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6B315-38FC-4B77-B996-07C175E0A8B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57051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B315-38FC-4B77-B996-07C175E0A8B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18259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B315-38FC-4B77-B996-07C175E0A8B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210710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6B315-38FC-4B77-B996-07C175E0A8B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131124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6B315-38FC-4B77-B996-07C175E0A8B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140103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6B315-38FC-4B77-B996-07C175E0A8B7}"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233407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6B315-38FC-4B77-B996-07C175E0A8B7}"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149868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6B315-38FC-4B77-B996-07C175E0A8B7}"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217703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6B315-38FC-4B77-B996-07C175E0A8B7}"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421017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6B315-38FC-4B77-B996-07C175E0A8B7}"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3781089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6B315-38FC-4B77-B996-07C175E0A8B7}"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8B487-D0A1-4A72-B7FB-03EB73ACE1EB}" type="slidenum">
              <a:rPr lang="en-US" smtClean="0"/>
              <a:t>‹#›</a:t>
            </a:fld>
            <a:endParaRPr lang="en-US"/>
          </a:p>
        </p:txBody>
      </p:sp>
    </p:spTree>
    <p:extLst>
      <p:ext uri="{BB962C8B-B14F-4D97-AF65-F5344CB8AC3E}">
        <p14:creationId xmlns:p14="http://schemas.microsoft.com/office/powerpoint/2010/main" val="361852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6B315-38FC-4B77-B996-07C175E0A8B7}" type="datetimeFigureOut">
              <a:rPr lang="en-US" smtClean="0"/>
              <a:t>11/20/2019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8B487-D0A1-4A72-B7FB-03EB73ACE1EB}" type="slidenum">
              <a:rPr lang="en-US" smtClean="0"/>
              <a:t>‹#›</a:t>
            </a:fld>
            <a:endParaRPr lang="en-US"/>
          </a:p>
        </p:txBody>
      </p:sp>
    </p:spTree>
    <p:extLst>
      <p:ext uri="{BB962C8B-B14F-4D97-AF65-F5344CB8AC3E}">
        <p14:creationId xmlns:p14="http://schemas.microsoft.com/office/powerpoint/2010/main" val="3416780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gpcoder.com/4200-cac-nguyen-ly-thiet-ke-huong-doi-tuong/#Open-Closed_principle_OCP"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gpcoder.com/4200-cac-nguyen-ly-thiet-ke-huong-doi-tuong/#Open-Closed_principle_OCP" TargetMode="External"/><Relationship Id="rId2" Type="http://schemas.openxmlformats.org/officeDocument/2006/relationships/hyperlink" Target="https://gpcoder.com/4200-cac-nguyen-ly-thiet-ke-huong-doi-tuong/#Single_responsibility_principle_SRP"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EE1949-698E-4558-90B4-5941929B5FB1}"/>
              </a:ext>
            </a:extLst>
          </p:cNvPr>
          <p:cNvSpPr txBox="1"/>
          <p:nvPr/>
        </p:nvSpPr>
        <p:spPr>
          <a:xfrm>
            <a:off x="1680727" y="982006"/>
            <a:ext cx="5753691" cy="707886"/>
          </a:xfrm>
          <a:prstGeom prst="rect">
            <a:avLst/>
          </a:prstGeom>
          <a:noFill/>
        </p:spPr>
        <p:txBody>
          <a:bodyPr wrap="none" rtlCol="0">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Memento-Observer-State</a:t>
            </a:r>
            <a:endParaRPr lang="en-US" sz="4000" b="1">
              <a:solidFill>
                <a:schemeClr val="accent1">
                  <a:lumMod val="75000"/>
                </a:schemeClr>
              </a:solidFill>
              <a:effectLst>
                <a:outerShdw blurRad="38100" dist="38100" dir="2700000" algn="tl">
                  <a:srgbClr val="000000">
                    <a:alpha val="43137"/>
                  </a:srgbClr>
                </a:outerShdw>
              </a:effectLst>
              <a:latin typeface="+mj-lt"/>
            </a:endParaRPr>
          </a:p>
        </p:txBody>
      </p:sp>
      <p:sp>
        <p:nvSpPr>
          <p:cNvPr id="5" name="TextBox 4">
            <a:extLst>
              <a:ext uri="{FF2B5EF4-FFF2-40B4-BE49-F238E27FC236}">
                <a16:creationId xmlns:a16="http://schemas.microsoft.com/office/drawing/2014/main" id="{CA193257-DC76-488C-8559-17059F5209C5}"/>
              </a:ext>
            </a:extLst>
          </p:cNvPr>
          <p:cNvSpPr txBox="1"/>
          <p:nvPr/>
        </p:nvSpPr>
        <p:spPr>
          <a:xfrm>
            <a:off x="1020310" y="3285066"/>
            <a:ext cx="4550242" cy="1815882"/>
          </a:xfrm>
          <a:prstGeom prst="rect">
            <a:avLst/>
          </a:prstGeom>
          <a:noFill/>
        </p:spPr>
        <p:txBody>
          <a:bodyPr wrap="square" rtlCol="0">
            <a:spAutoFit/>
          </a:bodyPr>
          <a:lstStyle/>
          <a:p>
            <a:pPr marL="514350" indent="-514350">
              <a:buFont typeface="+mj-lt"/>
              <a:buAutoNum type="arabicPeriod"/>
            </a:pPr>
            <a:r>
              <a:rPr lang="vi-VN" sz="2800">
                <a:latin typeface="+mj-lt"/>
              </a:rPr>
              <a:t>Tìm hiểu các khái niệm.</a:t>
            </a:r>
          </a:p>
          <a:p>
            <a:pPr marL="514350" indent="-514350">
              <a:buFont typeface="+mj-lt"/>
              <a:buAutoNum type="arabicPeriod"/>
            </a:pPr>
            <a:r>
              <a:rPr lang="vi-VN" sz="2800">
                <a:latin typeface="+mj-lt"/>
              </a:rPr>
              <a:t>Hướng dẫn cài đặt.</a:t>
            </a:r>
          </a:p>
          <a:p>
            <a:pPr marL="514350" indent="-514350">
              <a:buFont typeface="+mj-lt"/>
              <a:buAutoNum type="arabicPeriod"/>
            </a:pPr>
            <a:r>
              <a:rPr lang="vi-VN" sz="2800">
                <a:latin typeface="+mj-lt"/>
              </a:rPr>
              <a:t>Lợi ích khi sử dụng.</a:t>
            </a:r>
          </a:p>
          <a:p>
            <a:pPr marL="514350" indent="-514350">
              <a:buFont typeface="+mj-lt"/>
              <a:buAutoNum type="arabicPeriod"/>
            </a:pPr>
            <a:r>
              <a:rPr lang="vi-VN" sz="2800">
                <a:latin typeface="+mj-lt"/>
              </a:rPr>
              <a:t>Khi nào nên sử dụng.</a:t>
            </a:r>
            <a:endParaRPr lang="en-US" sz="2800">
              <a:latin typeface="+mj-lt"/>
            </a:endParaRPr>
          </a:p>
        </p:txBody>
      </p:sp>
      <p:cxnSp>
        <p:nvCxnSpPr>
          <p:cNvPr id="7" name="Straight Connector 6">
            <a:extLst>
              <a:ext uri="{FF2B5EF4-FFF2-40B4-BE49-F238E27FC236}">
                <a16:creationId xmlns:a16="http://schemas.microsoft.com/office/drawing/2014/main" id="{5C77C8B9-5D2A-47CD-B9BD-D33BD95EF232}"/>
              </a:ext>
            </a:extLst>
          </p:cNvPr>
          <p:cNvCxnSpPr/>
          <p:nvPr/>
        </p:nvCxnSpPr>
        <p:spPr>
          <a:xfrm>
            <a:off x="3030522" y="1873778"/>
            <a:ext cx="308295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01AED1-9646-4C95-943B-AC7ECF11DD67}"/>
              </a:ext>
            </a:extLst>
          </p:cNvPr>
          <p:cNvCxnSpPr>
            <a:cxnSpLocks/>
          </p:cNvCxnSpPr>
          <p:nvPr/>
        </p:nvCxnSpPr>
        <p:spPr>
          <a:xfrm>
            <a:off x="3485361" y="2025828"/>
            <a:ext cx="21732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2432F52-FDE3-40C3-A6DE-02A19132EEA7}"/>
              </a:ext>
            </a:extLst>
          </p:cNvPr>
          <p:cNvSpPr/>
          <p:nvPr/>
        </p:nvSpPr>
        <p:spPr>
          <a:xfrm>
            <a:off x="588692" y="2614441"/>
            <a:ext cx="3009157" cy="584775"/>
          </a:xfrm>
          <a:prstGeom prst="rect">
            <a:avLst/>
          </a:prstGeom>
        </p:spPr>
        <p:txBody>
          <a:bodyPr wrap="none">
            <a:spAutoFit/>
          </a:bodyPr>
          <a:lstStyle/>
          <a:p>
            <a:r>
              <a:rPr lang="vi-VN" sz="3200" b="1" i="1">
                <a:solidFill>
                  <a:srgbClr val="FF0000"/>
                </a:solidFill>
                <a:effectLst>
                  <a:outerShdw blurRad="38100" dist="38100" dir="2700000" algn="tl">
                    <a:srgbClr val="000000">
                      <a:alpha val="43137"/>
                    </a:srgbClr>
                  </a:outerShdw>
                </a:effectLst>
                <a:latin typeface="+mj-lt"/>
              </a:rPr>
              <a:t>Nội dung chính:</a:t>
            </a:r>
            <a:endParaRPr lang="en-US" sz="3200" b="1" i="1">
              <a:solidFill>
                <a:srgbClr val="FF0000"/>
              </a:solidFill>
              <a:effectLst>
                <a:outerShdw blurRad="38100" dist="38100" dir="2700000" algn="tl">
                  <a:srgbClr val="000000">
                    <a:alpha val="43137"/>
                  </a:srgbClr>
                </a:outerShdw>
              </a:effectLst>
              <a:latin typeface="+mj-lt"/>
            </a:endParaRPr>
          </a:p>
        </p:txBody>
      </p:sp>
      <p:sp>
        <p:nvSpPr>
          <p:cNvPr id="13" name="TextBox 12">
            <a:extLst>
              <a:ext uri="{FF2B5EF4-FFF2-40B4-BE49-F238E27FC236}">
                <a16:creationId xmlns:a16="http://schemas.microsoft.com/office/drawing/2014/main" id="{EE968532-9A54-4BD8-AD4B-D2BDB46D8972}"/>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14" name="Straight Connector 13">
            <a:extLst>
              <a:ext uri="{FF2B5EF4-FFF2-40B4-BE49-F238E27FC236}">
                <a16:creationId xmlns:a16="http://schemas.microsoft.com/office/drawing/2014/main" id="{EB7C2826-9A43-4567-B1DC-D93F896C57E6}"/>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684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8003745-617C-4EF6-814C-A8E7D14F9819}"/>
              </a:ext>
            </a:extLst>
          </p:cNvPr>
          <p:cNvSpPr/>
          <p:nvPr/>
        </p:nvSpPr>
        <p:spPr>
          <a:xfrm>
            <a:off x="2351680" y="1014019"/>
            <a:ext cx="4440639"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MementoPatternExample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0E5284B-6672-4C20-8330-A25B01B47CA6}"/>
              </a:ext>
            </a:extLst>
          </p:cNvPr>
          <p:cNvSpPr/>
          <p:nvPr/>
        </p:nvSpPr>
        <p:spPr>
          <a:xfrm>
            <a:off x="456284" y="306133"/>
            <a:ext cx="7520007"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Memento như thế nào?</a:t>
            </a:r>
            <a:endParaRPr lang="en-US" sz="4000">
              <a:latin typeface="+mj-lt"/>
            </a:endParaRPr>
          </a:p>
        </p:txBody>
      </p:sp>
      <p:pic>
        <p:nvPicPr>
          <p:cNvPr id="10" name="Picture 9">
            <a:extLst>
              <a:ext uri="{FF2B5EF4-FFF2-40B4-BE49-F238E27FC236}">
                <a16:creationId xmlns:a16="http://schemas.microsoft.com/office/drawing/2014/main" id="{8A344119-C896-475C-9BAB-D9A8EBA1A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235" y="1909095"/>
            <a:ext cx="5471528" cy="39348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0886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E5284B-6672-4C20-8330-A25B01B47CA6}"/>
              </a:ext>
            </a:extLst>
          </p:cNvPr>
          <p:cNvSpPr/>
          <p:nvPr/>
        </p:nvSpPr>
        <p:spPr>
          <a:xfrm>
            <a:off x="456284" y="306133"/>
            <a:ext cx="7520007"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Memento như thế nào?</a:t>
            </a:r>
            <a:endParaRPr lang="en-US" sz="4000">
              <a:latin typeface="+mj-lt"/>
            </a:endParaRPr>
          </a:p>
        </p:txBody>
      </p:sp>
      <p:pic>
        <p:nvPicPr>
          <p:cNvPr id="11" name="Picture 10">
            <a:extLst>
              <a:ext uri="{FF2B5EF4-FFF2-40B4-BE49-F238E27FC236}">
                <a16:creationId xmlns:a16="http://schemas.microsoft.com/office/drawing/2014/main" id="{393614ED-F65E-4596-B04E-4FE61123F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758" y="1829068"/>
            <a:ext cx="5722481" cy="4014913"/>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B794EB12-E533-4C46-B7B4-6177C5A8EA2B}"/>
              </a:ext>
            </a:extLst>
          </p:cNvPr>
          <p:cNvSpPr/>
          <p:nvPr/>
        </p:nvSpPr>
        <p:spPr>
          <a:xfrm>
            <a:off x="2351680" y="1014019"/>
            <a:ext cx="4440639"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MementoPatternExample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050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8003745-617C-4EF6-814C-A8E7D14F9819}"/>
              </a:ext>
            </a:extLst>
          </p:cNvPr>
          <p:cNvSpPr/>
          <p:nvPr/>
        </p:nvSpPr>
        <p:spPr>
          <a:xfrm>
            <a:off x="3870525" y="1014019"/>
            <a:ext cx="1402948"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0E5284B-6672-4C20-8330-A25B01B47CA6}"/>
              </a:ext>
            </a:extLst>
          </p:cNvPr>
          <p:cNvSpPr/>
          <p:nvPr/>
        </p:nvSpPr>
        <p:spPr>
          <a:xfrm>
            <a:off x="456284" y="306133"/>
            <a:ext cx="7520007"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Memento như thế nào?</a:t>
            </a:r>
            <a:endParaRPr lang="en-US" sz="4000">
              <a:latin typeface="+mj-lt"/>
            </a:endParaRPr>
          </a:p>
        </p:txBody>
      </p:sp>
      <p:pic>
        <p:nvPicPr>
          <p:cNvPr id="7" name="Picture 6">
            <a:extLst>
              <a:ext uri="{FF2B5EF4-FFF2-40B4-BE49-F238E27FC236}">
                <a16:creationId xmlns:a16="http://schemas.microsoft.com/office/drawing/2014/main" id="{8FE38681-3618-4E73-AB22-76BEA158A84D}"/>
              </a:ext>
            </a:extLst>
          </p:cNvPr>
          <p:cNvPicPr>
            <a:picLocks noChangeAspect="1"/>
          </p:cNvPicPr>
          <p:nvPr/>
        </p:nvPicPr>
        <p:blipFill rotWithShape="1">
          <a:blip r:embed="rId2">
            <a:extLst>
              <a:ext uri="{28A0092B-C50C-407E-A947-70E740481C1C}">
                <a14:useLocalDpi xmlns:a14="http://schemas.microsoft.com/office/drawing/2010/main" val="0"/>
              </a:ext>
            </a:extLst>
          </a:blip>
          <a:srcRect r="28488"/>
          <a:stretch/>
        </p:blipFill>
        <p:spPr>
          <a:xfrm>
            <a:off x="1206177" y="1766482"/>
            <a:ext cx="6731643" cy="37232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7940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212EC0E-83C9-430F-891B-C5BE69E02E50}"/>
              </a:ext>
            </a:extLst>
          </p:cNvPr>
          <p:cNvSpPr/>
          <p:nvPr/>
        </p:nvSpPr>
        <p:spPr>
          <a:xfrm>
            <a:off x="456284" y="306133"/>
            <a:ext cx="7433445"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3. Lợi ích khi sử dụng Memento?</a:t>
            </a:r>
            <a:endParaRPr lang="en-US" sz="4000">
              <a:latin typeface="+mj-lt"/>
            </a:endParaRPr>
          </a:p>
        </p:txBody>
      </p:sp>
      <p:sp>
        <p:nvSpPr>
          <p:cNvPr id="5" name="Rectangle 4">
            <a:extLst>
              <a:ext uri="{FF2B5EF4-FFF2-40B4-BE49-F238E27FC236}">
                <a16:creationId xmlns:a16="http://schemas.microsoft.com/office/drawing/2014/main" id="{5C77431E-E25C-4602-9025-3CF4D08F54E3}"/>
              </a:ext>
            </a:extLst>
          </p:cNvPr>
          <p:cNvSpPr/>
          <p:nvPr/>
        </p:nvSpPr>
        <p:spPr>
          <a:xfrm>
            <a:off x="456283" y="1659285"/>
            <a:ext cx="7433445" cy="3539430"/>
          </a:xfrm>
          <a:prstGeom prst="rect">
            <a:avLst/>
          </a:prstGeom>
        </p:spPr>
        <p:txBody>
          <a:bodyPr wrap="square">
            <a:spAutoFit/>
          </a:bodyPr>
          <a:lstStyle/>
          <a:p>
            <a:pPr marL="285750" indent="-285750" algn="just">
              <a:buFont typeface="Wingdings" panose="05000000000000000000" pitchFamily="2" charset="2"/>
              <a:buChar char="v"/>
            </a:pPr>
            <a:r>
              <a:rPr lang="vi-VN" sz="2800">
                <a:latin typeface="+mj-lt"/>
              </a:rPr>
              <a:t> </a:t>
            </a:r>
            <a:r>
              <a:rPr lang="vi-VN" sz="2800" b="1">
                <a:solidFill>
                  <a:srgbClr val="FF0000"/>
                </a:solidFill>
                <a:effectLst>
                  <a:outerShdw blurRad="38100" dist="38100" dir="2700000" algn="tl">
                    <a:srgbClr val="000000">
                      <a:alpha val="43137"/>
                    </a:srgbClr>
                  </a:outerShdw>
                </a:effectLst>
                <a:latin typeface="+mj-lt"/>
              </a:rPr>
              <a:t>Bảo đảm nguyên tắc đóng gói</a:t>
            </a:r>
            <a:r>
              <a:rPr lang="vi-VN" sz="2800">
                <a:latin typeface="+mj-lt"/>
              </a:rPr>
              <a:t>: sử dụng trực tiếp trạng thái của đối tượng có thể làm lộ thông tin chi tiết bên trong đối tượng và vi phạm nguyên tắc đóng gói.</a:t>
            </a:r>
          </a:p>
          <a:p>
            <a:pPr marL="285750" indent="-285750" algn="just">
              <a:buFont typeface="Wingdings" panose="05000000000000000000" pitchFamily="2" charset="2"/>
              <a:buChar char="v"/>
            </a:pPr>
            <a:r>
              <a:rPr lang="vi-VN" sz="2800">
                <a:latin typeface="+mj-lt"/>
              </a:rPr>
              <a:t> </a:t>
            </a:r>
            <a:r>
              <a:rPr lang="vi-VN" sz="2800" b="1">
                <a:solidFill>
                  <a:srgbClr val="FF0000"/>
                </a:solidFill>
                <a:effectLst>
                  <a:outerShdw blurRad="38100" dist="38100" dir="2700000" algn="tl">
                    <a:srgbClr val="000000">
                      <a:alpha val="43137"/>
                    </a:srgbClr>
                  </a:outerShdw>
                </a:effectLst>
                <a:latin typeface="+mj-lt"/>
              </a:rPr>
              <a:t>Đơn giản code </a:t>
            </a:r>
            <a:r>
              <a:rPr lang="vi-VN" sz="2800">
                <a:latin typeface="+mj-lt"/>
              </a:rPr>
              <a:t>của Originator bằng cách để Memento lưu giữ trạng thái của Originator và Caretaker quản lý lịch sử thay đổi của Originator.</a:t>
            </a:r>
            <a:endParaRPr lang="vi-VN" sz="2800" dirty="0">
              <a:latin typeface="+mj-lt"/>
            </a:endParaRPr>
          </a:p>
        </p:txBody>
      </p:sp>
    </p:spTree>
    <p:extLst>
      <p:ext uri="{BB962C8B-B14F-4D97-AF65-F5344CB8AC3E}">
        <p14:creationId xmlns:p14="http://schemas.microsoft.com/office/powerpoint/2010/main" val="3844916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212EC0E-83C9-430F-891B-C5BE69E02E50}"/>
              </a:ext>
            </a:extLst>
          </p:cNvPr>
          <p:cNvSpPr/>
          <p:nvPr/>
        </p:nvSpPr>
        <p:spPr>
          <a:xfrm>
            <a:off x="456284" y="306133"/>
            <a:ext cx="7433445"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3. Lợi ích khi sử dụng Memento?</a:t>
            </a:r>
            <a:endParaRPr lang="en-US" sz="4000">
              <a:latin typeface="+mj-lt"/>
            </a:endParaRPr>
          </a:p>
        </p:txBody>
      </p:sp>
      <p:sp>
        <p:nvSpPr>
          <p:cNvPr id="6" name="Rectangle 5">
            <a:extLst>
              <a:ext uri="{FF2B5EF4-FFF2-40B4-BE49-F238E27FC236}">
                <a16:creationId xmlns:a16="http://schemas.microsoft.com/office/drawing/2014/main" id="{380B782E-EC7D-42CF-B0C2-2DDD658D2FC2}"/>
              </a:ext>
            </a:extLst>
          </p:cNvPr>
          <p:cNvSpPr/>
          <p:nvPr/>
        </p:nvSpPr>
        <p:spPr>
          <a:xfrm>
            <a:off x="540659" y="1936283"/>
            <a:ext cx="8062682" cy="2985433"/>
          </a:xfrm>
          <a:prstGeom prst="rect">
            <a:avLst/>
          </a:prstGeom>
        </p:spPr>
        <p:txBody>
          <a:bodyPr wrap="square">
            <a:spAutoFit/>
          </a:bodyPr>
          <a:lstStyle/>
          <a:p>
            <a:pPr algn="just">
              <a:lnSpc>
                <a:spcPct val="200000"/>
              </a:lnSpc>
            </a:pPr>
            <a:r>
              <a:rPr lang="en-US" sz="2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 số vấn đề cần xem xét khi sử dụng Memento Pattern:</a:t>
            </a:r>
          </a:p>
          <a:p>
            <a:pPr marL="342900" indent="-342900" algn="just">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Khi có một số lượng lớn Memento được tạo ra có thể </a:t>
            </a:r>
            <a:r>
              <a:rPr lang="vi-VN" sz="28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gặp vấn đề về bộ nhớ, performance</a:t>
            </a:r>
            <a:r>
              <a:rPr lang="vi-VN" sz="280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của ứng dụng.</a:t>
            </a:r>
          </a:p>
          <a:p>
            <a:pPr marL="342900" indent="-342900" algn="just">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Khó đảm bảo trạng thái bên trong của Memento </a:t>
            </a:r>
            <a:r>
              <a:rPr lang="vi-VN" sz="28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không bị thay đổi</a:t>
            </a:r>
            <a:r>
              <a:rPr lang="vi-VN"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7799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36E05D-BFC4-43C3-9C7B-16880F3DBF51}"/>
              </a:ext>
            </a:extLst>
          </p:cNvPr>
          <p:cNvSpPr/>
          <p:nvPr/>
        </p:nvSpPr>
        <p:spPr>
          <a:xfrm>
            <a:off x="456284" y="306133"/>
            <a:ext cx="8545929"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4. Sử dụng Memento Pattern khi nào?</a:t>
            </a:r>
            <a:endParaRPr lang="en-US" sz="4000">
              <a:latin typeface="+mj-lt"/>
            </a:endParaRPr>
          </a:p>
        </p:txBody>
      </p:sp>
      <p:sp>
        <p:nvSpPr>
          <p:cNvPr id="5" name="Rectangle 4">
            <a:extLst>
              <a:ext uri="{FF2B5EF4-FFF2-40B4-BE49-F238E27FC236}">
                <a16:creationId xmlns:a16="http://schemas.microsoft.com/office/drawing/2014/main" id="{D03CFB1A-E4C0-4C03-990A-FE72A9C21F87}"/>
              </a:ext>
            </a:extLst>
          </p:cNvPr>
          <p:cNvSpPr/>
          <p:nvPr/>
        </p:nvSpPr>
        <p:spPr>
          <a:xfrm>
            <a:off x="456284" y="1905506"/>
            <a:ext cx="7854339" cy="3046988"/>
          </a:xfrm>
          <a:prstGeom prst="rect">
            <a:avLst/>
          </a:prstGeom>
        </p:spPr>
        <p:txBody>
          <a:bodyPr wrap="square">
            <a:spAutoFit/>
          </a:bodyPr>
          <a:lstStyle/>
          <a:p>
            <a:pPr marL="342900" indent="-342900" algn="just">
              <a:lnSpc>
                <a:spcPct val="100000"/>
              </a:lnSpc>
              <a:buFont typeface="Wingdings" panose="05000000000000000000" pitchFamily="2" charset="2"/>
              <a:buChar char="v"/>
            </a:pPr>
            <a:r>
              <a:rPr lang="vi-VN" sz="3200">
                <a:latin typeface="+mj-lt"/>
              </a:rPr>
              <a:t> Các ứng dụng cần chức năng cần </a:t>
            </a:r>
            <a:r>
              <a:rPr lang="vi-VN" sz="3200" b="1">
                <a:solidFill>
                  <a:srgbClr val="FF0000"/>
                </a:solidFill>
                <a:effectLst>
                  <a:outerShdw blurRad="38100" dist="38100" dir="2700000" algn="tl">
                    <a:srgbClr val="000000">
                      <a:alpha val="43137"/>
                    </a:srgbClr>
                  </a:outerShdw>
                </a:effectLst>
                <a:latin typeface="+mj-lt"/>
              </a:rPr>
              <a:t>Undo/ Redo</a:t>
            </a:r>
            <a:r>
              <a:rPr lang="vi-VN" sz="3200">
                <a:latin typeface="+mj-lt"/>
              </a:rPr>
              <a:t>: lưu trạng thái của một đối tượng bên ngoài và có thể restore/ rollback sau này.</a:t>
            </a:r>
            <a:endParaRPr lang="en-US" sz="3200">
              <a:latin typeface="+mj-lt"/>
            </a:endParaRPr>
          </a:p>
          <a:p>
            <a:pPr marL="342900" indent="-342900" algn="just">
              <a:buFont typeface="Wingdings" panose="05000000000000000000" pitchFamily="2" charset="2"/>
              <a:buChar char="v"/>
            </a:pPr>
            <a:endParaRPr lang="vi-VN" sz="3200">
              <a:latin typeface="+mj-lt"/>
            </a:endParaRPr>
          </a:p>
          <a:p>
            <a:pPr marL="342900" indent="-342900" algn="just">
              <a:lnSpc>
                <a:spcPct val="100000"/>
              </a:lnSpc>
              <a:buFont typeface="Wingdings" panose="05000000000000000000" pitchFamily="2" charset="2"/>
              <a:buChar char="v"/>
            </a:pPr>
            <a:r>
              <a:rPr lang="vi-VN" sz="3200">
                <a:latin typeface="+mj-lt"/>
              </a:rPr>
              <a:t> Thích hợp với các ứng dụng cần </a:t>
            </a:r>
            <a:r>
              <a:rPr lang="vi-VN" sz="3200" b="1">
                <a:solidFill>
                  <a:srgbClr val="FF0000"/>
                </a:solidFill>
                <a:effectLst>
                  <a:outerShdw blurRad="38100" dist="38100" dir="2700000" algn="tl">
                    <a:srgbClr val="000000">
                      <a:alpha val="43137"/>
                    </a:srgbClr>
                  </a:outerShdw>
                </a:effectLst>
                <a:latin typeface="+mj-lt"/>
              </a:rPr>
              <a:t>quản lý transaction</a:t>
            </a:r>
            <a:r>
              <a:rPr lang="vi-VN" sz="3200">
                <a:latin typeface="+mj-lt"/>
              </a:rPr>
              <a:t>.</a:t>
            </a:r>
            <a:endParaRPr lang="en-US" sz="3200" dirty="0">
              <a:latin typeface="+mj-lt"/>
            </a:endParaRPr>
          </a:p>
        </p:txBody>
      </p:sp>
    </p:spTree>
    <p:extLst>
      <p:ext uri="{BB962C8B-B14F-4D97-AF65-F5344CB8AC3E}">
        <p14:creationId xmlns:p14="http://schemas.microsoft.com/office/powerpoint/2010/main" val="97320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39C157F-F913-492C-A9AD-3F4A4E4CFE3A}"/>
              </a:ext>
            </a:extLst>
          </p:cNvPr>
          <p:cNvSpPr/>
          <p:nvPr/>
        </p:nvSpPr>
        <p:spPr>
          <a:xfrm>
            <a:off x="2898304" y="1311362"/>
            <a:ext cx="3260829" cy="1015663"/>
          </a:xfrm>
          <a:prstGeom prst="rect">
            <a:avLst/>
          </a:prstGeom>
        </p:spPr>
        <p:txBody>
          <a:bodyPr wrap="none">
            <a:spAutoFit/>
          </a:bodyPr>
          <a:lstStyle/>
          <a:p>
            <a:r>
              <a:rPr lang="vi-VN" sz="6000" b="1">
                <a:solidFill>
                  <a:schemeClr val="accent1">
                    <a:lumMod val="75000"/>
                  </a:schemeClr>
                </a:solidFill>
                <a:effectLst>
                  <a:outerShdw blurRad="38100" dist="38100" dir="2700000" algn="tl">
                    <a:srgbClr val="000000">
                      <a:alpha val="43137"/>
                    </a:srgbClr>
                  </a:outerShdw>
                </a:effectLst>
                <a:latin typeface="+mj-lt"/>
              </a:rPr>
              <a:t>Observer</a:t>
            </a:r>
            <a:endParaRPr lang="en-US" sz="6000">
              <a:latin typeface="+mj-lt"/>
            </a:endParaRPr>
          </a:p>
        </p:txBody>
      </p:sp>
      <p:sp>
        <p:nvSpPr>
          <p:cNvPr id="7" name="TextBox 6">
            <a:extLst>
              <a:ext uri="{FF2B5EF4-FFF2-40B4-BE49-F238E27FC236}">
                <a16:creationId xmlns:a16="http://schemas.microsoft.com/office/drawing/2014/main" id="{7BCC3360-5B21-4468-BD41-8EA4FC2E498C}"/>
              </a:ext>
            </a:extLst>
          </p:cNvPr>
          <p:cNvSpPr txBox="1"/>
          <p:nvPr/>
        </p:nvSpPr>
        <p:spPr>
          <a:xfrm>
            <a:off x="857091" y="2828835"/>
            <a:ext cx="7429816" cy="1200329"/>
          </a:xfrm>
          <a:prstGeom prst="rect">
            <a:avLst/>
          </a:prstGeom>
          <a:noFill/>
        </p:spPr>
        <p:txBody>
          <a:bodyPr wrap="square" rtlCol="0">
            <a:spAutoFit/>
          </a:bodyPr>
          <a:lstStyle/>
          <a:p>
            <a:r>
              <a:rPr lang="en-US" sz="24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“Define a one-to-many dependency between objects so that when one object changes state, all its dependents are notified and updated automatically.”</a:t>
            </a:r>
            <a:endParaRPr 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4110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3A0119A-10B8-4F57-A852-0DD014C84653}"/>
              </a:ext>
            </a:extLst>
          </p:cNvPr>
          <p:cNvSpPr/>
          <p:nvPr/>
        </p:nvSpPr>
        <p:spPr>
          <a:xfrm>
            <a:off x="912953" y="1365932"/>
            <a:ext cx="7318094" cy="4524315"/>
          </a:xfrm>
          <a:prstGeom prst="rect">
            <a:avLst/>
          </a:prstGeom>
        </p:spPr>
        <p:txBody>
          <a:bodyPr wrap="square">
            <a:spAutoFit/>
          </a:bodyPr>
          <a:lstStyle/>
          <a:p>
            <a:pPr marL="342900" indent="-342900">
              <a:buFont typeface="Wingdings" panose="05000000000000000000" pitchFamily="2" charset="2"/>
              <a:buChar char="v"/>
            </a:pPr>
            <a:r>
              <a:rPr lang="vi-VN" sz="2400" b="1">
                <a:latin typeface="Times New Roman" panose="02020603050405020304" pitchFamily="18" charset="0"/>
                <a:cs typeface="Times New Roman" panose="02020603050405020304" pitchFamily="18" charset="0"/>
              </a:rPr>
              <a:t>Observer</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là một trong những Pattern thuộc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nhóm hành vi  (Behavior Pattern)</a:t>
            </a:r>
            <a:r>
              <a:rPr lang="en-US" sz="2400">
                <a:latin typeface="Times New Roman" panose="02020603050405020304" pitchFamily="18" charset="0"/>
                <a:cs typeface="Times New Roman" panose="02020603050405020304" pitchFamily="18" charset="0"/>
              </a:rPr>
              <a:t>. Nó định nghĩa mối phụ thuộc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một – nhiều </a:t>
            </a:r>
            <a:r>
              <a:rPr lang="en-US" sz="2400">
                <a:latin typeface="Times New Roman" panose="02020603050405020304" pitchFamily="18" charset="0"/>
                <a:cs typeface="Times New Roman" panose="02020603050405020304" pitchFamily="18" charset="0"/>
              </a:rPr>
              <a:t>giữa các đối tượng để khi mà một đối tượng có sự thay đổi trạng thái, tất các thành phần phụ thuộc của nó sẽ được thông báo và cập nhật một cách tự động.</a:t>
            </a:r>
          </a:p>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Observer có thể đăng ký với hệ thống. Khi hệ thống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có sự thay đổi</a:t>
            </a:r>
            <a:r>
              <a:rPr lang="en-US" sz="2400">
                <a:latin typeface="Times New Roman" panose="02020603050405020304" pitchFamily="18" charset="0"/>
                <a:cs typeface="Times New Roman" panose="02020603050405020304" pitchFamily="18" charset="0"/>
              </a:rPr>
              <a:t>, hệ thống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sẽ thông báo</a:t>
            </a:r>
            <a:r>
              <a:rPr lang="en-US" sz="2400">
                <a:latin typeface="Times New Roman" panose="02020603050405020304" pitchFamily="18" charset="0"/>
                <a:cs typeface="Times New Roman" panose="02020603050405020304" pitchFamily="18" charset="0"/>
              </a:rPr>
              <a:t> cho Observer biết. Khi không cần nữa, mẫu Observer sẽ được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gỡ khỏi</a:t>
            </a:r>
            <a:r>
              <a:rPr lang="en-US" sz="2400">
                <a:latin typeface="Times New Roman" panose="02020603050405020304" pitchFamily="18" charset="0"/>
                <a:cs typeface="Times New Roman" panose="02020603050405020304" pitchFamily="18" charset="0"/>
              </a:rPr>
              <a:t> hệ </a:t>
            </a:r>
            <a:r>
              <a:rPr lang="vi-VN" sz="2400">
                <a:latin typeface="Times New Roman" panose="02020603050405020304" pitchFamily="18" charset="0"/>
                <a:cs typeface="Times New Roman" panose="02020603050405020304" pitchFamily="18" charset="0"/>
              </a:rPr>
              <a:t>thống.</a:t>
            </a:r>
          </a:p>
          <a:p>
            <a:pPr marL="342900" indent="-34290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Tên gọi khác: </a:t>
            </a:r>
            <a:r>
              <a:rPr lang="vi-VN"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Dependents</a:t>
            </a:r>
            <a:r>
              <a:rPr lang="vi-VN" sz="2400">
                <a:latin typeface="Times New Roman" panose="02020603050405020304" pitchFamily="18" charset="0"/>
                <a:cs typeface="Times New Roman" panose="02020603050405020304" pitchFamily="18" charset="0"/>
              </a:rPr>
              <a:t>, </a:t>
            </a:r>
            <a:r>
              <a:rPr lang="vi-VN"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Publish/Subcribe </a:t>
            </a:r>
            <a:r>
              <a:rPr lang="vi-VN" sz="2400">
                <a:latin typeface="Times New Roman" panose="02020603050405020304" pitchFamily="18" charset="0"/>
                <a:cs typeface="Times New Roman" panose="02020603050405020304" pitchFamily="18" charset="0"/>
              </a:rPr>
              <a:t>hoặc </a:t>
            </a:r>
            <a:r>
              <a:rPr lang="vi-VN"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Source/Listener</a:t>
            </a:r>
            <a:r>
              <a:rPr lang="vi-VN" sz="240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11FAEF0-8A26-4828-AD37-73907A49604B}"/>
              </a:ext>
            </a:extLst>
          </p:cNvPr>
          <p:cNvSpPr/>
          <p:nvPr/>
        </p:nvSpPr>
        <p:spPr>
          <a:xfrm>
            <a:off x="456284" y="306133"/>
            <a:ext cx="5832366"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1. Observer Pattern là gì?</a:t>
            </a:r>
            <a:endParaRPr lang="en-US" sz="4000">
              <a:latin typeface="+mj-lt"/>
            </a:endParaRPr>
          </a:p>
        </p:txBody>
      </p:sp>
    </p:spTree>
    <p:extLst>
      <p:ext uri="{BB962C8B-B14F-4D97-AF65-F5344CB8AC3E}">
        <p14:creationId xmlns:p14="http://schemas.microsoft.com/office/powerpoint/2010/main" val="17554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7" name="Hình ảnh 1">
            <a:extLst>
              <a:ext uri="{FF2B5EF4-FFF2-40B4-BE49-F238E27FC236}">
                <a16:creationId xmlns:a16="http://schemas.microsoft.com/office/drawing/2014/main" id="{8A197BF1-50F7-4700-8DE5-52682E9002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6284" y="306133"/>
            <a:ext cx="4914900" cy="5619750"/>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EBD997C5-2212-4E6D-AFC3-4A129BDA6B74}"/>
              </a:ext>
            </a:extLst>
          </p:cNvPr>
          <p:cNvSpPr/>
          <p:nvPr/>
        </p:nvSpPr>
        <p:spPr>
          <a:xfrm>
            <a:off x="5424040" y="1167419"/>
            <a:ext cx="3263676" cy="4523161"/>
          </a:xfrm>
          <a:prstGeom prst="rect">
            <a:avLst/>
          </a:prstGeom>
        </p:spPr>
        <p:txBody>
          <a:bodyPr wrap="square">
            <a:spAutoFit/>
          </a:bodyPr>
          <a:lstStyle/>
          <a:p>
            <a:pPr marL="742950" marR="0" lvl="1" indent="-285750">
              <a:lnSpc>
                <a:spcPct val="107000"/>
              </a:lnSpc>
              <a:spcBef>
                <a:spcPts val="0"/>
              </a:spcBef>
              <a:spcAft>
                <a:spcPts val="0"/>
              </a:spcAft>
              <a:buFont typeface="Wingdings" panose="05000000000000000000" pitchFamily="2" charset="2"/>
              <a:buChar char="§"/>
            </a:pPr>
            <a:r>
              <a:rPr lang="en-US"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Hình 1-</a:t>
            </a:r>
            <a:r>
              <a:rPr lang="vi-VN"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8</a:t>
            </a:r>
            <a:r>
              <a:rPr lang="vi-VN" b="1">
                <a:latin typeface="Times New Roman" panose="02020603050405020304" pitchFamily="18" charset="0"/>
                <a:ea typeface="Calibri" panose="020F0502020204030204" pitchFamily="34" charset="0"/>
                <a:cs typeface="Times New Roman" panose="02020603050405020304" pitchFamily="18" charset="0"/>
              </a:rPr>
              <a:t>:</a:t>
            </a:r>
            <a:r>
              <a:rPr lang="en-US">
                <a:latin typeface="Times New Roman" panose="02020603050405020304" pitchFamily="18" charset="0"/>
                <a:ea typeface="Calibri" panose="020F0502020204030204" pitchFamily="34" charset="0"/>
                <a:cs typeface="Times New Roman" panose="02020603050405020304" pitchFamily="18" charset="0"/>
              </a:rPr>
              <a:t> </a:t>
            </a:r>
            <a:r>
              <a:rPr lang="vi-VN">
                <a:latin typeface="Times New Roman" panose="02020603050405020304" pitchFamily="18" charset="0"/>
                <a:ea typeface="Calibri" panose="020F0502020204030204" pitchFamily="34" charset="0"/>
                <a:cs typeface="Times New Roman" panose="02020603050405020304" pitchFamily="18" charset="0"/>
              </a:rPr>
              <a:t>C</a:t>
            </a:r>
            <a:r>
              <a:rPr lang="en-US">
                <a:latin typeface="Times New Roman" panose="02020603050405020304" pitchFamily="18" charset="0"/>
                <a:ea typeface="Calibri" panose="020F0502020204030204" pitchFamily="34" charset="0"/>
                <a:cs typeface="Times New Roman" panose="02020603050405020304" pitchFamily="18" charset="0"/>
              </a:rPr>
              <a:t>ho phép </a:t>
            </a:r>
            <a:r>
              <a:rPr lang="vi-VN">
                <a:latin typeface="Times New Roman" panose="02020603050405020304" pitchFamily="18" charset="0"/>
                <a:ea typeface="Calibri" panose="020F0502020204030204" pitchFamily="34" charset="0"/>
                <a:cs typeface="Times New Roman" panose="02020603050405020304" pitchFamily="18" charset="0"/>
              </a:rPr>
              <a:t>O</a:t>
            </a:r>
            <a:r>
              <a:rPr lang="en-US">
                <a:latin typeface="Times New Roman" panose="02020603050405020304" pitchFamily="18" charset="0"/>
                <a:ea typeface="Calibri" panose="020F0502020204030204" pitchFamily="34" charset="0"/>
                <a:cs typeface="Times New Roman" panose="02020603050405020304" pitchFamily="18" charset="0"/>
              </a:rPr>
              <a:t>bserver thứ 1 đăng ký với hệ thống.</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Wingdings" panose="05000000000000000000" pitchFamily="2" charset="2"/>
              <a:buChar char="§"/>
            </a:pPr>
            <a:r>
              <a:rPr lang="en-US"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Hình 1-</a:t>
            </a:r>
            <a:r>
              <a:rPr lang="vi-VN"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9</a:t>
            </a:r>
            <a:r>
              <a:rPr lang="vi-VN" b="1">
                <a:latin typeface="Times New Roman" panose="02020603050405020304" pitchFamily="18" charset="0"/>
                <a:ea typeface="Calibri" panose="020F0502020204030204" pitchFamily="34" charset="0"/>
                <a:cs typeface="Times New Roman" panose="02020603050405020304" pitchFamily="18" charset="0"/>
              </a:rPr>
              <a:t>:</a:t>
            </a:r>
            <a:r>
              <a:rPr lang="en-US">
                <a:latin typeface="Times New Roman" panose="02020603050405020304" pitchFamily="18" charset="0"/>
                <a:ea typeface="Calibri" panose="020F0502020204030204" pitchFamily="34" charset="0"/>
                <a:cs typeface="Times New Roman" panose="02020603050405020304" pitchFamily="18" charset="0"/>
              </a:rPr>
              <a:t> </a:t>
            </a:r>
            <a:r>
              <a:rPr lang="vi-VN">
                <a:latin typeface="Times New Roman" panose="02020603050405020304" pitchFamily="18" charset="0"/>
                <a:ea typeface="Calibri" panose="020F0502020204030204" pitchFamily="34" charset="0"/>
                <a:cs typeface="Times New Roman" panose="02020603050405020304" pitchFamily="18" charset="0"/>
              </a:rPr>
              <a:t>C</a:t>
            </a:r>
            <a:r>
              <a:rPr lang="en-US">
                <a:latin typeface="Times New Roman" panose="02020603050405020304" pitchFamily="18" charset="0"/>
                <a:ea typeface="Calibri" panose="020F0502020204030204" pitchFamily="34" charset="0"/>
                <a:cs typeface="Times New Roman" panose="02020603050405020304" pitchFamily="18" charset="0"/>
              </a:rPr>
              <a:t>ho phép </a:t>
            </a:r>
            <a:r>
              <a:rPr lang="vi-VN">
                <a:latin typeface="Times New Roman" panose="02020603050405020304" pitchFamily="18" charset="0"/>
                <a:ea typeface="Calibri" panose="020F0502020204030204" pitchFamily="34" charset="0"/>
                <a:cs typeface="Times New Roman" panose="02020603050405020304" pitchFamily="18" charset="0"/>
              </a:rPr>
              <a:t>O</a:t>
            </a:r>
            <a:r>
              <a:rPr lang="en-US">
                <a:latin typeface="Times New Roman" panose="02020603050405020304" pitchFamily="18" charset="0"/>
                <a:ea typeface="Calibri" panose="020F0502020204030204" pitchFamily="34" charset="0"/>
                <a:cs typeface="Times New Roman" panose="02020603050405020304" pitchFamily="18" charset="0"/>
              </a:rPr>
              <a:t>bserver thứ 2 đăng ký với hệ thống.</a:t>
            </a:r>
            <a:endParaRPr lang="en-US" sz="14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vi-VN"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Hình 1-10</a:t>
            </a:r>
            <a:r>
              <a:rPr lang="vi-VN">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Hiện tại hệ thống đang liên lạc với  Observer 1 và Observer 2. Khi hệ thống phát sinh một sự kiện cụ thể nào đó, nó sẽ thông báo (notification) với cả 2 </a:t>
            </a:r>
            <a:r>
              <a:rPr lang="vi-VN">
                <a:latin typeface="Times New Roman" panose="02020603050405020304" pitchFamily="18" charset="0"/>
                <a:ea typeface="Calibri" panose="020F0502020204030204" pitchFamily="34" charset="0"/>
                <a:cs typeface="Times New Roman" panose="02020603050405020304" pitchFamily="18" charset="0"/>
              </a:rPr>
              <a:t>O</a:t>
            </a:r>
            <a:r>
              <a:rPr lang="en-US">
                <a:latin typeface="Times New Roman" panose="02020603050405020304" pitchFamily="18" charset="0"/>
                <a:ea typeface="Calibri" panose="020F0502020204030204" pitchFamily="34" charset="0"/>
                <a:cs typeface="Times New Roman" panose="02020603050405020304" pitchFamily="18" charset="0"/>
              </a:rPr>
              <a:t>bserver như hình số 1-10.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0180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BD020-6709-4B36-A2DC-84792653A567}"/>
              </a:ext>
            </a:extLst>
          </p:cNvPr>
          <p:cNvSpPr/>
          <p:nvPr/>
        </p:nvSpPr>
        <p:spPr>
          <a:xfrm>
            <a:off x="456284" y="306133"/>
            <a:ext cx="7481856"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Observer như thế nào?</a:t>
            </a:r>
            <a:endParaRPr lang="en-US" sz="4000">
              <a:latin typeface="+mj-lt"/>
            </a:endParaRPr>
          </a:p>
        </p:txBody>
      </p:sp>
      <p:pic>
        <p:nvPicPr>
          <p:cNvPr id="3" name="Hình ảnh 2">
            <a:extLst>
              <a:ext uri="{FF2B5EF4-FFF2-40B4-BE49-F238E27FC236}">
                <a16:creationId xmlns:a16="http://schemas.microsoft.com/office/drawing/2014/main" id="{AEABA2D0-BA93-4448-9AAF-C335AEAA36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8451" y="1747319"/>
            <a:ext cx="7267098" cy="3363362"/>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C4A02969-F77C-40BC-95BD-FA3DE4283050}"/>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5" name="Straight Connector 4">
            <a:extLst>
              <a:ext uri="{FF2B5EF4-FFF2-40B4-BE49-F238E27FC236}">
                <a16:creationId xmlns:a16="http://schemas.microsoft.com/office/drawing/2014/main" id="{1229F542-A5FF-415A-9519-FFE9D99DD683}"/>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052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4703CC-26F3-4A27-8AA9-4A9D14757750}"/>
              </a:ext>
            </a:extLst>
          </p:cNvPr>
          <p:cNvSpPr/>
          <p:nvPr/>
        </p:nvSpPr>
        <p:spPr>
          <a:xfrm>
            <a:off x="2898304" y="1311362"/>
            <a:ext cx="3304110" cy="1015663"/>
          </a:xfrm>
          <a:prstGeom prst="rect">
            <a:avLst/>
          </a:prstGeom>
        </p:spPr>
        <p:txBody>
          <a:bodyPr wrap="none">
            <a:spAutoFit/>
          </a:bodyPr>
          <a:lstStyle/>
          <a:p>
            <a:r>
              <a:rPr lang="vi-VN" sz="6000" b="1">
                <a:solidFill>
                  <a:schemeClr val="accent1">
                    <a:lumMod val="75000"/>
                  </a:schemeClr>
                </a:solidFill>
                <a:effectLst>
                  <a:outerShdw blurRad="38100" dist="38100" dir="2700000" algn="tl">
                    <a:srgbClr val="000000">
                      <a:alpha val="43137"/>
                    </a:srgbClr>
                  </a:outerShdw>
                </a:effectLst>
                <a:latin typeface="+mj-lt"/>
              </a:rPr>
              <a:t>Memento</a:t>
            </a:r>
            <a:endParaRPr lang="en-US" sz="6000">
              <a:latin typeface="+mj-lt"/>
            </a:endParaRPr>
          </a:p>
        </p:txBody>
      </p:sp>
      <p:sp>
        <p:nvSpPr>
          <p:cNvPr id="3" name="TextBox 2">
            <a:extLst>
              <a:ext uri="{FF2B5EF4-FFF2-40B4-BE49-F238E27FC236}">
                <a16:creationId xmlns:a16="http://schemas.microsoft.com/office/drawing/2014/main" id="{AEA76E3B-9ED0-4B10-82AC-FE77B10B9279}"/>
              </a:ext>
            </a:extLst>
          </p:cNvPr>
          <p:cNvSpPr txBox="1"/>
          <p:nvPr/>
        </p:nvSpPr>
        <p:spPr>
          <a:xfrm>
            <a:off x="857091" y="2828835"/>
            <a:ext cx="7429816" cy="1200329"/>
          </a:xfrm>
          <a:prstGeom prst="rect">
            <a:avLst/>
          </a:prstGeom>
          <a:noFill/>
        </p:spPr>
        <p:txBody>
          <a:bodyPr wrap="square" rtlCol="0">
            <a:spAutoFit/>
          </a:bodyPr>
          <a:lstStyle/>
          <a:p>
            <a:r>
              <a:rPr 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“Without violating encapsulation, capture and externalize an object’s internal state so that the object can be returned to this state later.”</a:t>
            </a:r>
          </a:p>
        </p:txBody>
      </p:sp>
      <p:sp>
        <p:nvSpPr>
          <p:cNvPr id="4" name="TextBox 3">
            <a:extLst>
              <a:ext uri="{FF2B5EF4-FFF2-40B4-BE49-F238E27FC236}">
                <a16:creationId xmlns:a16="http://schemas.microsoft.com/office/drawing/2014/main" id="{AEF83F43-B561-4E86-8D72-6ABD69217F58}"/>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5" name="Straight Connector 4">
            <a:extLst>
              <a:ext uri="{FF2B5EF4-FFF2-40B4-BE49-F238E27FC236}">
                <a16:creationId xmlns:a16="http://schemas.microsoft.com/office/drawing/2014/main" id="{CE755F57-AFDD-4BD8-9B84-DE45ECF355ED}"/>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027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BD020-6709-4B36-A2DC-84792653A567}"/>
              </a:ext>
            </a:extLst>
          </p:cNvPr>
          <p:cNvSpPr/>
          <p:nvPr/>
        </p:nvSpPr>
        <p:spPr>
          <a:xfrm>
            <a:off x="456284" y="306133"/>
            <a:ext cx="7481856"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Observer như thế nào?</a:t>
            </a:r>
            <a:endParaRPr lang="en-US" sz="4000">
              <a:latin typeface="+mj-lt"/>
            </a:endParaRPr>
          </a:p>
        </p:txBody>
      </p:sp>
      <p:sp>
        <p:nvSpPr>
          <p:cNvPr id="4" name="TextBox 3">
            <a:extLst>
              <a:ext uri="{FF2B5EF4-FFF2-40B4-BE49-F238E27FC236}">
                <a16:creationId xmlns:a16="http://schemas.microsoft.com/office/drawing/2014/main" id="{C4A02969-F77C-40BC-95BD-FA3DE4283050}"/>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5" name="Straight Connector 4">
            <a:extLst>
              <a:ext uri="{FF2B5EF4-FFF2-40B4-BE49-F238E27FC236}">
                <a16:creationId xmlns:a16="http://schemas.microsoft.com/office/drawing/2014/main" id="{1229F542-A5FF-415A-9519-FFE9D99DD683}"/>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5935623-1C7F-4F19-8DB7-43550EBA3896}"/>
              </a:ext>
            </a:extLst>
          </p:cNvPr>
          <p:cNvSpPr/>
          <p:nvPr/>
        </p:nvSpPr>
        <p:spPr>
          <a:xfrm>
            <a:off x="456285" y="1299891"/>
            <a:ext cx="8108982" cy="4258217"/>
          </a:xfrm>
          <a:prstGeom prst="rect">
            <a:avLst/>
          </a:prstGeom>
        </p:spPr>
        <p:txBody>
          <a:bodyPr wrap="square">
            <a:spAutoFit/>
          </a:bodyPr>
          <a:lstStyle/>
          <a:p>
            <a:pPr marL="457200" marR="0" algn="ctr">
              <a:lnSpc>
                <a:spcPct val="107000"/>
              </a:lnSpc>
              <a:spcBef>
                <a:spcPts val="0"/>
              </a:spcBef>
              <a:spcAft>
                <a:spcPts val="800"/>
              </a:spcAft>
            </a:pPr>
            <a:r>
              <a:rPr lang="en-US" sz="2200" b="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Các thành phần tham gia Observer Pattern:</a:t>
            </a:r>
          </a:p>
          <a:p>
            <a:pPr marL="342900" marR="0" lvl="0" indent="-342900">
              <a:lnSpc>
                <a:spcPct val="107000"/>
              </a:lnSpc>
              <a:spcBef>
                <a:spcPts val="0"/>
              </a:spcBef>
              <a:spcAft>
                <a:spcPts val="0"/>
              </a:spcAft>
              <a:buFont typeface="Symbol" panose="05050102010706020507" pitchFamily="18" charset="2"/>
              <a:buChar char=""/>
            </a:pPr>
            <a:r>
              <a:rPr lang="en-US" sz="2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Subject</a:t>
            </a:r>
            <a:r>
              <a:rPr lang="en-US" sz="2200">
                <a:latin typeface="Times New Roman" panose="02020603050405020304" pitchFamily="18" charset="0"/>
                <a:ea typeface="Calibri" panose="020F0502020204030204" pitchFamily="34" charset="0"/>
                <a:cs typeface="Times New Roman" panose="02020603050405020304" pitchFamily="18" charset="0"/>
              </a:rPr>
              <a:t>: chứa danh sách các </a:t>
            </a:r>
            <a:r>
              <a:rPr lang="vi-VN" sz="2200">
                <a:latin typeface="Times New Roman" panose="02020603050405020304" pitchFamily="18" charset="0"/>
                <a:ea typeface="Calibri" panose="020F0502020204030204" pitchFamily="34" charset="0"/>
                <a:cs typeface="Times New Roman" panose="02020603050405020304" pitchFamily="18" charset="0"/>
              </a:rPr>
              <a:t>O</a:t>
            </a:r>
            <a:r>
              <a:rPr lang="en-US" sz="2200">
                <a:latin typeface="Times New Roman" panose="02020603050405020304" pitchFamily="18" charset="0"/>
                <a:ea typeface="Calibri" panose="020F0502020204030204" pitchFamily="34" charset="0"/>
                <a:cs typeface="Times New Roman" panose="02020603050405020304" pitchFamily="18" charset="0"/>
              </a:rPr>
              <a:t>bserver,  cung cấp phương thức để có thể thêm và loại bỏ observer.</a:t>
            </a:r>
          </a:p>
          <a:p>
            <a:pPr marL="342900" marR="0" lvl="0" indent="-342900">
              <a:lnSpc>
                <a:spcPct val="107000"/>
              </a:lnSpc>
              <a:spcBef>
                <a:spcPts val="0"/>
              </a:spcBef>
              <a:spcAft>
                <a:spcPts val="0"/>
              </a:spcAft>
              <a:buFont typeface="Symbol" panose="05050102010706020507" pitchFamily="18" charset="2"/>
              <a:buChar char=""/>
            </a:pPr>
            <a:r>
              <a:rPr lang="en-US" sz="2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Observer</a:t>
            </a:r>
            <a:r>
              <a:rPr lang="en-US" sz="2200">
                <a:latin typeface="Times New Roman" panose="02020603050405020304" pitchFamily="18" charset="0"/>
                <a:ea typeface="Calibri" panose="020F0502020204030204" pitchFamily="34" charset="0"/>
                <a:cs typeface="Times New Roman" panose="02020603050405020304" pitchFamily="18" charset="0"/>
              </a:rPr>
              <a:t>: định nghĩa một phương thức update() cho các đối tượng sẽ được subject thông báo đến khi có sự thay đổi trạng thái.</a:t>
            </a:r>
          </a:p>
          <a:p>
            <a:pPr marL="342900" marR="0" lvl="0" indent="-342900">
              <a:lnSpc>
                <a:spcPct val="107000"/>
              </a:lnSpc>
              <a:spcBef>
                <a:spcPts val="0"/>
              </a:spcBef>
              <a:spcAft>
                <a:spcPts val="800"/>
              </a:spcAft>
              <a:buFont typeface="Symbol" panose="05050102010706020507" pitchFamily="18" charset="2"/>
              <a:buChar char=""/>
            </a:pPr>
            <a:r>
              <a:rPr lang="en-US" sz="2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ConcreteSubject</a:t>
            </a:r>
            <a:r>
              <a:rPr lang="en-US" sz="2200">
                <a:latin typeface="Times New Roman" panose="02020603050405020304" pitchFamily="18" charset="0"/>
                <a:ea typeface="Calibri" panose="020F0502020204030204" pitchFamily="34" charset="0"/>
                <a:cs typeface="Times New Roman" panose="02020603050405020304" pitchFamily="18" charset="0"/>
              </a:rPr>
              <a:t>: cài đặt các phương thức của Subject, lưu trữ trạng thái danh sách các ConcreateObserver, gửi thông báo đến các observer của nó khi có sự thay đổi trạng thái.</a:t>
            </a:r>
            <a:endParaRPr lang="vi-VN" sz="2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ConcreteObserver</a:t>
            </a:r>
            <a:r>
              <a:rPr lang="en-US" sz="2200">
                <a:latin typeface="Times New Roman" panose="02020603050405020304" pitchFamily="18" charset="0"/>
                <a:ea typeface="Calibri" panose="020F0502020204030204" pitchFamily="34" charset="0"/>
                <a:cs typeface="Times New Roman" panose="02020603050405020304" pitchFamily="18" charset="0"/>
              </a:rPr>
              <a:t>: cài đặt các phương thức của Observer, lưu trữ trạng thái của subject, thực thi việc cập nhật để giữ cho trạng thái đồng nhất với subject gửi thông báo đến.</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049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BD020-6709-4B36-A2DC-84792653A567}"/>
              </a:ext>
            </a:extLst>
          </p:cNvPr>
          <p:cNvSpPr/>
          <p:nvPr/>
        </p:nvSpPr>
        <p:spPr>
          <a:xfrm>
            <a:off x="456284" y="306133"/>
            <a:ext cx="7481856"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Observer như thế nào?</a:t>
            </a:r>
            <a:endParaRPr lang="en-US" sz="4000">
              <a:latin typeface="+mj-lt"/>
            </a:endParaRPr>
          </a:p>
        </p:txBody>
      </p:sp>
      <p:sp>
        <p:nvSpPr>
          <p:cNvPr id="4" name="TextBox 3">
            <a:extLst>
              <a:ext uri="{FF2B5EF4-FFF2-40B4-BE49-F238E27FC236}">
                <a16:creationId xmlns:a16="http://schemas.microsoft.com/office/drawing/2014/main" id="{C4A02969-F77C-40BC-95BD-FA3DE4283050}"/>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5" name="Straight Connector 4">
            <a:extLst>
              <a:ext uri="{FF2B5EF4-FFF2-40B4-BE49-F238E27FC236}">
                <a16:creationId xmlns:a16="http://schemas.microsoft.com/office/drawing/2014/main" id="{1229F542-A5FF-415A-9519-FFE9D99DD683}"/>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9B6EA01-4D95-458B-A1D8-4723D1EE147D}"/>
              </a:ext>
            </a:extLst>
          </p:cNvPr>
          <p:cNvSpPr/>
          <p:nvPr/>
        </p:nvSpPr>
        <p:spPr>
          <a:xfrm>
            <a:off x="953468" y="1955936"/>
            <a:ext cx="7237064" cy="2946128"/>
          </a:xfrm>
          <a:prstGeom prst="rect">
            <a:avLst/>
          </a:prstGeom>
        </p:spPr>
        <p:txBody>
          <a:bodyPr wrap="square">
            <a:spAutoFit/>
          </a:bodyPr>
          <a:lstStyle/>
          <a:p>
            <a:pPr marL="800100" marR="0" indent="-342900">
              <a:lnSpc>
                <a:spcPct val="107000"/>
              </a:lnSpc>
              <a:spcBef>
                <a:spcPts val="0"/>
              </a:spcBef>
              <a:spcAft>
                <a:spcPts val="800"/>
              </a:spcAft>
              <a:buFont typeface="Wingdings" panose="05000000000000000000" pitchFamily="2" charset="2"/>
              <a:buChar char="v"/>
            </a:pPr>
            <a:r>
              <a:rPr lang="vi-VN" sz="2500">
                <a:latin typeface="Times New Roman" panose="02020603050405020304" pitchFamily="18" charset="0"/>
                <a:ea typeface="Calibri" panose="020F0502020204030204" pitchFamily="34" charset="0"/>
                <a:cs typeface="Times New Roman" panose="02020603050405020304" pitchFamily="18" charset="0"/>
              </a:rPr>
              <a:t> </a:t>
            </a:r>
            <a:r>
              <a:rPr lang="en-US" sz="2500">
                <a:latin typeface="Times New Roman" panose="02020603050405020304" pitchFamily="18" charset="0"/>
                <a:ea typeface="Calibri" panose="020F0502020204030204" pitchFamily="34" charset="0"/>
                <a:cs typeface="Times New Roman" panose="02020603050405020304" pitchFamily="18" charset="0"/>
              </a:rPr>
              <a:t>Sự tương tác giữa </a:t>
            </a:r>
            <a:r>
              <a:rPr lang="vi-VN" sz="2500">
                <a:latin typeface="Times New Roman" panose="02020603050405020304" pitchFamily="18" charset="0"/>
                <a:ea typeface="Calibri" panose="020F0502020204030204" pitchFamily="34" charset="0"/>
                <a:cs typeface="Times New Roman" panose="02020603050405020304" pitchFamily="18" charset="0"/>
              </a:rPr>
              <a:t>S</a:t>
            </a:r>
            <a:r>
              <a:rPr lang="en-US" sz="2500">
                <a:latin typeface="Times New Roman" panose="02020603050405020304" pitchFamily="18" charset="0"/>
                <a:ea typeface="Calibri" panose="020F0502020204030204" pitchFamily="34" charset="0"/>
                <a:cs typeface="Times New Roman" panose="02020603050405020304" pitchFamily="18" charset="0"/>
              </a:rPr>
              <a:t>ubject và các </a:t>
            </a:r>
            <a:r>
              <a:rPr lang="vi-VN" sz="2500">
                <a:latin typeface="Times New Roman" panose="02020603050405020304" pitchFamily="18" charset="0"/>
                <a:ea typeface="Calibri" panose="020F0502020204030204" pitchFamily="34" charset="0"/>
                <a:cs typeface="Times New Roman" panose="02020603050405020304" pitchFamily="18" charset="0"/>
              </a:rPr>
              <a:t>O</a:t>
            </a:r>
            <a:r>
              <a:rPr lang="en-US" sz="2500">
                <a:latin typeface="Times New Roman" panose="02020603050405020304" pitchFamily="18" charset="0"/>
                <a:ea typeface="Calibri" panose="020F0502020204030204" pitchFamily="34" charset="0"/>
                <a:cs typeface="Times New Roman" panose="02020603050405020304" pitchFamily="18" charset="0"/>
              </a:rPr>
              <a:t>bserver như sau: mỗi khi </a:t>
            </a:r>
            <a:r>
              <a:rPr lang="vi-VN" sz="2500">
                <a:latin typeface="Times New Roman" panose="02020603050405020304" pitchFamily="18" charset="0"/>
                <a:ea typeface="Calibri" panose="020F0502020204030204" pitchFamily="34" charset="0"/>
                <a:cs typeface="Times New Roman" panose="02020603050405020304" pitchFamily="18" charset="0"/>
              </a:rPr>
              <a:t>s</a:t>
            </a:r>
            <a:r>
              <a:rPr lang="en-US" sz="2500">
                <a:latin typeface="Times New Roman" panose="02020603050405020304" pitchFamily="18" charset="0"/>
                <a:ea typeface="Calibri" panose="020F0502020204030204" pitchFamily="34" charset="0"/>
                <a:cs typeface="Times New Roman" panose="02020603050405020304" pitchFamily="18" charset="0"/>
              </a:rPr>
              <a:t>ubject có sự thay đổi trạng thái, nó sẽ duyệt qua danh sách các </a:t>
            </a:r>
            <a:r>
              <a:rPr lang="vi-VN" sz="2500">
                <a:latin typeface="Times New Roman" panose="02020603050405020304" pitchFamily="18" charset="0"/>
                <a:ea typeface="Calibri" panose="020F0502020204030204" pitchFamily="34" charset="0"/>
                <a:cs typeface="Times New Roman" panose="02020603050405020304" pitchFamily="18" charset="0"/>
              </a:rPr>
              <a:t>O</a:t>
            </a:r>
            <a:r>
              <a:rPr lang="en-US" sz="2500">
                <a:latin typeface="Times New Roman" panose="02020603050405020304" pitchFamily="18" charset="0"/>
                <a:ea typeface="Calibri" panose="020F0502020204030204" pitchFamily="34" charset="0"/>
                <a:cs typeface="Times New Roman" panose="02020603050405020304" pitchFamily="18" charset="0"/>
              </a:rPr>
              <a:t>bserver của nó và gọi phương thức cập nhật trạng thái ở từng </a:t>
            </a:r>
            <a:r>
              <a:rPr lang="vi-VN" sz="2500">
                <a:latin typeface="Times New Roman" panose="02020603050405020304" pitchFamily="18" charset="0"/>
                <a:ea typeface="Calibri" panose="020F0502020204030204" pitchFamily="34" charset="0"/>
                <a:cs typeface="Times New Roman" panose="02020603050405020304" pitchFamily="18" charset="0"/>
              </a:rPr>
              <a:t>O</a:t>
            </a:r>
            <a:r>
              <a:rPr lang="en-US" sz="2500">
                <a:latin typeface="Times New Roman" panose="02020603050405020304" pitchFamily="18" charset="0"/>
                <a:ea typeface="Calibri" panose="020F0502020204030204" pitchFamily="34" charset="0"/>
                <a:cs typeface="Times New Roman" panose="02020603050405020304" pitchFamily="18" charset="0"/>
              </a:rPr>
              <a:t>bserver, có thể truyền chính nó vào phương thức để các </a:t>
            </a:r>
            <a:r>
              <a:rPr lang="vi-VN" sz="2500">
                <a:latin typeface="Times New Roman" panose="02020603050405020304" pitchFamily="18" charset="0"/>
                <a:ea typeface="Calibri" panose="020F0502020204030204" pitchFamily="34" charset="0"/>
                <a:cs typeface="Times New Roman" panose="02020603050405020304" pitchFamily="18" charset="0"/>
              </a:rPr>
              <a:t>O</a:t>
            </a:r>
            <a:r>
              <a:rPr lang="en-US" sz="2500">
                <a:latin typeface="Times New Roman" panose="02020603050405020304" pitchFamily="18" charset="0"/>
                <a:ea typeface="Calibri" panose="020F0502020204030204" pitchFamily="34" charset="0"/>
                <a:cs typeface="Times New Roman" panose="02020603050405020304" pitchFamily="18" charset="0"/>
              </a:rPr>
              <a:t>bserver có thể lấy ra trạng thái của nó và xử lý.</a:t>
            </a:r>
            <a:endParaRPr lang="en-US" sz="25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5479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sp>
        <p:nvSpPr>
          <p:cNvPr id="7" name="Rectangle 6">
            <a:extLst>
              <a:ext uri="{FF2B5EF4-FFF2-40B4-BE49-F238E27FC236}">
                <a16:creationId xmlns:a16="http://schemas.microsoft.com/office/drawing/2014/main" id="{2C4EE665-1CB1-4A45-A22E-39CA422AFB02}"/>
              </a:ext>
            </a:extLst>
          </p:cNvPr>
          <p:cNvSpPr/>
          <p:nvPr/>
        </p:nvSpPr>
        <p:spPr>
          <a:xfrm>
            <a:off x="996106" y="2363868"/>
            <a:ext cx="7151788" cy="2130263"/>
          </a:xfrm>
          <a:prstGeom prst="rect">
            <a:avLst/>
          </a:prstGeom>
        </p:spPr>
        <p:txBody>
          <a:bodyPr wrap="square">
            <a:spAutoFit/>
          </a:bodyPr>
          <a:lstStyle/>
          <a:p>
            <a:pPr marL="742950" marR="0" indent="-285750">
              <a:lnSpc>
                <a:spcPct val="107000"/>
              </a:lnSpc>
              <a:spcBef>
                <a:spcPts val="0"/>
              </a:spcBef>
              <a:spcAft>
                <a:spcPts val="800"/>
              </a:spcAft>
              <a:buFont typeface="Wingdings" panose="05000000000000000000" pitchFamily="2" charset="2"/>
              <a:buChar char="v"/>
            </a:pPr>
            <a:r>
              <a:rPr lang="vi-VN" sz="25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5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 sử hệ thống của cần theo dõi về tài khoản của người dùng. Mọi thao tác của người dùng đều cần được ghi log lại, sẽ thực hiện gửi mail thông báo khi tài khoản hết hạn, thực hiện chặn người dùng nếu truy cập không hợp lệ,…</a:t>
            </a:r>
            <a:endParaRPr lang="en-US" sz="25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7569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pic>
        <p:nvPicPr>
          <p:cNvPr id="6" name="Hình ảnh 4">
            <a:extLst>
              <a:ext uri="{FF2B5EF4-FFF2-40B4-BE49-F238E27FC236}">
                <a16:creationId xmlns:a16="http://schemas.microsoft.com/office/drawing/2014/main" id="{3DE4238A-31F6-41EC-A262-93A5B5FCA1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50987"/>
            <a:ext cx="5943600" cy="375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9784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sp>
        <p:nvSpPr>
          <p:cNvPr id="5" name="Rectangle 4">
            <a:extLst>
              <a:ext uri="{FF2B5EF4-FFF2-40B4-BE49-F238E27FC236}">
                <a16:creationId xmlns:a16="http://schemas.microsoft.com/office/drawing/2014/main" id="{D7877EA9-5336-4B9E-B23C-491D0BB904FD}"/>
              </a:ext>
            </a:extLst>
          </p:cNvPr>
          <p:cNvSpPr/>
          <p:nvPr/>
        </p:nvSpPr>
        <p:spPr>
          <a:xfrm>
            <a:off x="384400" y="1312459"/>
            <a:ext cx="8375200" cy="4233082"/>
          </a:xfrm>
          <a:prstGeom prst="rect">
            <a:avLst/>
          </a:prstGeom>
        </p:spPr>
        <p:txBody>
          <a:bodyPr wrap="square">
            <a:spAutoFit/>
          </a:bodyPr>
          <a:lstStyle/>
          <a:p>
            <a:pPr indent="457200">
              <a:lnSpc>
                <a:spcPct val="107000"/>
              </a:lnSpc>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Chương trình của chúng ta như sau:</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sz="20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Subject</a:t>
            </a:r>
            <a:r>
              <a:rPr lang="en-US" sz="2000">
                <a:latin typeface="Times New Roman" panose="02020603050405020304" pitchFamily="18" charset="0"/>
                <a:ea typeface="Calibri" panose="020F0502020204030204" pitchFamily="34" charset="0"/>
                <a:cs typeface="Times New Roman" panose="02020603050405020304" pitchFamily="18" charset="0"/>
              </a:rPr>
              <a:t>: cung cấp các phương thức để thêm, loại bỏ, thông báo observer.</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sz="20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AccountService</a:t>
            </a:r>
            <a:r>
              <a:rPr lang="en-US" sz="2000">
                <a:latin typeface="Times New Roman" panose="02020603050405020304" pitchFamily="18" charset="0"/>
                <a:ea typeface="Calibri" panose="020F0502020204030204" pitchFamily="34" charset="0"/>
                <a:cs typeface="Times New Roman" panose="02020603050405020304" pitchFamily="18" charset="0"/>
              </a:rPr>
              <a:t>: đóng vai trò là ConcreteSubject, sẽ thông báo tới tất cả các observers bất cứ khi nào có thao tác của người dùng liên quan đến đăng nhập, tài khoản hết hạn.</a:t>
            </a:r>
            <a:endParaRPr lang="en-US" sz="20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20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Observer</a:t>
            </a:r>
            <a:r>
              <a:rPr lang="en-US" sz="2000">
                <a:latin typeface="Times New Roman" panose="02020603050405020304" pitchFamily="18" charset="0"/>
                <a:ea typeface="Calibri" panose="020F0502020204030204" pitchFamily="34" charset="0"/>
                <a:cs typeface="Times New Roman" panose="02020603050405020304" pitchFamily="18" charset="0"/>
              </a:rPr>
              <a:t>: định nghĩa một phương thức update() cho các đối tượng sẽ được subject thông báo đến khi có sự thay đổi trạng thái. Phương thức này chấp nhận đối số là SubjectState, cho phép các ConcreteObserver sử dụng dữ liệu của nó.</a:t>
            </a:r>
            <a:endParaRPr lang="vi-VN" sz="200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2000" b="1">
                <a:solidFill>
                  <a:srgbClr val="FF0000"/>
                </a:solidFill>
                <a:latin typeface="Times New Roman" panose="02020603050405020304" pitchFamily="18" charset="0"/>
                <a:ea typeface="Calibri" panose="020F0502020204030204" pitchFamily="34" charset="0"/>
              </a:rPr>
              <a:t>Logger</a:t>
            </a:r>
            <a:r>
              <a:rPr lang="en-US" sz="2000">
                <a:solidFill>
                  <a:srgbClr val="FF0000"/>
                </a:solidFill>
                <a:latin typeface="Times New Roman" panose="02020603050405020304" pitchFamily="18" charset="0"/>
                <a:ea typeface="Calibri" panose="020F0502020204030204" pitchFamily="34" charset="0"/>
              </a:rPr>
              <a:t>, </a:t>
            </a:r>
            <a:r>
              <a:rPr lang="en-US" sz="2000" b="1">
                <a:solidFill>
                  <a:srgbClr val="FF0000"/>
                </a:solidFill>
                <a:latin typeface="Times New Roman" panose="02020603050405020304" pitchFamily="18" charset="0"/>
                <a:ea typeface="Calibri" panose="020F0502020204030204" pitchFamily="34" charset="0"/>
              </a:rPr>
              <a:t>Mailer </a:t>
            </a:r>
            <a:r>
              <a:rPr lang="en-US" sz="2000">
                <a:latin typeface="Times New Roman" panose="02020603050405020304" pitchFamily="18" charset="0"/>
                <a:ea typeface="Calibri" panose="020F0502020204030204" pitchFamily="34" charset="0"/>
              </a:rPr>
              <a:t>và</a:t>
            </a:r>
            <a:r>
              <a:rPr lang="en-US" sz="2000">
                <a:solidFill>
                  <a:srgbClr val="FF0000"/>
                </a:solidFill>
                <a:latin typeface="Times New Roman" panose="02020603050405020304" pitchFamily="18" charset="0"/>
                <a:ea typeface="Calibri" panose="020F0502020204030204" pitchFamily="34" charset="0"/>
              </a:rPr>
              <a:t> </a:t>
            </a:r>
            <a:r>
              <a:rPr lang="en-US" sz="2000" b="1">
                <a:solidFill>
                  <a:srgbClr val="FF0000"/>
                </a:solidFill>
                <a:latin typeface="Times New Roman" panose="02020603050405020304" pitchFamily="18" charset="0"/>
                <a:ea typeface="Calibri" panose="020F0502020204030204" pitchFamily="34" charset="0"/>
              </a:rPr>
              <a:t>Protector</a:t>
            </a:r>
            <a:r>
              <a:rPr lang="en-US" sz="2000">
                <a:solidFill>
                  <a:srgbClr val="FF0000"/>
                </a:solidFill>
                <a:latin typeface="Times New Roman" panose="02020603050405020304" pitchFamily="18" charset="0"/>
                <a:ea typeface="Calibri" panose="020F0502020204030204" pitchFamily="34" charset="0"/>
              </a:rPr>
              <a:t> </a:t>
            </a:r>
            <a:r>
              <a:rPr lang="en-US" sz="2000">
                <a:latin typeface="Times New Roman" panose="02020603050405020304" pitchFamily="18" charset="0"/>
                <a:ea typeface="Calibri" panose="020F0502020204030204" pitchFamily="34" charset="0"/>
              </a:rPr>
              <a:t>là các ConcreteObserver. Sau khi nhận được thông báo rằng có thao tác với user và gọi tới phương thức update(), các ConcreteObserver sẽ sử dụng dữ liệu SubjectState để xử lý.</a:t>
            </a:r>
            <a:endParaRPr lang="en-US" sz="2000"/>
          </a:p>
        </p:txBody>
      </p:sp>
    </p:spTree>
    <p:extLst>
      <p:ext uri="{BB962C8B-B14F-4D97-AF65-F5344CB8AC3E}">
        <p14:creationId xmlns:p14="http://schemas.microsoft.com/office/powerpoint/2010/main" val="1846598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pic>
        <p:nvPicPr>
          <p:cNvPr id="7" name="Hình ảnh 8">
            <a:extLst>
              <a:ext uri="{FF2B5EF4-FFF2-40B4-BE49-F238E27FC236}">
                <a16:creationId xmlns:a16="http://schemas.microsoft.com/office/drawing/2014/main" id="{71345C88-D816-4F53-9E95-7AAEED5DA9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7721" y="2570061"/>
            <a:ext cx="7088557" cy="2116058"/>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6CB59AE-27A6-420F-8B02-CEDAD4A6161F}"/>
              </a:ext>
            </a:extLst>
          </p:cNvPr>
          <p:cNvSpPr/>
          <p:nvPr/>
        </p:nvSpPr>
        <p:spPr>
          <a:xfrm>
            <a:off x="3870526" y="1515041"/>
            <a:ext cx="1423788"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Subject</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273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6CB59AE-27A6-420F-8B02-CEDAD4A6161F}"/>
              </a:ext>
            </a:extLst>
          </p:cNvPr>
          <p:cNvSpPr/>
          <p:nvPr/>
        </p:nvSpPr>
        <p:spPr>
          <a:xfrm>
            <a:off x="456284" y="2651710"/>
            <a:ext cx="2751074"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AccountService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Hình ảnh 9">
            <a:extLst>
              <a:ext uri="{FF2B5EF4-FFF2-40B4-BE49-F238E27FC236}">
                <a16:creationId xmlns:a16="http://schemas.microsoft.com/office/drawing/2014/main" id="{FA49BDE1-D486-4D20-AE71-3883216D0C9F}"/>
              </a:ext>
            </a:extLst>
          </p:cNvPr>
          <p:cNvPicPr/>
          <p:nvPr/>
        </p:nvPicPr>
        <p:blipFill rotWithShape="1">
          <a:blip r:embed="rId2">
            <a:extLst>
              <a:ext uri="{28A0092B-C50C-407E-A947-70E740481C1C}">
                <a14:useLocalDpi xmlns:a14="http://schemas.microsoft.com/office/drawing/2010/main" val="0"/>
              </a:ext>
            </a:extLst>
          </a:blip>
          <a:srcRect r="20273"/>
          <a:stretch/>
        </p:blipFill>
        <p:spPr bwMode="auto">
          <a:xfrm>
            <a:off x="3732835" y="246507"/>
            <a:ext cx="4572000" cy="59184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8916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6CB59AE-27A6-420F-8B02-CEDAD4A6161F}"/>
              </a:ext>
            </a:extLst>
          </p:cNvPr>
          <p:cNvSpPr/>
          <p:nvPr/>
        </p:nvSpPr>
        <p:spPr>
          <a:xfrm>
            <a:off x="456284" y="2651710"/>
            <a:ext cx="2751074"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AccountService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Hình ảnh 10">
            <a:extLst>
              <a:ext uri="{FF2B5EF4-FFF2-40B4-BE49-F238E27FC236}">
                <a16:creationId xmlns:a16="http://schemas.microsoft.com/office/drawing/2014/main" id="{C303D7C6-47E7-460A-B9F7-0D3593C1D13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62508"/>
            <a:ext cx="5943600" cy="5486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640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sp>
        <p:nvSpPr>
          <p:cNvPr id="8" name="Rectangle 7">
            <a:extLst>
              <a:ext uri="{FF2B5EF4-FFF2-40B4-BE49-F238E27FC236}">
                <a16:creationId xmlns:a16="http://schemas.microsoft.com/office/drawing/2014/main" id="{E6CB59AE-27A6-420F-8B02-CEDAD4A6161F}"/>
              </a:ext>
            </a:extLst>
          </p:cNvPr>
          <p:cNvSpPr/>
          <p:nvPr/>
        </p:nvSpPr>
        <p:spPr>
          <a:xfrm>
            <a:off x="3709423" y="1515041"/>
            <a:ext cx="1725152"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Observer</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Hình ảnh 11">
            <a:extLst>
              <a:ext uri="{FF2B5EF4-FFF2-40B4-BE49-F238E27FC236}">
                <a16:creationId xmlns:a16="http://schemas.microsoft.com/office/drawing/2014/main" id="{16DC9EEA-2E31-445F-840E-3C54AF246E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7721" y="2974605"/>
            <a:ext cx="7088557" cy="908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0997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sp>
        <p:nvSpPr>
          <p:cNvPr id="8" name="Rectangle 7">
            <a:extLst>
              <a:ext uri="{FF2B5EF4-FFF2-40B4-BE49-F238E27FC236}">
                <a16:creationId xmlns:a16="http://schemas.microsoft.com/office/drawing/2014/main" id="{E6CB59AE-27A6-420F-8B02-CEDAD4A6161F}"/>
              </a:ext>
            </a:extLst>
          </p:cNvPr>
          <p:cNvSpPr/>
          <p:nvPr/>
        </p:nvSpPr>
        <p:spPr>
          <a:xfrm>
            <a:off x="3709423" y="1515041"/>
            <a:ext cx="1361270"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Logger</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Hình ảnh 12">
            <a:extLst>
              <a:ext uri="{FF2B5EF4-FFF2-40B4-BE49-F238E27FC236}">
                <a16:creationId xmlns:a16="http://schemas.microsoft.com/office/drawing/2014/main" id="{BD843C55-A0B0-4DC4-BD7E-59BE327704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6956" y="2585450"/>
            <a:ext cx="7150086" cy="1687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6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3A0119A-10B8-4F57-A852-0DD014C84653}"/>
              </a:ext>
            </a:extLst>
          </p:cNvPr>
          <p:cNvSpPr/>
          <p:nvPr/>
        </p:nvSpPr>
        <p:spPr>
          <a:xfrm>
            <a:off x="912953" y="1651590"/>
            <a:ext cx="7318094" cy="3554819"/>
          </a:xfrm>
          <a:prstGeom prst="rect">
            <a:avLst/>
          </a:prstGeom>
        </p:spPr>
        <p:txBody>
          <a:bodyPr wrap="square">
            <a:spAutoFit/>
          </a:bodyPr>
          <a:lstStyle/>
          <a:p>
            <a:pPr marL="342900" indent="-342900" algn="just">
              <a:buFont typeface="Wingdings" panose="05000000000000000000" pitchFamily="2" charset="2"/>
              <a:buChar char="v"/>
            </a:pPr>
            <a:r>
              <a:rPr lang="vi-VN" sz="2500">
                <a:latin typeface="+mj-lt"/>
              </a:rPr>
              <a:t>Memento là một trong những Pattern thuộc </a:t>
            </a:r>
            <a:r>
              <a:rPr lang="vi-VN" sz="2500" b="1">
                <a:solidFill>
                  <a:srgbClr val="FF0000"/>
                </a:solidFill>
                <a:effectLst>
                  <a:outerShdw blurRad="38100" dist="38100" dir="2700000" algn="tl">
                    <a:srgbClr val="000000">
                      <a:alpha val="43137"/>
                    </a:srgbClr>
                  </a:outerShdw>
                </a:effectLst>
                <a:latin typeface="+mj-lt"/>
              </a:rPr>
              <a:t>nhóm hành vi (Behavior Pattern)</a:t>
            </a:r>
            <a:r>
              <a:rPr lang="vi-VN" sz="2500">
                <a:latin typeface="+mj-lt"/>
              </a:rPr>
              <a:t>. Memento là mẫu thiết kế có thể lưu lại trạng thái của một đối tượng để khôi phục lại sau này mà </a:t>
            </a:r>
            <a:r>
              <a:rPr lang="vi-VN" sz="2500" b="1">
                <a:solidFill>
                  <a:srgbClr val="FF0000"/>
                </a:solidFill>
                <a:effectLst>
                  <a:outerShdw blurRad="38100" dist="38100" dir="2700000" algn="tl">
                    <a:srgbClr val="000000">
                      <a:alpha val="43137"/>
                    </a:srgbClr>
                  </a:outerShdw>
                </a:effectLst>
                <a:latin typeface="+mj-lt"/>
              </a:rPr>
              <a:t>không vi phạm </a:t>
            </a:r>
            <a:r>
              <a:rPr lang="vi-VN" sz="2500">
                <a:latin typeface="+mj-lt"/>
              </a:rPr>
              <a:t>nguyên tắc đóng gói.</a:t>
            </a:r>
            <a:endParaRPr lang="en-US" sz="2500">
              <a:latin typeface="+mj-lt"/>
            </a:endParaRPr>
          </a:p>
          <a:p>
            <a:pPr marL="342900" indent="-342900" algn="just">
              <a:buFont typeface="Wingdings" panose="05000000000000000000" pitchFamily="2" charset="2"/>
              <a:buChar char="v"/>
            </a:pPr>
            <a:r>
              <a:rPr lang="vi-VN" sz="2500">
                <a:latin typeface="+mj-lt"/>
              </a:rPr>
              <a:t>Dữ liệu trạng thái đã lưu trong đối tượng Memento </a:t>
            </a:r>
            <a:r>
              <a:rPr lang="vi-VN" sz="2500" b="1">
                <a:solidFill>
                  <a:srgbClr val="FF0000"/>
                </a:solidFill>
                <a:effectLst>
                  <a:outerShdw blurRad="38100" dist="38100" dir="2700000" algn="tl">
                    <a:srgbClr val="000000">
                      <a:alpha val="43137"/>
                    </a:srgbClr>
                  </a:outerShdw>
                </a:effectLst>
                <a:latin typeface="+mj-lt"/>
              </a:rPr>
              <a:t>không thể truy cập </a:t>
            </a:r>
            <a:r>
              <a:rPr lang="vi-VN" sz="2500">
                <a:latin typeface="+mj-lt"/>
              </a:rPr>
              <a:t>bên ngoài đối tượng được lưu và khôi phục. Điều này bảo vệ </a:t>
            </a:r>
            <a:r>
              <a:rPr lang="vi-VN" sz="2500" b="1">
                <a:solidFill>
                  <a:srgbClr val="FF0000"/>
                </a:solidFill>
                <a:effectLst>
                  <a:outerShdw blurRad="38100" dist="38100" dir="2700000" algn="tl">
                    <a:srgbClr val="000000">
                      <a:alpha val="43137"/>
                    </a:srgbClr>
                  </a:outerShdw>
                </a:effectLst>
                <a:latin typeface="+mj-lt"/>
              </a:rPr>
              <a:t>tính toàn vẹn </a:t>
            </a:r>
            <a:r>
              <a:rPr lang="vi-VN" sz="2500">
                <a:latin typeface="+mj-lt"/>
              </a:rPr>
              <a:t>của dữ liệu trạng thái đã lưu.</a:t>
            </a:r>
            <a:endParaRPr lang="en-US" sz="2500" dirty="0">
              <a:latin typeface="+mj-lt"/>
            </a:endParaRPr>
          </a:p>
        </p:txBody>
      </p:sp>
      <p:sp>
        <p:nvSpPr>
          <p:cNvPr id="6" name="Rectangle 5">
            <a:extLst>
              <a:ext uri="{FF2B5EF4-FFF2-40B4-BE49-F238E27FC236}">
                <a16:creationId xmlns:a16="http://schemas.microsoft.com/office/drawing/2014/main" id="{211FAEF0-8A26-4828-AD37-73907A49604B}"/>
              </a:ext>
            </a:extLst>
          </p:cNvPr>
          <p:cNvSpPr/>
          <p:nvPr/>
        </p:nvSpPr>
        <p:spPr>
          <a:xfrm>
            <a:off x="456284" y="306133"/>
            <a:ext cx="587051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1. Memento Pattern là gì?</a:t>
            </a:r>
            <a:endParaRPr lang="en-US" sz="4000">
              <a:latin typeface="+mj-lt"/>
            </a:endParaRPr>
          </a:p>
        </p:txBody>
      </p:sp>
    </p:spTree>
    <p:extLst>
      <p:ext uri="{BB962C8B-B14F-4D97-AF65-F5344CB8AC3E}">
        <p14:creationId xmlns:p14="http://schemas.microsoft.com/office/powerpoint/2010/main" val="2884570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sp>
        <p:nvSpPr>
          <p:cNvPr id="8" name="Rectangle 7">
            <a:extLst>
              <a:ext uri="{FF2B5EF4-FFF2-40B4-BE49-F238E27FC236}">
                <a16:creationId xmlns:a16="http://schemas.microsoft.com/office/drawing/2014/main" id="{E6CB59AE-27A6-420F-8B02-CEDAD4A6161F}"/>
              </a:ext>
            </a:extLst>
          </p:cNvPr>
          <p:cNvSpPr/>
          <p:nvPr/>
        </p:nvSpPr>
        <p:spPr>
          <a:xfrm>
            <a:off x="3922622" y="1327131"/>
            <a:ext cx="1298753"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Mailer</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Hình ảnh 3">
            <a:extLst>
              <a:ext uri="{FF2B5EF4-FFF2-40B4-BE49-F238E27FC236}">
                <a16:creationId xmlns:a16="http://schemas.microsoft.com/office/drawing/2014/main" id="{DDD91C99-22CA-487A-B8D1-4B969EA855D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4921" y="2194242"/>
            <a:ext cx="7134157" cy="24695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3216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sp>
        <p:nvSpPr>
          <p:cNvPr id="8" name="Rectangle 7">
            <a:extLst>
              <a:ext uri="{FF2B5EF4-FFF2-40B4-BE49-F238E27FC236}">
                <a16:creationId xmlns:a16="http://schemas.microsoft.com/office/drawing/2014/main" id="{E6CB59AE-27A6-420F-8B02-CEDAD4A6161F}"/>
              </a:ext>
            </a:extLst>
          </p:cNvPr>
          <p:cNvSpPr/>
          <p:nvPr/>
        </p:nvSpPr>
        <p:spPr>
          <a:xfrm>
            <a:off x="3701663" y="1327131"/>
            <a:ext cx="1740669"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Protector</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Hình ảnh 5">
            <a:extLst>
              <a:ext uri="{FF2B5EF4-FFF2-40B4-BE49-F238E27FC236}">
                <a16:creationId xmlns:a16="http://schemas.microsoft.com/office/drawing/2014/main" id="{F29C411D-3C51-4C40-9C16-34ADD6581A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4920" y="2194241"/>
            <a:ext cx="7134156" cy="2937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6431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sp>
        <p:nvSpPr>
          <p:cNvPr id="8" name="Rectangle 7">
            <a:extLst>
              <a:ext uri="{FF2B5EF4-FFF2-40B4-BE49-F238E27FC236}">
                <a16:creationId xmlns:a16="http://schemas.microsoft.com/office/drawing/2014/main" id="{E6CB59AE-27A6-420F-8B02-CEDAD4A6161F}"/>
              </a:ext>
            </a:extLst>
          </p:cNvPr>
          <p:cNvSpPr/>
          <p:nvPr/>
        </p:nvSpPr>
        <p:spPr>
          <a:xfrm>
            <a:off x="2362098" y="1170575"/>
            <a:ext cx="4419800"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ObserverPatternExample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Hình ảnh 6">
            <a:extLst>
              <a:ext uri="{FF2B5EF4-FFF2-40B4-BE49-F238E27FC236}">
                <a16:creationId xmlns:a16="http://schemas.microsoft.com/office/drawing/2014/main" id="{3C098DE3-62BB-4E19-BB7F-77B3F9C02B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5719" y="1881129"/>
            <a:ext cx="6292559" cy="42757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26319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FF9E-BA7E-40E1-9328-BDC3A62449FD}"/>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5568D276-0950-40E0-AD57-CF534143841F}"/>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4B68F7A-D8E2-4B5D-AA10-765143CF039B}"/>
              </a:ext>
            </a:extLst>
          </p:cNvPr>
          <p:cNvSpPr/>
          <p:nvPr/>
        </p:nvSpPr>
        <p:spPr>
          <a:xfrm>
            <a:off x="456284" y="306133"/>
            <a:ext cx="7047763"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với Observer Pattern </a:t>
            </a:r>
            <a:endParaRPr lang="en-US" sz="4000">
              <a:latin typeface="+mj-lt"/>
            </a:endParaRPr>
          </a:p>
        </p:txBody>
      </p:sp>
      <p:sp>
        <p:nvSpPr>
          <p:cNvPr id="8" name="Rectangle 7">
            <a:extLst>
              <a:ext uri="{FF2B5EF4-FFF2-40B4-BE49-F238E27FC236}">
                <a16:creationId xmlns:a16="http://schemas.microsoft.com/office/drawing/2014/main" id="{E6CB59AE-27A6-420F-8B02-CEDAD4A6161F}"/>
              </a:ext>
            </a:extLst>
          </p:cNvPr>
          <p:cNvSpPr/>
          <p:nvPr/>
        </p:nvSpPr>
        <p:spPr>
          <a:xfrm>
            <a:off x="3881745" y="1527727"/>
            <a:ext cx="1380506"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Hình ảnh 16">
            <a:extLst>
              <a:ext uri="{FF2B5EF4-FFF2-40B4-BE49-F238E27FC236}">
                <a16:creationId xmlns:a16="http://schemas.microsoft.com/office/drawing/2014/main" id="{F4DB1078-1855-46DF-8192-9AD805650698}"/>
              </a:ext>
            </a:extLst>
          </p:cNvPr>
          <p:cNvPicPr/>
          <p:nvPr/>
        </p:nvPicPr>
        <p:blipFill>
          <a:blip r:embed="rId2"/>
          <a:stretch>
            <a:fillRect/>
          </a:stretch>
        </p:blipFill>
        <p:spPr>
          <a:xfrm>
            <a:off x="1004920" y="2595434"/>
            <a:ext cx="7144851" cy="16671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22190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212EC0E-83C9-430F-891B-C5BE69E02E50}"/>
              </a:ext>
            </a:extLst>
          </p:cNvPr>
          <p:cNvSpPr/>
          <p:nvPr/>
        </p:nvSpPr>
        <p:spPr>
          <a:xfrm>
            <a:off x="456284" y="306133"/>
            <a:ext cx="7404591"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3. Lợi ích khi sử dụng Observer?</a:t>
            </a:r>
            <a:endParaRPr lang="en-US" sz="4000">
              <a:latin typeface="+mj-lt"/>
            </a:endParaRPr>
          </a:p>
        </p:txBody>
      </p:sp>
      <p:sp>
        <p:nvSpPr>
          <p:cNvPr id="6" name="Rectangle 5">
            <a:extLst>
              <a:ext uri="{FF2B5EF4-FFF2-40B4-BE49-F238E27FC236}">
                <a16:creationId xmlns:a16="http://schemas.microsoft.com/office/drawing/2014/main" id="{445E4EED-DF36-44CB-9035-4A216489D5C6}"/>
              </a:ext>
            </a:extLst>
          </p:cNvPr>
          <p:cNvSpPr/>
          <p:nvPr/>
        </p:nvSpPr>
        <p:spPr>
          <a:xfrm>
            <a:off x="456284" y="1370485"/>
            <a:ext cx="8074258" cy="4515210"/>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v"/>
            </a:pPr>
            <a:r>
              <a:rPr lang="vi-VN" sz="24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Dễ dàng mở rộng với ít sự thay đổi</a:t>
            </a:r>
            <a:r>
              <a:rPr lang="en-US" sz="2400">
                <a:latin typeface="Times New Roman" panose="02020603050405020304" pitchFamily="18" charset="0"/>
                <a:ea typeface="Calibri" panose="020F0502020204030204" pitchFamily="34" charset="0"/>
                <a:cs typeface="Times New Roman" panose="02020603050405020304" pitchFamily="18" charset="0"/>
              </a:rPr>
              <a:t>: mẫu này cho phép thay đổi Subject và Observer một cách độc lập. Chúng ta có thể tái sử dụng các Subject mà không cần tái sử dụng các Observer và ngược lại. Nó cho phép thêm Observer mà không sửa đổi Subject hoặc Observer khác. Vì vậy, nó đảm bảo nguyên tắc </a:t>
            </a:r>
            <a:r>
              <a:rPr lang="en-US" sz="2400" u="sng">
                <a:solidFill>
                  <a:srgbClr val="1FA67A"/>
                </a:solidFill>
                <a:latin typeface="Times New Roman" panose="02020603050405020304" pitchFamily="18" charset="0"/>
                <a:ea typeface="Calibri" panose="020F0502020204030204" pitchFamily="34" charset="0"/>
                <a:cs typeface="Times New Roman" panose="02020603050405020304" pitchFamily="18" charset="0"/>
                <a:hlinkClick r:id="rId2"/>
              </a:rPr>
              <a:t>Open/Closed Principle (OCP)</a:t>
            </a:r>
            <a:r>
              <a:rPr lang="en-US" sz="2400">
                <a:latin typeface="Times New Roman" panose="02020603050405020304" pitchFamily="18" charset="0"/>
                <a:ea typeface="Calibri" panose="020F0502020204030204" pitchFamily="34" charset="0"/>
                <a:cs typeface="Times New Roman" panose="02020603050405020304" pitchFamily="18" charset="0"/>
              </a:rPr>
              <a:t>.</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v"/>
            </a:pPr>
            <a:r>
              <a:rPr lang="vi-VN" sz="2400">
                <a:latin typeface="Times New Roman" panose="02020603050405020304" pitchFamily="18" charset="0"/>
                <a:ea typeface="Calibri" panose="020F0502020204030204" pitchFamily="34" charset="0"/>
                <a:cs typeface="Times New Roman" panose="02020603050405020304" pitchFamily="18" charset="0"/>
              </a:rPr>
              <a:t> </a:t>
            </a:r>
            <a:r>
              <a:rPr lang="en-US" sz="2400">
                <a:latin typeface="Times New Roman" panose="02020603050405020304" pitchFamily="18" charset="0"/>
                <a:ea typeface="Calibri" panose="020F0502020204030204" pitchFamily="34" charset="0"/>
                <a:cs typeface="Times New Roman" panose="02020603050405020304" pitchFamily="18" charset="0"/>
              </a:rPr>
              <a:t>Sự thay đổi trạng thái ở 1 đối tượng có thể được thông báo đến các đối tượng khác mà </a:t>
            </a:r>
            <a:r>
              <a:rPr lang="en-US" sz="24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không phải giữ </a:t>
            </a:r>
            <a:r>
              <a:rPr lang="en-US" sz="2400">
                <a:latin typeface="Times New Roman" panose="02020603050405020304" pitchFamily="18" charset="0"/>
                <a:ea typeface="Calibri" panose="020F0502020204030204" pitchFamily="34" charset="0"/>
                <a:cs typeface="Times New Roman" panose="02020603050405020304" pitchFamily="18" charset="0"/>
              </a:rPr>
              <a:t>chúng </a:t>
            </a:r>
            <a:r>
              <a:rPr lang="en-US" sz="24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liên kết quá chặt chẽ</a:t>
            </a:r>
            <a:r>
              <a:rPr lang="en-US" sz="2400">
                <a:latin typeface="Times New Roman" panose="02020603050405020304" pitchFamily="18" charset="0"/>
                <a:ea typeface="Calibri" panose="020F0502020204030204" pitchFamily="34" charset="0"/>
                <a:cs typeface="Times New Roman" panose="02020603050405020304" pitchFamily="18" charset="0"/>
              </a:rPr>
              <a:t>.</a:t>
            </a:r>
            <a:endParaRPr lang="vi-VN">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v"/>
            </a:pPr>
            <a:r>
              <a:rPr lang="vi-VN" sz="2400">
                <a:latin typeface="Times New Roman" panose="02020603050405020304" pitchFamily="18" charset="0"/>
                <a:ea typeface="Calibri" panose="020F0502020204030204" pitchFamily="34" charset="0"/>
                <a:cs typeface="Times New Roman" panose="02020603050405020304" pitchFamily="18" charset="0"/>
              </a:rPr>
              <a:t> </a:t>
            </a:r>
            <a:r>
              <a:rPr lang="en-US" sz="2400">
                <a:latin typeface="Times New Roman" panose="02020603050405020304" pitchFamily="18" charset="0"/>
                <a:ea typeface="Calibri" panose="020F0502020204030204" pitchFamily="34" charset="0"/>
                <a:cs typeface="Times New Roman" panose="02020603050405020304" pitchFamily="18" charset="0"/>
              </a:rPr>
              <a:t>Một đối tượng có thể thông báo đến một số lượng </a:t>
            </a:r>
            <a:r>
              <a:rPr lang="en-US" sz="24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không giới hạn</a:t>
            </a:r>
            <a:r>
              <a:rPr lang="en-US" sz="2400">
                <a:latin typeface="Times New Roman" panose="02020603050405020304" pitchFamily="18" charset="0"/>
                <a:ea typeface="Calibri" panose="020F0502020204030204" pitchFamily="34" charset="0"/>
                <a:cs typeface="Times New Roman" panose="02020603050405020304" pitchFamily="18" charset="0"/>
              </a:rPr>
              <a:t> các đối tượng khác.</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805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212EC0E-83C9-430F-891B-C5BE69E02E50}"/>
              </a:ext>
            </a:extLst>
          </p:cNvPr>
          <p:cNvSpPr/>
          <p:nvPr/>
        </p:nvSpPr>
        <p:spPr>
          <a:xfrm>
            <a:off x="456284" y="306133"/>
            <a:ext cx="7404591"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3. Lợi ích khi sử dụng Observer?</a:t>
            </a:r>
            <a:endParaRPr lang="en-US" sz="4000">
              <a:latin typeface="+mj-lt"/>
            </a:endParaRPr>
          </a:p>
        </p:txBody>
      </p:sp>
      <p:sp>
        <p:nvSpPr>
          <p:cNvPr id="5" name="Rectangle 4">
            <a:extLst>
              <a:ext uri="{FF2B5EF4-FFF2-40B4-BE49-F238E27FC236}">
                <a16:creationId xmlns:a16="http://schemas.microsoft.com/office/drawing/2014/main" id="{C8A59416-0EE4-4975-AECC-B6291AF7C17D}"/>
              </a:ext>
            </a:extLst>
          </p:cNvPr>
          <p:cNvSpPr/>
          <p:nvPr/>
        </p:nvSpPr>
        <p:spPr>
          <a:xfrm>
            <a:off x="456284" y="2210233"/>
            <a:ext cx="7946936" cy="2835713"/>
          </a:xfrm>
          <a:prstGeom prst="rect">
            <a:avLst/>
          </a:prstGeom>
        </p:spPr>
        <p:txBody>
          <a:bodyPr wrap="square">
            <a:spAutoFit/>
          </a:bodyPr>
          <a:lstStyle/>
          <a:p>
            <a:pPr marL="800100" marR="0" indent="-342900">
              <a:lnSpc>
                <a:spcPct val="107000"/>
              </a:lnSpc>
              <a:spcBef>
                <a:spcPts val="0"/>
              </a:spcBef>
              <a:spcAft>
                <a:spcPts val="800"/>
              </a:spcAft>
              <a:buFont typeface="Wingdings" panose="05000000000000000000" pitchFamily="2" charset="2"/>
              <a:buChar char="v"/>
            </a:pPr>
            <a:r>
              <a:rPr lang="vi-VN" sz="2800">
                <a:latin typeface="Times New Roman" panose="02020603050405020304" pitchFamily="18" charset="0"/>
                <a:ea typeface="Calibri" panose="020F0502020204030204" pitchFamily="34" charset="0"/>
                <a:cs typeface="Times New Roman" panose="02020603050405020304" pitchFamily="18" charset="0"/>
              </a:rPr>
              <a:t> </a:t>
            </a:r>
            <a:r>
              <a:rPr lang="en-US" sz="2800">
                <a:latin typeface="Times New Roman" panose="02020603050405020304" pitchFamily="18" charset="0"/>
                <a:ea typeface="Calibri" panose="020F0502020204030204" pitchFamily="34" charset="0"/>
                <a:cs typeface="Times New Roman" panose="02020603050405020304" pitchFamily="18" charset="0"/>
              </a:rPr>
              <a:t>Bên cạnh những lợi ích, chúng ta cần xem xét đến trường hợp cập nhật không mong muốn (</a:t>
            </a:r>
            <a:r>
              <a:rPr lang="en-US" sz="2800" b="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Unexpected </a:t>
            </a:r>
            <a:r>
              <a:rPr lang="vi-VN" sz="2800" b="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a:t>
            </a:r>
            <a:r>
              <a:rPr lang="en-US" sz="2800" b="1">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pdate</a:t>
            </a:r>
            <a:r>
              <a:rPr lang="en-US" sz="2800">
                <a:latin typeface="Times New Roman" panose="02020603050405020304" pitchFamily="18" charset="0"/>
                <a:ea typeface="Calibri" panose="020F0502020204030204" pitchFamily="34" charset="0"/>
                <a:cs typeface="Times New Roman" panose="02020603050405020304" pitchFamily="18" charset="0"/>
              </a:rPr>
              <a:t>) của Subject. Bởi vì các Observer không biết về sự hiện diện của nhau, nó có thể gây tốn nhiều chi phí của việc thay đổi Subject.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3077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436E05D-BFC4-43C3-9C7B-16880F3DBF51}"/>
              </a:ext>
            </a:extLst>
          </p:cNvPr>
          <p:cNvSpPr/>
          <p:nvPr/>
        </p:nvSpPr>
        <p:spPr>
          <a:xfrm>
            <a:off x="456284" y="306133"/>
            <a:ext cx="850777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4. Sử dụng Observer Pattern khi nào?</a:t>
            </a:r>
            <a:endParaRPr lang="en-US" sz="4000">
              <a:latin typeface="+mj-lt"/>
            </a:endParaRPr>
          </a:p>
        </p:txBody>
      </p:sp>
      <p:sp>
        <p:nvSpPr>
          <p:cNvPr id="5" name="Rectangle 4">
            <a:extLst>
              <a:ext uri="{FF2B5EF4-FFF2-40B4-BE49-F238E27FC236}">
                <a16:creationId xmlns:a16="http://schemas.microsoft.com/office/drawing/2014/main" id="{D03CFB1A-E4C0-4C03-990A-FE72A9C21F87}"/>
              </a:ext>
            </a:extLst>
          </p:cNvPr>
          <p:cNvSpPr/>
          <p:nvPr/>
        </p:nvSpPr>
        <p:spPr>
          <a:xfrm>
            <a:off x="0" y="1365932"/>
            <a:ext cx="8507774" cy="4524315"/>
          </a:xfrm>
          <a:prstGeom prst="rect">
            <a:avLst/>
          </a:prstGeom>
        </p:spPr>
        <p:txBody>
          <a:bodyPr wrap="square">
            <a:spAutoFit/>
          </a:bodyPr>
          <a:lstStyle/>
          <a:p>
            <a:pPr marL="742950" lvl="1" indent="-28575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Thường được sử dụng trong mối quan hệ </a:t>
            </a:r>
            <a:r>
              <a:rPr lang="en-US" sz="2400" b="1">
                <a:solidFill>
                  <a:srgbClr val="FF0000"/>
                </a:solidFill>
                <a:latin typeface="Times New Roman" panose="02020603050405020304" pitchFamily="18" charset="0"/>
                <a:cs typeface="Times New Roman" panose="02020603050405020304" pitchFamily="18" charset="0"/>
              </a:rPr>
              <a:t>1-n</a:t>
            </a:r>
            <a:r>
              <a:rPr lang="en-US" sz="2400">
                <a:latin typeface="Times New Roman" panose="02020603050405020304" pitchFamily="18" charset="0"/>
                <a:cs typeface="Times New Roman" panose="02020603050405020304" pitchFamily="18" charset="0"/>
              </a:rPr>
              <a:t> giữa các </a:t>
            </a:r>
            <a:r>
              <a:rPr lang="vi-VN" sz="2400">
                <a:latin typeface="Times New Roman" panose="02020603050405020304" pitchFamily="18" charset="0"/>
                <a:cs typeface="Times New Roman" panose="02020603050405020304" pitchFamily="18" charset="0"/>
              </a:rPr>
              <a:t>O</a:t>
            </a:r>
            <a:r>
              <a:rPr lang="en-US" sz="2400">
                <a:latin typeface="Times New Roman" panose="02020603050405020304" pitchFamily="18" charset="0"/>
                <a:cs typeface="Times New Roman" panose="02020603050405020304" pitchFamily="18" charset="0"/>
              </a:rPr>
              <a:t>bject với nhau. Trong đó một đối tượng thay đổi và muốn thông báo cho tất cả các </a:t>
            </a:r>
            <a:r>
              <a:rPr lang="vi-VN" sz="2400">
                <a:latin typeface="Times New Roman" panose="02020603050405020304" pitchFamily="18" charset="0"/>
                <a:cs typeface="Times New Roman" panose="02020603050405020304" pitchFamily="18" charset="0"/>
              </a:rPr>
              <a:t>O</a:t>
            </a:r>
            <a:r>
              <a:rPr lang="en-US" sz="2400">
                <a:latin typeface="Times New Roman" panose="02020603050405020304" pitchFamily="18" charset="0"/>
                <a:cs typeface="Times New Roman" panose="02020603050405020304" pitchFamily="18" charset="0"/>
              </a:rPr>
              <a:t>bject liên quan biết về sự thay đổi đó.</a:t>
            </a:r>
            <a:endParaRPr lang="en-US">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Khi thay đổi một đối tượng, yêu cầu thay đổi đối tượng khác và chúng ta không biết có bao nhiêu đối tượng cần thay đổi, những đối tượng này là ai.</a:t>
            </a:r>
            <a:endParaRPr lang="en-US">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Sử dụng trong ứng dụng </a:t>
            </a:r>
            <a:r>
              <a:rPr lang="en-US" sz="2400" b="1">
                <a:solidFill>
                  <a:srgbClr val="FF0000"/>
                </a:solidFill>
                <a:latin typeface="Times New Roman" panose="02020603050405020304" pitchFamily="18" charset="0"/>
                <a:cs typeface="Times New Roman" panose="02020603050405020304" pitchFamily="18" charset="0"/>
              </a:rPr>
              <a:t>broadcast-type communication</a:t>
            </a:r>
            <a:r>
              <a:rPr lang="en-US" sz="240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Sử dụng để </a:t>
            </a:r>
            <a:r>
              <a:rPr lang="en-US" sz="2400" b="1">
                <a:solidFill>
                  <a:srgbClr val="FF0000"/>
                </a:solidFill>
                <a:latin typeface="Times New Roman" panose="02020603050405020304" pitchFamily="18" charset="0"/>
                <a:cs typeface="Times New Roman" panose="02020603050405020304" pitchFamily="18" charset="0"/>
              </a:rPr>
              <a:t>quản lý sự kiện </a:t>
            </a:r>
            <a:r>
              <a:rPr lang="en-US" sz="2400" b="1">
                <a:latin typeface="Times New Roman" panose="02020603050405020304" pitchFamily="18" charset="0"/>
                <a:cs typeface="Times New Roman" panose="02020603050405020304" pitchFamily="18" charset="0"/>
              </a:rPr>
              <a:t>(Event management).</a:t>
            </a:r>
            <a:endParaRPr lang="en-US" b="1">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Sử dụng trong mẫu mô hình </a:t>
            </a:r>
            <a:r>
              <a:rPr lang="en-US" sz="2400" b="1">
                <a:solidFill>
                  <a:srgbClr val="FF0000"/>
                </a:solidFill>
                <a:latin typeface="Times New Roman" panose="02020603050405020304" pitchFamily="18" charset="0"/>
                <a:cs typeface="Times New Roman" panose="02020603050405020304" pitchFamily="18" charset="0"/>
              </a:rPr>
              <a:t>MVC</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Model View Controller Pattern</a:t>
            </a:r>
            <a:r>
              <a:rPr lang="en-US" sz="2400">
                <a:latin typeface="Times New Roman" panose="02020603050405020304" pitchFamily="18" charset="0"/>
                <a:cs typeface="Times New Roman" panose="02020603050405020304" pitchFamily="18" charset="0"/>
              </a:rPr>
              <a:t>) : trong MVC, mẫu này được sử dụng để tách Model khỏi View. View đại diện cho Observer và Model là đối tượng Observable.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451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4703CC-26F3-4A27-8AA9-4A9D14757750}"/>
              </a:ext>
            </a:extLst>
          </p:cNvPr>
          <p:cNvSpPr/>
          <p:nvPr/>
        </p:nvSpPr>
        <p:spPr>
          <a:xfrm>
            <a:off x="3646104" y="1311362"/>
            <a:ext cx="1851789" cy="1015663"/>
          </a:xfrm>
          <a:prstGeom prst="rect">
            <a:avLst/>
          </a:prstGeom>
        </p:spPr>
        <p:txBody>
          <a:bodyPr wrap="none">
            <a:spAutoFit/>
          </a:bodyPr>
          <a:lstStyle/>
          <a:p>
            <a:r>
              <a:rPr lang="vi-VN" sz="6000" b="1">
                <a:solidFill>
                  <a:schemeClr val="accent1">
                    <a:lumMod val="75000"/>
                  </a:schemeClr>
                </a:solidFill>
                <a:effectLst>
                  <a:outerShdw blurRad="38100" dist="38100" dir="2700000" algn="tl">
                    <a:srgbClr val="000000">
                      <a:alpha val="43137"/>
                    </a:srgbClr>
                  </a:outerShdw>
                </a:effectLst>
                <a:latin typeface="+mj-lt"/>
              </a:rPr>
              <a:t>State</a:t>
            </a:r>
            <a:endParaRPr lang="en-US" sz="6000">
              <a:latin typeface="+mj-lt"/>
            </a:endParaRPr>
          </a:p>
        </p:txBody>
      </p:sp>
      <p:sp>
        <p:nvSpPr>
          <p:cNvPr id="3" name="TextBox 2">
            <a:extLst>
              <a:ext uri="{FF2B5EF4-FFF2-40B4-BE49-F238E27FC236}">
                <a16:creationId xmlns:a16="http://schemas.microsoft.com/office/drawing/2014/main" id="{AEA76E3B-9ED0-4B10-82AC-FE77B10B9279}"/>
              </a:ext>
            </a:extLst>
          </p:cNvPr>
          <p:cNvSpPr txBox="1"/>
          <p:nvPr/>
        </p:nvSpPr>
        <p:spPr>
          <a:xfrm>
            <a:off x="857091" y="2828835"/>
            <a:ext cx="7429816" cy="830997"/>
          </a:xfrm>
          <a:prstGeom prst="rect">
            <a:avLst/>
          </a:prstGeom>
          <a:noFill/>
        </p:spPr>
        <p:txBody>
          <a:bodyPr wrap="square" rtlCol="0">
            <a:spAutoFit/>
          </a:bodyPr>
          <a:lstStyle/>
          <a:p>
            <a:r>
              <a:rPr lang="en-US" sz="24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vi-VN" sz="24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Allow an object to alter its behavior when its internal state changes. The object will appear to change its class.</a:t>
            </a:r>
            <a:r>
              <a:rPr lang="vi-VN" sz="24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F83F43-B561-4E86-8D72-6ABD69217F58}"/>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5" name="Straight Connector 4">
            <a:extLst>
              <a:ext uri="{FF2B5EF4-FFF2-40B4-BE49-F238E27FC236}">
                <a16:creationId xmlns:a16="http://schemas.microsoft.com/office/drawing/2014/main" id="{CE755F57-AFDD-4BD8-9B84-DE45ECF355ED}"/>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300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3A0119A-10B8-4F57-A852-0DD014C84653}"/>
              </a:ext>
            </a:extLst>
          </p:cNvPr>
          <p:cNvSpPr/>
          <p:nvPr/>
        </p:nvSpPr>
        <p:spPr>
          <a:xfrm>
            <a:off x="912953" y="2305615"/>
            <a:ext cx="7318094" cy="2246769"/>
          </a:xfrm>
          <a:prstGeom prst="rect">
            <a:avLst/>
          </a:prstGeom>
        </p:spPr>
        <p:txBody>
          <a:bodyPr wrap="square">
            <a:spAutoFit/>
          </a:bodyPr>
          <a:lstStyle/>
          <a:p>
            <a:pPr marL="342900" indent="-342900">
              <a:buFont typeface="Wingdings" panose="05000000000000000000" pitchFamily="2" charset="2"/>
              <a:buChar char="v"/>
            </a:pPr>
            <a:r>
              <a:rPr lang="vi-VN" sz="2800">
                <a:latin typeface="Times New Roman" panose="02020603050405020304" pitchFamily="18" charset="0"/>
                <a:cs typeface="Times New Roman" panose="02020603050405020304" pitchFamily="18" charset="0"/>
              </a:rPr>
              <a:t> State Pattern là một trong những Pattern </a:t>
            </a:r>
            <a:r>
              <a:rPr lang="vi-VN" sz="28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thuộc nhóm hành vi (Behavior Pattern)</a:t>
            </a:r>
            <a:r>
              <a:rPr lang="vi-VN" sz="2800">
                <a:latin typeface="Times New Roman" panose="02020603050405020304" pitchFamily="18" charset="0"/>
                <a:cs typeface="Times New Roman" panose="02020603050405020304" pitchFamily="18" charset="0"/>
              </a:rPr>
              <a:t>. Nó cho phép một đối tượng thay đổi hành vi của nó khi trạng thái nội bộ của nó thay đổi. Đối tượng sẽ xuất hiện để thay đổi lớp của nó.</a:t>
            </a:r>
            <a:endParaRPr lang="en-US" sz="28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11FAEF0-8A26-4828-AD37-73907A49604B}"/>
              </a:ext>
            </a:extLst>
          </p:cNvPr>
          <p:cNvSpPr/>
          <p:nvPr/>
        </p:nvSpPr>
        <p:spPr>
          <a:xfrm>
            <a:off x="456284" y="306133"/>
            <a:ext cx="4902304"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1. State Pattern là gì?</a:t>
            </a:r>
            <a:endParaRPr lang="en-US" sz="4000">
              <a:latin typeface="+mj-lt"/>
            </a:endParaRPr>
          </a:p>
        </p:txBody>
      </p:sp>
    </p:spTree>
    <p:extLst>
      <p:ext uri="{BB962C8B-B14F-4D97-AF65-F5344CB8AC3E}">
        <p14:creationId xmlns:p14="http://schemas.microsoft.com/office/powerpoint/2010/main" val="1207601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6551794"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State như thế nào?</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E2C239D-C013-44B6-8426-421DD0D01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704" y="2090737"/>
            <a:ext cx="7194591"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0683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D667990-D831-448C-87D0-3D9DF6E2ED90}"/>
              </a:ext>
            </a:extLst>
          </p:cNvPr>
          <p:cNvSpPr/>
          <p:nvPr/>
        </p:nvSpPr>
        <p:spPr>
          <a:xfrm>
            <a:off x="847845" y="2036311"/>
            <a:ext cx="7448310" cy="2785378"/>
          </a:xfrm>
          <a:prstGeom prst="rect">
            <a:avLst/>
          </a:prstGeom>
        </p:spPr>
        <p:txBody>
          <a:bodyPr wrap="square">
            <a:spAutoFit/>
          </a:bodyPr>
          <a:lstStyle/>
          <a:p>
            <a:pPr marL="342900" indent="-342900" algn="just">
              <a:buFont typeface="Wingdings" panose="05000000000000000000" pitchFamily="2" charset="2"/>
              <a:buChar char="v"/>
            </a:pPr>
            <a:r>
              <a:rPr lang="vi-VN" sz="2500" i="1">
                <a:latin typeface="+mj-lt"/>
              </a:rPr>
              <a:t>Hoàn tác (Undo) hoặc Ctrl + Z là một trong những thao tác được sử dụng nhiều nhất trong trình soạn thảo văn bản (editor). </a:t>
            </a:r>
            <a:r>
              <a:rPr lang="vi-VN" sz="2500">
                <a:latin typeface="+mj-lt"/>
              </a:rPr>
              <a:t>Mẫu thiết kế Memento được sử dụng để thực hiện thao tác Undo. Điều này được thực hiện bằng cách </a:t>
            </a:r>
            <a:r>
              <a:rPr lang="vi-VN" sz="2500" b="1">
                <a:solidFill>
                  <a:srgbClr val="FF0000"/>
                </a:solidFill>
                <a:effectLst>
                  <a:outerShdw blurRad="38100" dist="38100" dir="2700000" algn="tl">
                    <a:srgbClr val="000000">
                      <a:alpha val="43137"/>
                    </a:srgbClr>
                  </a:outerShdw>
                </a:effectLst>
                <a:latin typeface="+mj-lt"/>
              </a:rPr>
              <a:t>lưu trạng thái hiện tại</a:t>
            </a:r>
            <a:r>
              <a:rPr lang="vi-VN" sz="2500" b="1">
                <a:latin typeface="+mj-lt"/>
              </a:rPr>
              <a:t> </a:t>
            </a:r>
            <a:r>
              <a:rPr lang="vi-VN" sz="2500">
                <a:latin typeface="+mj-lt"/>
              </a:rPr>
              <a:t>của đối tượng </a:t>
            </a:r>
            <a:r>
              <a:rPr lang="vi-VN" sz="2500" b="1">
                <a:solidFill>
                  <a:srgbClr val="FF0000"/>
                </a:solidFill>
                <a:effectLst>
                  <a:outerShdw blurRad="38100" dist="38100" dir="2700000" algn="tl">
                    <a:srgbClr val="000000">
                      <a:alpha val="43137"/>
                    </a:srgbClr>
                  </a:outerShdw>
                </a:effectLst>
                <a:latin typeface="+mj-lt"/>
              </a:rPr>
              <a:t>mỗi khi </a:t>
            </a:r>
            <a:r>
              <a:rPr lang="vi-VN" sz="2500">
                <a:latin typeface="+mj-lt"/>
              </a:rPr>
              <a:t>nó </a:t>
            </a:r>
            <a:r>
              <a:rPr lang="vi-VN" sz="2500" b="1">
                <a:solidFill>
                  <a:srgbClr val="FF0000"/>
                </a:solidFill>
                <a:effectLst>
                  <a:outerShdw blurRad="38100" dist="38100" dir="2700000" algn="tl">
                    <a:srgbClr val="000000">
                      <a:alpha val="43137"/>
                    </a:srgbClr>
                  </a:outerShdw>
                </a:effectLst>
                <a:latin typeface="+mj-lt"/>
              </a:rPr>
              <a:t>thay đổi trạng thái</a:t>
            </a:r>
            <a:r>
              <a:rPr lang="vi-VN" sz="2500">
                <a:latin typeface="+mj-lt"/>
              </a:rPr>
              <a:t>, từ đó chúng ta có thể khôi phục nó trong mọi trường hợp có lỗi.</a:t>
            </a:r>
            <a:endParaRPr lang="en-US" sz="2500" dirty="0">
              <a:latin typeface="+mj-lt"/>
            </a:endParaRPr>
          </a:p>
        </p:txBody>
      </p:sp>
      <p:sp>
        <p:nvSpPr>
          <p:cNvPr id="7" name="Rectangle 6">
            <a:extLst>
              <a:ext uri="{FF2B5EF4-FFF2-40B4-BE49-F238E27FC236}">
                <a16:creationId xmlns:a16="http://schemas.microsoft.com/office/drawing/2014/main" id="{FF9E6A03-52C7-48E8-B97E-4A202C08265A}"/>
              </a:ext>
            </a:extLst>
          </p:cNvPr>
          <p:cNvSpPr/>
          <p:nvPr/>
        </p:nvSpPr>
        <p:spPr>
          <a:xfrm>
            <a:off x="456284" y="306133"/>
            <a:ext cx="587051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1. Memento Pattern là gì?</a:t>
            </a:r>
            <a:endParaRPr lang="en-US" sz="4000">
              <a:latin typeface="+mj-lt"/>
            </a:endParaRPr>
          </a:p>
        </p:txBody>
      </p:sp>
    </p:spTree>
    <p:extLst>
      <p:ext uri="{BB962C8B-B14F-4D97-AF65-F5344CB8AC3E}">
        <p14:creationId xmlns:p14="http://schemas.microsoft.com/office/powerpoint/2010/main" val="1944235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6551794"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State như thế nào?</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02C7C13-1E27-4408-A18E-45BB8A659727}"/>
              </a:ext>
            </a:extLst>
          </p:cNvPr>
          <p:cNvSpPr/>
          <p:nvPr/>
        </p:nvSpPr>
        <p:spPr>
          <a:xfrm>
            <a:off x="1109444" y="1320730"/>
            <a:ext cx="6925112" cy="4216539"/>
          </a:xfrm>
          <a:prstGeom prst="rect">
            <a:avLst/>
          </a:prstGeom>
        </p:spPr>
        <p:txBody>
          <a:bodyPr wrap="square">
            <a:spAutoFit/>
          </a:bodyPr>
          <a:lstStyle/>
          <a:p>
            <a:pPr algn="ctr"/>
            <a:r>
              <a:rPr lang="vi-VN" sz="2400" b="1">
                <a:effectLst>
                  <a:outerShdw blurRad="38100" dist="38100" dir="2700000" algn="tl">
                    <a:srgbClr val="000000">
                      <a:alpha val="43137"/>
                    </a:srgbClr>
                  </a:outerShdw>
                </a:effectLst>
                <a:latin typeface="+mj-lt"/>
              </a:rPr>
              <a:t>Các thành phần tham gia State Pattern:</a:t>
            </a:r>
          </a:p>
          <a:p>
            <a:pPr algn="ctr"/>
            <a:endParaRPr lang="vi-VN" sz="2400" b="1">
              <a:effectLst>
                <a:outerShdw blurRad="38100" dist="38100" dir="2700000" algn="tl">
                  <a:srgbClr val="000000">
                    <a:alpha val="43137"/>
                  </a:srgbClr>
                </a:outerShdw>
              </a:effectLst>
              <a:latin typeface="+mj-lt"/>
            </a:endParaRPr>
          </a:p>
          <a:p>
            <a:pPr>
              <a:buFont typeface="Arial" panose="020B0604020202020204" pitchFamily="34" charset="0"/>
              <a:buChar char="•"/>
            </a:pPr>
            <a:r>
              <a:rPr lang="vi-VN" sz="2000" b="1">
                <a:latin typeface="+mj-lt"/>
              </a:rPr>
              <a:t> </a:t>
            </a:r>
            <a:r>
              <a:rPr lang="vi-VN" sz="2000" b="1">
                <a:solidFill>
                  <a:srgbClr val="FF0000"/>
                </a:solidFill>
                <a:latin typeface="+mj-lt"/>
              </a:rPr>
              <a:t>Context</a:t>
            </a:r>
            <a:r>
              <a:rPr lang="vi-VN" sz="2000">
                <a:latin typeface="+mj-lt"/>
              </a:rPr>
              <a:t> : được sử dụng bởi Client. Client không truy cập trực tiếp đến State của đối tượng. Lớp Context này chứa thông tin của ConcreteState object, cho hành vi nào tương ứng với trạng thái nào hiện đang được thực hiện.</a:t>
            </a:r>
          </a:p>
          <a:p>
            <a:pPr>
              <a:buFont typeface="Arial" panose="020B0604020202020204" pitchFamily="34" charset="0"/>
              <a:buChar char="•"/>
            </a:pPr>
            <a:r>
              <a:rPr lang="vi-VN" sz="2000" b="1">
                <a:latin typeface="+mj-lt"/>
              </a:rPr>
              <a:t> </a:t>
            </a:r>
            <a:r>
              <a:rPr lang="vi-VN" sz="2000" b="1">
                <a:solidFill>
                  <a:srgbClr val="FF0000"/>
                </a:solidFill>
                <a:latin typeface="+mj-lt"/>
              </a:rPr>
              <a:t>State</a:t>
            </a:r>
            <a:r>
              <a:rPr lang="vi-VN" sz="2000">
                <a:latin typeface="+mj-lt"/>
              </a:rPr>
              <a:t> : là một interface hoặc abstract class xác định các đặc tính cơ bản của tất cả các đối tượng ConcreteState. Chúng sẽ được sử dụng bởi đối tượng Context để truy cập chức năng có thể thay đổi.</a:t>
            </a:r>
          </a:p>
          <a:p>
            <a:pPr>
              <a:buFont typeface="Arial" panose="020B0604020202020204" pitchFamily="34" charset="0"/>
              <a:buChar char="•"/>
            </a:pPr>
            <a:r>
              <a:rPr lang="vi-VN" sz="2000" b="1">
                <a:latin typeface="+mj-lt"/>
              </a:rPr>
              <a:t> </a:t>
            </a:r>
            <a:r>
              <a:rPr lang="vi-VN" sz="2000" b="1">
                <a:solidFill>
                  <a:srgbClr val="FF0000"/>
                </a:solidFill>
                <a:latin typeface="+mj-lt"/>
              </a:rPr>
              <a:t>ConcreteState</a:t>
            </a:r>
            <a:r>
              <a:rPr lang="vi-VN" sz="2000">
                <a:latin typeface="+mj-lt"/>
              </a:rPr>
              <a:t> : cài đặt các phương thức của State. Mỗi ConcreteState có thể thực hiện logic và hành vi của riêng nó tùy thuộc vào Context.</a:t>
            </a:r>
          </a:p>
        </p:txBody>
      </p:sp>
    </p:spTree>
    <p:extLst>
      <p:ext uri="{BB962C8B-B14F-4D97-AF65-F5344CB8AC3E}">
        <p14:creationId xmlns:p14="http://schemas.microsoft.com/office/powerpoint/2010/main" val="7710287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6551794"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State như thế nào?</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BAD5761-2E18-4696-B8B9-7FDA3CC736E7}"/>
              </a:ext>
            </a:extLst>
          </p:cNvPr>
          <p:cNvSpPr/>
          <p:nvPr/>
        </p:nvSpPr>
        <p:spPr>
          <a:xfrm>
            <a:off x="1102103" y="2090172"/>
            <a:ext cx="6939793" cy="2677656"/>
          </a:xfrm>
          <a:prstGeom prst="rect">
            <a:avLst/>
          </a:prstGeom>
        </p:spPr>
        <p:txBody>
          <a:bodyPr wrap="square">
            <a:spAutoFit/>
          </a:bodyPr>
          <a:lstStyle/>
          <a:p>
            <a:pPr algn="ctr"/>
            <a:r>
              <a:rPr lang="vi-VN" sz="2400" b="1">
                <a:effectLst>
                  <a:outerShdw blurRad="38100" dist="38100" dir="2700000" algn="tl">
                    <a:srgbClr val="000000">
                      <a:alpha val="43137"/>
                    </a:srgbClr>
                  </a:outerShdw>
                </a:effectLst>
                <a:latin typeface="+mj-lt"/>
              </a:rPr>
              <a:t>Một vài điểm cần ghi nhớ khi sử dụng:</a:t>
            </a:r>
          </a:p>
          <a:p>
            <a:pPr algn="ctr"/>
            <a:endParaRPr lang="vi-VN" sz="2400" b="1">
              <a:latin typeface="+mj-lt"/>
            </a:endParaRPr>
          </a:p>
          <a:p>
            <a:pPr>
              <a:buFont typeface="Arial" panose="020B0604020202020204" pitchFamily="34" charset="0"/>
              <a:buChar char="•"/>
            </a:pPr>
            <a:r>
              <a:rPr lang="vi-VN" sz="2400">
                <a:latin typeface="+mj-lt"/>
              </a:rPr>
              <a:t> Một đối tượng nên thay đổi hành vi của nó khi trạng thái bên trong của nó thay đổi.</a:t>
            </a:r>
          </a:p>
          <a:p>
            <a:pPr>
              <a:buFont typeface="Arial" panose="020B0604020202020204" pitchFamily="34" charset="0"/>
              <a:buChar char="•"/>
            </a:pPr>
            <a:r>
              <a:rPr lang="vi-VN" sz="2400">
                <a:latin typeface="+mj-lt"/>
              </a:rPr>
              <a:t> Mỗi State nên được xác định độc lập.</a:t>
            </a:r>
          </a:p>
          <a:p>
            <a:pPr>
              <a:buFont typeface="Arial" panose="020B0604020202020204" pitchFamily="34" charset="0"/>
              <a:buChar char="•"/>
            </a:pPr>
            <a:r>
              <a:rPr lang="vi-VN" sz="2400">
                <a:latin typeface="+mj-lt"/>
              </a:rPr>
              <a:t> Thêm các trạng thái mới sẽ không làm ảnh hưởng đến các trạng thái hoặc chức năng khác.</a:t>
            </a:r>
            <a:endParaRPr lang="vi-VN" sz="2400" b="0" i="0">
              <a:effectLst/>
              <a:latin typeface="+mj-lt"/>
            </a:endParaRPr>
          </a:p>
        </p:txBody>
      </p:sp>
    </p:spTree>
    <p:extLst>
      <p:ext uri="{BB962C8B-B14F-4D97-AF65-F5344CB8AC3E}">
        <p14:creationId xmlns:p14="http://schemas.microsoft.com/office/powerpoint/2010/main" val="3179311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6D2F4C4-AC83-469B-A545-7891CF2A659F}"/>
              </a:ext>
            </a:extLst>
          </p:cNvPr>
          <p:cNvSpPr/>
          <p:nvPr/>
        </p:nvSpPr>
        <p:spPr>
          <a:xfrm>
            <a:off x="1600200" y="2459504"/>
            <a:ext cx="5943600" cy="1938992"/>
          </a:xfrm>
          <a:prstGeom prst="rect">
            <a:avLst/>
          </a:prstGeom>
        </p:spPr>
        <p:txBody>
          <a:bodyPr wrap="square">
            <a:spAutoFit/>
          </a:bodyPr>
          <a:lstStyle/>
          <a:p>
            <a:pPr marL="342900" indent="-342900">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Giả sử chúng ta cần xây dựng một ứng dụng quản lý Document. Một Document có thể bao gồm các trạng thái: tạo mới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a:t>
            </a:r>
            <a:r>
              <a:rPr lang="en-US" sz="2400">
                <a:latin typeface="Times New Roman" panose="02020603050405020304" pitchFamily="18" charset="0"/>
                <a:cs typeface="Times New Roman" panose="02020603050405020304" pitchFamily="18" charset="0"/>
              </a:rPr>
              <a:t>), trình phê duyệt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a:t>
            </a:r>
            <a:r>
              <a:rPr lang="en-US" sz="2400">
                <a:latin typeface="Times New Roman" panose="02020603050405020304" pitchFamily="18" charset="0"/>
                <a:cs typeface="Times New Roman" panose="02020603050405020304" pitchFamily="18" charset="0"/>
              </a:rPr>
              <a:t>), phê duyệt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Approved</a:t>
            </a:r>
            <a:r>
              <a:rPr lang="en-US" sz="2400">
                <a:latin typeface="Times New Roman" panose="02020603050405020304" pitchFamily="18" charset="0"/>
                <a:cs typeface="Times New Roman" panose="02020603050405020304" pitchFamily="18" charset="0"/>
              </a:rPr>
              <a:t>) và từ chối (</a:t>
            </a:r>
            <a:r>
              <a:rPr lang="en-US"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Rejected</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9071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CB5942B-12BE-409B-BF5F-E0B944321D57}"/>
              </a:ext>
            </a:extLst>
          </p:cNvPr>
          <p:cNvSpPr/>
          <p:nvPr/>
        </p:nvSpPr>
        <p:spPr>
          <a:xfrm>
            <a:off x="456284" y="1053165"/>
            <a:ext cx="5407607" cy="707886"/>
          </a:xfrm>
          <a:prstGeom prst="rect">
            <a:avLst/>
          </a:prstGeom>
        </p:spPr>
        <p:txBody>
          <a:bodyPr wrap="square">
            <a:spAutoFit/>
          </a:bodyPr>
          <a:lstStyle/>
          <a:p>
            <a:r>
              <a:rPr lang="vi-VN" sz="2000">
                <a:latin typeface="+mj-lt"/>
              </a:rPr>
              <a:t>Với yêu cầu trên, chương trình của chúng ta như sau:</a:t>
            </a:r>
            <a:endParaRPr lang="en-US" sz="2000">
              <a:latin typeface="+mj-lt"/>
            </a:endParaRPr>
          </a:p>
        </p:txBody>
      </p:sp>
      <p:pic>
        <p:nvPicPr>
          <p:cNvPr id="9" name="Picture 8">
            <a:extLst>
              <a:ext uri="{FF2B5EF4-FFF2-40B4-BE49-F238E27FC236}">
                <a16:creationId xmlns:a16="http://schemas.microsoft.com/office/drawing/2014/main" id="{AECE3E0D-7304-4346-A01F-1DD90E3EF0FB}"/>
              </a:ext>
            </a:extLst>
          </p:cNvPr>
          <p:cNvPicPr>
            <a:picLocks noChangeAspect="1"/>
          </p:cNvPicPr>
          <p:nvPr/>
        </p:nvPicPr>
        <p:blipFill rotWithShape="1">
          <a:blip r:embed="rId2"/>
          <a:srcRect l="20551" t="13506" r="44312" b="31645"/>
          <a:stretch/>
        </p:blipFill>
        <p:spPr>
          <a:xfrm>
            <a:off x="491836" y="1792342"/>
            <a:ext cx="4860728" cy="426790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B3AE408-FB7C-4403-91EA-5465BAB0F737}"/>
              </a:ext>
            </a:extLst>
          </p:cNvPr>
          <p:cNvPicPr>
            <a:picLocks noChangeAspect="1"/>
          </p:cNvPicPr>
          <p:nvPr/>
        </p:nvPicPr>
        <p:blipFill rotWithShape="1">
          <a:blip r:embed="rId2"/>
          <a:srcRect l="20551" t="66547" r="44312" b="6902"/>
          <a:stretch/>
        </p:blipFill>
        <p:spPr>
          <a:xfrm>
            <a:off x="3896882" y="4196572"/>
            <a:ext cx="5247104" cy="22302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4236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BE76EE0-4E75-49CD-90ED-742FCD748A9F}"/>
              </a:ext>
            </a:extLst>
          </p:cNvPr>
          <p:cNvPicPr>
            <a:picLocks noChangeAspect="1"/>
          </p:cNvPicPr>
          <p:nvPr/>
        </p:nvPicPr>
        <p:blipFill rotWithShape="1">
          <a:blip r:embed="rId2"/>
          <a:srcRect l="20189" t="48416" r="64887" b="44404"/>
          <a:stretch/>
        </p:blipFill>
        <p:spPr>
          <a:xfrm>
            <a:off x="998290" y="2676048"/>
            <a:ext cx="7105476" cy="1922997"/>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E66F1E59-C542-4862-A2B4-855CC63743A2}"/>
              </a:ext>
            </a:extLst>
          </p:cNvPr>
          <p:cNvSpPr/>
          <p:nvPr/>
        </p:nvSpPr>
        <p:spPr>
          <a:xfrm>
            <a:off x="3881745" y="1527727"/>
            <a:ext cx="1380506"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364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4E55133-6A5D-465C-BE40-D4481D72F5A7}"/>
              </a:ext>
            </a:extLst>
          </p:cNvPr>
          <p:cNvSpPr/>
          <p:nvPr/>
        </p:nvSpPr>
        <p:spPr>
          <a:xfrm>
            <a:off x="1049672" y="1905506"/>
            <a:ext cx="7044655" cy="3046988"/>
          </a:xfrm>
          <a:prstGeom prst="rect">
            <a:avLst/>
          </a:prstGeom>
        </p:spPr>
        <p:txBody>
          <a:bodyPr wrap="square">
            <a:spAutoFit/>
          </a:bodyPr>
          <a:lstStyle/>
          <a:p>
            <a:pPr marL="342900" indent="-342900">
              <a:buFont typeface="Wingdings" panose="05000000000000000000" pitchFamily="2" charset="2"/>
              <a:buChar char="v"/>
            </a:pPr>
            <a:r>
              <a:rPr lang="vi-VN" sz="2400">
                <a:latin typeface="+mj-lt"/>
              </a:rPr>
              <a:t>Bây giờ muốn thêm một trạng thái mới như lưu nháp (</a:t>
            </a:r>
            <a:r>
              <a:rPr lang="vi-VN" sz="2400" b="1">
                <a:solidFill>
                  <a:srgbClr val="FF0000"/>
                </a:solidFill>
                <a:effectLst>
                  <a:outerShdw blurRad="38100" dist="38100" dir="2700000" algn="tl">
                    <a:srgbClr val="000000">
                      <a:alpha val="43137"/>
                    </a:srgbClr>
                  </a:outerShdw>
                </a:effectLst>
                <a:latin typeface="+mj-lt"/>
              </a:rPr>
              <a:t>Save Draft</a:t>
            </a:r>
            <a:r>
              <a:rPr lang="vi-VN" sz="2400">
                <a:latin typeface="+mj-lt"/>
              </a:rPr>
              <a:t>). Cần thêm vào enum một giá trị mới và thêm điều kiện xử lý trong switch-case. Tuy nhiên, nếu làm như vậy thì đã </a:t>
            </a:r>
            <a:r>
              <a:rPr lang="vi-VN" sz="2400" b="1">
                <a:solidFill>
                  <a:srgbClr val="FF0000"/>
                </a:solidFill>
                <a:effectLst>
                  <a:outerShdw blurRad="38100" dist="38100" dir="2700000" algn="tl">
                    <a:srgbClr val="000000">
                      <a:alpha val="43137"/>
                    </a:srgbClr>
                  </a:outerShdw>
                </a:effectLst>
                <a:latin typeface="+mj-lt"/>
              </a:rPr>
              <a:t>vi phạm </a:t>
            </a:r>
            <a:r>
              <a:rPr lang="vi-VN" sz="2400">
                <a:latin typeface="+mj-lt"/>
              </a:rPr>
              <a:t>nguyên tắc </a:t>
            </a:r>
            <a:r>
              <a:rPr lang="vi-VN" sz="2400" b="1">
                <a:solidFill>
                  <a:srgbClr val="FF0000"/>
                </a:solidFill>
                <a:effectLst>
                  <a:outerShdw blurRad="38100" dist="38100" dir="2700000" algn="tl">
                    <a:srgbClr val="000000">
                      <a:alpha val="43137"/>
                    </a:srgbClr>
                  </a:outerShdw>
                </a:effectLst>
                <a:latin typeface="+mj-lt"/>
              </a:rPr>
              <a:t>Open/ Close</a:t>
            </a:r>
            <a:r>
              <a:rPr lang="vi-VN" sz="2400">
                <a:latin typeface="+mj-lt"/>
              </a:rPr>
              <a:t>. Mỗi khi có thêm một trạng thái mới chúng ta phải sửa nhiều nơi, code trong phương thức handleRequest() ngày càng nhiều và cần phải test lại toàn bộ app.</a:t>
            </a:r>
          </a:p>
        </p:txBody>
      </p:sp>
    </p:spTree>
    <p:extLst>
      <p:ext uri="{BB962C8B-B14F-4D97-AF65-F5344CB8AC3E}">
        <p14:creationId xmlns:p14="http://schemas.microsoft.com/office/powerpoint/2010/main" val="1436715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168D102-ADF2-4D92-B5D5-B9E298B8A82D}"/>
              </a:ext>
            </a:extLst>
          </p:cNvPr>
          <p:cNvSpPr/>
          <p:nvPr/>
        </p:nvSpPr>
        <p:spPr>
          <a:xfrm>
            <a:off x="981075" y="1344214"/>
            <a:ext cx="7265303" cy="830997"/>
          </a:xfrm>
          <a:prstGeom prst="rect">
            <a:avLst/>
          </a:prstGeom>
        </p:spPr>
        <p:txBody>
          <a:bodyPr wrap="square">
            <a:spAutoFit/>
          </a:bodyPr>
          <a:lstStyle/>
          <a:p>
            <a:pPr marL="342900" indent="-342900">
              <a:buFont typeface="Wingdings" panose="05000000000000000000" pitchFamily="2" charset="2"/>
              <a:buChar char="v"/>
            </a:pPr>
            <a:r>
              <a:rPr lang="vi-VN" sz="2400">
                <a:latin typeface="Times New Roman" panose="02020603050405020304" pitchFamily="18" charset="0"/>
                <a:cs typeface="Times New Roman" panose="02020603050405020304" pitchFamily="18" charset="0"/>
              </a:rPr>
              <a:t>Bây giờ chúng ta hãy áp dụng </a:t>
            </a:r>
            <a:r>
              <a:rPr lang="vi-VN" sz="24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 Pattern </a:t>
            </a:r>
            <a:r>
              <a:rPr lang="vi-VN" sz="2400">
                <a:latin typeface="Times New Roman" panose="02020603050405020304" pitchFamily="18" charset="0"/>
                <a:cs typeface="Times New Roman" panose="02020603050405020304" pitchFamily="18" charset="0"/>
              </a:rPr>
              <a:t>cho chương trình trên:</a:t>
            </a:r>
          </a:p>
        </p:txBody>
      </p:sp>
      <p:pic>
        <p:nvPicPr>
          <p:cNvPr id="2050" name="Picture 2">
            <a:extLst>
              <a:ext uri="{FF2B5EF4-FFF2-40B4-BE49-F238E27FC236}">
                <a16:creationId xmlns:a16="http://schemas.microsoft.com/office/drawing/2014/main" id="{89CD9475-10A7-4D43-BD62-09BCB0A72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801" y="2505406"/>
            <a:ext cx="7181850" cy="2705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512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E5FC7C0-9EAF-4E8D-9BAF-FB6F9FE6994C}"/>
              </a:ext>
            </a:extLst>
          </p:cNvPr>
          <p:cNvSpPr/>
          <p:nvPr/>
        </p:nvSpPr>
        <p:spPr>
          <a:xfrm>
            <a:off x="1302393" y="1905506"/>
            <a:ext cx="6539213" cy="3046988"/>
          </a:xfrm>
          <a:prstGeom prst="rect">
            <a:avLst/>
          </a:prstGeom>
        </p:spPr>
        <p:txBody>
          <a:bodyPr wrap="square">
            <a:spAutoFit/>
          </a:bodyPr>
          <a:lstStyle/>
          <a:p>
            <a:pPr marL="342900" indent="-342900">
              <a:buFont typeface="Wingdings" panose="05000000000000000000" pitchFamily="2" charset="2"/>
              <a:buChar char="v"/>
            </a:pPr>
            <a:r>
              <a:rPr lang="vi-VN" sz="2400">
                <a:latin typeface="+mj-lt"/>
              </a:rPr>
              <a:t> Đầu tiên chúng ta sẽ tạo 1 base inteface để nhận yêu cầu xử lý. Lớp này gọi là </a:t>
            </a:r>
            <a:r>
              <a:rPr lang="vi-VN" sz="2400" b="1">
                <a:solidFill>
                  <a:srgbClr val="FF0000"/>
                </a:solidFill>
                <a:latin typeface="+mj-lt"/>
              </a:rPr>
              <a:t>State</a:t>
            </a:r>
            <a:r>
              <a:rPr lang="vi-VN" sz="2400">
                <a:latin typeface="+mj-lt"/>
              </a:rPr>
              <a:t>.</a:t>
            </a:r>
          </a:p>
          <a:p>
            <a:pPr marL="342900" indent="-342900">
              <a:buFont typeface="Wingdings" panose="05000000000000000000" pitchFamily="2" charset="2"/>
              <a:buChar char="v"/>
            </a:pPr>
            <a:r>
              <a:rPr lang="vi-VN" sz="2400">
                <a:latin typeface="+mj-lt"/>
              </a:rPr>
              <a:t> Tiếp theo, ứng với </a:t>
            </a:r>
            <a:r>
              <a:rPr lang="vi-VN" sz="2400" b="1">
                <a:solidFill>
                  <a:srgbClr val="FF0000"/>
                </a:solidFill>
                <a:effectLst>
                  <a:outerShdw blurRad="38100" dist="38100" dir="2700000" algn="tl">
                    <a:srgbClr val="000000">
                      <a:alpha val="43137"/>
                    </a:srgbClr>
                  </a:outerShdw>
                </a:effectLst>
                <a:latin typeface="+mj-lt"/>
              </a:rPr>
              <a:t>mỗi giá trị trong enum</a:t>
            </a:r>
            <a:r>
              <a:rPr lang="vi-VN" sz="2400">
                <a:latin typeface="+mj-lt"/>
              </a:rPr>
              <a:t>, chúng ta sẽ tạo một class mới và implement các phương thức của State.</a:t>
            </a:r>
          </a:p>
          <a:p>
            <a:pPr marL="342900" indent="-342900">
              <a:buFont typeface="Wingdings" panose="05000000000000000000" pitchFamily="2" charset="2"/>
              <a:buChar char="v"/>
            </a:pPr>
            <a:r>
              <a:rPr lang="vi-VN" sz="2400">
                <a:latin typeface="+mj-lt"/>
              </a:rPr>
              <a:t> Cuối cùng, chúng ta tạo một class </a:t>
            </a:r>
            <a:r>
              <a:rPr lang="vi-VN" sz="2400" b="1">
                <a:solidFill>
                  <a:srgbClr val="FF0000"/>
                </a:solidFill>
                <a:latin typeface="+mj-lt"/>
              </a:rPr>
              <a:t>Context</a:t>
            </a:r>
            <a:r>
              <a:rPr lang="vi-VN" sz="2400">
                <a:latin typeface="+mj-lt"/>
              </a:rPr>
              <a:t>. Class này chứa thông tin State hiện tại và nhận yêu cầu xử lý trực tiếp từ Client.</a:t>
            </a:r>
            <a:endParaRPr lang="vi-VN" sz="2400" b="0" i="0">
              <a:effectLst/>
              <a:latin typeface="+mj-lt"/>
            </a:endParaRPr>
          </a:p>
        </p:txBody>
      </p:sp>
    </p:spTree>
    <p:extLst>
      <p:ext uri="{BB962C8B-B14F-4D97-AF65-F5344CB8AC3E}">
        <p14:creationId xmlns:p14="http://schemas.microsoft.com/office/powerpoint/2010/main" val="2583068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21BD882-DCBF-4DD5-85A3-4DA7844682B7}"/>
              </a:ext>
            </a:extLst>
          </p:cNvPr>
          <p:cNvPicPr>
            <a:picLocks noChangeAspect="1"/>
          </p:cNvPicPr>
          <p:nvPr/>
        </p:nvPicPr>
        <p:blipFill rotWithShape="1">
          <a:blip r:embed="rId2"/>
          <a:srcRect l="13761" t="39928" r="42844" b="45229"/>
          <a:stretch/>
        </p:blipFill>
        <p:spPr>
          <a:xfrm>
            <a:off x="1135000" y="2767758"/>
            <a:ext cx="6873998" cy="1322483"/>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D09AA62E-07B6-4A75-812B-1EF3631B01F0}"/>
              </a:ext>
            </a:extLst>
          </p:cNvPr>
          <p:cNvSpPr/>
          <p:nvPr/>
        </p:nvSpPr>
        <p:spPr>
          <a:xfrm>
            <a:off x="3881745" y="1527727"/>
            <a:ext cx="1018227"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351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09AA62E-07B6-4A75-812B-1EF3631B01F0}"/>
              </a:ext>
            </a:extLst>
          </p:cNvPr>
          <p:cNvSpPr/>
          <p:nvPr/>
        </p:nvSpPr>
        <p:spPr>
          <a:xfrm>
            <a:off x="3818948" y="1533020"/>
            <a:ext cx="1744388"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NewState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419824-1D57-4C46-99AB-12204FAA9D8D}"/>
              </a:ext>
            </a:extLst>
          </p:cNvPr>
          <p:cNvPicPr>
            <a:picLocks noChangeAspect="1"/>
          </p:cNvPicPr>
          <p:nvPr/>
        </p:nvPicPr>
        <p:blipFill rotWithShape="1">
          <a:blip r:embed="rId2"/>
          <a:srcRect l="13393" t="59527" r="42571" b="19297"/>
          <a:stretch/>
        </p:blipFill>
        <p:spPr>
          <a:xfrm>
            <a:off x="1164362" y="2606020"/>
            <a:ext cx="7053561" cy="1907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7060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35A7B05-9B51-4C5F-ABF8-0455C4C6F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84" y="2767012"/>
            <a:ext cx="8258175" cy="1323975"/>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7BCE1EAF-D581-4DDA-8EF9-BF03AE41DD27}"/>
              </a:ext>
            </a:extLst>
          </p:cNvPr>
          <p:cNvSpPr/>
          <p:nvPr/>
        </p:nvSpPr>
        <p:spPr>
          <a:xfrm>
            <a:off x="456284" y="306133"/>
            <a:ext cx="7520007"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Memento như thế nào?</a:t>
            </a:r>
            <a:endParaRPr lang="en-US" sz="4000">
              <a:latin typeface="+mj-lt"/>
            </a:endParaRPr>
          </a:p>
        </p:txBody>
      </p:sp>
    </p:spTree>
    <p:extLst>
      <p:ext uri="{BB962C8B-B14F-4D97-AF65-F5344CB8AC3E}">
        <p14:creationId xmlns:p14="http://schemas.microsoft.com/office/powerpoint/2010/main" val="4022660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09AA62E-07B6-4A75-812B-1EF3631B01F0}"/>
              </a:ext>
            </a:extLst>
          </p:cNvPr>
          <p:cNvSpPr/>
          <p:nvPr/>
        </p:nvSpPr>
        <p:spPr>
          <a:xfrm>
            <a:off x="3224941" y="1533020"/>
            <a:ext cx="2727029"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SubmittedState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8A6185E-E025-47FD-9701-23191A002FD2}"/>
              </a:ext>
            </a:extLst>
          </p:cNvPr>
          <p:cNvPicPr>
            <a:picLocks noChangeAspect="1"/>
          </p:cNvPicPr>
          <p:nvPr/>
        </p:nvPicPr>
        <p:blipFill rotWithShape="1">
          <a:blip r:embed="rId2"/>
          <a:srcRect l="13761" t="39956" r="42202" b="38868"/>
          <a:stretch/>
        </p:blipFill>
        <p:spPr>
          <a:xfrm>
            <a:off x="1164362" y="2839700"/>
            <a:ext cx="6848188" cy="18523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788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09AA62E-07B6-4A75-812B-1EF3631B01F0}"/>
              </a:ext>
            </a:extLst>
          </p:cNvPr>
          <p:cNvSpPr/>
          <p:nvPr/>
        </p:nvSpPr>
        <p:spPr>
          <a:xfrm>
            <a:off x="3244007" y="1533020"/>
            <a:ext cx="2655983"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ApprovedState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64282D0-E315-4CEE-811C-D15283CFFA31}"/>
              </a:ext>
            </a:extLst>
          </p:cNvPr>
          <p:cNvPicPr>
            <a:picLocks noChangeAspect="1"/>
          </p:cNvPicPr>
          <p:nvPr/>
        </p:nvPicPr>
        <p:blipFill rotWithShape="1">
          <a:blip r:embed="rId2"/>
          <a:srcRect l="13946" t="66866" r="42018" b="11958"/>
          <a:stretch/>
        </p:blipFill>
        <p:spPr>
          <a:xfrm>
            <a:off x="902082" y="3002260"/>
            <a:ext cx="7339834" cy="1985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6707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09D8FB-C5E6-40A0-B163-4076FAFAF463}"/>
              </a:ext>
            </a:extLst>
          </p:cNvPr>
          <p:cNvPicPr>
            <a:picLocks noChangeAspect="1"/>
          </p:cNvPicPr>
          <p:nvPr/>
        </p:nvPicPr>
        <p:blipFill rotWithShape="1">
          <a:blip r:embed="rId2"/>
          <a:srcRect l="20091" t="39928" r="44312" b="41642"/>
          <a:stretch/>
        </p:blipFill>
        <p:spPr>
          <a:xfrm>
            <a:off x="902082" y="3002260"/>
            <a:ext cx="7339834" cy="2137636"/>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09AA62E-07B6-4A75-812B-1EF3631B01F0}"/>
              </a:ext>
            </a:extLst>
          </p:cNvPr>
          <p:cNvSpPr/>
          <p:nvPr/>
        </p:nvSpPr>
        <p:spPr>
          <a:xfrm>
            <a:off x="3244007" y="1533020"/>
            <a:ext cx="2451312"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RejectedState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838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F5FFF-C59F-43CC-8E69-E8786B6E92F2}"/>
              </a:ext>
            </a:extLst>
          </p:cNvPr>
          <p:cNvPicPr>
            <a:picLocks noChangeAspect="1"/>
          </p:cNvPicPr>
          <p:nvPr/>
        </p:nvPicPr>
        <p:blipFill rotWithShape="1">
          <a:blip r:embed="rId2"/>
          <a:srcRect l="20184" t="38461" r="43853" b="36748"/>
          <a:stretch/>
        </p:blipFill>
        <p:spPr>
          <a:xfrm>
            <a:off x="902081" y="2478919"/>
            <a:ext cx="7339833" cy="2846061"/>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09AA62E-07B6-4A75-812B-1EF3631B01F0}"/>
              </a:ext>
            </a:extLst>
          </p:cNvPr>
          <p:cNvSpPr/>
          <p:nvPr/>
        </p:nvSpPr>
        <p:spPr>
          <a:xfrm>
            <a:off x="2984062" y="1533020"/>
            <a:ext cx="3175869"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DocumentContext</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298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B2E85E-E14C-4660-BCF4-70A3E271E818}"/>
              </a:ext>
            </a:extLst>
          </p:cNvPr>
          <p:cNvPicPr>
            <a:picLocks noChangeAspect="1"/>
          </p:cNvPicPr>
          <p:nvPr/>
        </p:nvPicPr>
        <p:blipFill rotWithShape="1">
          <a:blip r:embed="rId2"/>
          <a:srcRect l="20002" t="32426" r="43944" b="38053"/>
          <a:stretch/>
        </p:blipFill>
        <p:spPr>
          <a:xfrm>
            <a:off x="902080" y="2478919"/>
            <a:ext cx="7313277" cy="3368208"/>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09AA62E-07B6-4A75-812B-1EF3631B01F0}"/>
              </a:ext>
            </a:extLst>
          </p:cNvPr>
          <p:cNvSpPr/>
          <p:nvPr/>
        </p:nvSpPr>
        <p:spPr>
          <a:xfrm>
            <a:off x="2715562" y="1533020"/>
            <a:ext cx="3712876"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StatePatternExample</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012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09AA62E-07B6-4A75-812B-1EF3631B01F0}"/>
              </a:ext>
            </a:extLst>
          </p:cNvPr>
          <p:cNvSpPr/>
          <p:nvPr/>
        </p:nvSpPr>
        <p:spPr>
          <a:xfrm>
            <a:off x="3870525" y="1533020"/>
            <a:ext cx="1402948"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64DFFB9-B7E9-4D46-9838-A299CF21D797}"/>
              </a:ext>
            </a:extLst>
          </p:cNvPr>
          <p:cNvPicPr>
            <a:picLocks noChangeAspect="1"/>
          </p:cNvPicPr>
          <p:nvPr/>
        </p:nvPicPr>
        <p:blipFill rotWithShape="1">
          <a:blip r:embed="rId2"/>
          <a:srcRect l="20092" t="42212" r="43761" b="50000"/>
          <a:stretch/>
        </p:blipFill>
        <p:spPr>
          <a:xfrm>
            <a:off x="652292" y="2953959"/>
            <a:ext cx="7839415" cy="9500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6545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F81462-8C29-41BE-8D52-7B58EDC925FB}"/>
              </a:ext>
            </a:extLst>
          </p:cNvPr>
          <p:cNvSpPr/>
          <p:nvPr/>
        </p:nvSpPr>
        <p:spPr>
          <a:xfrm>
            <a:off x="456284" y="306133"/>
            <a:ext cx="5790688"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2.1 Ví dụ về State Pattern</a:t>
            </a:r>
            <a:endParaRPr lang="en-US" sz="4000">
              <a:latin typeface="+mj-lt"/>
            </a:endParaRPr>
          </a:p>
        </p:txBody>
      </p:sp>
      <p:sp>
        <p:nvSpPr>
          <p:cNvPr id="3" name="TextBox 2">
            <a:extLst>
              <a:ext uri="{FF2B5EF4-FFF2-40B4-BE49-F238E27FC236}">
                <a16:creationId xmlns:a16="http://schemas.microsoft.com/office/drawing/2014/main" id="{6BCDB79B-690E-4D3E-BF1A-CC9803962271}"/>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4" name="Straight Connector 3">
            <a:extLst>
              <a:ext uri="{FF2B5EF4-FFF2-40B4-BE49-F238E27FC236}">
                <a16:creationId xmlns:a16="http://schemas.microsoft.com/office/drawing/2014/main" id="{9CB012DB-27CC-4665-9BCA-129093D06ED1}"/>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70C695C-2026-4D6E-B645-392A1D312542}"/>
              </a:ext>
            </a:extLst>
          </p:cNvPr>
          <p:cNvSpPr/>
          <p:nvPr/>
        </p:nvSpPr>
        <p:spPr>
          <a:xfrm>
            <a:off x="1541477" y="2274838"/>
            <a:ext cx="6061046" cy="2308324"/>
          </a:xfrm>
          <a:prstGeom prst="rect">
            <a:avLst/>
          </a:prstGeom>
        </p:spPr>
        <p:txBody>
          <a:bodyPr wrap="square">
            <a:spAutoFit/>
          </a:bodyPr>
          <a:lstStyle/>
          <a:p>
            <a:pPr marL="342900" indent="-342900">
              <a:buFont typeface="Wingdings" panose="05000000000000000000" pitchFamily="2" charset="2"/>
              <a:buChar char="v"/>
            </a:pPr>
            <a:r>
              <a:rPr lang="vi-VN" sz="2400">
                <a:latin typeface="+mj-lt"/>
              </a:rPr>
              <a:t> Như đã thấy, </a:t>
            </a:r>
            <a:r>
              <a:rPr lang="vi-VN" sz="2400" b="1">
                <a:solidFill>
                  <a:srgbClr val="FF0000"/>
                </a:solidFill>
                <a:latin typeface="+mj-lt"/>
              </a:rPr>
              <a:t>kết quả cũng không đổi</a:t>
            </a:r>
            <a:r>
              <a:rPr lang="vi-VN" sz="2400">
                <a:latin typeface="+mj-lt"/>
              </a:rPr>
              <a:t>. Tuy nhiên lại rất dễ dàng mở rộng. Nếu muốn thêm một trạng thái mới như lưu tạm (Save Draft), đơn giản </a:t>
            </a:r>
            <a:r>
              <a:rPr lang="vi-VN" sz="2400" b="1">
                <a:solidFill>
                  <a:srgbClr val="FF0000"/>
                </a:solidFill>
                <a:effectLst>
                  <a:outerShdw blurRad="38100" dist="38100" dir="2700000" algn="tl">
                    <a:srgbClr val="000000">
                      <a:alpha val="43137"/>
                    </a:srgbClr>
                  </a:outerShdw>
                </a:effectLst>
                <a:latin typeface="+mj-lt"/>
              </a:rPr>
              <a:t>tạo một class mới implements từ State</a:t>
            </a:r>
            <a:r>
              <a:rPr lang="vi-VN" sz="2400">
                <a:latin typeface="+mj-lt"/>
              </a:rPr>
              <a:t> mà không làm ảnh hưởng đến các State khác và Context.</a:t>
            </a:r>
            <a:endParaRPr lang="en-US" sz="2400">
              <a:latin typeface="+mj-lt"/>
            </a:endParaRPr>
          </a:p>
        </p:txBody>
      </p:sp>
    </p:spTree>
    <p:extLst>
      <p:ext uri="{BB962C8B-B14F-4D97-AF65-F5344CB8AC3E}">
        <p14:creationId xmlns:p14="http://schemas.microsoft.com/office/powerpoint/2010/main" val="293501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30B1E9-0B27-4A0F-917E-F8C5228A0AC1}"/>
              </a:ext>
            </a:extLst>
          </p:cNvPr>
          <p:cNvSpPr/>
          <p:nvPr/>
        </p:nvSpPr>
        <p:spPr>
          <a:xfrm>
            <a:off x="456284" y="306133"/>
            <a:ext cx="6465231"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3. Lợi ích khi sử dụng State?</a:t>
            </a:r>
            <a:endParaRPr lang="en-US" sz="4000">
              <a:latin typeface="+mj-lt"/>
            </a:endParaRPr>
          </a:p>
        </p:txBody>
      </p:sp>
      <p:sp>
        <p:nvSpPr>
          <p:cNvPr id="3" name="Rectangle 2">
            <a:extLst>
              <a:ext uri="{FF2B5EF4-FFF2-40B4-BE49-F238E27FC236}">
                <a16:creationId xmlns:a16="http://schemas.microsoft.com/office/drawing/2014/main" id="{F444B8DA-E58E-4FE2-BC85-68D3B91CCDF3}"/>
              </a:ext>
            </a:extLst>
          </p:cNvPr>
          <p:cNvSpPr/>
          <p:nvPr/>
        </p:nvSpPr>
        <p:spPr>
          <a:xfrm>
            <a:off x="1184945" y="1720840"/>
            <a:ext cx="6774110" cy="3416320"/>
          </a:xfrm>
          <a:prstGeom prst="rect">
            <a:avLst/>
          </a:prstGeom>
        </p:spPr>
        <p:txBody>
          <a:bodyPr wrap="square">
            <a:spAutoFit/>
          </a:bodyPr>
          <a:lstStyle/>
          <a:p>
            <a:pPr marL="342900" indent="-342900">
              <a:buFont typeface="Wingdings" panose="05000000000000000000" pitchFamily="2" charset="2"/>
              <a:buChar char="v"/>
            </a:pPr>
            <a:r>
              <a:rPr lang="vi-VN" sz="2400">
                <a:latin typeface="+mj-lt"/>
              </a:rPr>
              <a:t>Đảm bảo nguyên tắc </a:t>
            </a:r>
            <a:r>
              <a:rPr lang="vi-VN" sz="2400">
                <a:solidFill>
                  <a:srgbClr val="FF0000"/>
                </a:solidFill>
                <a:latin typeface="+mj-lt"/>
                <a:hlinkClick r:id="rId2">
                  <a:extLst>
                    <a:ext uri="{A12FA001-AC4F-418D-AE19-62706E023703}">
                      <ahyp:hlinkClr xmlns:ahyp="http://schemas.microsoft.com/office/drawing/2018/hyperlinkcolor" val="tx"/>
                    </a:ext>
                  </a:extLst>
                </a:hlinkClick>
              </a:rPr>
              <a:t>Single responsibility principle (SRP)</a:t>
            </a:r>
            <a:r>
              <a:rPr lang="vi-VN" sz="2400">
                <a:solidFill>
                  <a:srgbClr val="FF0000"/>
                </a:solidFill>
                <a:latin typeface="+mj-lt"/>
              </a:rPr>
              <a:t> </a:t>
            </a:r>
            <a:r>
              <a:rPr lang="vi-VN" sz="2400">
                <a:latin typeface="+mj-lt"/>
              </a:rPr>
              <a:t>: tách biệt mỗi State tương ứng với 1 class riêng biệt.</a:t>
            </a:r>
          </a:p>
          <a:p>
            <a:pPr marL="342900" indent="-342900">
              <a:buFont typeface="Wingdings" panose="05000000000000000000" pitchFamily="2" charset="2"/>
              <a:buChar char="v"/>
            </a:pPr>
            <a:r>
              <a:rPr lang="vi-VN" sz="2400">
                <a:latin typeface="+mj-lt"/>
              </a:rPr>
              <a:t>Đảm bảo nguyên tắc </a:t>
            </a:r>
            <a:r>
              <a:rPr lang="vi-VN" sz="2400">
                <a:solidFill>
                  <a:srgbClr val="FF0000"/>
                </a:solidFill>
                <a:latin typeface="+mj-lt"/>
                <a:hlinkClick r:id="rId3">
                  <a:extLst>
                    <a:ext uri="{A12FA001-AC4F-418D-AE19-62706E023703}">
                      <ahyp:hlinkClr xmlns:ahyp="http://schemas.microsoft.com/office/drawing/2018/hyperlinkcolor" val="tx"/>
                    </a:ext>
                  </a:extLst>
                </a:hlinkClick>
              </a:rPr>
              <a:t>Open/Closed Principle (OCP)</a:t>
            </a:r>
            <a:r>
              <a:rPr lang="vi-VN" sz="2400">
                <a:solidFill>
                  <a:srgbClr val="FF0000"/>
                </a:solidFill>
                <a:latin typeface="+mj-lt"/>
              </a:rPr>
              <a:t> </a:t>
            </a:r>
            <a:r>
              <a:rPr lang="vi-VN" sz="2400">
                <a:latin typeface="+mj-lt"/>
              </a:rPr>
              <a:t>: chúng ta có thể thêm một State mới mà </a:t>
            </a:r>
            <a:r>
              <a:rPr lang="vi-VN" sz="2400" b="1">
                <a:solidFill>
                  <a:srgbClr val="FF0000"/>
                </a:solidFill>
                <a:effectLst>
                  <a:outerShdw blurRad="38100" dist="38100" dir="2700000" algn="tl">
                    <a:srgbClr val="000000">
                      <a:alpha val="43137"/>
                    </a:srgbClr>
                  </a:outerShdw>
                </a:effectLst>
                <a:latin typeface="+mj-lt"/>
              </a:rPr>
              <a:t>không ảnh hưởng </a:t>
            </a:r>
            <a:r>
              <a:rPr lang="vi-VN" sz="2400">
                <a:latin typeface="+mj-lt"/>
              </a:rPr>
              <a:t>đến State khác hay Context hiện có.</a:t>
            </a:r>
          </a:p>
          <a:p>
            <a:pPr marL="342900" indent="-342900">
              <a:buFont typeface="Wingdings" panose="05000000000000000000" pitchFamily="2" charset="2"/>
              <a:buChar char="v"/>
            </a:pPr>
            <a:r>
              <a:rPr lang="vi-VN" sz="2400">
                <a:latin typeface="+mj-lt"/>
              </a:rPr>
              <a:t> Giữ hành vi cụ thể tương ứng với trạng thái.</a:t>
            </a:r>
          </a:p>
          <a:p>
            <a:pPr marL="342900" indent="-342900">
              <a:buFont typeface="Wingdings" panose="05000000000000000000" pitchFamily="2" charset="2"/>
              <a:buChar char="v"/>
            </a:pPr>
            <a:r>
              <a:rPr lang="vi-VN" sz="2400">
                <a:latin typeface="+mj-lt"/>
              </a:rPr>
              <a:t> Giúp chuyển trạng thái một cách rõ ràng.</a:t>
            </a:r>
          </a:p>
        </p:txBody>
      </p:sp>
      <p:sp>
        <p:nvSpPr>
          <p:cNvPr id="4" name="TextBox 3">
            <a:extLst>
              <a:ext uri="{FF2B5EF4-FFF2-40B4-BE49-F238E27FC236}">
                <a16:creationId xmlns:a16="http://schemas.microsoft.com/office/drawing/2014/main" id="{0812E545-5B94-4B12-8563-A18E5C06CA45}"/>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5" name="Straight Connector 4">
            <a:extLst>
              <a:ext uri="{FF2B5EF4-FFF2-40B4-BE49-F238E27FC236}">
                <a16:creationId xmlns:a16="http://schemas.microsoft.com/office/drawing/2014/main" id="{85BED2DF-B744-43CE-B952-BF158C81F46C}"/>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851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12E545-5B94-4B12-8563-A18E5C06CA45}"/>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5" name="Straight Connector 4">
            <a:extLst>
              <a:ext uri="{FF2B5EF4-FFF2-40B4-BE49-F238E27FC236}">
                <a16:creationId xmlns:a16="http://schemas.microsoft.com/office/drawing/2014/main" id="{85BED2DF-B744-43CE-B952-BF158C81F46C}"/>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5C8C61-E9C3-4624-83AC-366F3ECA3622}"/>
              </a:ext>
            </a:extLst>
          </p:cNvPr>
          <p:cNvSpPr/>
          <p:nvPr/>
        </p:nvSpPr>
        <p:spPr>
          <a:xfrm>
            <a:off x="456284" y="306133"/>
            <a:ext cx="7577715"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4. Sử dụng State Pattern khi nào?</a:t>
            </a:r>
            <a:endParaRPr lang="en-US" sz="4000">
              <a:latin typeface="+mj-lt"/>
            </a:endParaRPr>
          </a:p>
        </p:txBody>
      </p:sp>
      <p:sp>
        <p:nvSpPr>
          <p:cNvPr id="7" name="Rectangle 6">
            <a:extLst>
              <a:ext uri="{FF2B5EF4-FFF2-40B4-BE49-F238E27FC236}">
                <a16:creationId xmlns:a16="http://schemas.microsoft.com/office/drawing/2014/main" id="{03F0FBE5-6836-4ABA-83E4-3752903387AF}"/>
              </a:ext>
            </a:extLst>
          </p:cNvPr>
          <p:cNvSpPr/>
          <p:nvPr/>
        </p:nvSpPr>
        <p:spPr>
          <a:xfrm>
            <a:off x="1440809" y="2090172"/>
            <a:ext cx="6262381" cy="3108543"/>
          </a:xfrm>
          <a:prstGeom prst="rect">
            <a:avLst/>
          </a:prstGeom>
        </p:spPr>
        <p:txBody>
          <a:bodyPr wrap="square">
            <a:spAutoFit/>
          </a:bodyPr>
          <a:lstStyle/>
          <a:p>
            <a:pPr marL="457200" indent="-457200">
              <a:buFont typeface="Wingdings" panose="05000000000000000000" pitchFamily="2" charset="2"/>
              <a:buChar char="v"/>
            </a:pPr>
            <a:r>
              <a:rPr lang="vi-VN" sz="2800">
                <a:latin typeface="+mj-lt"/>
              </a:rPr>
              <a:t> Khi hành vi của đối tượng </a:t>
            </a:r>
            <a:r>
              <a:rPr lang="vi-VN" sz="2800" b="1">
                <a:solidFill>
                  <a:srgbClr val="FF0000"/>
                </a:solidFill>
                <a:effectLst>
                  <a:outerShdw blurRad="38100" dist="38100" dir="2700000" algn="tl">
                    <a:srgbClr val="000000">
                      <a:alpha val="43137"/>
                    </a:srgbClr>
                  </a:outerShdw>
                </a:effectLst>
                <a:latin typeface="+mj-lt"/>
              </a:rPr>
              <a:t>phụ thuộc vào trạng thái</a:t>
            </a:r>
            <a:r>
              <a:rPr lang="vi-VN" sz="2800">
                <a:latin typeface="+mj-lt"/>
              </a:rPr>
              <a:t> của nó và nó </a:t>
            </a:r>
            <a:r>
              <a:rPr lang="vi-VN" sz="2800" b="1">
                <a:solidFill>
                  <a:srgbClr val="FF0000"/>
                </a:solidFill>
                <a:effectLst>
                  <a:outerShdw blurRad="38100" dist="38100" dir="2700000" algn="tl">
                    <a:srgbClr val="000000">
                      <a:alpha val="43137"/>
                    </a:srgbClr>
                  </a:outerShdw>
                </a:effectLst>
                <a:latin typeface="+mj-lt"/>
              </a:rPr>
              <a:t>phải có khả năng</a:t>
            </a:r>
            <a:r>
              <a:rPr lang="vi-VN" sz="2800">
                <a:latin typeface="+mj-lt"/>
              </a:rPr>
              <a:t> thay đổi hành vi của nó lúc run-time theo trạng thái mới.</a:t>
            </a:r>
          </a:p>
          <a:p>
            <a:pPr marL="457200" indent="-457200">
              <a:buFont typeface="Wingdings" panose="05000000000000000000" pitchFamily="2" charset="2"/>
              <a:buChar char="v"/>
            </a:pPr>
            <a:r>
              <a:rPr lang="vi-VN" sz="2800">
                <a:latin typeface="+mj-lt"/>
              </a:rPr>
              <a:t> Khi nhiều điều kiện phức tạp </a:t>
            </a:r>
            <a:r>
              <a:rPr lang="vi-VN" sz="2800" b="1">
                <a:solidFill>
                  <a:srgbClr val="FF0000"/>
                </a:solidFill>
                <a:effectLst>
                  <a:outerShdw blurRad="38100" dist="38100" dir="2700000" algn="tl">
                    <a:srgbClr val="000000">
                      <a:alpha val="43137"/>
                    </a:srgbClr>
                  </a:outerShdw>
                </a:effectLst>
                <a:latin typeface="+mj-lt"/>
              </a:rPr>
              <a:t>buộc đối tượng phụ thuộc</a:t>
            </a:r>
            <a:r>
              <a:rPr lang="vi-VN" sz="2800">
                <a:latin typeface="+mj-lt"/>
              </a:rPr>
              <a:t> vào trạng thái của nó.</a:t>
            </a:r>
          </a:p>
        </p:txBody>
      </p:sp>
    </p:spTree>
    <p:extLst>
      <p:ext uri="{BB962C8B-B14F-4D97-AF65-F5344CB8AC3E}">
        <p14:creationId xmlns:p14="http://schemas.microsoft.com/office/powerpoint/2010/main" val="98742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12E545-5B94-4B12-8563-A18E5C06CA45}"/>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5" name="Straight Connector 4">
            <a:extLst>
              <a:ext uri="{FF2B5EF4-FFF2-40B4-BE49-F238E27FC236}">
                <a16:creationId xmlns:a16="http://schemas.microsoft.com/office/drawing/2014/main" id="{85BED2DF-B744-43CE-B952-BF158C81F46C}"/>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626CB9C-A1A7-4348-AD59-40A61150C3C4}"/>
              </a:ext>
            </a:extLst>
          </p:cNvPr>
          <p:cNvSpPr/>
          <p:nvPr/>
        </p:nvSpPr>
        <p:spPr>
          <a:xfrm>
            <a:off x="1443955" y="2105561"/>
            <a:ext cx="6256090" cy="1323439"/>
          </a:xfrm>
          <a:prstGeom prst="rect">
            <a:avLst/>
          </a:prstGeom>
        </p:spPr>
        <p:txBody>
          <a:bodyPr wrap="square">
            <a:spAutoFit/>
          </a:bodyPr>
          <a:lstStyle/>
          <a:p>
            <a:pPr algn="ctr"/>
            <a:r>
              <a:rPr lang="vi-VN" sz="4000" b="1">
                <a:solidFill>
                  <a:schemeClr val="accent1">
                    <a:lumMod val="75000"/>
                  </a:schemeClr>
                </a:solidFill>
                <a:effectLst>
                  <a:outerShdw blurRad="38100" dist="38100" dir="2700000" algn="tl">
                    <a:srgbClr val="000000">
                      <a:alpha val="43137"/>
                    </a:srgbClr>
                  </a:outerShdw>
                </a:effectLst>
                <a:latin typeface="+mj-lt"/>
              </a:rPr>
              <a:t>Phần trình bày của nhóm xin được phép kết thúc.</a:t>
            </a:r>
          </a:p>
        </p:txBody>
      </p:sp>
    </p:spTree>
    <p:extLst>
      <p:ext uri="{BB962C8B-B14F-4D97-AF65-F5344CB8AC3E}">
        <p14:creationId xmlns:p14="http://schemas.microsoft.com/office/powerpoint/2010/main" val="1252243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BCE1EAF-D581-4DDA-8EF9-BF03AE41DD27}"/>
              </a:ext>
            </a:extLst>
          </p:cNvPr>
          <p:cNvSpPr/>
          <p:nvPr/>
        </p:nvSpPr>
        <p:spPr>
          <a:xfrm>
            <a:off x="456284" y="306133"/>
            <a:ext cx="7520007"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Memento như thế nào?</a:t>
            </a:r>
            <a:endParaRPr lang="en-US" sz="4000">
              <a:latin typeface="+mj-lt"/>
            </a:endParaRPr>
          </a:p>
        </p:txBody>
      </p:sp>
      <p:sp>
        <p:nvSpPr>
          <p:cNvPr id="4" name="Rectangle 3">
            <a:extLst>
              <a:ext uri="{FF2B5EF4-FFF2-40B4-BE49-F238E27FC236}">
                <a16:creationId xmlns:a16="http://schemas.microsoft.com/office/drawing/2014/main" id="{6B0FDB9E-8D5C-4EA6-8360-980F2A13991C}"/>
              </a:ext>
            </a:extLst>
          </p:cNvPr>
          <p:cNvSpPr/>
          <p:nvPr/>
        </p:nvSpPr>
        <p:spPr>
          <a:xfrm>
            <a:off x="456284" y="1365932"/>
            <a:ext cx="8419268" cy="4524315"/>
          </a:xfrm>
          <a:prstGeom prst="rect">
            <a:avLst/>
          </a:prstGeom>
        </p:spPr>
        <p:txBody>
          <a:bodyPr wrap="square">
            <a:spAutoFit/>
          </a:bodyPr>
          <a:lstStyle/>
          <a:p>
            <a:pPr marL="285750" indent="-285750" algn="just">
              <a:buFont typeface="Wingdings" panose="05000000000000000000" pitchFamily="2" charset="2"/>
              <a:buChar char="v"/>
            </a:pPr>
            <a:r>
              <a:rPr lang="vi-VN" b="1">
                <a:solidFill>
                  <a:srgbClr val="FF0000"/>
                </a:solidFill>
                <a:latin typeface="+mj-lt"/>
              </a:rPr>
              <a:t>Originator</a:t>
            </a:r>
            <a:r>
              <a:rPr lang="vi-VN">
                <a:latin typeface="+mj-lt"/>
              </a:rPr>
              <a:t>: đại diện cho đối tượng mà chúng ta muốn lưu. Nó sử dụng memento để lưu và khôi phục trạng thái bên trong của nó.</a:t>
            </a:r>
          </a:p>
          <a:p>
            <a:pPr marL="285750" indent="-285750" algn="just">
              <a:buFont typeface="Wingdings" panose="05000000000000000000" pitchFamily="2" charset="2"/>
              <a:buChar char="v"/>
            </a:pPr>
            <a:r>
              <a:rPr lang="vi-VN" b="1">
                <a:solidFill>
                  <a:srgbClr val="FF0000"/>
                </a:solidFill>
                <a:latin typeface="+mj-lt"/>
              </a:rPr>
              <a:t>Caretaker</a:t>
            </a:r>
            <a:r>
              <a:rPr lang="vi-VN">
                <a:latin typeface="+mj-lt"/>
              </a:rPr>
              <a:t>: Nó không bao giờ thực hiện các thao tác trên nội dung của memento và thậm chí nó không kiểm tra nội dung. Nó giữ đối tượng memento và chịu trách nhiệm bảo vệ an toàn cho các đối tượng. Để khôi phục trạng thái trước đó, nó trả về đối tượng memento cho Originator.</a:t>
            </a:r>
          </a:p>
          <a:p>
            <a:pPr marL="285750" indent="-285750" algn="just">
              <a:buFont typeface="Wingdings" panose="05000000000000000000" pitchFamily="2" charset="2"/>
              <a:buChar char="v"/>
            </a:pPr>
            <a:r>
              <a:rPr lang="vi-VN" b="1">
                <a:solidFill>
                  <a:srgbClr val="FF0000"/>
                </a:solidFill>
                <a:latin typeface="+mj-lt"/>
              </a:rPr>
              <a:t>Memento</a:t>
            </a:r>
            <a:r>
              <a:rPr lang="vi-VN">
                <a:latin typeface="+mj-lt"/>
              </a:rPr>
              <a:t>: đại diện cho một đối tượng để lưu trữ trạng thái của Originator. Nó bảo vệ chống lại sự truy cập của các đối tượng khác ngoài Originator.</a:t>
            </a:r>
          </a:p>
          <a:p>
            <a:pPr marL="742950" lvl="1" indent="-285750" algn="just">
              <a:buFont typeface="Wingdings" panose="05000000000000000000" pitchFamily="2" charset="2"/>
              <a:buChar char="§"/>
            </a:pPr>
            <a:r>
              <a:rPr lang="vi-VN">
                <a:latin typeface="+mj-lt"/>
              </a:rPr>
              <a:t>Lớp Memento cung cấp 2 interfaces: 1 interface cho Caretaker và 1 cho Originator. Interface Caretaker không được cho phép bất kỳ hoạt động hoặc bất kỳ quyền truy cập vào trạng thái nội bộ được lưu trữ bởi memento và do đó đảm bảo nguyên tắc đóng gói. Interface Originator cho phép nó truy cập bất kỳ biến trạng thái nào cần thiết để có thể khôi phục trạng thái trước đó.</a:t>
            </a:r>
          </a:p>
          <a:p>
            <a:pPr marL="742950" lvl="1" indent="-285750" algn="just">
              <a:buFont typeface="Wingdings" panose="05000000000000000000" pitchFamily="2" charset="2"/>
              <a:buChar char="§"/>
            </a:pPr>
            <a:r>
              <a:rPr lang="vi-VN">
                <a:latin typeface="+mj-lt"/>
              </a:rPr>
              <a:t>Lớp Memento thường là một lớp bên trong của Originator. Vì vậy, originator có quyền truy cập vào các trường của memento, nhưng các lớp bên ngoài không có quyền truy cập vào các trường này.</a:t>
            </a:r>
            <a:endParaRPr lang="vi-VN" dirty="0">
              <a:latin typeface="+mj-lt"/>
            </a:endParaRPr>
          </a:p>
        </p:txBody>
      </p:sp>
    </p:spTree>
    <p:extLst>
      <p:ext uri="{BB962C8B-B14F-4D97-AF65-F5344CB8AC3E}">
        <p14:creationId xmlns:p14="http://schemas.microsoft.com/office/powerpoint/2010/main" val="3769596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8003745-617C-4EF6-814C-A8E7D14F9819}"/>
              </a:ext>
            </a:extLst>
          </p:cNvPr>
          <p:cNvSpPr/>
          <p:nvPr/>
        </p:nvSpPr>
        <p:spPr>
          <a:xfrm>
            <a:off x="3591603" y="1162818"/>
            <a:ext cx="1960793" cy="553998"/>
          </a:xfrm>
          <a:prstGeom prst="rect">
            <a:avLst/>
          </a:prstGeom>
        </p:spPr>
        <p:txBody>
          <a:bodyPr wrap="none">
            <a:spAutoFit/>
          </a:bodyPr>
          <a:lstStyle/>
          <a:p>
            <a:r>
              <a:rPr lang="en-US"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Originator</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9893298-BBF8-40B8-98FD-4DDC578C8D15}"/>
              </a:ext>
            </a:extLst>
          </p:cNvPr>
          <p:cNvPicPr>
            <a:picLocks noChangeAspect="1"/>
          </p:cNvPicPr>
          <p:nvPr/>
        </p:nvPicPr>
        <p:blipFill rotWithShape="1">
          <a:blip r:embed="rId2">
            <a:extLst>
              <a:ext uri="{28A0092B-C50C-407E-A947-70E740481C1C}">
                <a14:useLocalDpi xmlns:a14="http://schemas.microsoft.com/office/drawing/2010/main" val="0"/>
              </a:ext>
            </a:extLst>
          </a:blip>
          <a:srcRect r="15496"/>
          <a:stretch/>
        </p:blipFill>
        <p:spPr>
          <a:xfrm>
            <a:off x="797481" y="2178132"/>
            <a:ext cx="4029162" cy="352818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8586E31-CF3E-4EE5-AFDE-4DCA487B3BF6}"/>
              </a:ext>
            </a:extLst>
          </p:cNvPr>
          <p:cNvPicPr>
            <a:picLocks noChangeAspect="1"/>
          </p:cNvPicPr>
          <p:nvPr/>
        </p:nvPicPr>
        <p:blipFill rotWithShape="1">
          <a:blip r:embed="rId3">
            <a:extLst>
              <a:ext uri="{28A0092B-C50C-407E-A947-70E740481C1C}">
                <a14:useLocalDpi xmlns:a14="http://schemas.microsoft.com/office/drawing/2010/main" val="0"/>
              </a:ext>
            </a:extLst>
          </a:blip>
          <a:srcRect r="24491"/>
          <a:stretch/>
        </p:blipFill>
        <p:spPr>
          <a:xfrm>
            <a:off x="4826643" y="2178131"/>
            <a:ext cx="3600295" cy="35281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B0E5284B-6672-4C20-8330-A25B01B47CA6}"/>
              </a:ext>
            </a:extLst>
          </p:cNvPr>
          <p:cNvSpPr/>
          <p:nvPr/>
        </p:nvSpPr>
        <p:spPr>
          <a:xfrm>
            <a:off x="456284" y="306133"/>
            <a:ext cx="7520007"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Memento như thế nào?</a:t>
            </a:r>
            <a:endParaRPr lang="en-US" sz="4000">
              <a:latin typeface="+mj-lt"/>
            </a:endParaRPr>
          </a:p>
        </p:txBody>
      </p:sp>
    </p:spTree>
    <p:extLst>
      <p:ext uri="{BB962C8B-B14F-4D97-AF65-F5344CB8AC3E}">
        <p14:creationId xmlns:p14="http://schemas.microsoft.com/office/powerpoint/2010/main" val="214912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8003745-617C-4EF6-814C-A8E7D14F9819}"/>
              </a:ext>
            </a:extLst>
          </p:cNvPr>
          <p:cNvSpPr/>
          <p:nvPr/>
        </p:nvSpPr>
        <p:spPr>
          <a:xfrm>
            <a:off x="3699002" y="1014019"/>
            <a:ext cx="1745991"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Memento</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F8FE035-EB9F-4FFF-AFAF-CA4EE2F67CE3}"/>
              </a:ext>
            </a:extLst>
          </p:cNvPr>
          <p:cNvPicPr>
            <a:picLocks noChangeAspect="1"/>
          </p:cNvPicPr>
          <p:nvPr/>
        </p:nvPicPr>
        <p:blipFill rotWithShape="1">
          <a:blip r:embed="rId2">
            <a:extLst>
              <a:ext uri="{28A0092B-C50C-407E-A947-70E740481C1C}">
                <a14:useLocalDpi xmlns:a14="http://schemas.microsoft.com/office/drawing/2010/main" val="0"/>
              </a:ext>
            </a:extLst>
          </a:blip>
          <a:srcRect r="18165"/>
          <a:stretch/>
        </p:blipFill>
        <p:spPr>
          <a:xfrm>
            <a:off x="1555629" y="1893757"/>
            <a:ext cx="6032739" cy="4151897"/>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61420159-2231-49F1-829A-FD8BA31A723F}"/>
              </a:ext>
            </a:extLst>
          </p:cNvPr>
          <p:cNvSpPr/>
          <p:nvPr/>
        </p:nvSpPr>
        <p:spPr>
          <a:xfrm>
            <a:off x="456284" y="306133"/>
            <a:ext cx="7520007"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Memento như thế nào?</a:t>
            </a:r>
            <a:endParaRPr lang="en-US" sz="4000">
              <a:latin typeface="+mj-lt"/>
            </a:endParaRPr>
          </a:p>
        </p:txBody>
      </p:sp>
    </p:spTree>
    <p:extLst>
      <p:ext uri="{BB962C8B-B14F-4D97-AF65-F5344CB8AC3E}">
        <p14:creationId xmlns:p14="http://schemas.microsoft.com/office/powerpoint/2010/main" val="1811271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DA47-CAC1-4B5A-99CA-F654907D679F}"/>
              </a:ext>
            </a:extLst>
          </p:cNvPr>
          <p:cNvSpPr txBox="1"/>
          <p:nvPr/>
        </p:nvSpPr>
        <p:spPr>
          <a:xfrm>
            <a:off x="456284" y="6242161"/>
            <a:ext cx="1883849" cy="369332"/>
          </a:xfrm>
          <a:prstGeom prst="rect">
            <a:avLst/>
          </a:prstGeom>
          <a:noFill/>
        </p:spPr>
        <p:txBody>
          <a:bodyPr wrap="none" rtlCol="0">
            <a:spAutoFit/>
          </a:bodyPr>
          <a:lstStyle/>
          <a:p>
            <a:r>
              <a:rPr lang="vi-VN">
                <a:effectLst>
                  <a:outerShdw blurRad="38100" dist="38100" dir="2700000" algn="tl">
                    <a:srgbClr val="000000">
                      <a:alpha val="43137"/>
                    </a:srgbClr>
                  </a:outerShdw>
                </a:effectLst>
                <a:latin typeface="+mj-lt"/>
              </a:rPr>
              <a:t>Nhóm 7 – CNPM</a:t>
            </a:r>
            <a:endParaRPr lang="en-US">
              <a:effectLst>
                <a:outerShdw blurRad="38100" dist="38100" dir="2700000" algn="tl">
                  <a:srgbClr val="000000">
                    <a:alpha val="43137"/>
                  </a:srgbClr>
                </a:outerShdw>
              </a:effectLst>
              <a:latin typeface="+mj-lt"/>
            </a:endParaRPr>
          </a:p>
        </p:txBody>
      </p:sp>
      <p:cxnSp>
        <p:nvCxnSpPr>
          <p:cNvPr id="3" name="Straight Connector 2">
            <a:extLst>
              <a:ext uri="{FF2B5EF4-FFF2-40B4-BE49-F238E27FC236}">
                <a16:creationId xmlns:a16="http://schemas.microsoft.com/office/drawing/2014/main" id="{0531E091-27C5-46FA-A680-BEC8E1E09988}"/>
              </a:ext>
            </a:extLst>
          </p:cNvPr>
          <p:cNvCxnSpPr>
            <a:cxnSpLocks/>
          </p:cNvCxnSpPr>
          <p:nvPr/>
        </p:nvCxnSpPr>
        <p:spPr>
          <a:xfrm>
            <a:off x="456284" y="6271010"/>
            <a:ext cx="0" cy="28085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E214564-27F1-423A-B859-6AF68841143F}"/>
              </a:ext>
            </a:extLst>
          </p:cNvPr>
          <p:cNvSpPr/>
          <p:nvPr/>
        </p:nvSpPr>
        <p:spPr>
          <a:xfrm>
            <a:off x="456284" y="306133"/>
            <a:ext cx="7520007" cy="707886"/>
          </a:xfrm>
          <a:prstGeom prst="rect">
            <a:avLst/>
          </a:prstGeom>
        </p:spPr>
        <p:txBody>
          <a:bodyPr wrap="none">
            <a:spAutoFit/>
          </a:bodyPr>
          <a:lstStyle/>
          <a:p>
            <a:r>
              <a:rPr lang="vi-VN" sz="4000" b="1">
                <a:solidFill>
                  <a:schemeClr val="accent1">
                    <a:lumMod val="75000"/>
                  </a:schemeClr>
                </a:solidFill>
                <a:effectLst>
                  <a:outerShdw blurRad="38100" dist="38100" dir="2700000" algn="tl">
                    <a:srgbClr val="000000">
                      <a:alpha val="43137"/>
                    </a:srgbClr>
                  </a:outerShdw>
                </a:effectLst>
                <a:latin typeface="+mj-lt"/>
              </a:rPr>
              <a:t>2. Cài đặt Memento như thế nào?</a:t>
            </a:r>
            <a:endParaRPr lang="en-US" sz="4000">
              <a:latin typeface="+mj-lt"/>
            </a:endParaRPr>
          </a:p>
        </p:txBody>
      </p:sp>
      <p:sp>
        <p:nvSpPr>
          <p:cNvPr id="6" name="Rectangle 5">
            <a:extLst>
              <a:ext uri="{FF2B5EF4-FFF2-40B4-BE49-F238E27FC236}">
                <a16:creationId xmlns:a16="http://schemas.microsoft.com/office/drawing/2014/main" id="{28003745-617C-4EF6-814C-A8E7D14F9819}"/>
              </a:ext>
            </a:extLst>
          </p:cNvPr>
          <p:cNvSpPr/>
          <p:nvPr/>
        </p:nvSpPr>
        <p:spPr>
          <a:xfrm>
            <a:off x="3591602" y="1014019"/>
            <a:ext cx="1960217" cy="553998"/>
          </a:xfrm>
          <a:prstGeom prst="rect">
            <a:avLst/>
          </a:prstGeom>
        </p:spPr>
        <p:txBody>
          <a:bodyPr wrap="none">
            <a:spAutoFit/>
          </a:bodyPr>
          <a:lstStyle/>
          <a:p>
            <a:r>
              <a:rPr lang="vi-VN" sz="3000" b="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CareTaker</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CA8D8F1-CCAE-4B14-9BB7-695F3E604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952" y="1797437"/>
            <a:ext cx="6789516" cy="40465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3261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TotalTime>
  <Words>2890</Words>
  <Application>Microsoft Office PowerPoint</Application>
  <PresentationFormat>On-screen Show (4:3)</PresentationFormat>
  <Paragraphs>215</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 Thạch Thế</dc:creator>
  <cp:lastModifiedBy>Khanh Thạch Thế</cp:lastModifiedBy>
  <cp:revision>50</cp:revision>
  <dcterms:created xsi:type="dcterms:W3CDTF">2019-11-20T11:59:39Z</dcterms:created>
  <dcterms:modified xsi:type="dcterms:W3CDTF">2019-11-20T15:32:10Z</dcterms:modified>
</cp:coreProperties>
</file>