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"/>
  </p:notesMasterIdLst>
  <p:handoutMasterIdLst>
    <p:handoutMasterId r:id="rId7"/>
  </p:handoutMasterIdLst>
  <p:sldIdLst>
    <p:sldId id="256" r:id="rId2"/>
    <p:sldId id="658" r:id="rId3"/>
    <p:sldId id="659" r:id="rId4"/>
    <p:sldId id="621" r:id="rId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ECFF"/>
    <a:srgbClr val="0000CA"/>
    <a:srgbClr val="660066"/>
    <a:srgbClr val="FF3300"/>
    <a:srgbClr val="FF0000"/>
    <a:srgbClr val="E5E5E5"/>
    <a:srgbClr val="FF00FF"/>
    <a:srgbClr val="33CCFF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346" autoAdjust="0"/>
  </p:normalViewPr>
  <p:slideViewPr>
    <p:cSldViewPr>
      <p:cViewPr>
        <p:scale>
          <a:sx n="80" d="100"/>
          <a:sy n="80" d="100"/>
        </p:scale>
        <p:origin x="-108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351CFB6-1979-434C-AFEB-83A7223BE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9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2187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E81CC22-9856-4B70-8D71-CEEAEDCE5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6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C6B4DF0-850E-4BF2-BFCE-49AF4EBC39EC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1085C9-C679-4DE3-A757-CA806644A15F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h-TH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0" y="2889250"/>
            <a:ext cx="5795963" cy="201613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F91DF-EB81-4806-89B5-984392724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0D836-D3CA-4CD5-983D-764F25A95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1336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484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52FE5-6E3E-4CF3-A602-4975BF5D9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7EACB-9EB0-4617-B267-F90F5E213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8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1900-40A5-4FCE-A4E0-30159CC3C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7FBD-E8F9-463E-9328-14B8FE11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9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B0-3EB8-4930-AB45-8B9FDF42E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28E61-88EF-4AE8-8776-9B479A922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2F3A-D6BA-43CD-873C-534EFD299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A2DC-65E1-4C4C-924A-1A5A76276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4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1581-9FFB-465C-8F8A-174245722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8BEBA-814C-4BC0-A337-6EDF52784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4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60BC9-A083-42C4-8A28-69453B467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9BD3-5289-4CB3-9025-ED87820CF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55330-E5FC-422D-90EB-543885738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5344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16BF1C8E-9A7E-4578-827A-2E3CBBF2F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000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th-TH" sz="2400">
              <a:latin typeface="Times New Roman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304800" y="1143000"/>
            <a:ext cx="8610600" cy="0"/>
          </a:xfrm>
          <a:prstGeom prst="line">
            <a:avLst/>
          </a:prstGeom>
          <a:noFill/>
          <a:ln w="19050">
            <a:solidFill>
              <a:srgbClr val="0000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4616450"/>
          </a:xfrm>
          <a:prstGeom prst="rect">
            <a:avLst/>
          </a:prstGeom>
          <a:gradFill rotWithShape="1">
            <a:gsLst>
              <a:gs pos="0">
                <a:srgbClr val="052B76"/>
              </a:gs>
              <a:gs pos="100000">
                <a:srgbClr val="0B5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th-TH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C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A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066800"/>
            <a:ext cx="8839200" cy="1600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TA Session for </a:t>
            </a:r>
            <a:b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Chapters 3-4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7620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 Chi Minh City University of Technology</a:t>
            </a:r>
          </a:p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Computer Science and Engineering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0" y="65214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600" dirty="0"/>
              <a:t>Semester </a:t>
            </a:r>
            <a:r>
              <a:rPr lang="en-US" sz="1600" dirty="0" smtClean="0"/>
              <a:t>2 </a:t>
            </a:r>
            <a:r>
              <a:rPr lang="en-US" sz="1600" dirty="0"/>
              <a:t>– </a:t>
            </a:r>
            <a:r>
              <a:rPr lang="en-US" sz="1600" dirty="0" smtClean="0"/>
              <a:t>2022-2023</a:t>
            </a:r>
            <a:endParaRPr lang="en-US" sz="1600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8686800" cy="2819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Management Systems</a:t>
            </a:r>
            <a:b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CO3021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endParaRPr 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Computer Science Program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Assoc. Prof. Dr.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Võ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Thị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Ngọc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Châu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chauvtn@hcmut.edu.vn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86800" cy="4876800"/>
          </a:xfrm>
        </p:spPr>
        <p:txBody>
          <a:bodyPr/>
          <a:lstStyle/>
          <a:p>
            <a:r>
              <a:rPr lang="en-US" sz="1600" dirty="0"/>
              <a:t>Given a data file of Project records with the following schema:</a:t>
            </a:r>
          </a:p>
          <a:p>
            <a:pPr marL="0" indent="0">
              <a:buNone/>
            </a:pPr>
            <a:r>
              <a:rPr lang="en-US" sz="1600" dirty="0" smtClean="0"/>
              <a:t>	Project </a:t>
            </a:r>
            <a:r>
              <a:rPr lang="en-US" sz="1600" dirty="0"/>
              <a:t>(</a:t>
            </a:r>
            <a:r>
              <a:rPr lang="en-US" sz="1600" u="sng" dirty="0" err="1"/>
              <a:t>Pnumber</a:t>
            </a:r>
            <a:r>
              <a:rPr lang="en-US" sz="1600" dirty="0"/>
              <a:t>, </a:t>
            </a:r>
            <a:r>
              <a:rPr lang="en-US" sz="1600" dirty="0" err="1"/>
              <a:t>Pname</a:t>
            </a:r>
            <a:r>
              <a:rPr lang="en-US" sz="1600" dirty="0"/>
              <a:t>, </a:t>
            </a:r>
            <a:r>
              <a:rPr lang="en-US" sz="1600" dirty="0" err="1"/>
              <a:t>Plocation</a:t>
            </a:r>
            <a:r>
              <a:rPr lang="en-US" sz="1600" dirty="0"/>
              <a:t>, </a:t>
            </a:r>
            <a:r>
              <a:rPr lang="en-US" sz="1600" dirty="0" err="1"/>
              <a:t>Pdepartment</a:t>
            </a:r>
            <a:r>
              <a:rPr lang="en-US" sz="1600" dirty="0"/>
              <a:t>), 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Pnumber</a:t>
            </a:r>
            <a:r>
              <a:rPr lang="en-US" sz="1600" dirty="0"/>
              <a:t> is the primary key.</a:t>
            </a:r>
          </a:p>
          <a:p>
            <a:pPr marL="0" indent="0">
              <a:buNone/>
            </a:pPr>
            <a:r>
              <a:rPr lang="en-US" sz="1600" dirty="0"/>
              <a:t>Also given a B+-tree </a:t>
            </a:r>
            <a:r>
              <a:rPr lang="en-US" sz="1600" dirty="0" smtClean="0"/>
              <a:t>(p=4, </a:t>
            </a:r>
            <a:r>
              <a:rPr lang="en-US" sz="1600" dirty="0" err="1" smtClean="0"/>
              <a:t>p</a:t>
            </a:r>
            <a:r>
              <a:rPr lang="en-US" sz="1600" baseline="-25000" dirty="0" err="1" smtClean="0"/>
              <a:t>leaf</a:t>
            </a:r>
            <a:r>
              <a:rPr lang="en-US" sz="1600" dirty="0" smtClean="0"/>
              <a:t>=3), </a:t>
            </a:r>
            <a:r>
              <a:rPr lang="en-US" sz="1600" dirty="0"/>
              <a:t>which is a secondary index on </a:t>
            </a:r>
            <a:r>
              <a:rPr lang="en-US" sz="1600" dirty="0" err="1"/>
              <a:t>Pnumber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28E61-88EF-4AE8-8776-9B479A9226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0010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81000" y="4572000"/>
            <a:ext cx="87590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17.1. </a:t>
            </a:r>
            <a:r>
              <a:rPr lang="en-US" sz="1400" dirty="0"/>
              <a:t>How is the given B+-tree updated after the statement is successfully executed</a:t>
            </a:r>
            <a:r>
              <a:rPr lang="en-US" sz="1400" dirty="0" smtClean="0"/>
              <a:t>?</a:t>
            </a:r>
          </a:p>
          <a:p>
            <a:r>
              <a:rPr lang="en-US" sz="1400" b="1" dirty="0" smtClean="0"/>
              <a:t>	DELETE </a:t>
            </a:r>
            <a:r>
              <a:rPr lang="en-US" sz="1400" b="1" dirty="0"/>
              <a:t>FROM</a:t>
            </a:r>
            <a:r>
              <a:rPr lang="en-US" sz="1400" dirty="0"/>
              <a:t> Project</a:t>
            </a:r>
          </a:p>
          <a:p>
            <a:r>
              <a:rPr lang="en-US" sz="1400" b="1" dirty="0"/>
              <a:t>	WHERE</a:t>
            </a:r>
            <a:r>
              <a:rPr lang="en-US" sz="1400" dirty="0"/>
              <a:t> </a:t>
            </a:r>
            <a:r>
              <a:rPr lang="en-US" sz="1400" dirty="0" err="1"/>
              <a:t>Pnumber</a:t>
            </a:r>
            <a:r>
              <a:rPr lang="en-US" sz="1400" dirty="0"/>
              <a:t> = 23;</a:t>
            </a:r>
            <a:endParaRPr lang="en-US" sz="1400" dirty="0" smtClean="0"/>
          </a:p>
          <a:p>
            <a:r>
              <a:rPr lang="en-US" sz="1400" dirty="0" smtClean="0"/>
              <a:t>17.2. </a:t>
            </a:r>
            <a:r>
              <a:rPr lang="en-US" sz="1400" dirty="0"/>
              <a:t>How is the given B+-tree updated after the statement is successfully executed</a:t>
            </a:r>
            <a:r>
              <a:rPr lang="en-US" sz="1400" dirty="0" smtClean="0"/>
              <a:t>?</a:t>
            </a:r>
          </a:p>
          <a:p>
            <a:r>
              <a:rPr lang="en-US" sz="1400" dirty="0"/>
              <a:t>	</a:t>
            </a:r>
            <a:r>
              <a:rPr lang="en-US" sz="1400" b="1" dirty="0"/>
              <a:t>INSERT INTO</a:t>
            </a:r>
            <a:r>
              <a:rPr lang="en-US" sz="1400" dirty="0"/>
              <a:t> Project (</a:t>
            </a:r>
            <a:r>
              <a:rPr lang="en-US" sz="1400" dirty="0" err="1"/>
              <a:t>Pnumber</a:t>
            </a:r>
            <a:r>
              <a:rPr lang="en-US" sz="1400" dirty="0"/>
              <a:t>, </a:t>
            </a:r>
            <a:r>
              <a:rPr lang="en-US" sz="1400" dirty="0" err="1"/>
              <a:t>Pname</a:t>
            </a:r>
            <a:r>
              <a:rPr lang="en-US" sz="1400" dirty="0"/>
              <a:t>, </a:t>
            </a:r>
            <a:r>
              <a:rPr lang="en-US" sz="1400" dirty="0" err="1"/>
              <a:t>Plocation</a:t>
            </a:r>
            <a:r>
              <a:rPr lang="en-US" sz="1400" dirty="0"/>
              <a:t>, </a:t>
            </a:r>
            <a:r>
              <a:rPr lang="en-US" sz="1400" dirty="0" err="1"/>
              <a:t>Pdepartment</a:t>
            </a:r>
            <a:r>
              <a:rPr lang="en-US" sz="1400" dirty="0"/>
              <a:t>)</a:t>
            </a:r>
          </a:p>
          <a:p>
            <a:r>
              <a:rPr lang="en-US" sz="1400" b="1" dirty="0" smtClean="0"/>
              <a:t>	VALUES </a:t>
            </a:r>
            <a:r>
              <a:rPr lang="en-US" sz="1400" dirty="0"/>
              <a:t>(20, 'Manufacturing', 'New York', 5);</a:t>
            </a:r>
            <a:endParaRPr lang="en-US" sz="1400" dirty="0" smtClean="0"/>
          </a:p>
          <a:p>
            <a:r>
              <a:rPr lang="en-US" sz="1400" dirty="0" smtClean="0"/>
              <a:t>17.3. </a:t>
            </a:r>
            <a:r>
              <a:rPr lang="en-US" sz="1400" dirty="0"/>
              <a:t>How many block accesses are needed to process the query using the index on </a:t>
            </a:r>
            <a:r>
              <a:rPr lang="en-US" sz="1400" dirty="0" err="1"/>
              <a:t>Pnumber</a:t>
            </a:r>
            <a:r>
              <a:rPr lang="en-US" sz="1400" dirty="0" smtClean="0"/>
              <a:t>?</a:t>
            </a:r>
          </a:p>
          <a:p>
            <a:r>
              <a:rPr lang="en-US" sz="1400" dirty="0"/>
              <a:t>	</a:t>
            </a:r>
            <a:r>
              <a:rPr lang="en-US" sz="1400" b="1" dirty="0"/>
              <a:t>SELECT</a:t>
            </a:r>
            <a:r>
              <a:rPr lang="en-US" sz="1400" dirty="0"/>
              <a:t> *</a:t>
            </a:r>
          </a:p>
          <a:p>
            <a:r>
              <a:rPr lang="en-US" sz="1400" b="1" dirty="0"/>
              <a:t>	FROM</a:t>
            </a:r>
            <a:r>
              <a:rPr lang="en-US" sz="1400" dirty="0"/>
              <a:t> Project</a:t>
            </a:r>
          </a:p>
          <a:p>
            <a:r>
              <a:rPr lang="en-US" sz="1400" b="1" dirty="0"/>
              <a:t>	WHERE</a:t>
            </a:r>
            <a:r>
              <a:rPr lang="en-US" sz="1400" dirty="0"/>
              <a:t> </a:t>
            </a:r>
            <a:r>
              <a:rPr lang="en-US" sz="1400" dirty="0" err="1"/>
              <a:t>Pnumber</a:t>
            </a:r>
            <a:r>
              <a:rPr lang="en-US" sz="1400" dirty="0"/>
              <a:t> = 19</a:t>
            </a:r>
            <a:r>
              <a:rPr lang="en-US" sz="1400" dirty="0" smtClean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5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876800"/>
          </a:xfrm>
        </p:spPr>
        <p:txBody>
          <a:bodyPr/>
          <a:lstStyle/>
          <a:p>
            <a:r>
              <a:rPr lang="en-US" sz="1400" dirty="0"/>
              <a:t>Given two data files about students and faculties with the following schemas where SID is the primary key of Student, FID is the primary key of </a:t>
            </a:r>
            <a:r>
              <a:rPr lang="en-US" sz="1400" dirty="0" err="1"/>
              <a:t>Facuty</a:t>
            </a:r>
            <a:r>
              <a:rPr lang="en-US" sz="1400" dirty="0"/>
              <a:t>, </a:t>
            </a:r>
            <a:r>
              <a:rPr lang="en-US" sz="1400" dirty="0" err="1"/>
              <a:t>FacultyID</a:t>
            </a:r>
            <a:r>
              <a:rPr lang="en-US" sz="1400" dirty="0"/>
              <a:t> is the foreign key of Student referring to FID of Faculty.</a:t>
            </a:r>
          </a:p>
          <a:p>
            <a:pPr marL="0" indent="0">
              <a:buNone/>
            </a:pPr>
            <a:r>
              <a:rPr lang="en-US" sz="1400" b="1" dirty="0"/>
              <a:t>Student</a:t>
            </a:r>
            <a:r>
              <a:rPr lang="en-US" sz="1400" dirty="0"/>
              <a:t> (</a:t>
            </a:r>
            <a:r>
              <a:rPr lang="en-US" sz="1400" u="sng" dirty="0"/>
              <a:t>SID</a:t>
            </a:r>
            <a:r>
              <a:rPr lang="en-US" sz="1400" dirty="0"/>
              <a:t>, </a:t>
            </a:r>
            <a:r>
              <a:rPr lang="en-US" sz="1400" dirty="0" err="1"/>
              <a:t>Fname</a:t>
            </a:r>
            <a:r>
              <a:rPr lang="en-US" sz="1400" dirty="0"/>
              <a:t>, </a:t>
            </a:r>
            <a:r>
              <a:rPr lang="en-US" sz="1400" dirty="0" err="1"/>
              <a:t>Lname</a:t>
            </a:r>
            <a:r>
              <a:rPr lang="en-US" sz="1400" dirty="0"/>
              <a:t>, </a:t>
            </a:r>
            <a:r>
              <a:rPr lang="en-US" sz="1400" dirty="0" err="1"/>
              <a:t>Bdate</a:t>
            </a:r>
            <a:r>
              <a:rPr lang="en-US" sz="1400" dirty="0"/>
              <a:t>, Gender, Hometown, Contact, </a:t>
            </a:r>
            <a:r>
              <a:rPr lang="en-US" sz="1400" dirty="0" err="1"/>
              <a:t>EntranceYear</a:t>
            </a:r>
            <a:r>
              <a:rPr lang="en-US" sz="1400" dirty="0"/>
              <a:t>, </a:t>
            </a:r>
            <a:r>
              <a:rPr lang="en-US" sz="1400" dirty="0" err="1"/>
              <a:t>FacultyID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b="1" dirty="0"/>
              <a:t>Faculty</a:t>
            </a:r>
            <a:r>
              <a:rPr lang="en-US" sz="1400" dirty="0"/>
              <a:t>(</a:t>
            </a:r>
            <a:r>
              <a:rPr lang="en-US" sz="1400" u="sng" dirty="0"/>
              <a:t>FID</a:t>
            </a:r>
            <a:r>
              <a:rPr lang="en-US" sz="1400" dirty="0"/>
              <a:t>, </a:t>
            </a:r>
            <a:r>
              <a:rPr lang="en-US" sz="1400" dirty="0" err="1"/>
              <a:t>Fname</a:t>
            </a:r>
            <a:r>
              <a:rPr lang="en-US" sz="1400" dirty="0"/>
              <a:t>, Location, </a:t>
            </a:r>
            <a:r>
              <a:rPr lang="en-US" sz="1400" dirty="0" err="1"/>
              <a:t>EstablishedYear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Statistical information about these two files is given as follows:</a:t>
            </a:r>
          </a:p>
          <a:p>
            <a:pPr marL="0" indent="0">
              <a:buNone/>
            </a:pPr>
            <a:r>
              <a:rPr lang="en-US" sz="1400" dirty="0"/>
              <a:t>Student has:</a:t>
            </a:r>
          </a:p>
          <a:p>
            <a:pPr mar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r</a:t>
            </a:r>
            <a:r>
              <a:rPr lang="en-US" sz="1400" baseline="-25000" dirty="0" err="1"/>
              <a:t>S</a:t>
            </a:r>
            <a:r>
              <a:rPr lang="en-US" sz="1400" dirty="0"/>
              <a:t> = 51,000 records</a:t>
            </a:r>
          </a:p>
          <a:p>
            <a:pPr mar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b</a:t>
            </a:r>
            <a:r>
              <a:rPr lang="en-US" sz="1400" baseline="-25000" dirty="0" err="1"/>
              <a:t>S</a:t>
            </a:r>
            <a:r>
              <a:rPr lang="en-US" sz="1400" dirty="0"/>
              <a:t> = 17,000 blocks</a:t>
            </a:r>
          </a:p>
          <a:p>
            <a:pPr mar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bfr</a:t>
            </a:r>
            <a:r>
              <a:rPr lang="en-US" sz="1400" baseline="-25000" dirty="0" err="1"/>
              <a:t>S</a:t>
            </a:r>
            <a:r>
              <a:rPr lang="en-US" sz="1400" dirty="0"/>
              <a:t> = 3 records/block</a:t>
            </a:r>
          </a:p>
          <a:p>
            <a:pPr marL="0" indent="0">
              <a:buNone/>
            </a:pPr>
            <a:r>
              <a:rPr lang="en-US" sz="1400" dirty="0"/>
              <a:t>- A primary index on SID: </a:t>
            </a:r>
            <a:r>
              <a:rPr lang="en-US" sz="1400" dirty="0" err="1"/>
              <a:t>x</a:t>
            </a:r>
            <a:r>
              <a:rPr lang="en-US" sz="1400" baseline="-25000" dirty="0" err="1"/>
              <a:t>SID</a:t>
            </a:r>
            <a:r>
              <a:rPr lang="en-US" sz="1400" dirty="0"/>
              <a:t> = 4, </a:t>
            </a:r>
            <a:r>
              <a:rPr lang="en-US" sz="1400" dirty="0" err="1"/>
              <a:t>s</a:t>
            </a:r>
            <a:r>
              <a:rPr lang="en-US" sz="1400" baseline="-25000" dirty="0" err="1"/>
              <a:t>SID</a:t>
            </a:r>
            <a:r>
              <a:rPr lang="en-US" sz="1400" dirty="0"/>
              <a:t> = 1</a:t>
            </a:r>
          </a:p>
          <a:p>
            <a:pPr marL="0" indent="0">
              <a:buNone/>
            </a:pPr>
            <a:r>
              <a:rPr lang="en-US" sz="1400" dirty="0"/>
              <a:t>- A secondary index on </a:t>
            </a:r>
            <a:r>
              <a:rPr lang="en-US" sz="1400" dirty="0" err="1"/>
              <a:t>FacultyID</a:t>
            </a:r>
            <a:r>
              <a:rPr lang="en-US" sz="1400" dirty="0"/>
              <a:t>: </a:t>
            </a:r>
            <a:r>
              <a:rPr lang="en-US" sz="1400" dirty="0" err="1"/>
              <a:t>x</a:t>
            </a:r>
            <a:r>
              <a:rPr lang="en-US" sz="1400" baseline="-25000" dirty="0" err="1"/>
              <a:t>FacultyID</a:t>
            </a:r>
            <a:r>
              <a:rPr lang="en-US" sz="1400" dirty="0"/>
              <a:t> = 2, </a:t>
            </a:r>
            <a:r>
              <a:rPr lang="en-US" sz="1400" dirty="0" err="1"/>
              <a:t>s</a:t>
            </a:r>
            <a:r>
              <a:rPr lang="en-US" sz="1400" baseline="-25000" dirty="0" err="1"/>
              <a:t>FacultyID</a:t>
            </a:r>
            <a:r>
              <a:rPr lang="en-US" sz="1400" dirty="0"/>
              <a:t> = 2,500</a:t>
            </a:r>
          </a:p>
          <a:p>
            <a:pPr marL="0" indent="0">
              <a:buNone/>
            </a:pPr>
            <a:r>
              <a:rPr lang="en-US" sz="1400" dirty="0"/>
              <a:t>Faculty has:</a:t>
            </a:r>
          </a:p>
          <a:p>
            <a:pPr mar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r</a:t>
            </a:r>
            <a:r>
              <a:rPr lang="en-US" sz="1400" baseline="-25000" dirty="0" err="1"/>
              <a:t>F</a:t>
            </a:r>
            <a:r>
              <a:rPr lang="en-US" sz="1400" dirty="0"/>
              <a:t> = 18 records</a:t>
            </a:r>
          </a:p>
          <a:p>
            <a:pPr mar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b</a:t>
            </a:r>
            <a:r>
              <a:rPr lang="en-US" sz="1400" baseline="-25000" dirty="0" err="1"/>
              <a:t>F</a:t>
            </a:r>
            <a:r>
              <a:rPr lang="en-US" sz="1400" dirty="0"/>
              <a:t> = 5 blocks</a:t>
            </a:r>
          </a:p>
          <a:p>
            <a:pPr marL="0" indent="0">
              <a:buNone/>
            </a:pPr>
            <a:r>
              <a:rPr lang="en-US" sz="1400" dirty="0"/>
              <a:t>- </a:t>
            </a:r>
            <a:r>
              <a:rPr lang="en-US" sz="1400" dirty="0" err="1"/>
              <a:t>bfr</a:t>
            </a:r>
            <a:r>
              <a:rPr lang="en-US" sz="1400" baseline="-25000" dirty="0" err="1"/>
              <a:t>F</a:t>
            </a:r>
            <a:r>
              <a:rPr lang="en-US" sz="1400" dirty="0"/>
              <a:t> = 4 records/block</a:t>
            </a:r>
          </a:p>
          <a:p>
            <a:pPr marL="0" indent="0">
              <a:buNone/>
            </a:pPr>
            <a:r>
              <a:rPr lang="en-US" sz="1400" dirty="0"/>
              <a:t>- A primary index on FID: </a:t>
            </a:r>
            <a:r>
              <a:rPr lang="en-US" sz="1400" dirty="0" err="1"/>
              <a:t>x</a:t>
            </a:r>
            <a:r>
              <a:rPr lang="en-US" sz="1400" baseline="-25000" dirty="0" err="1"/>
              <a:t>FID</a:t>
            </a:r>
            <a:r>
              <a:rPr lang="en-US" sz="1400" dirty="0"/>
              <a:t> = 1, </a:t>
            </a:r>
            <a:r>
              <a:rPr lang="en-US" sz="1400" dirty="0" err="1"/>
              <a:t>s</a:t>
            </a:r>
            <a:r>
              <a:rPr lang="en-US" sz="1400" baseline="-25000" dirty="0" err="1"/>
              <a:t>FID</a:t>
            </a:r>
            <a:r>
              <a:rPr lang="en-US" sz="1400" dirty="0"/>
              <a:t> = 1</a:t>
            </a:r>
          </a:p>
          <a:p>
            <a:pPr marL="0" indent="0">
              <a:buNone/>
            </a:pPr>
            <a:r>
              <a:rPr lang="en-US" sz="1400" dirty="0" smtClean="0"/>
              <a:t>- A </a:t>
            </a:r>
            <a:r>
              <a:rPr lang="en-US" sz="1400" dirty="0"/>
              <a:t>secondary index on Location: </a:t>
            </a:r>
            <a:r>
              <a:rPr lang="en-US" sz="1400" dirty="0" err="1"/>
              <a:t>x</a:t>
            </a:r>
            <a:r>
              <a:rPr lang="en-US" sz="1400" baseline="-25000" dirty="0" err="1"/>
              <a:t>Location</a:t>
            </a:r>
            <a:r>
              <a:rPr lang="en-US" sz="1400" dirty="0"/>
              <a:t> = 2, </a:t>
            </a:r>
            <a:r>
              <a:rPr lang="en-US" sz="1400" dirty="0" err="1"/>
              <a:t>s</a:t>
            </a:r>
            <a:r>
              <a:rPr lang="en-US" sz="1400" baseline="-25000" dirty="0" err="1"/>
              <a:t>Location</a:t>
            </a:r>
            <a:r>
              <a:rPr lang="en-US" sz="1400" dirty="0"/>
              <a:t> = 3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18.1. </a:t>
            </a:r>
            <a:r>
              <a:rPr lang="en-US" sz="1400" dirty="0"/>
              <a:t>Given a query tree. What SQL query is equivalent to the given tree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r>
              <a:rPr lang="en-US" sz="1400" dirty="0" smtClean="0"/>
              <a:t>18.2. </a:t>
            </a:r>
            <a:r>
              <a:rPr lang="en-US" sz="1400" dirty="0"/>
              <a:t>Determine an execution plan of the given query tree in </a:t>
            </a:r>
            <a:r>
              <a:rPr lang="en-US" sz="1400" b="1" dirty="0"/>
              <a:t>Question </a:t>
            </a:r>
            <a:r>
              <a:rPr lang="en-US" sz="1400" b="1" dirty="0" smtClean="0"/>
              <a:t>18.1 </a:t>
            </a:r>
            <a:r>
              <a:rPr lang="en-US" sz="1400" dirty="0"/>
              <a:t>using cost-based optimization. What is its total cost? Given that the blocking factor of the join result is 2 records/block and the buffer is 3 blocks large.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18.3. </a:t>
            </a:r>
            <a:r>
              <a:rPr lang="en-US" sz="1400" dirty="0"/>
              <a:t>Is the </a:t>
            </a:r>
            <a:r>
              <a:rPr lang="en-US" sz="1400" dirty="0" smtClean="0"/>
              <a:t>2nd </a:t>
            </a:r>
            <a:r>
              <a:rPr lang="en-US" sz="1400" dirty="0"/>
              <a:t>query tree better than the one given in </a:t>
            </a:r>
            <a:r>
              <a:rPr lang="en-US" sz="1400" b="1" dirty="0"/>
              <a:t>Question </a:t>
            </a:r>
            <a:r>
              <a:rPr lang="en-US" sz="1400" b="1" dirty="0" smtClean="0"/>
              <a:t>18.1</a:t>
            </a:r>
            <a:r>
              <a:rPr lang="en-US" sz="1400" dirty="0"/>
              <a:t>? Explain your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28E61-88EF-4AE8-8776-9B479A92269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0"/>
            <a:ext cx="2621280" cy="1560830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4006850"/>
            <a:ext cx="2381250" cy="1479550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586693" y="362459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(18.1)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8586693" y="522479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(18.3)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700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FE4D8AC-9239-4670-932B-B293B3E45C3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1017587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Management Systems</a:t>
            </a:r>
            <a:b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(CO3021)</a:t>
            </a:r>
            <a:endParaRPr 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144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3141663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21120</TotalTime>
  <Words>324</Words>
  <Application>Microsoft Office PowerPoint</Application>
  <PresentationFormat>On-screen Show (4:3)</PresentationFormat>
  <Paragraphs>51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Level</vt:lpstr>
      <vt:lpstr>TA Session for  Chapters 3-4</vt:lpstr>
      <vt:lpstr>Question 17</vt:lpstr>
      <vt:lpstr>Question 18</vt:lpstr>
      <vt:lpstr>Database Management Systems (CO3021)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Data classification</dc:title>
  <dc:creator>Chau</dc:creator>
  <cp:lastModifiedBy>Chau</cp:lastModifiedBy>
  <cp:revision>1707</cp:revision>
  <cp:lastPrinted>2016-08-14T16:15:38Z</cp:lastPrinted>
  <dcterms:created xsi:type="dcterms:W3CDTF">2006-01-04T09:12:42Z</dcterms:created>
  <dcterms:modified xsi:type="dcterms:W3CDTF">2023-04-11T13:38:55Z</dcterms:modified>
</cp:coreProperties>
</file>