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8"/>
  </p:notesMasterIdLst>
  <p:sldIdLst>
    <p:sldId id="256" r:id="rId2"/>
    <p:sldId id="316" r:id="rId3"/>
    <p:sldId id="334" r:id="rId4"/>
    <p:sldId id="318" r:id="rId5"/>
    <p:sldId id="323" r:id="rId6"/>
    <p:sldId id="326" r:id="rId7"/>
    <p:sldId id="331" r:id="rId8"/>
    <p:sldId id="327" r:id="rId9"/>
    <p:sldId id="332" r:id="rId10"/>
    <p:sldId id="333" r:id="rId11"/>
    <p:sldId id="335" r:id="rId12"/>
    <p:sldId id="336" r:id="rId13"/>
    <p:sldId id="337" r:id="rId14"/>
    <p:sldId id="348" r:id="rId15"/>
    <p:sldId id="338" r:id="rId16"/>
    <p:sldId id="341" r:id="rId17"/>
    <p:sldId id="351" r:id="rId18"/>
    <p:sldId id="342" r:id="rId19"/>
    <p:sldId id="343" r:id="rId20"/>
    <p:sldId id="344" r:id="rId21"/>
    <p:sldId id="345" r:id="rId22"/>
    <p:sldId id="349" r:id="rId23"/>
    <p:sldId id="346" r:id="rId24"/>
    <p:sldId id="347" r:id="rId25"/>
    <p:sldId id="339" r:id="rId26"/>
    <p:sldId id="310" r:id="rId2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ExtraBold" panose="000009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KIZELIS Nikos" initials="GN" lastIdx="1" clrIdx="0">
    <p:extLst>
      <p:ext uri="{19B8F6BF-5375-455C-9EA6-DF929625EA0E}">
        <p15:presenceInfo xmlns:p15="http://schemas.microsoft.com/office/powerpoint/2012/main" userId="S::ngkizeli@intrasoft-intl.com::3901a006-fadd-4b9c-8d5a-f13becf43a91" providerId="AD"/>
      </p:ext>
    </p:extLst>
  </p:cmAuthor>
  <p:cmAuthor id="2" name="f2822019@aueb.gr" initials="f" lastIdx="1" clrIdx="1">
    <p:extLst>
      <p:ext uri="{19B8F6BF-5375-455C-9EA6-DF929625EA0E}">
        <p15:presenceInfo xmlns:p15="http://schemas.microsoft.com/office/powerpoint/2012/main" userId="f2822019@aueb.g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561ED-C1E0-4487-8042-F60C87704C82}">
  <a:tblStyle styleId="{44A561ED-C1E0-4487-8042-F60C87704C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9063545964631"/>
          <c:y val="7.6350137091008241E-2"/>
          <c:w val="0.65449087766701963"/>
          <c:h val="0.9236498629089917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explosion val="20"/>
          <c:dPt>
            <c:idx val="0"/>
            <c:bubble3D val="0"/>
            <c:explosion val="14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7A4-42FE-9B29-8EE10B7224BD}"/>
              </c:ext>
            </c:extLst>
          </c:dPt>
          <c:dPt>
            <c:idx val="1"/>
            <c:bubble3D val="0"/>
            <c:explosion val="11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A4-42FE-9B29-8EE10B7224BD}"/>
              </c:ext>
            </c:extLst>
          </c:dPt>
          <c:dPt>
            <c:idx val="2"/>
            <c:bubble3D val="0"/>
            <c:explosion val="11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7A4-42FE-9B29-8EE10B7224B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03-4816-961F-E7E8F6311F9C}"/>
              </c:ext>
            </c:extLst>
          </c:dPt>
          <c:cat>
            <c:strRef>
              <c:f>Sheet1!$A$2:$A$5</c:f>
              <c:strCache>
                <c:ptCount val="3"/>
                <c:pt idx="0">
                  <c:v>NEITHER</c:v>
                </c:pt>
                <c:pt idx="1">
                  <c:v>EVIDENCE</c:v>
                </c:pt>
                <c:pt idx="2">
                  <c:v>CLAIM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0.69899999999999995</c:v>
                </c:pt>
                <c:pt idx="1">
                  <c:v>0.19400000000000001</c:v>
                </c:pt>
                <c:pt idx="2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A4-42FE-9B29-8EE10B722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BA010-6935-42FB-9F25-8C56C0C8CE31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B4476BD-E19D-4B35-A8E5-71C780E3A6C0}">
      <dgm:prSet phldrT="[Text]" phldr="0" custT="1"/>
      <dgm:spPr/>
      <dgm:t>
        <a:bodyPr/>
        <a:lstStyle/>
        <a:p>
          <a:r>
            <a:rPr lang="en-GB" sz="1400" dirty="0">
              <a:latin typeface="Montserrat" panose="00000500000000000000" pitchFamily="2" charset="0"/>
            </a:rPr>
            <a:t>14/07</a:t>
          </a:r>
        </a:p>
      </dgm:t>
    </dgm:pt>
    <dgm:pt modelId="{BBBD1168-9101-4D51-83BD-27316E64BA5E}" type="parTrans" cxnId="{5F9FC7F0-7DEA-460B-9E4C-6D92C376CAD3}">
      <dgm:prSet/>
      <dgm:spPr/>
      <dgm:t>
        <a:bodyPr/>
        <a:lstStyle/>
        <a:p>
          <a:endParaRPr lang="en-GB"/>
        </a:p>
      </dgm:t>
    </dgm:pt>
    <dgm:pt modelId="{0C713FF2-1157-4CE3-9F6A-CA851938D974}" type="sibTrans" cxnId="{5F9FC7F0-7DEA-460B-9E4C-6D92C376CAD3}">
      <dgm:prSet/>
      <dgm:spPr/>
      <dgm:t>
        <a:bodyPr/>
        <a:lstStyle/>
        <a:p>
          <a:endParaRPr lang="en-GB"/>
        </a:p>
      </dgm:t>
    </dgm:pt>
    <dgm:pt modelId="{AF5C17D3-D8CE-4CAD-99B7-6C1C4A3A9E2B}">
      <dgm:prSet phldrT="[Text]" phldr="0" custT="1"/>
      <dgm:spPr/>
      <dgm:t>
        <a:bodyPr/>
        <a:lstStyle/>
        <a:p>
          <a:r>
            <a:rPr lang="en-GB" sz="1400">
              <a:latin typeface="Montserrat" panose="00000500000000000000" pitchFamily="2" charset="0"/>
            </a:rPr>
            <a:t>31/08</a:t>
          </a:r>
          <a:endParaRPr lang="en-GB" sz="1400" dirty="0">
            <a:latin typeface="Montserrat" panose="00000500000000000000" pitchFamily="2" charset="0"/>
          </a:endParaRPr>
        </a:p>
      </dgm:t>
    </dgm:pt>
    <dgm:pt modelId="{D19E3E24-FCC3-4B7D-ADB1-50C427776A74}" type="parTrans" cxnId="{E6F518B3-B9AB-4AF9-8B5F-8B9ED450FDB5}">
      <dgm:prSet/>
      <dgm:spPr/>
      <dgm:t>
        <a:bodyPr/>
        <a:lstStyle/>
        <a:p>
          <a:endParaRPr lang="en-GB"/>
        </a:p>
      </dgm:t>
    </dgm:pt>
    <dgm:pt modelId="{C8169DD4-9B3E-4841-A59E-288AC16B8F07}" type="sibTrans" cxnId="{E6F518B3-B9AB-4AF9-8B5F-8B9ED450FDB5}">
      <dgm:prSet/>
      <dgm:spPr/>
      <dgm:t>
        <a:bodyPr/>
        <a:lstStyle/>
        <a:p>
          <a:endParaRPr lang="en-GB"/>
        </a:p>
      </dgm:t>
    </dgm:pt>
    <dgm:pt modelId="{F4CB11F3-FB7B-4F8A-943C-79AF09698276}">
      <dgm:prSet phldrT="[Text]" phldr="0" custT="1"/>
      <dgm:spPr/>
      <dgm:t>
        <a:bodyPr/>
        <a:lstStyle/>
        <a:p>
          <a:r>
            <a:rPr lang="en-GB" sz="1400">
              <a:latin typeface="Montserrat" panose="00000500000000000000" pitchFamily="2" charset="0"/>
            </a:rPr>
            <a:t>31/07</a:t>
          </a:r>
          <a:endParaRPr lang="en-GB" sz="1400" dirty="0">
            <a:latin typeface="Montserrat" panose="00000500000000000000" pitchFamily="2" charset="0"/>
          </a:endParaRPr>
        </a:p>
      </dgm:t>
    </dgm:pt>
    <dgm:pt modelId="{CB15E128-6DFA-4CE1-B65E-7C9858BDB536}" type="parTrans" cxnId="{8949672F-65FB-40E8-9C7F-3F0262459500}">
      <dgm:prSet/>
      <dgm:spPr/>
      <dgm:t>
        <a:bodyPr/>
        <a:lstStyle/>
        <a:p>
          <a:endParaRPr lang="en-GB"/>
        </a:p>
      </dgm:t>
    </dgm:pt>
    <dgm:pt modelId="{F50FB239-0F54-41F9-94B5-B240612486EA}" type="sibTrans" cxnId="{8949672F-65FB-40E8-9C7F-3F0262459500}">
      <dgm:prSet/>
      <dgm:spPr/>
      <dgm:t>
        <a:bodyPr/>
        <a:lstStyle/>
        <a:p>
          <a:endParaRPr lang="en-GB"/>
        </a:p>
      </dgm:t>
    </dgm:pt>
    <dgm:pt modelId="{2DF3F4B2-5F11-4292-8A44-D2290A0BE42F}">
      <dgm:prSet phldrT="[Text]" phldr="0" custT="1"/>
      <dgm:spPr/>
      <dgm:t>
        <a:bodyPr/>
        <a:lstStyle/>
        <a:p>
          <a:r>
            <a:rPr lang="en-GB" sz="1400">
              <a:latin typeface="Montserrat" panose="00000500000000000000" pitchFamily="2" charset="0"/>
            </a:rPr>
            <a:t>18/08</a:t>
          </a:r>
          <a:endParaRPr lang="en-GB" sz="1400" dirty="0">
            <a:latin typeface="Montserrat" panose="00000500000000000000" pitchFamily="2" charset="0"/>
          </a:endParaRPr>
        </a:p>
      </dgm:t>
    </dgm:pt>
    <dgm:pt modelId="{FA4B0D9B-E5AA-4419-9D83-9DD6CF50557F}" type="parTrans" cxnId="{8C36023D-3376-42A0-9766-82B9A32ADE7B}">
      <dgm:prSet/>
      <dgm:spPr/>
      <dgm:t>
        <a:bodyPr/>
        <a:lstStyle/>
        <a:p>
          <a:endParaRPr lang="en-GB"/>
        </a:p>
      </dgm:t>
    </dgm:pt>
    <dgm:pt modelId="{2529F51A-71E0-48BE-88FF-B9C98E8D0B6F}" type="sibTrans" cxnId="{8C36023D-3376-42A0-9766-82B9A32ADE7B}">
      <dgm:prSet/>
      <dgm:spPr/>
      <dgm:t>
        <a:bodyPr/>
        <a:lstStyle/>
        <a:p>
          <a:endParaRPr lang="en-GB"/>
        </a:p>
      </dgm:t>
    </dgm:pt>
    <dgm:pt modelId="{3F9FBB7B-A51F-4C9A-B159-1417A28D6ECB}">
      <dgm:prSet phldrT="[Text]" phldr="0" custT="1"/>
      <dgm:spPr/>
      <dgm:t>
        <a:bodyPr/>
        <a:lstStyle/>
        <a:p>
          <a:r>
            <a:rPr lang="en-GB" sz="1400">
              <a:latin typeface="Montserrat" panose="00000500000000000000" pitchFamily="2" charset="0"/>
            </a:rPr>
            <a:t>05/09</a:t>
          </a:r>
          <a:endParaRPr lang="en-GB" sz="1400" dirty="0">
            <a:latin typeface="Montserrat" panose="00000500000000000000" pitchFamily="2" charset="0"/>
          </a:endParaRPr>
        </a:p>
      </dgm:t>
    </dgm:pt>
    <dgm:pt modelId="{D0D2093D-593A-4386-818F-E2D243206271}" type="parTrans" cxnId="{075D5CF0-3BF0-48EB-8131-A9BDD22AEDEF}">
      <dgm:prSet/>
      <dgm:spPr/>
      <dgm:t>
        <a:bodyPr/>
        <a:lstStyle/>
        <a:p>
          <a:endParaRPr lang="en-GB"/>
        </a:p>
      </dgm:t>
    </dgm:pt>
    <dgm:pt modelId="{D6D94DD1-2769-409F-A5E5-E745C10B4C16}" type="sibTrans" cxnId="{075D5CF0-3BF0-48EB-8131-A9BDD22AEDEF}">
      <dgm:prSet/>
      <dgm:spPr/>
      <dgm:t>
        <a:bodyPr/>
        <a:lstStyle/>
        <a:p>
          <a:endParaRPr lang="en-GB"/>
        </a:p>
      </dgm:t>
    </dgm:pt>
    <dgm:pt modelId="{7462B8C7-48A9-4975-A33E-3A17843CB668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GB" sz="1800" dirty="0">
              <a:solidFill>
                <a:schemeClr val="bg1"/>
              </a:solidFill>
              <a:latin typeface="Montserrat" panose="00000500000000000000" pitchFamily="2" charset="0"/>
            </a:rPr>
            <a:t>Abstract Annotation</a:t>
          </a:r>
        </a:p>
      </dgm:t>
    </dgm:pt>
    <dgm:pt modelId="{D073BB3A-3805-4EB7-BAAF-C9AA1AB91FC7}" type="parTrans" cxnId="{C4B7F4AA-BD2E-42C4-889A-C807CF9D8F57}">
      <dgm:prSet/>
      <dgm:spPr/>
      <dgm:t>
        <a:bodyPr/>
        <a:lstStyle/>
        <a:p>
          <a:endParaRPr lang="en-GB"/>
        </a:p>
      </dgm:t>
    </dgm:pt>
    <dgm:pt modelId="{1D8191C6-638B-452D-9843-D9C3B87D02AF}" type="sibTrans" cxnId="{C4B7F4AA-BD2E-42C4-889A-C807CF9D8F57}">
      <dgm:prSet/>
      <dgm:spPr/>
      <dgm:t>
        <a:bodyPr/>
        <a:lstStyle/>
        <a:p>
          <a:endParaRPr lang="en-GB"/>
        </a:p>
      </dgm:t>
    </dgm:pt>
    <dgm:pt modelId="{9965EBB5-1159-47D9-BBC8-0A738D901D5A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GB" sz="1800" dirty="0">
              <a:solidFill>
                <a:schemeClr val="bg1"/>
              </a:solidFill>
              <a:latin typeface="Montserrat" panose="00000500000000000000" pitchFamily="2" charset="0"/>
            </a:rPr>
            <a:t>Data Preparation</a:t>
          </a:r>
        </a:p>
      </dgm:t>
    </dgm:pt>
    <dgm:pt modelId="{8E8A0D5C-3DE3-41E6-8818-E534355B6498}" type="parTrans" cxnId="{FF648A5A-3946-46F5-A622-4458B5F4AC5F}">
      <dgm:prSet/>
      <dgm:spPr/>
      <dgm:t>
        <a:bodyPr/>
        <a:lstStyle/>
        <a:p>
          <a:endParaRPr lang="en-GB"/>
        </a:p>
      </dgm:t>
    </dgm:pt>
    <dgm:pt modelId="{84DE0629-67F9-4E3B-B1BB-4B7EA8952C8E}" type="sibTrans" cxnId="{FF648A5A-3946-46F5-A622-4458B5F4AC5F}">
      <dgm:prSet/>
      <dgm:spPr/>
      <dgm:t>
        <a:bodyPr/>
        <a:lstStyle/>
        <a:p>
          <a:endParaRPr lang="en-GB"/>
        </a:p>
      </dgm:t>
    </dgm:pt>
    <dgm:pt modelId="{A529F6E2-6D24-4AF4-AC4D-E9513CDCA55A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Model implementation</a:t>
          </a:r>
        </a:p>
      </dgm:t>
    </dgm:pt>
    <dgm:pt modelId="{8421DB7E-54BA-485B-95F7-B3FFD78F4325}" type="parTrans" cxnId="{7D2EDB25-9C69-4FBF-9EC3-0B3C39A6B5C5}">
      <dgm:prSet/>
      <dgm:spPr/>
      <dgm:t>
        <a:bodyPr/>
        <a:lstStyle/>
        <a:p>
          <a:endParaRPr lang="en-GB"/>
        </a:p>
      </dgm:t>
    </dgm:pt>
    <dgm:pt modelId="{CE3EA580-B282-4666-8299-E483DA0FCD40}" type="sibTrans" cxnId="{7D2EDB25-9C69-4FBF-9EC3-0B3C39A6B5C5}">
      <dgm:prSet/>
      <dgm:spPr/>
      <dgm:t>
        <a:bodyPr/>
        <a:lstStyle/>
        <a:p>
          <a:endParaRPr lang="en-GB"/>
        </a:p>
      </dgm:t>
    </dgm:pt>
    <dgm:pt modelId="{7E00D1DA-6B53-4DB2-8884-A5DF35A7BBFE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Report Composition</a:t>
          </a:r>
        </a:p>
      </dgm:t>
    </dgm:pt>
    <dgm:pt modelId="{EFC8CBFD-4830-435A-8717-460F304C1587}" type="parTrans" cxnId="{52D545B6-64F1-469D-A881-197DC08D88F9}">
      <dgm:prSet/>
      <dgm:spPr/>
      <dgm:t>
        <a:bodyPr/>
        <a:lstStyle/>
        <a:p>
          <a:endParaRPr lang="en-GB"/>
        </a:p>
      </dgm:t>
    </dgm:pt>
    <dgm:pt modelId="{BC4B2A37-4E7B-4C2A-930C-C34CC3120755}" type="sibTrans" cxnId="{52D545B6-64F1-469D-A881-197DC08D88F9}">
      <dgm:prSet/>
      <dgm:spPr/>
      <dgm:t>
        <a:bodyPr/>
        <a:lstStyle/>
        <a:p>
          <a:endParaRPr lang="en-GB"/>
        </a:p>
      </dgm:t>
    </dgm:pt>
    <dgm:pt modelId="{4A4DA922-F7A6-43E5-8120-6D690F3B3DCD}">
      <dgm:prSet custT="1"/>
      <dgm:spPr>
        <a:solidFill>
          <a:schemeClr val="accent6">
            <a:alpha val="90000"/>
          </a:schemeClr>
        </a:solidFill>
        <a:ln>
          <a:solidFill>
            <a:schemeClr val="accent6"/>
          </a:solidFill>
        </a:ln>
      </dgm:spPr>
      <dgm:t>
        <a:bodyPr/>
        <a:lstStyle/>
        <a:p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Final Submission</a:t>
          </a:r>
        </a:p>
      </dgm:t>
    </dgm:pt>
    <dgm:pt modelId="{06829449-AC1F-4AEC-9066-8FA4D820504F}" type="parTrans" cxnId="{FE3D001E-9359-487D-BCB1-E9E187FCAC8A}">
      <dgm:prSet/>
      <dgm:spPr/>
      <dgm:t>
        <a:bodyPr/>
        <a:lstStyle/>
        <a:p>
          <a:endParaRPr lang="en-GB"/>
        </a:p>
      </dgm:t>
    </dgm:pt>
    <dgm:pt modelId="{0408A5AF-8109-4663-B9A0-7D674DC84020}" type="sibTrans" cxnId="{FE3D001E-9359-487D-BCB1-E9E187FCAC8A}">
      <dgm:prSet/>
      <dgm:spPr/>
      <dgm:t>
        <a:bodyPr/>
        <a:lstStyle/>
        <a:p>
          <a:endParaRPr lang="en-GB"/>
        </a:p>
      </dgm:t>
    </dgm:pt>
    <dgm:pt modelId="{16766441-7778-406B-8DE1-2117453800F3}" type="pres">
      <dgm:prSet presAssocID="{781BA010-6935-42FB-9F25-8C56C0C8CE31}" presName="linearFlow" presStyleCnt="0">
        <dgm:presLayoutVars>
          <dgm:dir/>
          <dgm:animLvl val="lvl"/>
          <dgm:resizeHandles val="exact"/>
        </dgm:presLayoutVars>
      </dgm:prSet>
      <dgm:spPr/>
    </dgm:pt>
    <dgm:pt modelId="{BA287892-4CB8-4C57-BED7-ADC5EC537F4B}" type="pres">
      <dgm:prSet presAssocID="{DB4476BD-E19D-4B35-A8E5-71C780E3A6C0}" presName="composite" presStyleCnt="0"/>
      <dgm:spPr/>
    </dgm:pt>
    <dgm:pt modelId="{63B9E196-2273-4C13-A989-F06E71EA3352}" type="pres">
      <dgm:prSet presAssocID="{DB4476BD-E19D-4B35-A8E5-71C780E3A6C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7BB03E6-AD02-4672-A101-9AF1814B168D}" type="pres">
      <dgm:prSet presAssocID="{DB4476BD-E19D-4B35-A8E5-71C780E3A6C0}" presName="descendantText" presStyleLbl="alignAcc1" presStyleIdx="0" presStyleCnt="5">
        <dgm:presLayoutVars>
          <dgm:bulletEnabled val="1"/>
        </dgm:presLayoutVars>
      </dgm:prSet>
      <dgm:spPr/>
    </dgm:pt>
    <dgm:pt modelId="{5B770E52-9031-49CD-A564-E1F38AE1A547}" type="pres">
      <dgm:prSet presAssocID="{0C713FF2-1157-4CE3-9F6A-CA851938D974}" presName="sp" presStyleCnt="0"/>
      <dgm:spPr/>
    </dgm:pt>
    <dgm:pt modelId="{03A1D49A-C72B-4407-B9CF-4DC8AE2434A9}" type="pres">
      <dgm:prSet presAssocID="{F4CB11F3-FB7B-4F8A-943C-79AF09698276}" presName="composite" presStyleCnt="0"/>
      <dgm:spPr/>
    </dgm:pt>
    <dgm:pt modelId="{55774D91-8F34-468D-9CEA-551DEAA7E5E5}" type="pres">
      <dgm:prSet presAssocID="{F4CB11F3-FB7B-4F8A-943C-79AF0969827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2B396DEA-4937-4F82-924C-6DBB8AB4F57B}" type="pres">
      <dgm:prSet presAssocID="{F4CB11F3-FB7B-4F8A-943C-79AF09698276}" presName="descendantText" presStyleLbl="alignAcc1" presStyleIdx="1" presStyleCnt="5">
        <dgm:presLayoutVars>
          <dgm:bulletEnabled val="1"/>
        </dgm:presLayoutVars>
      </dgm:prSet>
      <dgm:spPr/>
    </dgm:pt>
    <dgm:pt modelId="{BB2D68D8-4CC9-45AE-B443-F339FC0CA898}" type="pres">
      <dgm:prSet presAssocID="{F50FB239-0F54-41F9-94B5-B240612486EA}" presName="sp" presStyleCnt="0"/>
      <dgm:spPr/>
    </dgm:pt>
    <dgm:pt modelId="{DF08D8C2-4356-409A-A372-0C0A449BC863}" type="pres">
      <dgm:prSet presAssocID="{2DF3F4B2-5F11-4292-8A44-D2290A0BE42F}" presName="composite" presStyleCnt="0"/>
      <dgm:spPr/>
    </dgm:pt>
    <dgm:pt modelId="{2B96499B-B0E2-49BA-A862-06A93040AF68}" type="pres">
      <dgm:prSet presAssocID="{2DF3F4B2-5F11-4292-8A44-D2290A0BE42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8BEA1220-1DBD-4C3D-BF7C-CDD9AFD09B9A}" type="pres">
      <dgm:prSet presAssocID="{2DF3F4B2-5F11-4292-8A44-D2290A0BE42F}" presName="descendantText" presStyleLbl="alignAcc1" presStyleIdx="2" presStyleCnt="5">
        <dgm:presLayoutVars>
          <dgm:bulletEnabled val="1"/>
        </dgm:presLayoutVars>
      </dgm:prSet>
      <dgm:spPr/>
    </dgm:pt>
    <dgm:pt modelId="{384BFC0F-4CB9-48F3-9FF3-2F9E0E18A874}" type="pres">
      <dgm:prSet presAssocID="{2529F51A-71E0-48BE-88FF-B9C98E8D0B6F}" presName="sp" presStyleCnt="0"/>
      <dgm:spPr/>
    </dgm:pt>
    <dgm:pt modelId="{681C7DE4-90B6-458B-8F15-77604E1708CF}" type="pres">
      <dgm:prSet presAssocID="{AF5C17D3-D8CE-4CAD-99B7-6C1C4A3A9E2B}" presName="composite" presStyleCnt="0"/>
      <dgm:spPr/>
    </dgm:pt>
    <dgm:pt modelId="{EE666A27-BB5A-4604-98E3-8E299CA95459}" type="pres">
      <dgm:prSet presAssocID="{AF5C17D3-D8CE-4CAD-99B7-6C1C4A3A9E2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04712B8-A824-443B-A53A-CCC1B922031D}" type="pres">
      <dgm:prSet presAssocID="{AF5C17D3-D8CE-4CAD-99B7-6C1C4A3A9E2B}" presName="descendantText" presStyleLbl="alignAcc1" presStyleIdx="3" presStyleCnt="5">
        <dgm:presLayoutVars>
          <dgm:bulletEnabled val="1"/>
        </dgm:presLayoutVars>
      </dgm:prSet>
      <dgm:spPr/>
    </dgm:pt>
    <dgm:pt modelId="{6CBD0162-3678-4DE4-8F3D-48BAA6E38F4B}" type="pres">
      <dgm:prSet presAssocID="{C8169DD4-9B3E-4841-A59E-288AC16B8F07}" presName="sp" presStyleCnt="0"/>
      <dgm:spPr/>
    </dgm:pt>
    <dgm:pt modelId="{999619B8-2064-4E32-8527-055C51272939}" type="pres">
      <dgm:prSet presAssocID="{3F9FBB7B-A51F-4C9A-B159-1417A28D6ECB}" presName="composite" presStyleCnt="0"/>
      <dgm:spPr/>
    </dgm:pt>
    <dgm:pt modelId="{F80416FB-5AC5-4FEE-8BE2-16416C671940}" type="pres">
      <dgm:prSet presAssocID="{3F9FBB7B-A51F-4C9A-B159-1417A28D6EC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5501253-3A7C-4863-BB51-588FB63B60F3}" type="pres">
      <dgm:prSet presAssocID="{3F9FBB7B-A51F-4C9A-B159-1417A28D6EC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2A09D06-7FF1-4015-986E-3AF6265B73A5}" type="presOf" srcId="{AF5C17D3-D8CE-4CAD-99B7-6C1C4A3A9E2B}" destId="{EE666A27-BB5A-4604-98E3-8E299CA95459}" srcOrd="0" destOrd="0" presId="urn:microsoft.com/office/officeart/2005/8/layout/chevron2"/>
    <dgm:cxn modelId="{6BF51A1A-6962-44B1-B352-81E009FC6AB9}" type="presOf" srcId="{F4CB11F3-FB7B-4F8A-943C-79AF09698276}" destId="{55774D91-8F34-468D-9CEA-551DEAA7E5E5}" srcOrd="0" destOrd="0" presId="urn:microsoft.com/office/officeart/2005/8/layout/chevron2"/>
    <dgm:cxn modelId="{FE3D001E-9359-487D-BCB1-E9E187FCAC8A}" srcId="{3F9FBB7B-A51F-4C9A-B159-1417A28D6ECB}" destId="{4A4DA922-F7A6-43E5-8120-6D690F3B3DCD}" srcOrd="0" destOrd="0" parTransId="{06829449-AC1F-4AEC-9066-8FA4D820504F}" sibTransId="{0408A5AF-8109-4663-B9A0-7D674DC84020}"/>
    <dgm:cxn modelId="{7D2EDB25-9C69-4FBF-9EC3-0B3C39A6B5C5}" srcId="{2DF3F4B2-5F11-4292-8A44-D2290A0BE42F}" destId="{A529F6E2-6D24-4AF4-AC4D-E9513CDCA55A}" srcOrd="0" destOrd="0" parTransId="{8421DB7E-54BA-485B-95F7-B3FFD78F4325}" sibTransId="{CE3EA580-B282-4666-8299-E483DA0FCD40}"/>
    <dgm:cxn modelId="{7E3A7826-3FD0-4BF0-BC66-56A58496D940}" type="presOf" srcId="{4A4DA922-F7A6-43E5-8120-6D690F3B3DCD}" destId="{85501253-3A7C-4863-BB51-588FB63B60F3}" srcOrd="0" destOrd="0" presId="urn:microsoft.com/office/officeart/2005/8/layout/chevron2"/>
    <dgm:cxn modelId="{8949672F-65FB-40E8-9C7F-3F0262459500}" srcId="{781BA010-6935-42FB-9F25-8C56C0C8CE31}" destId="{F4CB11F3-FB7B-4F8A-943C-79AF09698276}" srcOrd="1" destOrd="0" parTransId="{CB15E128-6DFA-4CE1-B65E-7C9858BDB536}" sibTransId="{F50FB239-0F54-41F9-94B5-B240612486EA}"/>
    <dgm:cxn modelId="{AE944335-2AE5-4143-A7AF-4628400C1A86}" type="presOf" srcId="{DB4476BD-E19D-4B35-A8E5-71C780E3A6C0}" destId="{63B9E196-2273-4C13-A989-F06E71EA3352}" srcOrd="0" destOrd="0" presId="urn:microsoft.com/office/officeart/2005/8/layout/chevron2"/>
    <dgm:cxn modelId="{8C36023D-3376-42A0-9766-82B9A32ADE7B}" srcId="{781BA010-6935-42FB-9F25-8C56C0C8CE31}" destId="{2DF3F4B2-5F11-4292-8A44-D2290A0BE42F}" srcOrd="2" destOrd="0" parTransId="{FA4B0D9B-E5AA-4419-9D83-9DD6CF50557F}" sibTransId="{2529F51A-71E0-48BE-88FF-B9C98E8D0B6F}"/>
    <dgm:cxn modelId="{F78D3C63-FFB6-41B5-970C-DEEAB37B9C0B}" type="presOf" srcId="{3F9FBB7B-A51F-4C9A-B159-1417A28D6ECB}" destId="{F80416FB-5AC5-4FEE-8BE2-16416C671940}" srcOrd="0" destOrd="0" presId="urn:microsoft.com/office/officeart/2005/8/layout/chevron2"/>
    <dgm:cxn modelId="{EA38FE4F-BF6E-4F83-ABC7-F3CFEBD7C959}" type="presOf" srcId="{A529F6E2-6D24-4AF4-AC4D-E9513CDCA55A}" destId="{8BEA1220-1DBD-4C3D-BF7C-CDD9AFD09B9A}" srcOrd="0" destOrd="0" presId="urn:microsoft.com/office/officeart/2005/8/layout/chevron2"/>
    <dgm:cxn modelId="{FF648A5A-3946-46F5-A622-4458B5F4AC5F}" srcId="{F4CB11F3-FB7B-4F8A-943C-79AF09698276}" destId="{9965EBB5-1159-47D9-BBC8-0A738D901D5A}" srcOrd="0" destOrd="0" parTransId="{8E8A0D5C-3DE3-41E6-8818-E534355B6498}" sibTransId="{84DE0629-67F9-4E3B-B1BB-4B7EA8952C8E}"/>
    <dgm:cxn modelId="{A7712C81-6654-405C-9630-671D7FB3F2E1}" type="presOf" srcId="{781BA010-6935-42FB-9F25-8C56C0C8CE31}" destId="{16766441-7778-406B-8DE1-2117453800F3}" srcOrd="0" destOrd="0" presId="urn:microsoft.com/office/officeart/2005/8/layout/chevron2"/>
    <dgm:cxn modelId="{C4B7F4AA-BD2E-42C4-889A-C807CF9D8F57}" srcId="{DB4476BD-E19D-4B35-A8E5-71C780E3A6C0}" destId="{7462B8C7-48A9-4975-A33E-3A17843CB668}" srcOrd="0" destOrd="0" parTransId="{D073BB3A-3805-4EB7-BAAF-C9AA1AB91FC7}" sibTransId="{1D8191C6-638B-452D-9843-D9C3B87D02AF}"/>
    <dgm:cxn modelId="{477BF8AB-99D4-4CFE-99C1-059837DAD4FE}" type="presOf" srcId="{9965EBB5-1159-47D9-BBC8-0A738D901D5A}" destId="{2B396DEA-4937-4F82-924C-6DBB8AB4F57B}" srcOrd="0" destOrd="0" presId="urn:microsoft.com/office/officeart/2005/8/layout/chevron2"/>
    <dgm:cxn modelId="{E6F518B3-B9AB-4AF9-8B5F-8B9ED450FDB5}" srcId="{781BA010-6935-42FB-9F25-8C56C0C8CE31}" destId="{AF5C17D3-D8CE-4CAD-99B7-6C1C4A3A9E2B}" srcOrd="3" destOrd="0" parTransId="{D19E3E24-FCC3-4B7D-ADB1-50C427776A74}" sibTransId="{C8169DD4-9B3E-4841-A59E-288AC16B8F07}"/>
    <dgm:cxn modelId="{52D545B6-64F1-469D-A881-197DC08D88F9}" srcId="{AF5C17D3-D8CE-4CAD-99B7-6C1C4A3A9E2B}" destId="{7E00D1DA-6B53-4DB2-8884-A5DF35A7BBFE}" srcOrd="0" destOrd="0" parTransId="{EFC8CBFD-4830-435A-8717-460F304C1587}" sibTransId="{BC4B2A37-4E7B-4C2A-930C-C34CC3120755}"/>
    <dgm:cxn modelId="{1B9F0BB9-E993-436D-BC10-F7C515FB8A18}" type="presOf" srcId="{7E00D1DA-6B53-4DB2-8884-A5DF35A7BBFE}" destId="{704712B8-A824-443B-A53A-CCC1B922031D}" srcOrd="0" destOrd="0" presId="urn:microsoft.com/office/officeart/2005/8/layout/chevron2"/>
    <dgm:cxn modelId="{B84015E7-56E6-4D97-848C-12AC5D754880}" type="presOf" srcId="{7462B8C7-48A9-4975-A33E-3A17843CB668}" destId="{27BB03E6-AD02-4672-A101-9AF1814B168D}" srcOrd="0" destOrd="0" presId="urn:microsoft.com/office/officeart/2005/8/layout/chevron2"/>
    <dgm:cxn modelId="{0211C5EA-571C-4A02-8413-C65810015F01}" type="presOf" srcId="{2DF3F4B2-5F11-4292-8A44-D2290A0BE42F}" destId="{2B96499B-B0E2-49BA-A862-06A93040AF68}" srcOrd="0" destOrd="0" presId="urn:microsoft.com/office/officeart/2005/8/layout/chevron2"/>
    <dgm:cxn modelId="{075D5CF0-3BF0-48EB-8131-A9BDD22AEDEF}" srcId="{781BA010-6935-42FB-9F25-8C56C0C8CE31}" destId="{3F9FBB7B-A51F-4C9A-B159-1417A28D6ECB}" srcOrd="4" destOrd="0" parTransId="{D0D2093D-593A-4386-818F-E2D243206271}" sibTransId="{D6D94DD1-2769-409F-A5E5-E745C10B4C16}"/>
    <dgm:cxn modelId="{5F9FC7F0-7DEA-460B-9E4C-6D92C376CAD3}" srcId="{781BA010-6935-42FB-9F25-8C56C0C8CE31}" destId="{DB4476BD-E19D-4B35-A8E5-71C780E3A6C0}" srcOrd="0" destOrd="0" parTransId="{BBBD1168-9101-4D51-83BD-27316E64BA5E}" sibTransId="{0C713FF2-1157-4CE3-9F6A-CA851938D974}"/>
    <dgm:cxn modelId="{731F6309-2140-426E-B751-F50195FA57B4}" type="presParOf" srcId="{16766441-7778-406B-8DE1-2117453800F3}" destId="{BA287892-4CB8-4C57-BED7-ADC5EC537F4B}" srcOrd="0" destOrd="0" presId="urn:microsoft.com/office/officeart/2005/8/layout/chevron2"/>
    <dgm:cxn modelId="{D1007D8C-1D57-4C67-9373-6AE3467B82EF}" type="presParOf" srcId="{BA287892-4CB8-4C57-BED7-ADC5EC537F4B}" destId="{63B9E196-2273-4C13-A989-F06E71EA3352}" srcOrd="0" destOrd="0" presId="urn:microsoft.com/office/officeart/2005/8/layout/chevron2"/>
    <dgm:cxn modelId="{C229020A-4E9E-4408-8544-0506D40657C5}" type="presParOf" srcId="{BA287892-4CB8-4C57-BED7-ADC5EC537F4B}" destId="{27BB03E6-AD02-4672-A101-9AF1814B168D}" srcOrd="1" destOrd="0" presId="urn:microsoft.com/office/officeart/2005/8/layout/chevron2"/>
    <dgm:cxn modelId="{A6ACEEBF-B50D-4C05-B676-89B7C7C31673}" type="presParOf" srcId="{16766441-7778-406B-8DE1-2117453800F3}" destId="{5B770E52-9031-49CD-A564-E1F38AE1A547}" srcOrd="1" destOrd="0" presId="urn:microsoft.com/office/officeart/2005/8/layout/chevron2"/>
    <dgm:cxn modelId="{34C7F3DD-C8A5-45F8-A13A-CFD5CEE74DBE}" type="presParOf" srcId="{16766441-7778-406B-8DE1-2117453800F3}" destId="{03A1D49A-C72B-4407-B9CF-4DC8AE2434A9}" srcOrd="2" destOrd="0" presId="urn:microsoft.com/office/officeart/2005/8/layout/chevron2"/>
    <dgm:cxn modelId="{78EDBE5E-62EB-49ED-B7CD-13255D2EF0EC}" type="presParOf" srcId="{03A1D49A-C72B-4407-B9CF-4DC8AE2434A9}" destId="{55774D91-8F34-468D-9CEA-551DEAA7E5E5}" srcOrd="0" destOrd="0" presId="urn:microsoft.com/office/officeart/2005/8/layout/chevron2"/>
    <dgm:cxn modelId="{0F996CAD-BD44-4425-A3F5-4F45A8BE8FCD}" type="presParOf" srcId="{03A1D49A-C72B-4407-B9CF-4DC8AE2434A9}" destId="{2B396DEA-4937-4F82-924C-6DBB8AB4F57B}" srcOrd="1" destOrd="0" presId="urn:microsoft.com/office/officeart/2005/8/layout/chevron2"/>
    <dgm:cxn modelId="{73B825DD-5D58-40EA-BDCC-D30FE1AE9477}" type="presParOf" srcId="{16766441-7778-406B-8DE1-2117453800F3}" destId="{BB2D68D8-4CC9-45AE-B443-F339FC0CA898}" srcOrd="3" destOrd="0" presId="urn:microsoft.com/office/officeart/2005/8/layout/chevron2"/>
    <dgm:cxn modelId="{7C84FDE0-D528-4227-8243-42AF786FE2A8}" type="presParOf" srcId="{16766441-7778-406B-8DE1-2117453800F3}" destId="{DF08D8C2-4356-409A-A372-0C0A449BC863}" srcOrd="4" destOrd="0" presId="urn:microsoft.com/office/officeart/2005/8/layout/chevron2"/>
    <dgm:cxn modelId="{B4F1CEE4-97F4-439A-8EFA-0321CAA070AF}" type="presParOf" srcId="{DF08D8C2-4356-409A-A372-0C0A449BC863}" destId="{2B96499B-B0E2-49BA-A862-06A93040AF68}" srcOrd="0" destOrd="0" presId="urn:microsoft.com/office/officeart/2005/8/layout/chevron2"/>
    <dgm:cxn modelId="{54205C42-8571-402C-B257-6ECFB4A4D001}" type="presParOf" srcId="{DF08D8C2-4356-409A-A372-0C0A449BC863}" destId="{8BEA1220-1DBD-4C3D-BF7C-CDD9AFD09B9A}" srcOrd="1" destOrd="0" presId="urn:microsoft.com/office/officeart/2005/8/layout/chevron2"/>
    <dgm:cxn modelId="{0F872365-A2E0-4B5F-A4FD-D2C916324D34}" type="presParOf" srcId="{16766441-7778-406B-8DE1-2117453800F3}" destId="{384BFC0F-4CB9-48F3-9FF3-2F9E0E18A874}" srcOrd="5" destOrd="0" presId="urn:microsoft.com/office/officeart/2005/8/layout/chevron2"/>
    <dgm:cxn modelId="{208BAE81-502B-49C5-9935-2A59B6738C0D}" type="presParOf" srcId="{16766441-7778-406B-8DE1-2117453800F3}" destId="{681C7DE4-90B6-458B-8F15-77604E1708CF}" srcOrd="6" destOrd="0" presId="urn:microsoft.com/office/officeart/2005/8/layout/chevron2"/>
    <dgm:cxn modelId="{08A276FD-75FE-4559-8FA8-347BA8E08EB6}" type="presParOf" srcId="{681C7DE4-90B6-458B-8F15-77604E1708CF}" destId="{EE666A27-BB5A-4604-98E3-8E299CA95459}" srcOrd="0" destOrd="0" presId="urn:microsoft.com/office/officeart/2005/8/layout/chevron2"/>
    <dgm:cxn modelId="{06611C31-B6CE-4C0C-9D61-3812729A397A}" type="presParOf" srcId="{681C7DE4-90B6-458B-8F15-77604E1708CF}" destId="{704712B8-A824-443B-A53A-CCC1B922031D}" srcOrd="1" destOrd="0" presId="urn:microsoft.com/office/officeart/2005/8/layout/chevron2"/>
    <dgm:cxn modelId="{86C8EF41-451F-42A3-B5A7-5D14626A8B9E}" type="presParOf" srcId="{16766441-7778-406B-8DE1-2117453800F3}" destId="{6CBD0162-3678-4DE4-8F3D-48BAA6E38F4B}" srcOrd="7" destOrd="0" presId="urn:microsoft.com/office/officeart/2005/8/layout/chevron2"/>
    <dgm:cxn modelId="{24D838EA-1059-4C84-8CE1-A23519F1CF61}" type="presParOf" srcId="{16766441-7778-406B-8DE1-2117453800F3}" destId="{999619B8-2064-4E32-8527-055C51272939}" srcOrd="8" destOrd="0" presId="urn:microsoft.com/office/officeart/2005/8/layout/chevron2"/>
    <dgm:cxn modelId="{3C002522-C07A-4BE3-A923-A41D6865B6DD}" type="presParOf" srcId="{999619B8-2064-4E32-8527-055C51272939}" destId="{F80416FB-5AC5-4FEE-8BE2-16416C671940}" srcOrd="0" destOrd="0" presId="urn:microsoft.com/office/officeart/2005/8/layout/chevron2"/>
    <dgm:cxn modelId="{7CBCCAB2-C2BC-4D37-9191-C9C32F5A038E}" type="presParOf" srcId="{999619B8-2064-4E32-8527-055C51272939}" destId="{85501253-3A7C-4863-BB51-588FB63B60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E196-2273-4C13-A989-F06E71EA3352}">
      <dsp:nvSpPr>
        <dsp:cNvPr id="0" name=""/>
        <dsp:cNvSpPr/>
      </dsp:nvSpPr>
      <dsp:spPr>
        <a:xfrm rot="5400000">
          <a:off x="-139356" y="139542"/>
          <a:ext cx="929040" cy="650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Montserrat" panose="00000500000000000000" pitchFamily="2" charset="0"/>
            </a:rPr>
            <a:t>14/07</a:t>
          </a:r>
        </a:p>
      </dsp:txBody>
      <dsp:txXfrm rot="-5400000">
        <a:off x="0" y="325350"/>
        <a:ext cx="650328" cy="278712"/>
      </dsp:txXfrm>
    </dsp:sp>
    <dsp:sp modelId="{27BB03E6-AD02-4672-A101-9AF1814B168D}">
      <dsp:nvSpPr>
        <dsp:cNvPr id="0" name=""/>
        <dsp:cNvSpPr/>
      </dsp:nvSpPr>
      <dsp:spPr>
        <a:xfrm rot="5400000">
          <a:off x="2424767" y="-1774252"/>
          <a:ext cx="603876" cy="4152754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</a:rPr>
            <a:t>Abstract Annotation</a:t>
          </a:r>
        </a:p>
      </dsp:txBody>
      <dsp:txXfrm rot="-5400000">
        <a:off x="650329" y="29665"/>
        <a:ext cx="4123275" cy="544918"/>
      </dsp:txXfrm>
    </dsp:sp>
    <dsp:sp modelId="{55774D91-8F34-468D-9CEA-551DEAA7E5E5}">
      <dsp:nvSpPr>
        <dsp:cNvPr id="0" name=""/>
        <dsp:cNvSpPr/>
      </dsp:nvSpPr>
      <dsp:spPr>
        <a:xfrm rot="5400000">
          <a:off x="-139356" y="949179"/>
          <a:ext cx="929040" cy="650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Montserrat" panose="00000500000000000000" pitchFamily="2" charset="0"/>
            </a:rPr>
            <a:t>31/07</a:t>
          </a:r>
          <a:endParaRPr lang="en-GB" sz="1400" kern="1200" dirty="0">
            <a:latin typeface="Montserrat" panose="00000500000000000000" pitchFamily="2" charset="0"/>
          </a:endParaRPr>
        </a:p>
      </dsp:txBody>
      <dsp:txXfrm rot="-5400000">
        <a:off x="0" y="1134987"/>
        <a:ext cx="650328" cy="278712"/>
      </dsp:txXfrm>
    </dsp:sp>
    <dsp:sp modelId="{2B396DEA-4937-4F82-924C-6DBB8AB4F57B}">
      <dsp:nvSpPr>
        <dsp:cNvPr id="0" name=""/>
        <dsp:cNvSpPr/>
      </dsp:nvSpPr>
      <dsp:spPr>
        <a:xfrm rot="5400000">
          <a:off x="2424767" y="-964615"/>
          <a:ext cx="603876" cy="4152754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</a:rPr>
            <a:t>Data Preparation</a:t>
          </a:r>
        </a:p>
      </dsp:txBody>
      <dsp:txXfrm rot="-5400000">
        <a:off x="650329" y="839302"/>
        <a:ext cx="4123275" cy="544918"/>
      </dsp:txXfrm>
    </dsp:sp>
    <dsp:sp modelId="{2B96499B-B0E2-49BA-A862-06A93040AF68}">
      <dsp:nvSpPr>
        <dsp:cNvPr id="0" name=""/>
        <dsp:cNvSpPr/>
      </dsp:nvSpPr>
      <dsp:spPr>
        <a:xfrm rot="5400000">
          <a:off x="-139356" y="1758817"/>
          <a:ext cx="929040" cy="650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Montserrat" panose="00000500000000000000" pitchFamily="2" charset="0"/>
            </a:rPr>
            <a:t>18/08</a:t>
          </a:r>
          <a:endParaRPr lang="en-GB" sz="1400" kern="1200" dirty="0">
            <a:latin typeface="Montserrat" panose="00000500000000000000" pitchFamily="2" charset="0"/>
          </a:endParaRPr>
        </a:p>
      </dsp:txBody>
      <dsp:txXfrm rot="-5400000">
        <a:off x="0" y="1944625"/>
        <a:ext cx="650328" cy="278712"/>
      </dsp:txXfrm>
    </dsp:sp>
    <dsp:sp modelId="{8BEA1220-1DBD-4C3D-BF7C-CDD9AFD09B9A}">
      <dsp:nvSpPr>
        <dsp:cNvPr id="0" name=""/>
        <dsp:cNvSpPr/>
      </dsp:nvSpPr>
      <dsp:spPr>
        <a:xfrm rot="5400000">
          <a:off x="2424767" y="-154977"/>
          <a:ext cx="603876" cy="4152754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Model implementation</a:t>
          </a:r>
        </a:p>
      </dsp:txBody>
      <dsp:txXfrm rot="-5400000">
        <a:off x="650329" y="1648940"/>
        <a:ext cx="4123275" cy="544918"/>
      </dsp:txXfrm>
    </dsp:sp>
    <dsp:sp modelId="{EE666A27-BB5A-4604-98E3-8E299CA95459}">
      <dsp:nvSpPr>
        <dsp:cNvPr id="0" name=""/>
        <dsp:cNvSpPr/>
      </dsp:nvSpPr>
      <dsp:spPr>
        <a:xfrm rot="5400000">
          <a:off x="-139356" y="2568454"/>
          <a:ext cx="929040" cy="650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Montserrat" panose="00000500000000000000" pitchFamily="2" charset="0"/>
            </a:rPr>
            <a:t>31/08</a:t>
          </a:r>
          <a:endParaRPr lang="en-GB" sz="1400" kern="1200" dirty="0">
            <a:latin typeface="Montserrat" panose="00000500000000000000" pitchFamily="2" charset="0"/>
          </a:endParaRPr>
        </a:p>
      </dsp:txBody>
      <dsp:txXfrm rot="-5400000">
        <a:off x="0" y="2754262"/>
        <a:ext cx="650328" cy="278712"/>
      </dsp:txXfrm>
    </dsp:sp>
    <dsp:sp modelId="{704712B8-A824-443B-A53A-CCC1B922031D}">
      <dsp:nvSpPr>
        <dsp:cNvPr id="0" name=""/>
        <dsp:cNvSpPr/>
      </dsp:nvSpPr>
      <dsp:spPr>
        <a:xfrm rot="5400000">
          <a:off x="2424767" y="654659"/>
          <a:ext cx="603876" cy="4152754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Report Composition</a:t>
          </a:r>
        </a:p>
      </dsp:txBody>
      <dsp:txXfrm rot="-5400000">
        <a:off x="650329" y="2458577"/>
        <a:ext cx="4123275" cy="544918"/>
      </dsp:txXfrm>
    </dsp:sp>
    <dsp:sp modelId="{F80416FB-5AC5-4FEE-8BE2-16416C671940}">
      <dsp:nvSpPr>
        <dsp:cNvPr id="0" name=""/>
        <dsp:cNvSpPr/>
      </dsp:nvSpPr>
      <dsp:spPr>
        <a:xfrm rot="5400000">
          <a:off x="-139356" y="3378091"/>
          <a:ext cx="929040" cy="6503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Montserrat" panose="00000500000000000000" pitchFamily="2" charset="0"/>
            </a:rPr>
            <a:t>05/09</a:t>
          </a:r>
          <a:endParaRPr lang="en-GB" sz="1400" kern="1200" dirty="0">
            <a:latin typeface="Montserrat" panose="00000500000000000000" pitchFamily="2" charset="0"/>
          </a:endParaRPr>
        </a:p>
      </dsp:txBody>
      <dsp:txXfrm rot="-5400000">
        <a:off x="0" y="3563899"/>
        <a:ext cx="650328" cy="278712"/>
      </dsp:txXfrm>
    </dsp:sp>
    <dsp:sp modelId="{85501253-3A7C-4863-BB51-588FB63B60F3}">
      <dsp:nvSpPr>
        <dsp:cNvPr id="0" name=""/>
        <dsp:cNvSpPr/>
      </dsp:nvSpPr>
      <dsp:spPr>
        <a:xfrm rot="5400000">
          <a:off x="2424767" y="1464296"/>
          <a:ext cx="603876" cy="4152754"/>
        </a:xfrm>
        <a:prstGeom prst="round2Same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bg1"/>
              </a:solidFill>
              <a:latin typeface="Montserrat" panose="00000500000000000000" pitchFamily="2" charset="0"/>
              <a:ea typeface="+mn-ea"/>
              <a:cs typeface="+mn-cs"/>
            </a:rPr>
            <a:t>Final Submission</a:t>
          </a:r>
        </a:p>
      </dsp:txBody>
      <dsp:txXfrm rot="-5400000">
        <a:off x="650329" y="3268214"/>
        <a:ext cx="4123275" cy="54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783254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 panose="00000500000000000000" pitchFamily="2" charset="0"/>
              </a:rPr>
              <a:t>Argumentation Mining Project</a:t>
            </a:r>
            <a:endParaRPr sz="2800" dirty="0">
              <a:latin typeface="Montserrat" panose="00000500000000000000" pitchFamily="2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Montserrat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Montserrat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2" charset="0"/>
              </a:rPr>
              <a:t>MSc Business Analytics AUEB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833952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Machine Learning &amp; Content Analytics</a:t>
            </a:r>
            <a:endParaRPr sz="2000" b="0" dirty="0"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56" y="118166"/>
            <a:ext cx="4629300" cy="941400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Intuitive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56" y="588866"/>
            <a:ext cx="8056644" cy="2275631"/>
          </a:xfrm>
        </p:spPr>
        <p:txBody>
          <a:bodyPr/>
          <a:lstStyle/>
          <a:p>
            <a:pPr marL="155575" indent="0">
              <a:buNone/>
            </a:pPr>
            <a:endParaRPr lang="en-GB" sz="1600" dirty="0"/>
          </a:p>
          <a:p>
            <a:pPr marL="155575" indent="0">
              <a:buNone/>
            </a:pPr>
            <a:r>
              <a:rPr lang="en-GB" sz="1600" dirty="0">
                <a:solidFill>
                  <a:schemeClr val="accent1"/>
                </a:solidFill>
              </a:rPr>
              <a:t>LEXICON - EVIDENCE</a:t>
            </a:r>
          </a:p>
          <a:p>
            <a:pPr marL="155575" indent="0">
              <a:buNone/>
            </a:pPr>
            <a:endParaRPr lang="en-GB" sz="1600" dirty="0"/>
          </a:p>
          <a:p>
            <a:pPr marL="441325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We create a lexicon with the 25 most common words that exist in</a:t>
            </a:r>
          </a:p>
          <a:p>
            <a:pPr marL="155575" indent="0">
              <a:buClr>
                <a:schemeClr val="tx2">
                  <a:lumMod val="75000"/>
                </a:schemeClr>
              </a:buClr>
              <a:buNone/>
            </a:pPr>
            <a:r>
              <a:rPr lang="en-GB" dirty="0"/>
              <a:t>      evidence-based sentences.</a:t>
            </a:r>
          </a:p>
          <a:p>
            <a:pPr marL="155575" indent="0">
              <a:buClr>
                <a:schemeClr val="tx2">
                  <a:lumMod val="75000"/>
                </a:schemeClr>
              </a:buClr>
              <a:buNone/>
            </a:pPr>
            <a:endParaRPr lang="en-GB" dirty="0"/>
          </a:p>
          <a:p>
            <a:pPr marL="441325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We are interested if can predict the evidence-based sentence from test dataset just by the occurrence of at least one word of the lexicon in the sentence.</a:t>
            </a:r>
          </a:p>
          <a:p>
            <a:pPr marL="596900" lvl="1" indent="0">
              <a:buNone/>
            </a:pPr>
            <a:endParaRPr lang="en-GB" sz="1600" dirty="0"/>
          </a:p>
          <a:p>
            <a:pPr marL="612775" lvl="1" indent="0">
              <a:buNone/>
            </a:pPr>
            <a:r>
              <a:rPr lang="en-GB" sz="1600" dirty="0"/>
              <a:t>            </a:t>
            </a:r>
          </a:p>
          <a:p>
            <a:pPr marL="155575" indent="0">
              <a:buNone/>
            </a:pPr>
            <a:endParaRPr lang="en-GB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2386F7C2-5614-4F95-901D-DD76D8CB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41" y="4049550"/>
            <a:ext cx="811058" cy="81105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094EDF-312C-4BFD-A6A2-863BADD06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61381"/>
              </p:ext>
            </p:extLst>
          </p:nvPr>
        </p:nvGraphicFramePr>
        <p:xfrm>
          <a:off x="641498" y="2770415"/>
          <a:ext cx="5227674" cy="11295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21219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2063897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742558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76521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Montserrat" panose="00000500000000000000" pitchFamily="2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7652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1392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471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7652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3828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3911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0D0BEE-0258-4381-8873-BA339B49C78B}"/>
              </a:ext>
            </a:extLst>
          </p:cNvPr>
          <p:cNvSpPr txBox="1"/>
          <p:nvPr/>
        </p:nvSpPr>
        <p:spPr>
          <a:xfrm>
            <a:off x="1531088" y="4214277"/>
            <a:ext cx="27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55% Accuracy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74% Recall</a:t>
            </a:r>
          </a:p>
        </p:txBody>
      </p:sp>
    </p:spTree>
    <p:extLst>
      <p:ext uri="{BB962C8B-B14F-4D97-AF65-F5344CB8AC3E}">
        <p14:creationId xmlns:p14="http://schemas.microsoft.com/office/powerpoint/2010/main" val="428967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08021" y="173582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Neural Networks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579D6-F6B4-4310-8B4F-336DF21E0DEE}"/>
              </a:ext>
            </a:extLst>
          </p:cNvPr>
          <p:cNvSpPr txBox="1"/>
          <p:nvPr/>
        </p:nvSpPr>
        <p:spPr>
          <a:xfrm>
            <a:off x="428523" y="1419447"/>
            <a:ext cx="6092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Pre-Processing our Data (labels to integers, etc.)</a:t>
            </a:r>
          </a:p>
          <a:p>
            <a:pPr>
              <a:buClr>
                <a:schemeClr val="bg1"/>
              </a:buClr>
            </a:pPr>
            <a:endParaRPr lang="en-US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Our Y variable was transformed to One-Hot Vectors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Defining our vocabulary with 15,000 words in total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Tokenization (Training Dataset)</a:t>
            </a:r>
            <a:endParaRPr lang="el-G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5800C28-EE05-4ABF-BDF3-7A0FC605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4" y="1650806"/>
            <a:ext cx="4742444" cy="25383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Γραφικό 8" descr="Σημάδι ελέγχου">
            <a:extLst>
              <a:ext uri="{FF2B5EF4-FFF2-40B4-BE49-F238E27FC236}">
                <a16:creationId xmlns:a16="http://schemas.microsoft.com/office/drawing/2014/main" id="{B950339C-0DA6-4C24-96A9-F8018C577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3219">
            <a:off x="6159701" y="2026992"/>
            <a:ext cx="351782" cy="38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EC8CF-3911-44F4-ABC9-AC21A0174C85}"/>
              </a:ext>
            </a:extLst>
          </p:cNvPr>
          <p:cNvSpPr txBox="1"/>
          <p:nvPr/>
        </p:nvSpPr>
        <p:spPr>
          <a:xfrm>
            <a:off x="6655981" y="2049980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/>
                </a:solidFill>
              </a:rPr>
              <a:t>960,259 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Params</a:t>
            </a:r>
          </a:p>
        </p:txBody>
      </p:sp>
      <p:pic>
        <p:nvPicPr>
          <p:cNvPr id="11" name="Γραφικό 10" descr="Σημάδι ελέγχου">
            <a:extLst>
              <a:ext uri="{FF2B5EF4-FFF2-40B4-BE49-F238E27FC236}">
                <a16:creationId xmlns:a16="http://schemas.microsoft.com/office/drawing/2014/main" id="{AC54F45E-936D-4311-ABD5-39434997D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3219">
            <a:off x="6106538" y="2631150"/>
            <a:ext cx="351782" cy="38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E8FA93-34FF-41BF-AECD-5D7962B30FE7}"/>
              </a:ext>
            </a:extLst>
          </p:cNvPr>
          <p:cNvSpPr txBox="1"/>
          <p:nvPr/>
        </p:nvSpPr>
        <p:spPr>
          <a:xfrm>
            <a:off x="6655981" y="2654138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Dropout (40%)</a:t>
            </a:r>
          </a:p>
        </p:txBody>
      </p:sp>
      <p:pic>
        <p:nvPicPr>
          <p:cNvPr id="13" name="Γραφικό 12" descr="Σημάδι ελέγχου">
            <a:extLst>
              <a:ext uri="{FF2B5EF4-FFF2-40B4-BE49-F238E27FC236}">
                <a16:creationId xmlns:a16="http://schemas.microsoft.com/office/drawing/2014/main" id="{113DA8CB-9345-46A9-9615-894BB97CC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3219">
            <a:off x="6106538" y="3269725"/>
            <a:ext cx="351782" cy="384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ABD4BC-0B33-4BD3-9F51-508CAA405A94}"/>
              </a:ext>
            </a:extLst>
          </p:cNvPr>
          <p:cNvSpPr txBox="1"/>
          <p:nvPr/>
        </p:nvSpPr>
        <p:spPr>
          <a:xfrm>
            <a:off x="6655981" y="3235580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74356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- Results</a:t>
            </a:r>
          </a:p>
        </p:txBody>
      </p:sp>
      <p:graphicFrame>
        <p:nvGraphicFramePr>
          <p:cNvPr id="15" name="Google Shape;585;p44">
            <a:extLst>
              <a:ext uri="{FF2B5EF4-FFF2-40B4-BE49-F238E27FC236}">
                <a16:creationId xmlns:a16="http://schemas.microsoft.com/office/drawing/2014/main" id="{61BF9F21-402E-4CEF-B2C4-7CEE7BAB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472023"/>
              </p:ext>
            </p:extLst>
          </p:nvPr>
        </p:nvGraphicFramePr>
        <p:xfrm>
          <a:off x="246193" y="1054840"/>
          <a:ext cx="5398284" cy="1816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Neither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80%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94%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86%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6713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17163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67%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49%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57%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1863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63%</a:t>
                      </a:r>
                      <a:endParaRPr sz="1600" dirty="0">
                        <a:latin typeface="Montserrat" panose="000005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22%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32%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1026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F636C2-9D27-47BF-B21F-C96B3F873AF8}"/>
              </a:ext>
            </a:extLst>
          </p:cNvPr>
          <p:cNvSpPr txBox="1"/>
          <p:nvPr/>
        </p:nvSpPr>
        <p:spPr>
          <a:xfrm>
            <a:off x="6334020" y="2603412"/>
            <a:ext cx="31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77.4% Accuracy</a:t>
            </a:r>
            <a:endParaRPr lang="el-GR" sz="1800" dirty="0">
              <a:solidFill>
                <a:schemeClr val="bg1"/>
              </a:solidFill>
            </a:endParaRPr>
          </a:p>
        </p:txBody>
      </p: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76035D28-9623-4116-9653-F021C3DC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020" y="1734068"/>
            <a:ext cx="811058" cy="811058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59531DE-0AFC-452E-84EE-B5B75E11A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7920"/>
              </p:ext>
            </p:extLst>
          </p:nvPr>
        </p:nvGraphicFramePr>
        <p:xfrm>
          <a:off x="246192" y="3214815"/>
          <a:ext cx="5398283" cy="15379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67938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1412252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527997">
                  <a:extLst>
                    <a:ext uri="{9D8B030D-6E8A-4147-A177-3AD203B41FA5}">
                      <a16:colId xmlns:a16="http://schemas.microsoft.com/office/drawing/2014/main" val="3941778911"/>
                    </a:ext>
                  </a:extLst>
                </a:gridCol>
                <a:gridCol w="1290096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84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62</a:t>
                      </a:r>
                      <a:r>
                        <a:rPr lang="en-US" sz="1600" dirty="0">
                          <a:latin typeface="Montserrat" panose="00000500000000000000" pitchFamily="2" charset="0"/>
                        </a:rPr>
                        <a:t>94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323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96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907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920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36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680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123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223</a:t>
                      </a:r>
                      <a:endParaRPr lang="en-GB" sz="1600" dirty="0"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39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62DB8C94-5CC5-4E12-B19B-335F0234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5" y="1340376"/>
            <a:ext cx="4697743" cy="3231932"/>
          </a:xfrm>
          <a:prstGeom prst="rect">
            <a:avLst/>
          </a:prstGeom>
        </p:spPr>
      </p:pic>
      <p:sp>
        <p:nvSpPr>
          <p:cNvPr id="8" name="Google Shape;170;p39">
            <a:extLst>
              <a:ext uri="{FF2B5EF4-FFF2-40B4-BE49-F238E27FC236}">
                <a16:creationId xmlns:a16="http://schemas.microsoft.com/office/drawing/2014/main" id="{0C7C40C6-B868-491C-9565-B5E1035832D1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– Results</a:t>
            </a:r>
            <a:r>
              <a:rPr lang="el-GR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 –</a:t>
            </a:r>
          </a:p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ROC Curve</a:t>
            </a:r>
            <a:endParaRPr lang="el-GR" sz="2400" b="0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0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with Embedding Layer</a:t>
            </a:r>
          </a:p>
        </p:txBody>
      </p:sp>
      <p:pic>
        <p:nvPicPr>
          <p:cNvPr id="9" name="Γραφικό 8" descr="Σημάδι ελέγχου">
            <a:extLst>
              <a:ext uri="{FF2B5EF4-FFF2-40B4-BE49-F238E27FC236}">
                <a16:creationId xmlns:a16="http://schemas.microsoft.com/office/drawing/2014/main" id="{B950339C-0DA6-4C24-96A9-F8018C577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2285648"/>
            <a:ext cx="351782" cy="38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EC8CF-3911-44F4-ABC9-AC21A0174C85}"/>
              </a:ext>
            </a:extLst>
          </p:cNvPr>
          <p:cNvSpPr txBox="1"/>
          <p:nvPr/>
        </p:nvSpPr>
        <p:spPr>
          <a:xfrm>
            <a:off x="6655981" y="2302611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/>
                </a:solidFill>
              </a:rPr>
              <a:t>960,259 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Params</a:t>
            </a:r>
          </a:p>
        </p:txBody>
      </p:sp>
      <p:pic>
        <p:nvPicPr>
          <p:cNvPr id="11" name="Γραφικό 10" descr="Σημάδι ελέγχου">
            <a:extLst>
              <a:ext uri="{FF2B5EF4-FFF2-40B4-BE49-F238E27FC236}">
                <a16:creationId xmlns:a16="http://schemas.microsoft.com/office/drawing/2014/main" id="{AC54F45E-936D-4311-ABD5-39434997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06538" y="2929049"/>
            <a:ext cx="351782" cy="384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E8FA93-34FF-41BF-AECD-5D7962B30FE7}"/>
              </a:ext>
            </a:extLst>
          </p:cNvPr>
          <p:cNvSpPr txBox="1"/>
          <p:nvPr/>
        </p:nvSpPr>
        <p:spPr>
          <a:xfrm>
            <a:off x="6655981" y="2952037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Dropout (40%)</a:t>
            </a:r>
          </a:p>
        </p:txBody>
      </p:sp>
      <p:pic>
        <p:nvPicPr>
          <p:cNvPr id="13" name="Γραφικό 12" descr="Σημάδι ελέγχου">
            <a:extLst>
              <a:ext uri="{FF2B5EF4-FFF2-40B4-BE49-F238E27FC236}">
                <a16:creationId xmlns:a16="http://schemas.microsoft.com/office/drawing/2014/main" id="{113DA8CB-9345-46A9-9615-894BB97CC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3608278"/>
            <a:ext cx="351782" cy="3845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ABD4BC-0B33-4BD3-9F51-508CAA405A94}"/>
              </a:ext>
            </a:extLst>
          </p:cNvPr>
          <p:cNvSpPr txBox="1"/>
          <p:nvPr/>
        </p:nvSpPr>
        <p:spPr>
          <a:xfrm>
            <a:off x="6655981" y="3574133"/>
            <a:ext cx="238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Early Stopping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(epoch=5)</a:t>
            </a:r>
          </a:p>
        </p:txBody>
      </p:sp>
      <p:pic>
        <p:nvPicPr>
          <p:cNvPr id="15" name="Εικόνα 5">
            <a:extLst>
              <a:ext uri="{FF2B5EF4-FFF2-40B4-BE49-F238E27FC236}">
                <a16:creationId xmlns:a16="http://schemas.microsoft.com/office/drawing/2014/main" id="{F9784877-0523-4D34-B757-4636335E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" y="1692832"/>
            <a:ext cx="5014395" cy="2568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Γραφικό 8" descr="Σημάδι ελέγχου">
            <a:extLst>
              <a:ext uri="{FF2B5EF4-FFF2-40B4-BE49-F238E27FC236}">
                <a16:creationId xmlns:a16="http://schemas.microsoft.com/office/drawing/2014/main" id="{AF1D70A3-9CD0-4D39-AE52-EB18ECC9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9" y="1648457"/>
            <a:ext cx="351782" cy="3845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4A396-7351-4EA9-8918-DA076D71FB7A}"/>
              </a:ext>
            </a:extLst>
          </p:cNvPr>
          <p:cNvSpPr txBox="1"/>
          <p:nvPr/>
        </p:nvSpPr>
        <p:spPr>
          <a:xfrm>
            <a:off x="6655981" y="1701072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Montserrat" panose="00000500000000000000" pitchFamily="2" charset="0"/>
              </a:rPr>
              <a:t>Padding (length=50)</a:t>
            </a:r>
            <a:endParaRPr lang="en-US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2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with Embedding Layer- Results</a:t>
            </a:r>
          </a:p>
        </p:txBody>
      </p:sp>
      <p:graphicFrame>
        <p:nvGraphicFramePr>
          <p:cNvPr id="15" name="Google Shape;585;p44">
            <a:extLst>
              <a:ext uri="{FF2B5EF4-FFF2-40B4-BE49-F238E27FC236}">
                <a16:creationId xmlns:a16="http://schemas.microsoft.com/office/drawing/2014/main" id="{61BF9F21-402E-4CEF-B2C4-7CEE7BAB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955955"/>
              </p:ext>
            </p:extLst>
          </p:nvPr>
        </p:nvGraphicFramePr>
        <p:xfrm>
          <a:off x="256825" y="1156706"/>
          <a:ext cx="5398284" cy="1816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Neither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84%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88%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86%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6713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58%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62%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60%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1863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58%</a:t>
                      </a:r>
                      <a:endParaRPr sz="1600" dirty="0">
                        <a:latin typeface="Montserrat" panose="00000500000000000000" pitchFamily="2" charset="0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35%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44%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1026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317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F636C2-9D27-47BF-B21F-C96B3F873AF8}"/>
              </a:ext>
            </a:extLst>
          </p:cNvPr>
          <p:cNvSpPr txBox="1"/>
          <p:nvPr/>
        </p:nvSpPr>
        <p:spPr>
          <a:xfrm>
            <a:off x="6334020" y="2603412"/>
            <a:ext cx="31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77% Accuracy</a:t>
            </a:r>
            <a:endParaRPr lang="el-GR" sz="1800" dirty="0">
              <a:solidFill>
                <a:schemeClr val="bg1"/>
              </a:solidFill>
            </a:endParaRPr>
          </a:p>
        </p:txBody>
      </p: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76035D28-9623-4116-9653-F021C3DC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020" y="1734068"/>
            <a:ext cx="811058" cy="811058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59531DE-0AFC-452E-84EE-B5B75E11A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93649"/>
              </p:ext>
            </p:extLst>
          </p:nvPr>
        </p:nvGraphicFramePr>
        <p:xfrm>
          <a:off x="256825" y="3275242"/>
          <a:ext cx="5398283" cy="15379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67938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1412252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527997">
                  <a:extLst>
                    <a:ext uri="{9D8B030D-6E8A-4147-A177-3AD203B41FA5}">
                      <a16:colId xmlns:a16="http://schemas.microsoft.com/office/drawing/2014/main" val="3941778911"/>
                    </a:ext>
                  </a:extLst>
                </a:gridCol>
                <a:gridCol w="1290096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84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5887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1153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482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361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14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6A7980CC-83D8-472B-A2DA-44FE785D630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with Embedding Layer- Results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42F097B-5DDA-43CA-B645-73ABAE3E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7" y="1234466"/>
            <a:ext cx="5181246" cy="33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with </a:t>
            </a:r>
          </a:p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Pre-Trained Glove Embeddings</a:t>
            </a:r>
          </a:p>
        </p:txBody>
      </p:sp>
      <p:pic>
        <p:nvPicPr>
          <p:cNvPr id="9" name="Γραφικό 8" descr="Σημάδι ελέγχου">
            <a:extLst>
              <a:ext uri="{FF2B5EF4-FFF2-40B4-BE49-F238E27FC236}">
                <a16:creationId xmlns:a16="http://schemas.microsoft.com/office/drawing/2014/main" id="{B950339C-0DA6-4C24-96A9-F8018C577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2285648"/>
            <a:ext cx="351782" cy="384530"/>
          </a:xfrm>
          <a:prstGeom prst="rect">
            <a:avLst/>
          </a:prstGeom>
        </p:spPr>
      </p:pic>
      <p:pic>
        <p:nvPicPr>
          <p:cNvPr id="11" name="Γραφικό 10" descr="Σημάδι ελέγχου">
            <a:extLst>
              <a:ext uri="{FF2B5EF4-FFF2-40B4-BE49-F238E27FC236}">
                <a16:creationId xmlns:a16="http://schemas.microsoft.com/office/drawing/2014/main" id="{AC54F45E-936D-4311-ABD5-39434997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06538" y="2929049"/>
            <a:ext cx="351782" cy="384530"/>
          </a:xfrm>
          <a:prstGeom prst="rect">
            <a:avLst/>
          </a:prstGeom>
        </p:spPr>
      </p:pic>
      <p:pic>
        <p:nvPicPr>
          <p:cNvPr id="13" name="Γραφικό 12" descr="Σημάδι ελέγχου">
            <a:extLst>
              <a:ext uri="{FF2B5EF4-FFF2-40B4-BE49-F238E27FC236}">
                <a16:creationId xmlns:a16="http://schemas.microsoft.com/office/drawing/2014/main" id="{113DA8CB-9345-46A9-9615-894BB97CC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3608278"/>
            <a:ext cx="351782" cy="384530"/>
          </a:xfrm>
          <a:prstGeom prst="rect">
            <a:avLst/>
          </a:prstGeom>
        </p:spPr>
      </p:pic>
      <p:pic>
        <p:nvPicPr>
          <p:cNvPr id="16" name="Γραφικό 8" descr="Σημάδι ελέγχου">
            <a:extLst>
              <a:ext uri="{FF2B5EF4-FFF2-40B4-BE49-F238E27FC236}">
                <a16:creationId xmlns:a16="http://schemas.microsoft.com/office/drawing/2014/main" id="{AF1D70A3-9CD0-4D39-AE52-EB18ECC9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9" y="1648457"/>
            <a:ext cx="351782" cy="38453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65B9E3E6-B601-4976-B400-9C272EDB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66" y="1313617"/>
            <a:ext cx="5349704" cy="3162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A489A-1EC3-43B2-B4CE-06F0AA8310B1}"/>
              </a:ext>
            </a:extLst>
          </p:cNvPr>
          <p:cNvSpPr txBox="1"/>
          <p:nvPr/>
        </p:nvSpPr>
        <p:spPr>
          <a:xfrm>
            <a:off x="6505713" y="2876153"/>
            <a:ext cx="238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Early Stopping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(epoch=4)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89374-7C58-42CA-9F66-69023871B59C}"/>
              </a:ext>
            </a:extLst>
          </p:cNvPr>
          <p:cNvSpPr txBox="1"/>
          <p:nvPr/>
        </p:nvSpPr>
        <p:spPr>
          <a:xfrm>
            <a:off x="6496493" y="1554605"/>
            <a:ext cx="263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1,937,027 Trainable </a:t>
            </a:r>
            <a:r>
              <a:rPr lang="el-G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Params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78E11-F3D4-4E93-9AA4-77D691183E7B}"/>
              </a:ext>
            </a:extLst>
          </p:cNvPr>
          <p:cNvSpPr txBox="1"/>
          <p:nvPr/>
        </p:nvSpPr>
        <p:spPr>
          <a:xfrm>
            <a:off x="6505713" y="2291783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Dropout (40%)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7144C-64AB-4ACC-BA12-FC26B5B4C073}"/>
              </a:ext>
            </a:extLst>
          </p:cNvPr>
          <p:cNvSpPr txBox="1"/>
          <p:nvPr/>
        </p:nvSpPr>
        <p:spPr>
          <a:xfrm>
            <a:off x="6496493" y="3618915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No overfitting</a:t>
            </a:r>
          </a:p>
        </p:txBody>
      </p:sp>
    </p:spTree>
    <p:extLst>
      <p:ext uri="{BB962C8B-B14F-4D97-AF65-F5344CB8AC3E}">
        <p14:creationId xmlns:p14="http://schemas.microsoft.com/office/powerpoint/2010/main" val="183023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Feed Forward MLP with Pre-Trained Glove Embeddings- Results</a:t>
            </a:r>
          </a:p>
        </p:txBody>
      </p:sp>
      <p:graphicFrame>
        <p:nvGraphicFramePr>
          <p:cNvPr id="15" name="Google Shape;585;p44">
            <a:extLst>
              <a:ext uri="{FF2B5EF4-FFF2-40B4-BE49-F238E27FC236}">
                <a16:creationId xmlns:a16="http://schemas.microsoft.com/office/drawing/2014/main" id="{61BF9F21-402E-4CEF-B2C4-7CEE7BAB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848983"/>
              </p:ext>
            </p:extLst>
          </p:nvPr>
        </p:nvGraphicFramePr>
        <p:xfrm>
          <a:off x="256825" y="1156706"/>
          <a:ext cx="5398284" cy="1816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Neither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70%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100%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82%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6713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1863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0%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1026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317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F636C2-9D27-47BF-B21F-C96B3F873AF8}"/>
              </a:ext>
            </a:extLst>
          </p:cNvPr>
          <p:cNvSpPr txBox="1"/>
          <p:nvPr/>
        </p:nvSpPr>
        <p:spPr>
          <a:xfrm>
            <a:off x="6334020" y="2603412"/>
            <a:ext cx="31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69.91% Accuracy</a:t>
            </a:r>
            <a:endParaRPr lang="el-GR" sz="1800" dirty="0">
              <a:solidFill>
                <a:schemeClr val="bg1"/>
              </a:solidFill>
            </a:endParaRPr>
          </a:p>
        </p:txBody>
      </p: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76035D28-9623-4116-9653-F021C3DC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020" y="1734068"/>
            <a:ext cx="811058" cy="811058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59531DE-0AFC-452E-84EE-B5B75E11A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11120"/>
              </p:ext>
            </p:extLst>
          </p:nvPr>
        </p:nvGraphicFramePr>
        <p:xfrm>
          <a:off x="256825" y="3275242"/>
          <a:ext cx="5398283" cy="15379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67938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1412252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527997">
                  <a:extLst>
                    <a:ext uri="{9D8B030D-6E8A-4147-A177-3AD203B41FA5}">
                      <a16:colId xmlns:a16="http://schemas.microsoft.com/office/drawing/2014/main" val="3941778911"/>
                    </a:ext>
                  </a:extLst>
                </a:gridCol>
                <a:gridCol w="1290096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84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6713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1863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1026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42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The Team and 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19" y="1009321"/>
            <a:ext cx="7817914" cy="4041144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Nikolaos </a:t>
            </a:r>
            <a:r>
              <a:rPr lang="en-GB" sz="1600" dirty="0" err="1">
                <a:latin typeface="Montserrat" panose="00000500000000000000" pitchFamily="2" charset="0"/>
              </a:rPr>
              <a:t>Gkizelis</a:t>
            </a:r>
            <a:r>
              <a:rPr lang="en-GB" sz="1600" dirty="0">
                <a:latin typeface="Montserrat" panose="00000500000000000000" pitchFamily="2" charset="0"/>
              </a:rPr>
              <a:t> – f2822003</a:t>
            </a: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	B.Sc. of Electrical and Computer Engineering</a:t>
            </a: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 err="1">
                <a:latin typeface="Montserrat" panose="00000500000000000000" pitchFamily="2" charset="0"/>
              </a:rPr>
              <a:t>Aristotelis</a:t>
            </a:r>
            <a:r>
              <a:rPr lang="en-GB" sz="1600" dirty="0">
                <a:latin typeface="Montserrat" panose="00000500000000000000" pitchFamily="2" charset="0"/>
              </a:rPr>
              <a:t> </a:t>
            </a:r>
            <a:r>
              <a:rPr lang="en-GB" sz="1600" dirty="0" err="1">
                <a:latin typeface="Montserrat" panose="00000500000000000000" pitchFamily="2" charset="0"/>
              </a:rPr>
              <a:t>Michailidis</a:t>
            </a:r>
            <a:r>
              <a:rPr lang="en-GB" sz="1600" dirty="0">
                <a:latin typeface="Montserrat" panose="00000500000000000000" pitchFamily="2" charset="0"/>
              </a:rPr>
              <a:t> – f2822019</a:t>
            </a: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	B.Sc. of Mathematics</a:t>
            </a: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Regarding the team roles, both of them contributed on: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Abstract annotation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Data preparation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Creation and implementation of models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Report composition and interpretation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6F3DE95-4207-472E-8DC9-E863D13CBF55}"/>
              </a:ext>
            </a:extLst>
          </p:cNvPr>
          <p:cNvSpPr/>
          <p:nvPr/>
        </p:nvSpPr>
        <p:spPr>
          <a:xfrm>
            <a:off x="5696005" y="1009322"/>
            <a:ext cx="322024" cy="13915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5" name="Graphic 4" descr="Customer review">
            <a:extLst>
              <a:ext uri="{FF2B5EF4-FFF2-40B4-BE49-F238E27FC236}">
                <a16:creationId xmlns:a16="http://schemas.microsoft.com/office/drawing/2014/main" id="{4DD5FC9D-96AD-4B30-B62C-891AFF2B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326" y="3249157"/>
            <a:ext cx="987666" cy="9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Convolutional (1D) Neural Network (CNN)</a:t>
            </a:r>
          </a:p>
        </p:txBody>
      </p:sp>
      <p:pic>
        <p:nvPicPr>
          <p:cNvPr id="9" name="Γραφικό 8" descr="Σημάδι ελέγχου">
            <a:extLst>
              <a:ext uri="{FF2B5EF4-FFF2-40B4-BE49-F238E27FC236}">
                <a16:creationId xmlns:a16="http://schemas.microsoft.com/office/drawing/2014/main" id="{B950339C-0DA6-4C24-96A9-F8018C577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2285648"/>
            <a:ext cx="351782" cy="384530"/>
          </a:xfrm>
          <a:prstGeom prst="rect">
            <a:avLst/>
          </a:prstGeom>
        </p:spPr>
      </p:pic>
      <p:pic>
        <p:nvPicPr>
          <p:cNvPr id="11" name="Γραφικό 10" descr="Σημάδι ελέγχου">
            <a:extLst>
              <a:ext uri="{FF2B5EF4-FFF2-40B4-BE49-F238E27FC236}">
                <a16:creationId xmlns:a16="http://schemas.microsoft.com/office/drawing/2014/main" id="{AC54F45E-936D-4311-ABD5-39434997D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06538" y="2929049"/>
            <a:ext cx="351782" cy="384530"/>
          </a:xfrm>
          <a:prstGeom prst="rect">
            <a:avLst/>
          </a:prstGeom>
        </p:spPr>
      </p:pic>
      <p:pic>
        <p:nvPicPr>
          <p:cNvPr id="13" name="Γραφικό 12" descr="Σημάδι ελέγχου">
            <a:extLst>
              <a:ext uri="{FF2B5EF4-FFF2-40B4-BE49-F238E27FC236}">
                <a16:creationId xmlns:a16="http://schemas.microsoft.com/office/drawing/2014/main" id="{113DA8CB-9345-46A9-9615-894BB97CC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8" y="3608278"/>
            <a:ext cx="351782" cy="384530"/>
          </a:xfrm>
          <a:prstGeom prst="rect">
            <a:avLst/>
          </a:prstGeom>
        </p:spPr>
      </p:pic>
      <p:pic>
        <p:nvPicPr>
          <p:cNvPr id="16" name="Γραφικό 8" descr="Σημάδι ελέγχου">
            <a:extLst>
              <a:ext uri="{FF2B5EF4-FFF2-40B4-BE49-F238E27FC236}">
                <a16:creationId xmlns:a16="http://schemas.microsoft.com/office/drawing/2014/main" id="{AF1D70A3-9CD0-4D39-AE52-EB18ECC9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9" y="1648457"/>
            <a:ext cx="351782" cy="384530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01032E65-9373-49B8-BE5D-80298C35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66" y="1427927"/>
            <a:ext cx="5372566" cy="2933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D2BED-D81A-4E44-A04A-618F23ED1558}"/>
              </a:ext>
            </a:extLst>
          </p:cNvPr>
          <p:cNvSpPr txBox="1"/>
          <p:nvPr/>
        </p:nvSpPr>
        <p:spPr>
          <a:xfrm>
            <a:off x="6505713" y="1671445"/>
            <a:ext cx="263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4,524,384 </a:t>
            </a:r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Params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B9F01-3F66-4A60-BD01-DCECEC8AA283}"/>
              </a:ext>
            </a:extLst>
          </p:cNvPr>
          <p:cNvSpPr txBox="1"/>
          <p:nvPr/>
        </p:nvSpPr>
        <p:spPr>
          <a:xfrm>
            <a:off x="6496493" y="4237619"/>
            <a:ext cx="238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Kernel Size = 3 (Trigrams)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8923D-DC30-478B-9B51-8B30CF10FAAB}"/>
              </a:ext>
            </a:extLst>
          </p:cNvPr>
          <p:cNvSpPr txBox="1"/>
          <p:nvPr/>
        </p:nvSpPr>
        <p:spPr>
          <a:xfrm>
            <a:off x="6496493" y="2275267"/>
            <a:ext cx="238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Convolution – Max Pooling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B555F-A42B-404A-B444-FE8C83E67C48}"/>
              </a:ext>
            </a:extLst>
          </p:cNvPr>
          <p:cNvSpPr txBox="1"/>
          <p:nvPr/>
        </p:nvSpPr>
        <p:spPr>
          <a:xfrm>
            <a:off x="6496493" y="2945226"/>
            <a:ext cx="2388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Dropout (40%)</a:t>
            </a:r>
          </a:p>
        </p:txBody>
      </p:sp>
      <p:pic>
        <p:nvPicPr>
          <p:cNvPr id="17" name="Γραφικό 16" descr="Σημάδι ελέγχου">
            <a:extLst>
              <a:ext uri="{FF2B5EF4-FFF2-40B4-BE49-F238E27FC236}">
                <a16:creationId xmlns:a16="http://schemas.microsoft.com/office/drawing/2014/main" id="{F2834221-833E-45D9-8528-2E381DC69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3219">
            <a:off x="6115759" y="4292319"/>
            <a:ext cx="351782" cy="3845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ABE5C5-18EA-42FD-B94C-4ABB91D479A8}"/>
              </a:ext>
            </a:extLst>
          </p:cNvPr>
          <p:cNvSpPr txBox="1"/>
          <p:nvPr/>
        </p:nvSpPr>
        <p:spPr>
          <a:xfrm>
            <a:off x="6505713" y="3502455"/>
            <a:ext cx="2388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Early Stopping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(epoch=6)</a:t>
            </a:r>
          </a:p>
        </p:txBody>
      </p:sp>
    </p:spTree>
    <p:extLst>
      <p:ext uri="{BB962C8B-B14F-4D97-AF65-F5344CB8AC3E}">
        <p14:creationId xmlns:p14="http://schemas.microsoft.com/office/powerpoint/2010/main" val="52910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Convolutional Neural Network</a:t>
            </a:r>
          </a:p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-Results</a:t>
            </a:r>
          </a:p>
        </p:txBody>
      </p:sp>
      <p:graphicFrame>
        <p:nvGraphicFramePr>
          <p:cNvPr id="15" name="Google Shape;585;p44">
            <a:extLst>
              <a:ext uri="{FF2B5EF4-FFF2-40B4-BE49-F238E27FC236}">
                <a16:creationId xmlns:a16="http://schemas.microsoft.com/office/drawing/2014/main" id="{61BF9F21-402E-4CEF-B2C4-7CEE7BAB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210345"/>
              </p:ext>
            </p:extLst>
          </p:nvPr>
        </p:nvGraphicFramePr>
        <p:xfrm>
          <a:off x="256825" y="1156706"/>
          <a:ext cx="5398284" cy="1816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Precision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Recall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F1-score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Medium"/>
                          <a:cs typeface="Barlow Medium"/>
                          <a:sym typeface="Barlow Medium"/>
                        </a:rPr>
                        <a:t>Support</a:t>
                      </a:r>
                      <a:endParaRPr dirty="0">
                        <a:solidFill>
                          <a:srgbClr val="FFFFFF"/>
                        </a:solidFill>
                        <a:latin typeface="Montserrat" panose="00000500000000000000" pitchFamily="2" charset="0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Neither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80%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92%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86%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6713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Evidence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61%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54%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57%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1863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  <a:ea typeface="Barlow SemiBold"/>
                          <a:cs typeface="Barlow SemiBold"/>
                          <a:sym typeface="Barlow SemiBold"/>
                        </a:rPr>
                        <a:t>Claim</a:t>
                      </a:r>
                      <a:endParaRPr sz="16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58%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16%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ea typeface="Barlow"/>
                          <a:cs typeface="Barlow"/>
                          <a:sym typeface="Barlow"/>
                        </a:rPr>
                        <a:t>25%</a:t>
                      </a:r>
                      <a:endParaRPr lang="en"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000000"/>
                          </a:solidFill>
                          <a:latin typeface="Montserrat" panose="00000500000000000000" pitchFamily="2" charset="0"/>
                          <a:sym typeface="Barlow"/>
                        </a:rPr>
                        <a:t>1026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7A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97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41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317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BF636C2-9D27-47BF-B21F-C96B3F873AF8}"/>
              </a:ext>
            </a:extLst>
          </p:cNvPr>
          <p:cNvSpPr txBox="1"/>
          <p:nvPr/>
        </p:nvSpPr>
        <p:spPr>
          <a:xfrm>
            <a:off x="6334020" y="2603412"/>
            <a:ext cx="31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" panose="00000500000000000000" pitchFamily="2" charset="0"/>
              </a:rPr>
              <a:t>76.5% Accuracy</a:t>
            </a:r>
            <a:endParaRPr lang="el-GR" sz="1800" dirty="0">
              <a:solidFill>
                <a:schemeClr val="bg1"/>
              </a:solidFill>
            </a:endParaRPr>
          </a:p>
        </p:txBody>
      </p:sp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76035D28-9623-4116-9653-F021C3DC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020" y="1734068"/>
            <a:ext cx="811058" cy="811058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59531DE-0AFC-452E-84EE-B5B75E11A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40715"/>
              </p:ext>
            </p:extLst>
          </p:nvPr>
        </p:nvGraphicFramePr>
        <p:xfrm>
          <a:off x="256825" y="3275242"/>
          <a:ext cx="5398283" cy="15379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67938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1412252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527997">
                  <a:extLst>
                    <a:ext uri="{9D8B030D-6E8A-4147-A177-3AD203B41FA5}">
                      <a16:colId xmlns:a16="http://schemas.microsoft.com/office/drawing/2014/main" val="3941778911"/>
                    </a:ext>
                  </a:extLst>
                </a:gridCol>
                <a:gridCol w="1290096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84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>
                        <a:latin typeface="Montserrat" panose="00000500000000000000" pitchFamily="2" charset="0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6165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462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86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819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1010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  <a:tr h="384485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680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177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ontserrat" panose="00000500000000000000" pitchFamily="2" charset="0"/>
                        </a:rPr>
                        <a:t>169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5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0;p39">
            <a:extLst>
              <a:ext uri="{FF2B5EF4-FFF2-40B4-BE49-F238E27FC236}">
                <a16:creationId xmlns:a16="http://schemas.microsoft.com/office/drawing/2014/main" id="{4B333C6F-B66A-4C85-80DC-41B54FDD97B1}"/>
              </a:ext>
            </a:extLst>
          </p:cNvPr>
          <p:cNvSpPr txBox="1">
            <a:spLocks/>
          </p:cNvSpPr>
          <p:nvPr/>
        </p:nvSpPr>
        <p:spPr>
          <a:xfrm>
            <a:off x="332666" y="243637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Convolutional Neural Network</a:t>
            </a:r>
          </a:p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-Results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7AA1132-BDC1-4818-8803-EDE4B3D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5" y="1233377"/>
            <a:ext cx="5501442" cy="3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Abstract Clustering (K-means)</a:t>
            </a:r>
            <a:r>
              <a:rPr lang="el-GR" dirty="0">
                <a:latin typeface="Montserrat" panose="00000500000000000000" pitchFamily="2" charset="0"/>
              </a:rPr>
              <a:t>-</a:t>
            </a:r>
            <a:br>
              <a:rPr lang="el-GR" dirty="0">
                <a:latin typeface="Montserrat" panose="00000500000000000000" pitchFamily="2" charset="0"/>
              </a:rPr>
            </a:br>
            <a:r>
              <a:rPr lang="en-US" dirty="0">
                <a:latin typeface="Montserrat" panose="00000500000000000000" pitchFamily="2" charset="0"/>
              </a:rPr>
              <a:t>Optimal Number of Clusters</a:t>
            </a:r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CAA00-255E-4966-8F3D-B6A03852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402" y="1715065"/>
            <a:ext cx="7172100" cy="1713370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/>
              <a:t>Document Embeddings for each Abstract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/>
              <a:t>100-size vectors for each abstract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/>
              <a:t>Word2vec model for extracting word embeddings for abstracts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6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/>
              <a:t>(32004, 100) shape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8185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Abstract Clustering (K-means)</a:t>
            </a:r>
            <a:br>
              <a:rPr lang="en-GB" dirty="0">
                <a:latin typeface="Montserrat" panose="00000500000000000000" pitchFamily="2" charset="0"/>
              </a:rPr>
            </a:br>
            <a:r>
              <a:rPr lang="en-GB" dirty="0">
                <a:latin typeface="Montserrat" panose="00000500000000000000" pitchFamily="2" charset="0"/>
              </a:rPr>
              <a:t>Results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C3CCD7B-53DE-4AAB-ABEB-FD4BF4A9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4" y="2097105"/>
            <a:ext cx="6733953" cy="292389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5ACDEC0-5159-47C8-BEF0-6B83DB8C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843" y="1131217"/>
            <a:ext cx="6915417" cy="723489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Based on Silhouette Score finding optimal number of clusters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1400" dirty="0"/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1400" dirty="0"/>
              <a:t>2 clusters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04526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0;p39">
            <a:extLst>
              <a:ext uri="{FF2B5EF4-FFF2-40B4-BE49-F238E27FC236}">
                <a16:creationId xmlns:a16="http://schemas.microsoft.com/office/drawing/2014/main" id="{C2B6F2FA-117B-48AD-A8FF-5BC269DC96A4}"/>
              </a:ext>
            </a:extLst>
          </p:cNvPr>
          <p:cNvSpPr txBox="1">
            <a:spLocks/>
          </p:cNvSpPr>
          <p:nvPr/>
        </p:nvSpPr>
        <p:spPr>
          <a:xfrm>
            <a:off x="308021" y="173582"/>
            <a:ext cx="5735700" cy="61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Clr>
                <a:schemeClr val="accent1"/>
              </a:buClr>
              <a:buSzPts val="2400"/>
            </a:pPr>
            <a:r>
              <a:rPr lang="en-US" sz="2400" b="0" dirty="0">
                <a:solidFill>
                  <a:schemeClr val="accent1"/>
                </a:solidFill>
                <a:latin typeface="Montserrat" panose="00000500000000000000" pitchFamily="2" charset="0"/>
              </a:rPr>
              <a:t>Conclusion &amp; Comments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BF139-DA0B-4B5C-9BC6-8CF2C986DA0C}"/>
              </a:ext>
            </a:extLst>
          </p:cNvPr>
          <p:cNvSpPr txBox="1"/>
          <p:nvPr/>
        </p:nvSpPr>
        <p:spPr>
          <a:xfrm>
            <a:off x="404036" y="1020725"/>
            <a:ext cx="5380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MLP with Embedding Layer – Best Model (Precision – Recall – Accuracy for Claims)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MLP with Pre-trained Glove Embeddings – Worst Model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Randomness (data splitting, dropout)</a:t>
            </a:r>
          </a:p>
          <a:p>
            <a:pPr>
              <a:buClr>
                <a:schemeClr val="accent1"/>
              </a:buClr>
            </a:pPr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Unbalanced and relatively small dataset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0;p39">
            <a:extLst>
              <a:ext uri="{FF2B5EF4-FFF2-40B4-BE49-F238E27FC236}">
                <a16:creationId xmlns:a16="http://schemas.microsoft.com/office/drawing/2014/main" id="{C8289977-89AC-4367-984D-CAA26210CB2C}"/>
              </a:ext>
            </a:extLst>
          </p:cNvPr>
          <p:cNvSpPr txBox="1">
            <a:spLocks/>
          </p:cNvSpPr>
          <p:nvPr/>
        </p:nvSpPr>
        <p:spPr>
          <a:xfrm>
            <a:off x="1521580" y="2298196"/>
            <a:ext cx="5735700" cy="54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chemeClr val="accent1"/>
              </a:buClr>
              <a:buSzPts val="2400"/>
            </a:pPr>
            <a:r>
              <a:rPr lang="en-US" sz="2000" b="0" dirty="0">
                <a:solidFill>
                  <a:schemeClr val="accent1"/>
                </a:solidFill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406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The Time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19" y="1605516"/>
            <a:ext cx="7817914" cy="3444949"/>
          </a:xfrm>
        </p:spPr>
        <p:txBody>
          <a:bodyPr/>
          <a:lstStyle/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48DAB2-DB83-49B6-8793-D06E15CC7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965915"/>
              </p:ext>
            </p:extLst>
          </p:nvPr>
        </p:nvGraphicFramePr>
        <p:xfrm>
          <a:off x="449401" y="882502"/>
          <a:ext cx="4803083" cy="416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7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The Problem &amp; 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0335"/>
            <a:ext cx="7817914" cy="3636335"/>
          </a:xfrm>
        </p:spPr>
        <p:txBody>
          <a:bodyPr/>
          <a:lstStyle/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Scientists cannot keep pace with the high volume of scientific published articles. Thus, there is a need for an automated text mining tool which will be used for content quality evaluation.</a:t>
            </a:r>
          </a:p>
          <a:p>
            <a:pPr marL="155575" indent="0">
              <a:buClr>
                <a:schemeClr val="accent1"/>
              </a:buClr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Montserrat" panose="00000500000000000000" pitchFamily="2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The goal is to implement a text mining tool that annotates evidence-based and claim-based statements in order to guide clinical decision-making with scientific information from systematic reviews.</a:t>
            </a:r>
          </a:p>
          <a:p>
            <a:pPr marL="155575" indent="0">
              <a:buClr>
                <a:schemeClr val="accent1"/>
              </a:buClr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79FD2A5-F58A-4A87-B622-E2D24453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7011" y="3773166"/>
            <a:ext cx="1054015" cy="10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9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The Dataset –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24246"/>
            <a:ext cx="7817914" cy="41679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atin typeface="Montserrat" panose="00000500000000000000" pitchFamily="2" charset="0"/>
              </a:rPr>
              <a:t>The dataset comprises scientific abstracts linked</a:t>
            </a: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      with the Sustainable Development Goals of the</a:t>
            </a: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      United Nations.</a:t>
            </a:r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GB" sz="1600" dirty="0">
                <a:latin typeface="Montserrat" panose="00000500000000000000" pitchFamily="2" charset="0"/>
              </a:rPr>
              <a:t>2.686 abstracts</a:t>
            </a:r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GB" sz="1600" dirty="0">
                <a:latin typeface="Montserrat" panose="00000500000000000000" pitchFamily="2" charset="0"/>
              </a:rPr>
              <a:t>32.004 sentences in total</a:t>
            </a:r>
          </a:p>
          <a:p>
            <a:pPr lvl="1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GB" sz="1600" dirty="0">
                <a:latin typeface="Montserrat" panose="00000500000000000000" pitchFamily="2" charset="0"/>
              </a:rPr>
              <a:t>3 Labels (classes)</a:t>
            </a: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r>
              <a:rPr lang="en-GB" sz="1600" dirty="0">
                <a:latin typeface="Montserrat" panose="00000500000000000000" pitchFamily="2" charset="0"/>
              </a:rPr>
              <a:t>Neither:  69.9%            Evidence:  19.4%        Claim:  10.7%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2B6DE-2794-4E55-9448-0F63C6EE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67" y="1267562"/>
            <a:ext cx="589970" cy="574712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91F9E128-D38D-4C4F-9622-9E4A195117E8}"/>
              </a:ext>
            </a:extLst>
          </p:cNvPr>
          <p:cNvSpPr/>
          <p:nvPr/>
        </p:nvSpPr>
        <p:spPr>
          <a:xfrm>
            <a:off x="797442" y="3593968"/>
            <a:ext cx="372140" cy="435936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C1D9B9D-756F-4AB4-A0C1-FBA0768C3DA3}"/>
              </a:ext>
            </a:extLst>
          </p:cNvPr>
          <p:cNvSpPr/>
          <p:nvPr/>
        </p:nvSpPr>
        <p:spPr>
          <a:xfrm>
            <a:off x="3024402" y="3593968"/>
            <a:ext cx="372140" cy="435936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panose="00000500000000000000" pitchFamily="2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573D141-1FA8-4EEC-B3D2-15B677AD232E}"/>
              </a:ext>
            </a:extLst>
          </p:cNvPr>
          <p:cNvSpPr/>
          <p:nvPr/>
        </p:nvSpPr>
        <p:spPr>
          <a:xfrm>
            <a:off x="4981140" y="3593968"/>
            <a:ext cx="372140" cy="435936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92F15B-BDA9-4AB8-B8F2-5A9390DA5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224086"/>
              </p:ext>
            </p:extLst>
          </p:nvPr>
        </p:nvGraphicFramePr>
        <p:xfrm>
          <a:off x="5644767" y="2402869"/>
          <a:ext cx="3286440" cy="2328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2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0335"/>
            <a:ext cx="7817914" cy="3636335"/>
          </a:xfrm>
        </p:spPr>
        <p:txBody>
          <a:bodyPr/>
          <a:lstStyle/>
          <a:p>
            <a:pPr marL="155575" indent="0">
              <a:buNone/>
            </a:pPr>
            <a:endParaRPr lang="en-GB" sz="1600" dirty="0"/>
          </a:p>
          <a:p>
            <a:pPr marL="155575" indent="0">
              <a:buNone/>
            </a:pPr>
            <a:endParaRPr lang="en-GB" sz="1600" dirty="0"/>
          </a:p>
          <a:p>
            <a:pPr marL="155575" indent="0">
              <a:buNone/>
            </a:pPr>
            <a:endParaRPr lang="en-GB" sz="1600" dirty="0"/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C6C7D40C-ADA0-4FBD-B4C9-BF97E04CBE1C}"/>
              </a:ext>
            </a:extLst>
          </p:cNvPr>
          <p:cNvSpPr/>
          <p:nvPr/>
        </p:nvSpPr>
        <p:spPr>
          <a:xfrm>
            <a:off x="764131" y="1917761"/>
            <a:ext cx="318977" cy="33399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Γραφικό 8" descr="Σημάδι ελέγχου">
            <a:extLst>
              <a:ext uri="{FF2B5EF4-FFF2-40B4-BE49-F238E27FC236}">
                <a16:creationId xmlns:a16="http://schemas.microsoft.com/office/drawing/2014/main" id="{7050ADA8-1879-47EC-9F5C-9999035D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33219">
            <a:off x="747729" y="1158071"/>
            <a:ext cx="351782" cy="384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9F8E6-6323-43BB-8C2C-BEE29450183B}"/>
              </a:ext>
            </a:extLst>
          </p:cNvPr>
          <p:cNvSpPr txBox="1"/>
          <p:nvPr/>
        </p:nvSpPr>
        <p:spPr>
          <a:xfrm>
            <a:off x="1326086" y="1652648"/>
            <a:ext cx="34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Numbers and Punctuations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2DD79-0CCF-4A51-9E64-99CD8532978F}"/>
              </a:ext>
            </a:extLst>
          </p:cNvPr>
          <p:cNvSpPr txBox="1"/>
          <p:nvPr/>
        </p:nvSpPr>
        <p:spPr>
          <a:xfrm>
            <a:off x="1326086" y="930415"/>
            <a:ext cx="34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Lemmatization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2BA74-5429-422D-92B3-7BBB78F7C20D}"/>
              </a:ext>
            </a:extLst>
          </p:cNvPr>
          <p:cNvSpPr txBox="1"/>
          <p:nvPr/>
        </p:nvSpPr>
        <p:spPr>
          <a:xfrm>
            <a:off x="1326085" y="2433516"/>
            <a:ext cx="493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Stop words removed  (NLTK library)</a:t>
            </a: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7D52AB64-6D85-4171-96D1-1C05E3F2DB05}"/>
              </a:ext>
            </a:extLst>
          </p:cNvPr>
          <p:cNvSpPr/>
          <p:nvPr/>
        </p:nvSpPr>
        <p:spPr>
          <a:xfrm>
            <a:off x="764131" y="2724755"/>
            <a:ext cx="318977" cy="33399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7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02" y="243006"/>
            <a:ext cx="5735700" cy="766314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Splitting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50335"/>
            <a:ext cx="7817914" cy="3636335"/>
          </a:xfrm>
        </p:spPr>
        <p:txBody>
          <a:bodyPr/>
          <a:lstStyle/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  <a:p>
            <a:pPr marL="155575" indent="0">
              <a:buNone/>
            </a:pP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A18F6665-E73B-4635-B6E7-A4B3B83612BA}"/>
              </a:ext>
            </a:extLst>
          </p:cNvPr>
          <p:cNvSpPr/>
          <p:nvPr/>
        </p:nvSpPr>
        <p:spPr>
          <a:xfrm>
            <a:off x="1478492" y="2247983"/>
            <a:ext cx="1988288" cy="93433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ontserrat" panose="00000500000000000000" pitchFamily="2" charset="0"/>
              </a:rPr>
              <a:t>TRAIN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91E638BC-A0B8-434B-9311-6078019990A8}"/>
              </a:ext>
            </a:extLst>
          </p:cNvPr>
          <p:cNvSpPr/>
          <p:nvPr/>
        </p:nvSpPr>
        <p:spPr>
          <a:xfrm>
            <a:off x="5190958" y="3362814"/>
            <a:ext cx="1988288" cy="93433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Montserrat" panose="00000500000000000000" pitchFamily="2" charset="0"/>
              </a:rPr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80638-91D5-4D47-AB80-AFC2842753C0}"/>
              </a:ext>
            </a:extLst>
          </p:cNvPr>
          <p:cNvSpPr txBox="1"/>
          <p:nvPr/>
        </p:nvSpPr>
        <p:spPr>
          <a:xfrm>
            <a:off x="1478492" y="3523334"/>
            <a:ext cx="320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Montserrat" panose="00000500000000000000" pitchFamily="2" charset="0"/>
              </a:rPr>
              <a:t>70% of the data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Montserrat" panose="00000500000000000000" pitchFamily="2" charset="0"/>
              </a:rPr>
              <a:t>22,402 sentences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02479-C1AC-4D95-AE61-CE9FB6BE72E0}"/>
              </a:ext>
            </a:extLst>
          </p:cNvPr>
          <p:cNvSpPr txBox="1"/>
          <p:nvPr/>
        </p:nvSpPr>
        <p:spPr>
          <a:xfrm>
            <a:off x="5096679" y="2232162"/>
            <a:ext cx="3208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Montserrat" panose="00000500000000000000" pitchFamily="2" charset="0"/>
              </a:rPr>
              <a:t>30% of the data</a:t>
            </a:r>
          </a:p>
          <a:p>
            <a:pPr>
              <a:buClr>
                <a:schemeClr val="accent1"/>
              </a:buClr>
            </a:pPr>
            <a:endParaRPr lang="en-GB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Montserrat" panose="00000500000000000000" pitchFamily="2" charset="0"/>
              </a:rPr>
              <a:t>9,602 sentences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4EBE49-87AB-4352-94CD-0908C74C1137}"/>
              </a:ext>
            </a:extLst>
          </p:cNvPr>
          <p:cNvSpPr txBox="1"/>
          <p:nvPr/>
        </p:nvSpPr>
        <p:spPr>
          <a:xfrm>
            <a:off x="516879" y="983314"/>
            <a:ext cx="6183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Montserrat" panose="00000500000000000000" pitchFamily="2" charset="0"/>
              </a:rPr>
              <a:t>        70:30 ratio </a:t>
            </a:r>
          </a:p>
          <a:p>
            <a:r>
              <a:rPr lang="en-GB" sz="1600" dirty="0">
                <a:solidFill>
                  <a:schemeClr val="bg1"/>
                </a:solidFill>
                <a:latin typeface="Montserrat" panose="00000500000000000000" pitchFamily="2" charset="0"/>
              </a:rPr>
              <a:t>      </a:t>
            </a:r>
          </a:p>
          <a:p>
            <a:r>
              <a:rPr lang="en-GB" sz="1600" dirty="0">
                <a:solidFill>
                  <a:schemeClr val="bg1"/>
                </a:solidFill>
                <a:latin typeface="Montserrat" panose="00000500000000000000" pitchFamily="2" charset="0"/>
              </a:rPr>
              <a:t>        Stratified splitting</a:t>
            </a:r>
            <a:endParaRPr lang="en-GB" sz="1600" dirty="0">
              <a:latin typeface="Montserrat" panose="00000500000000000000" pitchFamily="2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4E5D82D-CB6D-4A9D-B90F-6DFD83EB2173}"/>
              </a:ext>
            </a:extLst>
          </p:cNvPr>
          <p:cNvSpPr/>
          <p:nvPr/>
        </p:nvSpPr>
        <p:spPr>
          <a:xfrm>
            <a:off x="389572" y="1026129"/>
            <a:ext cx="254615" cy="23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panose="00000500000000000000" pitchFamily="2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1964DE-2C6E-4AEE-8969-8CBF3EFA47A7}"/>
              </a:ext>
            </a:extLst>
          </p:cNvPr>
          <p:cNvSpPr/>
          <p:nvPr/>
        </p:nvSpPr>
        <p:spPr>
          <a:xfrm>
            <a:off x="413388" y="1521725"/>
            <a:ext cx="254615" cy="23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Intuitive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950" y="709096"/>
            <a:ext cx="5503892" cy="3047979"/>
          </a:xfrm>
        </p:spPr>
        <p:txBody>
          <a:bodyPr/>
          <a:lstStyle/>
          <a:p>
            <a:pPr marL="155575" indent="0">
              <a:buNone/>
            </a:pPr>
            <a:endParaRPr lang="en-GB" sz="1600" dirty="0"/>
          </a:p>
          <a:p>
            <a:pPr marL="155575" indent="0">
              <a:buNone/>
            </a:pPr>
            <a:r>
              <a:rPr lang="en-GB" sz="1600" dirty="0">
                <a:solidFill>
                  <a:schemeClr val="accent1"/>
                </a:solidFill>
              </a:rPr>
              <a:t>LAST SENTENCE IS CLAIM</a:t>
            </a:r>
          </a:p>
          <a:p>
            <a:pPr marL="155575" indent="0">
              <a:buNone/>
            </a:pPr>
            <a:endParaRPr lang="en-GB" sz="16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1600" dirty="0"/>
              <a:t>Assigning the last sentence of each abstract we find out that: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600" dirty="0"/>
              <a:t>1.550 abstracts out of 2.686 abstracts have their last sentence labelled as Claim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600" dirty="0"/>
              <a:t>1.550 sentences out of 3.419 Claim sentences of the dataset were labelled as Claim</a:t>
            </a:r>
          </a:p>
          <a:p>
            <a:pPr marL="596900" lvl="1" indent="0">
              <a:buNone/>
            </a:pPr>
            <a:endParaRPr lang="en-GB" sz="1600" dirty="0"/>
          </a:p>
          <a:p>
            <a:pPr marL="612775" lvl="1" indent="0">
              <a:buNone/>
            </a:pPr>
            <a:r>
              <a:rPr lang="en-GB" sz="1600" dirty="0"/>
              <a:t>                  </a:t>
            </a:r>
            <a:r>
              <a:rPr lang="en-GB" sz="1800" dirty="0"/>
              <a:t>45% Accuracy</a:t>
            </a:r>
          </a:p>
          <a:p>
            <a:pPr marL="612775" lvl="1" indent="0">
              <a:buNone/>
            </a:pPr>
            <a:r>
              <a:rPr lang="en-GB" sz="1600" dirty="0"/>
              <a:t>            </a:t>
            </a:r>
          </a:p>
          <a:p>
            <a:pPr marL="155575" indent="0">
              <a:buNone/>
            </a:pPr>
            <a:endParaRPr lang="en-GB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2386F7C2-5614-4F95-901D-DD76D8CB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755" y="4021146"/>
            <a:ext cx="811058" cy="8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82A-C841-47D4-8508-B9F8807D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56" y="118166"/>
            <a:ext cx="4629300" cy="941400"/>
          </a:xfrm>
        </p:spPr>
        <p:txBody>
          <a:bodyPr/>
          <a:lstStyle/>
          <a:p>
            <a:r>
              <a:rPr lang="en-GB" dirty="0">
                <a:latin typeface="Montserrat" panose="00000500000000000000" pitchFamily="2" charset="0"/>
              </a:rPr>
              <a:t>Intuitive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3DEF-41FC-4EF8-9A55-128E7F48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56" y="588866"/>
            <a:ext cx="8056644" cy="2275631"/>
          </a:xfrm>
        </p:spPr>
        <p:txBody>
          <a:bodyPr/>
          <a:lstStyle/>
          <a:p>
            <a:pPr marL="155575" indent="0">
              <a:buNone/>
            </a:pPr>
            <a:endParaRPr lang="en-GB" sz="1600" dirty="0"/>
          </a:p>
          <a:p>
            <a:pPr marL="155575" indent="0">
              <a:buNone/>
            </a:pPr>
            <a:r>
              <a:rPr lang="en-GB" sz="1600" dirty="0">
                <a:solidFill>
                  <a:schemeClr val="accent1"/>
                </a:solidFill>
              </a:rPr>
              <a:t>LEXICON - CLAIM</a:t>
            </a:r>
          </a:p>
          <a:p>
            <a:pPr marL="155575" indent="0">
              <a:buNone/>
            </a:pPr>
            <a:endParaRPr lang="en-GB" sz="1600" dirty="0"/>
          </a:p>
          <a:p>
            <a:pPr marL="441325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We create a lexicon with the 25 most common words that exist in</a:t>
            </a:r>
          </a:p>
          <a:p>
            <a:pPr marL="155575" indent="0">
              <a:buClr>
                <a:schemeClr val="tx2">
                  <a:lumMod val="75000"/>
                </a:schemeClr>
              </a:buClr>
              <a:buNone/>
            </a:pPr>
            <a:r>
              <a:rPr lang="en-GB" dirty="0"/>
              <a:t>      claim-based sentences.</a:t>
            </a:r>
          </a:p>
          <a:p>
            <a:pPr marL="155575" indent="0">
              <a:buClr>
                <a:schemeClr val="tx2">
                  <a:lumMod val="75000"/>
                </a:schemeClr>
              </a:buClr>
              <a:buNone/>
            </a:pPr>
            <a:endParaRPr lang="en-GB" dirty="0"/>
          </a:p>
          <a:p>
            <a:pPr marL="441325" indent="-28575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/>
              <a:t>We are interested if can predict the claim-based sentence from test dataset </a:t>
            </a:r>
          </a:p>
          <a:p>
            <a:pPr marL="155575" indent="0">
              <a:buClr>
                <a:schemeClr val="tx2">
                  <a:lumMod val="75000"/>
                </a:schemeClr>
              </a:buClr>
              <a:buNone/>
            </a:pPr>
            <a:r>
              <a:rPr lang="en-GB" dirty="0"/>
              <a:t>      just by the occurrence of at least one word of the lexicon in the sentence.</a:t>
            </a:r>
          </a:p>
          <a:p>
            <a:pPr marL="596900" lvl="1" indent="0">
              <a:buNone/>
            </a:pPr>
            <a:endParaRPr lang="en-GB" sz="1600" dirty="0"/>
          </a:p>
          <a:p>
            <a:pPr marL="612775" lvl="1" indent="0">
              <a:buNone/>
            </a:pPr>
            <a:r>
              <a:rPr lang="en-GB" sz="1600" dirty="0"/>
              <a:t>            </a:t>
            </a:r>
          </a:p>
          <a:p>
            <a:pPr marL="155575" indent="0">
              <a:buNone/>
            </a:pPr>
            <a:endParaRPr lang="en-GB" sz="1600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2386F7C2-5614-4F95-901D-DD76D8CBC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41" y="4049550"/>
            <a:ext cx="811058" cy="81105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094EDF-312C-4BFD-A6A2-863BADD06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0498"/>
              </p:ext>
            </p:extLst>
          </p:nvPr>
        </p:nvGraphicFramePr>
        <p:xfrm>
          <a:off x="641498" y="2770415"/>
          <a:ext cx="5227674" cy="112956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421219">
                  <a:extLst>
                    <a:ext uri="{9D8B030D-6E8A-4147-A177-3AD203B41FA5}">
                      <a16:colId xmlns:a16="http://schemas.microsoft.com/office/drawing/2014/main" val="88056621"/>
                    </a:ext>
                  </a:extLst>
                </a:gridCol>
                <a:gridCol w="2063897">
                  <a:extLst>
                    <a:ext uri="{9D8B030D-6E8A-4147-A177-3AD203B41FA5}">
                      <a16:colId xmlns:a16="http://schemas.microsoft.com/office/drawing/2014/main" val="2180376205"/>
                    </a:ext>
                  </a:extLst>
                </a:gridCol>
                <a:gridCol w="1742558">
                  <a:extLst>
                    <a:ext uri="{9D8B030D-6E8A-4147-A177-3AD203B41FA5}">
                      <a16:colId xmlns:a16="http://schemas.microsoft.com/office/drawing/2014/main" val="569577020"/>
                    </a:ext>
                  </a:extLst>
                </a:gridCol>
              </a:tblGrid>
              <a:tr h="376521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Montserrat" panose="00000500000000000000" pitchFamily="2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chemeClr val="tx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09023"/>
                  </a:ext>
                </a:extLst>
              </a:tr>
              <a:tr h="37652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815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211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75416"/>
                  </a:ext>
                </a:extLst>
              </a:tr>
              <a:tr h="37652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5197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Montserrat" panose="00000500000000000000" pitchFamily="2" charset="0"/>
                        </a:rPr>
                        <a:t>3379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372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F0D0BEE-0258-4381-8873-BA339B49C78B}"/>
              </a:ext>
            </a:extLst>
          </p:cNvPr>
          <p:cNvSpPr txBox="1"/>
          <p:nvPr/>
        </p:nvSpPr>
        <p:spPr>
          <a:xfrm>
            <a:off x="1531088" y="4214277"/>
            <a:ext cx="27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43% Accuracy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Montserrat" panose="00000500000000000000" pitchFamily="2" charset="0"/>
              </a:rPr>
              <a:t>79% Recall</a:t>
            </a:r>
          </a:p>
        </p:txBody>
      </p:sp>
    </p:spTree>
    <p:extLst>
      <p:ext uri="{BB962C8B-B14F-4D97-AF65-F5344CB8AC3E}">
        <p14:creationId xmlns:p14="http://schemas.microsoft.com/office/powerpoint/2010/main" val="2156450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868</Words>
  <Application>Microsoft Office PowerPoint</Application>
  <PresentationFormat>Προβολή στην οθόνη (16:9)</PresentationFormat>
  <Paragraphs>328</Paragraphs>
  <Slides>26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2" baseType="lpstr">
      <vt:lpstr>Courier New</vt:lpstr>
      <vt:lpstr>Arial</vt:lpstr>
      <vt:lpstr>Montserrat</vt:lpstr>
      <vt:lpstr>Montserrat ExtraBold</vt:lpstr>
      <vt:lpstr>Wingdings</vt:lpstr>
      <vt:lpstr>Futuristic Background by Slidesgo</vt:lpstr>
      <vt:lpstr>Argumentation Mining Project</vt:lpstr>
      <vt:lpstr>The Team and Roles </vt:lpstr>
      <vt:lpstr>The Time Plan</vt:lpstr>
      <vt:lpstr>The Problem &amp; Mission</vt:lpstr>
      <vt:lpstr>The Dataset – Arguments</vt:lpstr>
      <vt:lpstr>Data Pre-Processing</vt:lpstr>
      <vt:lpstr>Splitting the Dataset</vt:lpstr>
      <vt:lpstr>Intuitive Baseline</vt:lpstr>
      <vt:lpstr>Intuitive Baseline</vt:lpstr>
      <vt:lpstr>Intuitive Baseline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Abstract Clustering (K-means)- Optimal Number of Clusters</vt:lpstr>
      <vt:lpstr>Abstract Clustering (K-means) Results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Propensity to lapse</dc:title>
  <dc:creator>GKIZELIS Nikos</dc:creator>
  <cp:lastModifiedBy>Nikos Gkizelis</cp:lastModifiedBy>
  <cp:revision>75</cp:revision>
  <dcterms:modified xsi:type="dcterms:W3CDTF">2021-09-19T20:43:39Z</dcterms:modified>
</cp:coreProperties>
</file>