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media/image2.jpeg" ContentType="image/jpeg"/>
  <Override PartName="/ppt/notesSlides/notesSlide4.xml" ContentType="application/vnd.openxmlformats-officedocument.presentationml.notesSlide+xml"/>
  <Override PartName="/ppt/media/image3.jpeg" ContentType="image/jpeg"/>
  <Override PartName="/ppt/media/image4.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 Id="rId3" Type="http://schemas.openxmlformats.org/officeDocument/2006/relationships/hyperlink" Target="https://colab.research.google.com/drive/18NxRFaAb3H65EaUUPwlHN7pQFXYvsy6n?usp=sharing"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Intro</a:t>
            </a:r>
          </a:p>
          <a:p>
            <a:pPr/>
            <a:r>
              <a:t>Ask questions, interrupt - no such thing as a dumb question</a:t>
            </a:r>
          </a:p>
          <a:p>
            <a:pPr/>
            <a:r>
              <a:t>Will sweep some details under the rug - if curious, this will be a packet over the summer and I’ll go into more of the details there, including proofs!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Another important property: uniqueness</a:t>
            </a:r>
          </a:p>
          <a:p>
            <a:pPr/>
          </a:p>
          <a:p>
            <a:pPr/>
            <a:r>
              <a:t>2 points define a unique line </a:t>
            </a:r>
          </a:p>
          <a:p>
            <a:pPr marL="279400" indent="-279400">
              <a:buSzPct val="123000"/>
              <a:buChar char="-"/>
            </a:pPr>
            <a:r>
              <a:t>try to change line you lose a point</a:t>
            </a:r>
          </a:p>
          <a:p>
            <a:pPr marL="279400" indent="-279400">
              <a:buSzPct val="123000"/>
              <a:buChar char="-"/>
            </a:pPr>
            <a:r>
              <a:t>line is deg 1</a:t>
            </a:r>
          </a:p>
          <a:p>
            <a:pPr marL="279400" indent="-279400">
              <a:buSzPct val="123000"/>
              <a:buChar char="-"/>
            </a:pPr>
            <a:r>
              <a:t>2 points sum up an entire line (describe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Quadratic (degree 2), aka parabola</a:t>
            </a:r>
          </a:p>
          <a:p>
            <a:pPr marL="279400" indent="-279400">
              <a:buSzPct val="123000"/>
              <a:buChar char="-"/>
            </a:pPr>
            <a:r>
              <a:t>2 points don’t uniquely define it</a:t>
            </a:r>
          </a:p>
          <a:p>
            <a:pPr lvl="1" marL="889000" indent="-279400">
              <a:buSzPct val="123000"/>
              <a:buChar char="-"/>
            </a:pPr>
            <a:r>
              <a:t>Other parabolas with same 2 points</a:t>
            </a:r>
          </a:p>
          <a:p>
            <a:pPr marL="279400" indent="-279400">
              <a:buSzPct val="123000"/>
              <a:buChar char="-"/>
            </a:pPr>
            <a:r>
              <a:t>Need 3 points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True in general: degree t poly def by t+1 points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Shape 333"/>
          <p:cNvSpPr/>
          <p:nvPr>
            <p:ph type="sldImg"/>
          </p:nvPr>
        </p:nvSpPr>
        <p:spPr>
          <a:prstGeom prst="rect">
            <a:avLst/>
          </a:prstGeom>
        </p:spPr>
        <p:txBody>
          <a:bodyPr/>
          <a:lstStyle/>
          <a:p>
            <a:pPr/>
          </a:p>
        </p:txBody>
      </p:sp>
      <p:sp>
        <p:nvSpPr>
          <p:cNvPr id="334" name="Shape 334"/>
          <p:cNvSpPr/>
          <p:nvPr>
            <p:ph type="body" sz="quarter" idx="1"/>
          </p:nvPr>
        </p:nvSpPr>
        <p:spPr>
          <a:prstGeom prst="rect">
            <a:avLst/>
          </a:prstGeom>
        </p:spPr>
        <p:txBody>
          <a:bodyPr/>
          <a:lstStyle/>
          <a:p>
            <a:pPr/>
            <a:r>
              <a:t>Okay, so now we can get to our new way of SS</a:t>
            </a:r>
          </a:p>
          <a:p>
            <a:pPr marL="279400" indent="-279400">
              <a:buSzPct val="123000"/>
              <a:buChar char="-"/>
            </a:pPr>
            <a:r>
              <a:t>Need only t+1 of n shares to reconstruct (for any t, n)</a:t>
            </a:r>
          </a:p>
          <a:p>
            <a:pPr marL="279400" indent="-279400">
              <a:buSzPct val="123000"/>
              <a:buChar char="-"/>
            </a:pPr>
            <a:r>
              <a:t>t+1 points def f: going from points to f is called “interpolation” (sounds scary, but there are standard ways to do this where you plug in the points and get back an equation)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r>
              <a:t>Let’s do an example: 4-out-of-6, secret is 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r>
              <a:t>To go from points to equation we use some standard interpolation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Visually walk through sharing 3 using the polynomial running example</a:t>
            </a:r>
          </a:p>
          <a:p>
            <a:pPr/>
            <a:r>
              <a:t>Highlight any set of 4 =&gt; recover f =&gt; f(0) = 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Python</a:t>
            </a:r>
          </a:p>
          <a:p>
            <a:pPr/>
            <a:r>
              <a:t>Google CoLab notebook: </a:t>
            </a:r>
            <a:r>
              <a:rPr u="sng">
                <a:hlinkClick r:id="rId3" invalidUrl="" action="" tgtFrame="" tooltip="" history="1" highlightClick="0" endSnd="0"/>
              </a:rPr>
              <a:t>https://colab.research.google.com/drive/18NxRFaAb3H65EaUUPwlHN7pQFXYvsy6n?usp=sharing</a:t>
            </a:r>
          </a:p>
          <a:p>
            <a:pPr/>
            <a:r>
              <a:t>I wrote share and recon functions (you can look at the code if you’re curious!) - show code</a:t>
            </a:r>
          </a:p>
          <a:p>
            <a:pPr/>
            <a:r>
              <a:t>Use them to share a message in your groups. Pool shares to recover each others’ messages!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Is this a good sharing (based on the above properties)?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 Passing notes example: pass note to a friend. Break it into 2 shares so that if the teacher intercepts one, (s)he can’t read it.</a:t>
            </a:r>
          </a:p>
          <a:p>
            <a:pPr/>
            <a:r>
              <a:t>• Password to bank account</a:t>
            </a:r>
          </a:p>
          <a:p>
            <a:pPr/>
          </a:p>
          <a:p>
            <a:pPr/>
          </a:p>
          <a:p>
            <a:pPr/>
          </a:p>
          <a:p>
            <a:pPr/>
            <a:r>
              <a:t>OR, imagine you did your homework, and you want to make sure that if you get sick you can still turn it in. So you break it into pieces and give a piece to a couple of your friends in the same class, so that no one can copy it and get you in trouble. You trust that they’ll only reassemble your homework (and turn it in for you) if you’re really missing from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 Passing notes example: pass note to a friend. Break it into 2 shares so that if the teacher intercepts one, (s)he can’t read it.</a:t>
            </a:r>
          </a:p>
          <a:p>
            <a:pPr/>
            <a:r>
              <a:t>• Password to bank account: lose, or unreachable in emergency - family mems can work together</a:t>
            </a:r>
          </a:p>
          <a:p>
            <a:pPr/>
          </a:p>
          <a:p>
            <a:pPr/>
            <a:r>
              <a:t>Seems a bit like magic - how do we actually do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A simple way</a:t>
            </a:r>
          </a:p>
          <a:p>
            <a:pPr/>
            <a:r>
              <a:t>3 nums are called “shares”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Need all n out of total n shares to reconstruct</a:t>
            </a:r>
          </a:p>
          <a:p>
            <a:pPr/>
            <a:r>
              <a:t>Less than n parties learn nothing about 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What if we don’t want *everyone* to have to participate to reconstruct?</a:t>
            </a:r>
          </a:p>
          <a:p>
            <a:pPr marL="279400" indent="-279400">
              <a:buSzPct val="123000"/>
              <a:buChar char="-"/>
            </a:pPr>
            <a:r>
              <a:t>Maybe you share your bank password among all your cousins, but you know that they’re not very reliable so some of them might lose their shares — but you don’t know which.</a:t>
            </a:r>
          </a:p>
          <a:p>
            <a:pPr/>
          </a:p>
          <a:p>
            <a:pPr/>
            <a:r>
              <a:t>This is possible! But first we have to review polynomials. How comfortable are you all with polynomials? (Checkmark or X reaction)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The only important things to know about polynomials in our case are that they’re curvy lines with the following properties:</a:t>
            </a:r>
          </a:p>
          <a:p>
            <a:pPr marL="279400" indent="-279400">
              <a:buSzPct val="123000"/>
              <a:buChar char="-"/>
            </a:pPr>
            <a:r>
              <a:t>a polynomial is a function (or equation)</a:t>
            </a:r>
          </a:p>
          <a:p>
            <a:pPr marL="279400" indent="-279400">
              <a:buSzPct val="123000"/>
              <a:buChar char="-"/>
            </a:pPr>
            <a:r>
              <a:t>We can graph the function for a visual representation</a:t>
            </a:r>
          </a:p>
          <a:p>
            <a:pPr lvl="1" marL="889000" indent="-279400">
              <a:buSzPct val="123000"/>
              <a:buChar char="-"/>
            </a:pPr>
            <a:r>
              <a:t>Show x-axis, y-axis</a:t>
            </a:r>
          </a:p>
          <a:p>
            <a:pPr marL="279400" indent="-279400">
              <a:buSzPct val="123000"/>
              <a:buChar char="-"/>
            </a:pPr>
            <a:r>
              <a:t>every x-value has only one corresponding y-value (“f of x or f(x)”)</a:t>
            </a:r>
          </a:p>
          <a:p>
            <a:pPr/>
          </a:p>
          <a:p>
            <a:pPr>
              <a:defRPr u="sng"/>
            </a:pPr>
            <a:r>
              <a:t>y-intercept:</a:t>
            </a:r>
          </a:p>
          <a:p>
            <a:pPr marL="279400" indent="-279400">
              <a:buSzPct val="123000"/>
              <a:buChar char="-"/>
            </a:pPr>
            <a:r>
              <a:t>where graph crosses y-axis</a:t>
            </a:r>
          </a:p>
          <a:p>
            <a:pPr marL="279400" indent="-279400">
              <a:buSzPct val="123000"/>
              <a:buChar char="-"/>
            </a:pPr>
            <a:r>
              <a:t>Aka the function evaluated at zero, f(0)</a:t>
            </a:r>
          </a:p>
          <a:p>
            <a:pPr marL="279400" indent="-279400">
              <a:buSzPct val="123000"/>
              <a:buChar char="-"/>
            </a:pPr>
            <a:r>
              <a:t>Same as constant term in eqn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defRPr u="sng"/>
            </a:pPr>
            <a:r>
              <a:t>degree:</a:t>
            </a:r>
            <a:endParaRPr u="none"/>
          </a:p>
          <a:p>
            <a:pPr marL="279400" indent="-279400">
              <a:buSzPct val="123000"/>
              <a:buChar char="-"/>
              <a:defRPr u="sng"/>
            </a:pPr>
            <a:r>
              <a:rPr u="none"/>
              <a:t>highest exponent</a:t>
            </a:r>
            <a:endParaRPr u="none"/>
          </a:p>
          <a:p>
            <a:pPr marL="279400" indent="-279400">
              <a:buSzPct val="123000"/>
              <a:buChar char="-"/>
              <a:defRPr u="sng"/>
            </a:pPr>
            <a:r>
              <a:rPr u="none"/>
              <a:t>Example is degree 3</a:t>
            </a:r>
            <a:endParaRPr u="none"/>
          </a:p>
          <a:p>
            <a:pPr marL="279400" indent="-279400">
              <a:buSzPct val="123000"/>
              <a:buChar char="-"/>
              <a:defRPr u="sng"/>
            </a:pPr>
            <a:r>
              <a:rPr u="none"/>
              <a:t>Notice it has 4 “terms” (degree+1)!</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eg"/><Relationship Id="rId4"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Noemi Glaeser // May 22,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Noemi Glaeser // May 22, 2021</a:t>
            </a:r>
          </a:p>
        </p:txBody>
      </p:sp>
      <p:sp>
        <p:nvSpPr>
          <p:cNvPr id="152" name="Mathematically Sharing Secrets"/>
          <p:cNvSpPr txBox="1"/>
          <p:nvPr>
            <p:ph type="ctrTitle"/>
          </p:nvPr>
        </p:nvSpPr>
        <p:spPr>
          <a:prstGeom prst="rect">
            <a:avLst/>
          </a:prstGeom>
        </p:spPr>
        <p:txBody>
          <a:bodyPr/>
          <a:lstStyle/>
          <a:p>
            <a:pPr/>
            <a:r>
              <a:t>Mathematically Sharing Secrets</a:t>
            </a:r>
          </a:p>
        </p:txBody>
      </p:sp>
      <p:sp>
        <p:nvSpPr>
          <p:cNvPr id="153" name="UMD Girls Talk Math // Spring Event"/>
          <p:cNvSpPr txBox="1"/>
          <p:nvPr>
            <p:ph type="subTitle" sz="quarter" idx="1"/>
          </p:nvPr>
        </p:nvSpPr>
        <p:spPr>
          <a:prstGeom prst="rect">
            <a:avLst/>
          </a:prstGeom>
        </p:spPr>
        <p:txBody>
          <a:bodyPr/>
          <a:lstStyle/>
          <a:p>
            <a:pPr/>
            <a:r>
              <a:t>UMD Girls Talk Math // Spring Event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37" name="poly_graph_nolabel.png" descr="poly_graph_nolabel.png"/>
          <p:cNvPicPr>
            <a:picLocks noChangeAspect="1"/>
          </p:cNvPicPr>
          <p:nvPr/>
        </p:nvPicPr>
        <p:blipFill>
          <a:blip r:embed="rId2">
            <a:extLst/>
          </a:blip>
          <a:stretch>
            <a:fillRect/>
          </a:stretch>
        </p:blipFill>
        <p:spPr>
          <a:xfrm>
            <a:off x="10879291" y="3986963"/>
            <a:ext cx="12536810" cy="8779094"/>
          </a:xfrm>
          <a:prstGeom prst="rect">
            <a:avLst/>
          </a:prstGeom>
          <a:ln w="12700">
            <a:miter lim="400000"/>
          </a:ln>
        </p:spPr>
      </p:pic>
      <p:sp>
        <p:nvSpPr>
          <p:cNvPr id="238" name="degree:…"/>
          <p:cNvSpPr txBox="1"/>
          <p:nvPr>
            <p:ph type="body" sz="half" idx="1"/>
          </p:nvPr>
        </p:nvSpPr>
        <p:spPr>
          <a:xfrm>
            <a:off x="1206500" y="4248504"/>
            <a:ext cx="10043021" cy="8256012"/>
          </a:xfrm>
          <a:prstGeom prst="rect">
            <a:avLst/>
          </a:prstGeom>
        </p:spPr>
        <p:txBody>
          <a:bodyPr/>
          <a:lstStyle/>
          <a:p>
            <a:pPr/>
            <a:r>
              <a:rPr u="sng"/>
              <a:t>degree</a:t>
            </a:r>
            <a:r>
              <a:t>: </a:t>
            </a:r>
          </a:p>
          <a:p>
            <a:pPr lvl="1">
              <a:buClr>
                <a:srgbClr val="000000"/>
              </a:buClr>
              <a:buChar char="-"/>
            </a:pPr>
            <a:r>
              <a:rPr>
                <a:solidFill>
                  <a:schemeClr val="accent6"/>
                </a:solidFill>
              </a:rPr>
              <a:t>Highest exponent</a:t>
            </a:r>
            <a:r>
              <a:t> in the polynomial </a:t>
            </a:r>
          </a:p>
          <a:p>
            <a:pPr lvl="5" marL="0" indent="2286000">
              <a:buSzTx/>
              <a:buNone/>
            </a:pPr>
            <a:r>
              <a:t>f(x) = x</a:t>
            </a:r>
            <a:r>
              <a:rPr baseline="31999">
                <a:solidFill>
                  <a:schemeClr val="accent6"/>
                </a:solidFill>
              </a:rPr>
              <a:t>3</a:t>
            </a:r>
            <a:r>
              <a:t> - 2x</a:t>
            </a:r>
            <a:r>
              <a:rPr baseline="31999"/>
              <a:t>2</a:t>
            </a:r>
            <a:r>
              <a:t> - x + 3</a:t>
            </a:r>
          </a:p>
        </p:txBody>
      </p:sp>
      <p:sp>
        <p:nvSpPr>
          <p:cNvPr id="239" name="Polynomial Review: Terms"/>
          <p:cNvSpPr txBox="1"/>
          <p:nvPr>
            <p:ph type="title"/>
          </p:nvPr>
        </p:nvSpPr>
        <p:spPr>
          <a:prstGeom prst="rect">
            <a:avLst/>
          </a:prstGeom>
        </p:spPr>
        <p:txBody>
          <a:bodyPr/>
          <a:lstStyle/>
          <a:p>
            <a:pPr/>
            <a:r>
              <a:t>Polynomial Review: Terms</a:t>
            </a:r>
          </a:p>
        </p:txBody>
      </p:sp>
      <p:sp>
        <p:nvSpPr>
          <p:cNvPr id="240"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poly_graph_nozeros.png" descr="poly_graph_nozeros.png"/>
          <p:cNvPicPr>
            <a:picLocks noChangeAspect="1"/>
          </p:cNvPicPr>
          <p:nvPr/>
        </p:nvPicPr>
        <p:blipFill>
          <a:blip r:embed="rId3">
            <a:extLst/>
          </a:blip>
          <a:stretch>
            <a:fillRect/>
          </a:stretch>
        </p:blipFill>
        <p:spPr>
          <a:xfrm>
            <a:off x="10879292" y="3986964"/>
            <a:ext cx="12536809" cy="8779092"/>
          </a:xfrm>
          <a:prstGeom prst="rect">
            <a:avLst/>
          </a:prstGeom>
          <a:ln w="12700">
            <a:miter lim="400000"/>
          </a:ln>
        </p:spPr>
      </p:pic>
      <p:sp>
        <p:nvSpPr>
          <p:cNvPr id="243" name="y-intercept:…"/>
          <p:cNvSpPr txBox="1"/>
          <p:nvPr>
            <p:ph type="body" sz="half" idx="1"/>
          </p:nvPr>
        </p:nvSpPr>
        <p:spPr>
          <a:xfrm>
            <a:off x="1206500" y="4248504"/>
            <a:ext cx="10043021" cy="8256012"/>
          </a:xfrm>
          <a:prstGeom prst="rect">
            <a:avLst/>
          </a:prstGeom>
        </p:spPr>
        <p:txBody>
          <a:bodyPr/>
          <a:lstStyle/>
          <a:p>
            <a:pPr marL="591312" indent="-591312" defTabSz="2365188">
              <a:spcBef>
                <a:spcPts val="4300"/>
              </a:spcBef>
              <a:defRPr sz="4656"/>
            </a:pPr>
            <a:r>
              <a:rPr u="sng"/>
              <a:t>y-intercept</a:t>
            </a:r>
            <a:r>
              <a:t>: </a:t>
            </a:r>
          </a:p>
          <a:p>
            <a:pPr lvl="1" marL="1182624" indent="-591312" defTabSz="2365188">
              <a:spcBef>
                <a:spcPts val="1900"/>
              </a:spcBef>
              <a:buClr>
                <a:srgbClr val="000000"/>
              </a:buClr>
              <a:buChar char="-"/>
              <a:defRPr sz="4656">
                <a:solidFill>
                  <a:schemeClr val="accent4">
                    <a:hueOff val="-476017"/>
                    <a:lumOff val="-10042"/>
                  </a:schemeClr>
                </a:solidFill>
              </a:defRPr>
            </a:pPr>
            <a:r>
              <a:t>f(0)</a:t>
            </a:r>
          </a:p>
          <a:p>
            <a:pPr lvl="1" marL="1182624" indent="-591312" defTabSz="2365188">
              <a:spcBef>
                <a:spcPts val="1900"/>
              </a:spcBef>
              <a:buClr>
                <a:srgbClr val="000000"/>
              </a:buClr>
              <a:buChar char="-"/>
              <a:defRPr sz="4656">
                <a:solidFill>
                  <a:schemeClr val="accent4">
                    <a:hueOff val="-476017"/>
                    <a:lumOff val="-10042"/>
                  </a:schemeClr>
                </a:solidFill>
              </a:defRPr>
            </a:pPr>
            <a:r>
              <a:rPr>
                <a:solidFill>
                  <a:srgbClr val="000000"/>
                </a:solidFill>
              </a:rPr>
              <a:t>the constant term in the equation:</a:t>
            </a:r>
            <a:endParaRPr>
              <a:solidFill>
                <a:srgbClr val="000000"/>
              </a:solidFill>
            </a:endParaRPr>
          </a:p>
          <a:p>
            <a:pPr lvl="4" marL="0" indent="1773936" defTabSz="2365188">
              <a:spcBef>
                <a:spcPts val="4300"/>
              </a:spcBef>
              <a:buSzTx/>
              <a:buNone/>
              <a:defRPr sz="4656">
                <a:solidFill>
                  <a:schemeClr val="accent4">
                    <a:hueOff val="-476017"/>
                    <a:lumOff val="-10042"/>
                  </a:schemeClr>
                </a:solidFill>
              </a:defRPr>
            </a:pPr>
            <a:r>
              <a:rPr>
                <a:solidFill>
                  <a:srgbClr val="000000"/>
                </a:solidFill>
              </a:rPr>
              <a:t>f(x) = x</a:t>
            </a:r>
            <a:r>
              <a:rPr baseline="31999">
                <a:solidFill>
                  <a:srgbClr val="000000"/>
                </a:solidFill>
              </a:rPr>
              <a:t>3</a:t>
            </a:r>
            <a:r>
              <a:rPr>
                <a:solidFill>
                  <a:srgbClr val="000000"/>
                </a:solidFill>
              </a:rPr>
              <a:t> - 2x</a:t>
            </a:r>
            <a:r>
              <a:rPr baseline="31999">
                <a:solidFill>
                  <a:srgbClr val="000000"/>
                </a:solidFill>
              </a:rPr>
              <a:t>2</a:t>
            </a:r>
            <a:r>
              <a:rPr>
                <a:solidFill>
                  <a:srgbClr val="000000"/>
                </a:solidFill>
              </a:rPr>
              <a:t> - x + </a:t>
            </a:r>
            <a:r>
              <a:t>3</a:t>
            </a:r>
            <a:endParaRPr>
              <a:solidFill>
                <a:srgbClr val="000000"/>
              </a:solidFill>
            </a:endParaRPr>
          </a:p>
          <a:p>
            <a:pPr marL="591312" indent="-591312" defTabSz="2365188">
              <a:spcBef>
                <a:spcPts val="4300"/>
              </a:spcBef>
              <a:buClr>
                <a:srgbClr val="FFFFFF"/>
              </a:buClr>
              <a:defRPr sz="4656">
                <a:solidFill>
                  <a:srgbClr val="FFFFFF"/>
                </a:solidFill>
              </a:defRPr>
            </a:pPr>
            <a:r>
              <a:rPr u="sng"/>
              <a:t>degree</a:t>
            </a:r>
            <a:r>
              <a:t>:</a:t>
            </a:r>
          </a:p>
          <a:p>
            <a:pPr lvl="1" marL="1182624" indent="-591312" defTabSz="2365188">
              <a:spcBef>
                <a:spcPts val="1900"/>
              </a:spcBef>
              <a:buClr>
                <a:srgbClr val="FFFFFF"/>
              </a:buClr>
              <a:buChar char="-"/>
              <a:defRPr sz="4656">
                <a:solidFill>
                  <a:srgbClr val="FFFFFF"/>
                </a:solidFill>
              </a:defRPr>
            </a:pPr>
            <a:r>
              <a:t>Highest exponent in the equation</a:t>
            </a:r>
            <a:endParaRPr>
              <a:solidFill>
                <a:srgbClr val="000000"/>
              </a:solidFill>
            </a:endParaRPr>
          </a:p>
          <a:p>
            <a:pPr lvl="5" marL="0" indent="2217420" defTabSz="2365188">
              <a:spcBef>
                <a:spcPts val="4300"/>
              </a:spcBef>
              <a:buSzTx/>
              <a:buNone/>
              <a:defRPr sz="4656">
                <a:solidFill>
                  <a:srgbClr val="FFFFFF"/>
                </a:solidFill>
              </a:defRPr>
            </a:pPr>
            <a:r>
              <a:t>f(x) = x</a:t>
            </a:r>
            <a:r>
              <a:rPr baseline="31999"/>
              <a:t>3</a:t>
            </a:r>
            <a:r>
              <a:t> - 2x</a:t>
            </a:r>
            <a:r>
              <a:rPr baseline="31999"/>
              <a:t>2</a:t>
            </a:r>
            <a:r>
              <a:t> - x + 3</a:t>
            </a:r>
          </a:p>
        </p:txBody>
      </p:sp>
      <p:sp>
        <p:nvSpPr>
          <p:cNvPr id="244" name="Polynomial Review: Terms"/>
          <p:cNvSpPr txBox="1"/>
          <p:nvPr>
            <p:ph type="title"/>
          </p:nvPr>
        </p:nvSpPr>
        <p:spPr>
          <a:prstGeom prst="rect">
            <a:avLst/>
          </a:prstGeom>
        </p:spPr>
        <p:txBody>
          <a:bodyPr/>
          <a:lstStyle/>
          <a:p>
            <a:pPr/>
            <a:r>
              <a:t>Polynomial Review: Terms</a:t>
            </a:r>
          </a:p>
        </p:txBody>
      </p:sp>
      <p:sp>
        <p:nvSpPr>
          <p:cNvPr id="245" name="Slide Subtitle"/>
          <p:cNvSpPr txBox="1"/>
          <p:nvPr>
            <p:ph type="body" idx="21"/>
          </p:nvPr>
        </p:nvSpPr>
        <p:spPr>
          <a:prstGeom prst="rect">
            <a:avLst/>
          </a:prstGeom>
        </p:spPr>
        <p:txBody>
          <a:bodyPr/>
          <a:lstStyle/>
          <a:p>
            <a:pPr/>
          </a:p>
        </p:txBody>
      </p:sp>
      <p:sp>
        <p:nvSpPr>
          <p:cNvPr id="246" name="y-intercept"/>
          <p:cNvSpPr txBox="1"/>
          <p:nvPr/>
        </p:nvSpPr>
        <p:spPr>
          <a:xfrm>
            <a:off x="12759070" y="5505032"/>
            <a:ext cx="231617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3600">
                <a:solidFill>
                  <a:schemeClr val="accent4">
                    <a:hueOff val="-476017"/>
                    <a:lumOff val="-10042"/>
                  </a:schemeClr>
                </a:solidFill>
              </a:defRPr>
            </a:lvl1pPr>
          </a:lstStyle>
          <a:p>
            <a:pPr/>
            <a:r>
              <a:t>y-intercept</a:t>
            </a:r>
          </a:p>
        </p:txBody>
      </p:sp>
      <p:sp>
        <p:nvSpPr>
          <p:cNvPr id="247" name="Line"/>
          <p:cNvSpPr/>
          <p:nvPr/>
        </p:nvSpPr>
        <p:spPr>
          <a:xfrm>
            <a:off x="14269073" y="6235584"/>
            <a:ext cx="1496636" cy="1254431"/>
          </a:xfrm>
          <a:prstGeom prst="line">
            <a:avLst/>
          </a:prstGeom>
          <a:ln w="50800">
            <a:solidFill>
              <a:schemeClr val="accent4">
                <a:hueOff val="-476017"/>
                <a:lumOff val="-10042"/>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poly_graph_nozeros.png" descr="poly_graph_nozeros.png"/>
          <p:cNvPicPr>
            <a:picLocks noChangeAspect="1"/>
          </p:cNvPicPr>
          <p:nvPr/>
        </p:nvPicPr>
        <p:blipFill>
          <a:blip r:embed="rId3">
            <a:extLst/>
          </a:blip>
          <a:stretch>
            <a:fillRect/>
          </a:stretch>
        </p:blipFill>
        <p:spPr>
          <a:xfrm>
            <a:off x="10879292" y="3986964"/>
            <a:ext cx="12536809" cy="8779092"/>
          </a:xfrm>
          <a:prstGeom prst="rect">
            <a:avLst/>
          </a:prstGeom>
          <a:ln w="12700">
            <a:miter lim="400000"/>
          </a:ln>
        </p:spPr>
      </p:pic>
      <p:sp>
        <p:nvSpPr>
          <p:cNvPr id="252" name="y-intercept:…"/>
          <p:cNvSpPr txBox="1"/>
          <p:nvPr>
            <p:ph type="body" sz="half" idx="1"/>
          </p:nvPr>
        </p:nvSpPr>
        <p:spPr>
          <a:xfrm>
            <a:off x="1206500" y="4248504"/>
            <a:ext cx="10043021" cy="8256012"/>
          </a:xfrm>
          <a:prstGeom prst="rect">
            <a:avLst/>
          </a:prstGeom>
        </p:spPr>
        <p:txBody>
          <a:bodyPr/>
          <a:lstStyle/>
          <a:p>
            <a:pPr marL="591312" indent="-591312" defTabSz="2365188">
              <a:spcBef>
                <a:spcPts val="4300"/>
              </a:spcBef>
              <a:defRPr sz="4656"/>
            </a:pPr>
            <a:r>
              <a:rPr u="sng"/>
              <a:t>y-intercept</a:t>
            </a:r>
            <a:r>
              <a:t>: </a:t>
            </a:r>
          </a:p>
          <a:p>
            <a:pPr lvl="1" marL="1182624" indent="-591312" defTabSz="2365188">
              <a:spcBef>
                <a:spcPts val="1900"/>
              </a:spcBef>
              <a:buClr>
                <a:srgbClr val="000000"/>
              </a:buClr>
              <a:buChar char="-"/>
              <a:defRPr sz="4656">
                <a:solidFill>
                  <a:schemeClr val="accent4">
                    <a:hueOff val="-476017"/>
                    <a:lumOff val="-10042"/>
                  </a:schemeClr>
                </a:solidFill>
              </a:defRPr>
            </a:pPr>
            <a:r>
              <a:t>f(0)</a:t>
            </a:r>
          </a:p>
          <a:p>
            <a:pPr lvl="1" marL="1182624" indent="-591312" defTabSz="2365188">
              <a:spcBef>
                <a:spcPts val="1900"/>
              </a:spcBef>
              <a:buClr>
                <a:srgbClr val="000000"/>
              </a:buClr>
              <a:buChar char="-"/>
              <a:defRPr sz="4656">
                <a:solidFill>
                  <a:schemeClr val="accent4">
                    <a:hueOff val="-476017"/>
                    <a:lumOff val="-10042"/>
                  </a:schemeClr>
                </a:solidFill>
              </a:defRPr>
            </a:pPr>
            <a:r>
              <a:rPr>
                <a:solidFill>
                  <a:srgbClr val="000000"/>
                </a:solidFill>
              </a:rPr>
              <a:t>the constant term in the equation:</a:t>
            </a:r>
            <a:endParaRPr>
              <a:solidFill>
                <a:srgbClr val="000000"/>
              </a:solidFill>
            </a:endParaRPr>
          </a:p>
          <a:p>
            <a:pPr lvl="4" marL="0" indent="1773936" defTabSz="2365188">
              <a:spcBef>
                <a:spcPts val="4300"/>
              </a:spcBef>
              <a:buSzTx/>
              <a:buNone/>
              <a:defRPr sz="4656">
                <a:solidFill>
                  <a:schemeClr val="accent4">
                    <a:hueOff val="-476017"/>
                    <a:lumOff val="-10042"/>
                  </a:schemeClr>
                </a:solidFill>
              </a:defRPr>
            </a:pPr>
            <a:r>
              <a:rPr>
                <a:solidFill>
                  <a:srgbClr val="000000"/>
                </a:solidFill>
              </a:rPr>
              <a:t>f(x) = x</a:t>
            </a:r>
            <a:r>
              <a:rPr baseline="31999">
                <a:solidFill>
                  <a:srgbClr val="000000"/>
                </a:solidFill>
              </a:rPr>
              <a:t>3</a:t>
            </a:r>
            <a:r>
              <a:rPr>
                <a:solidFill>
                  <a:srgbClr val="000000"/>
                </a:solidFill>
              </a:rPr>
              <a:t> - 2x</a:t>
            </a:r>
            <a:r>
              <a:rPr baseline="31999">
                <a:solidFill>
                  <a:srgbClr val="000000"/>
                </a:solidFill>
              </a:rPr>
              <a:t>2</a:t>
            </a:r>
            <a:r>
              <a:rPr>
                <a:solidFill>
                  <a:srgbClr val="000000"/>
                </a:solidFill>
              </a:rPr>
              <a:t> - x + </a:t>
            </a:r>
            <a:r>
              <a:t>3</a:t>
            </a:r>
          </a:p>
          <a:p>
            <a:pPr marL="591312" indent="-591312" defTabSz="2365188">
              <a:spcBef>
                <a:spcPts val="4300"/>
              </a:spcBef>
              <a:buClr>
                <a:srgbClr val="000000"/>
              </a:buClr>
              <a:defRPr sz="4656"/>
            </a:pPr>
            <a:r>
              <a:rPr u="sng"/>
              <a:t>degree</a:t>
            </a:r>
            <a:r>
              <a:t>:</a:t>
            </a:r>
          </a:p>
          <a:p>
            <a:pPr lvl="1" marL="1182624" indent="-591312" defTabSz="2365188">
              <a:spcBef>
                <a:spcPts val="1900"/>
              </a:spcBef>
              <a:buClr>
                <a:srgbClr val="000000"/>
              </a:buClr>
              <a:buChar char="-"/>
              <a:defRPr sz="4656"/>
            </a:pPr>
            <a:r>
              <a:rPr>
                <a:solidFill>
                  <a:schemeClr val="accent6"/>
                </a:solidFill>
              </a:rPr>
              <a:t>Highest exponent</a:t>
            </a:r>
            <a:r>
              <a:t> in the equation </a:t>
            </a:r>
          </a:p>
          <a:p>
            <a:pPr lvl="5" marL="0" indent="2217420" defTabSz="2365188">
              <a:spcBef>
                <a:spcPts val="4300"/>
              </a:spcBef>
              <a:buSzTx/>
              <a:buNone/>
              <a:defRPr sz="4656"/>
            </a:pPr>
            <a:r>
              <a:t>f(x) = x</a:t>
            </a:r>
            <a:r>
              <a:rPr baseline="31999">
                <a:solidFill>
                  <a:schemeClr val="accent6"/>
                </a:solidFill>
              </a:rPr>
              <a:t>3</a:t>
            </a:r>
            <a:r>
              <a:t> - 2x</a:t>
            </a:r>
            <a:r>
              <a:rPr baseline="31999"/>
              <a:t>2</a:t>
            </a:r>
            <a:r>
              <a:t> - x + 3</a:t>
            </a:r>
          </a:p>
        </p:txBody>
      </p:sp>
      <p:sp>
        <p:nvSpPr>
          <p:cNvPr id="253" name="Polynomial Review: Terms"/>
          <p:cNvSpPr txBox="1"/>
          <p:nvPr>
            <p:ph type="title"/>
          </p:nvPr>
        </p:nvSpPr>
        <p:spPr>
          <a:prstGeom prst="rect">
            <a:avLst/>
          </a:prstGeom>
        </p:spPr>
        <p:txBody>
          <a:bodyPr/>
          <a:lstStyle/>
          <a:p>
            <a:pPr/>
            <a:r>
              <a:t>Polynomial Review: Terms</a:t>
            </a:r>
          </a:p>
        </p:txBody>
      </p:sp>
      <p:sp>
        <p:nvSpPr>
          <p:cNvPr id="254" name="Slide Subtitle"/>
          <p:cNvSpPr txBox="1"/>
          <p:nvPr>
            <p:ph type="body" idx="21"/>
          </p:nvPr>
        </p:nvSpPr>
        <p:spPr>
          <a:prstGeom prst="rect">
            <a:avLst/>
          </a:prstGeom>
        </p:spPr>
        <p:txBody>
          <a:bodyPr/>
          <a:lstStyle/>
          <a:p>
            <a:pPr/>
          </a:p>
        </p:txBody>
      </p:sp>
      <p:sp>
        <p:nvSpPr>
          <p:cNvPr id="255" name="y-intercept"/>
          <p:cNvSpPr txBox="1"/>
          <p:nvPr/>
        </p:nvSpPr>
        <p:spPr>
          <a:xfrm>
            <a:off x="12759070" y="5505032"/>
            <a:ext cx="231617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3600">
                <a:solidFill>
                  <a:schemeClr val="accent4">
                    <a:hueOff val="-476017"/>
                    <a:lumOff val="-10042"/>
                  </a:schemeClr>
                </a:solidFill>
              </a:defRPr>
            </a:lvl1pPr>
          </a:lstStyle>
          <a:p>
            <a:pPr/>
            <a:r>
              <a:t>y-intercept</a:t>
            </a:r>
          </a:p>
        </p:txBody>
      </p:sp>
      <p:sp>
        <p:nvSpPr>
          <p:cNvPr id="256" name="Line"/>
          <p:cNvSpPr/>
          <p:nvPr/>
        </p:nvSpPr>
        <p:spPr>
          <a:xfrm>
            <a:off x="14269073" y="6235584"/>
            <a:ext cx="1496636" cy="1254431"/>
          </a:xfrm>
          <a:prstGeom prst="line">
            <a:avLst/>
          </a:prstGeom>
          <a:ln w="50800">
            <a:solidFill>
              <a:schemeClr val="accent4">
                <a:hueOff val="-476017"/>
                <a:lumOff val="-10042"/>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f(x) = ax + b"/>
          <p:cNvSpPr txBox="1"/>
          <p:nvPr>
            <p:ph type="body" idx="1"/>
          </p:nvPr>
        </p:nvSpPr>
        <p:spPr>
          <a:prstGeom prst="rect">
            <a:avLst/>
          </a:prstGeom>
        </p:spPr>
        <p:txBody>
          <a:bodyPr/>
          <a:lstStyle/>
          <a:p>
            <a:pPr marL="0" indent="0" algn="r">
              <a:buSzTx/>
              <a:buNone/>
            </a:pPr>
            <a:r>
              <a:t>f(x) = </a:t>
            </a:r>
            <a:r>
              <a:rPr i="1">
                <a:solidFill>
                  <a:schemeClr val="accent1"/>
                </a:solidFill>
              </a:rPr>
              <a:t>a</a:t>
            </a:r>
            <a:r>
              <a:t>x + </a:t>
            </a:r>
            <a:r>
              <a:rPr i="1">
                <a:solidFill>
                  <a:schemeClr val="accent1"/>
                </a:solidFill>
              </a:rPr>
              <a:t>b</a:t>
            </a:r>
          </a:p>
        </p:txBody>
      </p:sp>
      <p:sp>
        <p:nvSpPr>
          <p:cNvPr id="261" name="Polynomial Review: Uniqueness"/>
          <p:cNvSpPr txBox="1"/>
          <p:nvPr>
            <p:ph type="title"/>
          </p:nvPr>
        </p:nvSpPr>
        <p:spPr>
          <a:prstGeom prst="rect">
            <a:avLst/>
          </a:prstGeom>
        </p:spPr>
        <p:txBody>
          <a:bodyPr/>
          <a:lstStyle/>
          <a:p>
            <a:pPr/>
            <a:r>
              <a:t>Polynomial Review: Uniqueness</a:t>
            </a:r>
          </a:p>
        </p:txBody>
      </p:sp>
      <p:sp>
        <p:nvSpPr>
          <p:cNvPr id="262" name="Slide Subtitle"/>
          <p:cNvSpPr txBox="1"/>
          <p:nvPr>
            <p:ph type="body" idx="21"/>
          </p:nvPr>
        </p:nvSpPr>
        <p:spPr>
          <a:prstGeom prst="rect">
            <a:avLst/>
          </a:prstGeom>
        </p:spPr>
        <p:txBody>
          <a:bodyPr/>
          <a:lstStyle/>
          <a:p>
            <a:pPr/>
          </a:p>
        </p:txBody>
      </p:sp>
      <p:sp>
        <p:nvSpPr>
          <p:cNvPr id="263" name="Circle"/>
          <p:cNvSpPr/>
          <p:nvPr/>
        </p:nvSpPr>
        <p:spPr>
          <a:xfrm>
            <a:off x="7670800" y="6019800"/>
            <a:ext cx="223992" cy="226526"/>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4" name="Circle"/>
          <p:cNvSpPr/>
          <p:nvPr/>
        </p:nvSpPr>
        <p:spPr>
          <a:xfrm>
            <a:off x="15824200" y="8940800"/>
            <a:ext cx="223992" cy="226526"/>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5" name="Line"/>
          <p:cNvSpPr/>
          <p:nvPr/>
        </p:nvSpPr>
        <p:spPr>
          <a:xfrm>
            <a:off x="5823031" y="5415045"/>
            <a:ext cx="11580878" cy="4158936"/>
          </a:xfrm>
          <a:prstGeom prst="line">
            <a:avLst/>
          </a:prstGeom>
          <a:ln w="50800">
            <a:solidFill>
              <a:srgbClr val="07AED5"/>
            </a:solidFill>
            <a:miter lim="400000"/>
          </a:ln>
        </p:spPr>
        <p:txBody>
          <a:bodyPr lIns="50800" tIns="50800" rIns="50800" bIns="50800" anchor="ctr"/>
          <a:lstStyle/>
          <a:p>
            <a:pPr/>
          </a:p>
        </p:txBody>
      </p:sp>
      <p:sp>
        <p:nvSpPr>
          <p:cNvPr id="266" name="Arrow"/>
          <p:cNvSpPr/>
          <p:nvPr/>
        </p:nvSpPr>
        <p:spPr>
          <a:xfrm rot="5400000">
            <a:off x="20852012" y="5629785"/>
            <a:ext cx="1270001" cy="1270001"/>
          </a:xfrm>
          <a:prstGeom prst="rightArrow">
            <a:avLst>
              <a:gd name="adj1" fmla="val 45492"/>
              <a:gd name="adj2" fmla="val 43355"/>
            </a:avLst>
          </a:prstGeom>
          <a:solidFill>
            <a:srgbClr val="FFFFFF"/>
          </a:solidFill>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7" name="Degree: 1…"/>
          <p:cNvSpPr txBox="1"/>
          <p:nvPr/>
        </p:nvSpPr>
        <p:spPr>
          <a:xfrm>
            <a:off x="20114345" y="7191338"/>
            <a:ext cx="2745335" cy="1609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30000"/>
              </a:lnSpc>
              <a:spcBef>
                <a:spcPts val="4500"/>
              </a:spcBef>
              <a:defRPr sz="4800">
                <a:solidFill>
                  <a:srgbClr val="000000"/>
                </a:solidFill>
              </a:defRPr>
            </a:pPr>
            <a:r>
              <a:t>Degree: 1</a:t>
            </a:r>
          </a:p>
          <a:p>
            <a:pPr algn="l">
              <a:lnSpc>
                <a:spcPct val="30000"/>
              </a:lnSpc>
              <a:spcBef>
                <a:spcPts val="4500"/>
              </a:spcBef>
              <a:defRPr sz="4800">
                <a:solidFill>
                  <a:srgbClr val="000000"/>
                </a:solidFill>
              </a:defRPr>
            </a:pPr>
            <a:r>
              <a:t>Points: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8" grpId="1" accel="50000" decel="50000" fill="hold">
                                  <p:stCondLst>
                                    <p:cond delay="0"/>
                                  </p:stCondLst>
                                  <p:childTnLst>
                                    <p:animRot by="-1200000">
                                      <p:cBhvr>
                                        <p:cTn id="6" dur="1000" fill="hold"/>
                                        <p:tgtEl>
                                          <p:spTgt spid="265"/>
                                        </p:tgtEl>
                                        <p:attrNameLst>
                                          <p:attrName>r</p:attrName>
                                        </p:attrNameLst>
                                      </p:cBhvr>
                                    </p:animRot>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C 0.003319 -0.016436 0.006094 -0.033203 0.008311 -0.050215 C 0.010446 -0.066602 0.012060 -0.083191 0.013145 -0.099901" origin="layout" pathEditMode="relative">
                                      <p:cBhvr>
                                        <p:cTn id="9" dur="1000" fill="hold"/>
                                        <p:tgtEl>
                                          <p:spTgt spid="265"/>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emph" nodeType="clickEffect" presetSubtype="0" presetID="8" grpId="3" accel="50000" decel="50000" fill="hold">
                                  <p:stCondLst>
                                    <p:cond delay="0"/>
                                  </p:stCondLst>
                                  <p:childTnLst>
                                    <p:animRot by="2400000">
                                      <p:cBhvr>
                                        <p:cTn id="13" dur="1000" fill="hold"/>
                                        <p:tgtEl>
                                          <p:spTgt spid="265"/>
                                        </p:tgtEl>
                                        <p:attrNameLst>
                                          <p:attrName>r</p:attrName>
                                        </p:attrNameLst>
                                      </p:cBhvr>
                                    </p:animRot>
                                  </p:childTnLst>
                                </p:cTn>
                              </p:par>
                            </p:childTnLst>
                          </p:cTn>
                        </p:par>
                        <p:par>
                          <p:cTn id="14" fill="hold">
                            <p:stCondLst>
                              <p:cond delay="0"/>
                            </p:stCondLst>
                            <p:childTnLst>
                              <p:par>
                                <p:cTn id="15" presetClass="path" nodeType="withEffect" presetSubtype="0" presetID="-1" grpId="4" accel="50000" decel="50000" fill="hold">
                                  <p:stCondLst>
                                    <p:cond delay="0"/>
                                  </p:stCondLst>
                                  <p:childTnLst>
                                    <p:animMotion path="M 0.013145 -0.099901 C 0.013297 -0.063868 0.009781 -0.028083 0.002766 0.005724 C -0.003772 0.037227 -0.013253 0.066543 -0.025278 0.092437" origin="layout" pathEditMode="relative">
                                      <p:cBhvr>
                                        <p:cTn id="16" dur="1000" fill="hold"/>
                                        <p:tgtEl>
                                          <p:spTgt spid="26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Class="emph" nodeType="clickEffect" presetSubtype="0" presetID="8" grpId="5" accel="50000" decel="50000" fill="hold">
                                  <p:stCondLst>
                                    <p:cond delay="0"/>
                                  </p:stCondLst>
                                  <p:childTnLst>
                                    <p:animRot by="-1200000">
                                      <p:cBhvr>
                                        <p:cTn id="20" dur="1000" fill="hold"/>
                                        <p:tgtEl>
                                          <p:spTgt spid="265"/>
                                        </p:tgtEl>
                                        <p:attrNameLst>
                                          <p:attrName>r</p:attrName>
                                        </p:attrNameLst>
                                      </p:cBhvr>
                                    </p:animRot>
                                  </p:childTnLst>
                                </p:cTn>
                              </p:par>
                            </p:childTnLst>
                          </p:cTn>
                        </p:par>
                        <p:par>
                          <p:cTn id="21" fill="hold">
                            <p:stCondLst>
                              <p:cond delay="0"/>
                            </p:stCondLst>
                            <p:childTnLst>
                              <p:par>
                                <p:cTn id="22" presetClass="path" nodeType="withEffect" presetSubtype="0" presetID="-1" grpId="6" accel="50000" decel="50000" fill="hold">
                                  <p:stCondLst>
                                    <p:cond delay="0"/>
                                  </p:stCondLst>
                                  <p:childTnLst>
                                    <p:animMotion path="M -0.025278 0.092437 L 0.000000 0.000000" origin="layout" pathEditMode="relative">
                                      <p:cBhvr>
                                        <p:cTn id="23" dur="1000" fill="hold"/>
                                        <p:tgtEl>
                                          <p:spTgt spid="265"/>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266"/>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 grpId="8"/>
      <p:bldP build="whole" bldLvl="1" animBg="1" rev="0" advAuto="0" spid="265" grpId="3"/>
      <p:bldP build="whole" bldLvl="1" animBg="1" rev="0" advAuto="0" spid="265" grpId="5"/>
      <p:bldP build="whole" bldLvl="1" animBg="1" rev="0" advAuto="0" spid="266" grpId="7"/>
      <p:bldP build="whole" bldLvl="1" animBg="1" rev="0" advAuto="0" spid="265"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Connection Line"/>
          <p:cNvSpPr/>
          <p:nvPr/>
        </p:nvSpPr>
        <p:spPr>
          <a:xfrm>
            <a:off x="7154019" y="4759431"/>
            <a:ext cx="9164761" cy="52767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5613"/>
                </a:moveTo>
                <a:cubicBezTo>
                  <a:pt x="8115" y="-5399"/>
                  <a:pt x="15315" y="-5203"/>
                  <a:pt x="21600" y="16201"/>
                </a:cubicBezTo>
              </a:path>
            </a:pathLst>
          </a:custGeom>
          <a:ln w="50800">
            <a:solidFill>
              <a:srgbClr val="07AED5"/>
            </a:solidFill>
            <a:custDash>
              <a:ds d="200000" sp="200000"/>
            </a:custDash>
            <a:miter lim="400000"/>
          </a:ln>
        </p:spPr>
        <p:txBody>
          <a:bodyPr/>
          <a:lstStyle/>
          <a:p>
            <a:pPr/>
          </a:p>
        </p:txBody>
      </p:sp>
      <p:sp>
        <p:nvSpPr>
          <p:cNvPr id="272" name="Polynomial Review: Uniqueness"/>
          <p:cNvSpPr txBox="1"/>
          <p:nvPr>
            <p:ph type="title"/>
          </p:nvPr>
        </p:nvSpPr>
        <p:spPr>
          <a:prstGeom prst="rect">
            <a:avLst/>
          </a:prstGeom>
        </p:spPr>
        <p:txBody>
          <a:bodyPr/>
          <a:lstStyle/>
          <a:p>
            <a:pPr/>
            <a:r>
              <a:t>Polynomial Review: Uniqueness</a:t>
            </a:r>
          </a:p>
        </p:txBody>
      </p:sp>
      <p:sp>
        <p:nvSpPr>
          <p:cNvPr id="273" name="Slide Subtitle"/>
          <p:cNvSpPr txBox="1"/>
          <p:nvPr>
            <p:ph type="body" idx="21"/>
          </p:nvPr>
        </p:nvSpPr>
        <p:spPr>
          <a:prstGeom prst="rect">
            <a:avLst/>
          </a:prstGeom>
        </p:spPr>
        <p:txBody>
          <a:bodyPr/>
          <a:lstStyle/>
          <a:p>
            <a:pPr/>
          </a:p>
        </p:txBody>
      </p:sp>
      <p:sp>
        <p:nvSpPr>
          <p:cNvPr id="274" name="Circle"/>
          <p:cNvSpPr/>
          <p:nvPr/>
        </p:nvSpPr>
        <p:spPr>
          <a:xfrm>
            <a:off x="8459766" y="7276382"/>
            <a:ext cx="223992" cy="226527"/>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75" name="Circle"/>
          <p:cNvSpPr/>
          <p:nvPr/>
        </p:nvSpPr>
        <p:spPr>
          <a:xfrm>
            <a:off x="14985922" y="7276382"/>
            <a:ext cx="223992" cy="226527"/>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80" name="Connection Line"/>
          <p:cNvSpPr/>
          <p:nvPr/>
        </p:nvSpPr>
        <p:spPr>
          <a:xfrm>
            <a:off x="7154020" y="4743107"/>
            <a:ext cx="9164761" cy="52767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588"/>
                </a:moveTo>
                <a:cubicBezTo>
                  <a:pt x="8115" y="21600"/>
                  <a:pt x="15315" y="21404"/>
                  <a:pt x="21600" y="0"/>
                </a:cubicBezTo>
              </a:path>
            </a:pathLst>
          </a:custGeom>
          <a:ln w="50800">
            <a:solidFill>
              <a:srgbClr val="07AED5"/>
            </a:solidFill>
            <a:miter lim="400000"/>
          </a:ln>
        </p:spPr>
        <p:txBody>
          <a:bodyPr/>
          <a:lstStyle/>
          <a:p>
            <a:pPr/>
          </a:p>
        </p:txBody>
      </p:sp>
      <p:sp>
        <p:nvSpPr>
          <p:cNvPr id="281" name="Connection Line"/>
          <p:cNvSpPr/>
          <p:nvPr/>
        </p:nvSpPr>
        <p:spPr>
          <a:xfrm>
            <a:off x="7103459" y="2977944"/>
            <a:ext cx="9164761" cy="8803402"/>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352"/>
                </a:moveTo>
                <a:cubicBezTo>
                  <a:pt x="8419" y="21600"/>
                  <a:pt x="15619" y="21483"/>
                  <a:pt x="21600" y="0"/>
                </a:cubicBezTo>
              </a:path>
            </a:pathLst>
          </a:custGeom>
          <a:ln w="50800">
            <a:solidFill>
              <a:srgbClr val="07AED5"/>
            </a:solidFill>
            <a:custDash>
              <a:ds d="200000" sp="200000"/>
            </a:custDash>
            <a:miter lim="400000"/>
          </a:ln>
        </p:spPr>
        <p:txBody>
          <a:bodyPr/>
          <a:lstStyle/>
          <a:p>
            <a:pPr/>
          </a:p>
        </p:txBody>
      </p:sp>
      <p:sp>
        <p:nvSpPr>
          <p:cNvPr id="278" name="f(x) = ax2 + bx + c"/>
          <p:cNvSpPr txBox="1"/>
          <p:nvPr>
            <p:ph type="body" idx="1"/>
          </p:nvPr>
        </p:nvSpPr>
        <p:spPr>
          <a:prstGeom prst="rect">
            <a:avLst/>
          </a:prstGeom>
        </p:spPr>
        <p:txBody>
          <a:bodyPr/>
          <a:lstStyle/>
          <a:p>
            <a:pPr marL="0" indent="0" algn="r">
              <a:buSzTx/>
              <a:buNone/>
            </a:pPr>
            <a:r>
              <a:t>f(x) = </a:t>
            </a:r>
            <a:r>
              <a:rPr i="1">
                <a:solidFill>
                  <a:schemeClr val="accent1"/>
                </a:solidFill>
              </a:rPr>
              <a:t>a</a:t>
            </a:r>
            <a:r>
              <a:t>x</a:t>
            </a:r>
            <a:r>
              <a:rPr baseline="31999"/>
              <a:t>2</a:t>
            </a:r>
            <a:r>
              <a:t> + </a:t>
            </a:r>
            <a:r>
              <a:rPr i="1">
                <a:solidFill>
                  <a:schemeClr val="accent1"/>
                </a:solidFill>
              </a:rPr>
              <a:t>b</a:t>
            </a:r>
            <a:r>
              <a:t>x + </a:t>
            </a:r>
            <a:r>
              <a:rPr i="1">
                <a:solidFill>
                  <a:schemeClr val="accent1"/>
                </a:solidFill>
              </a:rPr>
              <a:t>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1" grpId="2"/>
      <p:bldP build="whole" bldLvl="1" animBg="1" rev="0" advAuto="0" spid="279"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Connection Line"/>
          <p:cNvSpPr/>
          <p:nvPr/>
        </p:nvSpPr>
        <p:spPr>
          <a:xfrm>
            <a:off x="7154020" y="4743107"/>
            <a:ext cx="9164761" cy="527675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588"/>
                </a:moveTo>
                <a:cubicBezTo>
                  <a:pt x="8115" y="21600"/>
                  <a:pt x="15315" y="21404"/>
                  <a:pt x="21600" y="0"/>
                </a:cubicBezTo>
              </a:path>
            </a:pathLst>
          </a:custGeom>
          <a:ln w="50800">
            <a:solidFill>
              <a:srgbClr val="07AED5"/>
            </a:solidFill>
            <a:miter lim="400000"/>
          </a:ln>
        </p:spPr>
        <p:txBody>
          <a:bodyPr/>
          <a:lstStyle/>
          <a:p>
            <a:pPr/>
          </a:p>
        </p:txBody>
      </p:sp>
      <p:sp>
        <p:nvSpPr>
          <p:cNvPr id="286" name="Polynomial Review: Uniqueness"/>
          <p:cNvSpPr txBox="1"/>
          <p:nvPr>
            <p:ph type="title"/>
          </p:nvPr>
        </p:nvSpPr>
        <p:spPr>
          <a:prstGeom prst="rect">
            <a:avLst/>
          </a:prstGeom>
        </p:spPr>
        <p:txBody>
          <a:bodyPr/>
          <a:lstStyle/>
          <a:p>
            <a:pPr/>
            <a:r>
              <a:t>Polynomial Review: Uniqueness</a:t>
            </a:r>
          </a:p>
        </p:txBody>
      </p:sp>
      <p:sp>
        <p:nvSpPr>
          <p:cNvPr id="287" name="Slide Subtitle"/>
          <p:cNvSpPr txBox="1"/>
          <p:nvPr>
            <p:ph type="body" idx="21"/>
          </p:nvPr>
        </p:nvSpPr>
        <p:spPr>
          <a:prstGeom prst="rect">
            <a:avLst/>
          </a:prstGeom>
        </p:spPr>
        <p:txBody>
          <a:bodyPr/>
          <a:lstStyle/>
          <a:p>
            <a:pPr/>
          </a:p>
        </p:txBody>
      </p:sp>
      <p:sp>
        <p:nvSpPr>
          <p:cNvPr id="288" name="Circle"/>
          <p:cNvSpPr/>
          <p:nvPr/>
        </p:nvSpPr>
        <p:spPr>
          <a:xfrm>
            <a:off x="8459766" y="7276382"/>
            <a:ext cx="223992" cy="226527"/>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89" name="Circle"/>
          <p:cNvSpPr/>
          <p:nvPr/>
        </p:nvSpPr>
        <p:spPr>
          <a:xfrm>
            <a:off x="14985922" y="7276382"/>
            <a:ext cx="223992" cy="226527"/>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90" name="Circle"/>
          <p:cNvSpPr/>
          <p:nvPr/>
        </p:nvSpPr>
        <p:spPr>
          <a:xfrm>
            <a:off x="11947335" y="9918213"/>
            <a:ext cx="223992" cy="226527"/>
          </a:xfrm>
          <a:prstGeom prst="ellipse">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91" name="Arrow"/>
          <p:cNvSpPr/>
          <p:nvPr/>
        </p:nvSpPr>
        <p:spPr>
          <a:xfrm rot="5400000">
            <a:off x="20852012" y="5629785"/>
            <a:ext cx="1270001" cy="1270001"/>
          </a:xfrm>
          <a:prstGeom prst="rightArrow">
            <a:avLst>
              <a:gd name="adj1" fmla="val 45492"/>
              <a:gd name="adj2" fmla="val 43355"/>
            </a:avLst>
          </a:prstGeom>
          <a:solidFill>
            <a:srgbClr val="FFFFFF"/>
          </a:solidFill>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92" name="Degree: 2…"/>
          <p:cNvSpPr txBox="1"/>
          <p:nvPr/>
        </p:nvSpPr>
        <p:spPr>
          <a:xfrm>
            <a:off x="20114345" y="7191338"/>
            <a:ext cx="2745335" cy="16090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30000"/>
              </a:lnSpc>
              <a:spcBef>
                <a:spcPts val="4500"/>
              </a:spcBef>
              <a:defRPr sz="4800">
                <a:solidFill>
                  <a:srgbClr val="000000"/>
                </a:solidFill>
              </a:defRPr>
            </a:pPr>
            <a:r>
              <a:t>Degree: 2</a:t>
            </a:r>
          </a:p>
          <a:p>
            <a:pPr algn="l">
              <a:lnSpc>
                <a:spcPct val="30000"/>
              </a:lnSpc>
              <a:spcBef>
                <a:spcPts val="4500"/>
              </a:spcBef>
              <a:defRPr sz="4800">
                <a:solidFill>
                  <a:srgbClr val="000000"/>
                </a:solidFill>
              </a:defRPr>
            </a:pPr>
            <a:r>
              <a:t>Points:  3</a:t>
            </a:r>
          </a:p>
        </p:txBody>
      </p:sp>
      <p:sp>
        <p:nvSpPr>
          <p:cNvPr id="293" name="f(x) = ax2 + bx + c"/>
          <p:cNvSpPr txBox="1"/>
          <p:nvPr>
            <p:ph type="body" idx="1"/>
          </p:nvPr>
        </p:nvSpPr>
        <p:spPr>
          <a:prstGeom prst="rect">
            <a:avLst/>
          </a:prstGeom>
        </p:spPr>
        <p:txBody>
          <a:bodyPr/>
          <a:lstStyle/>
          <a:p>
            <a:pPr marL="0" indent="0" algn="r">
              <a:buSzTx/>
              <a:buNone/>
            </a:pPr>
            <a:r>
              <a:t>f(x) = </a:t>
            </a:r>
            <a:r>
              <a:rPr i="1">
                <a:solidFill>
                  <a:schemeClr val="accent1"/>
                </a:solidFill>
              </a:rPr>
              <a:t>a</a:t>
            </a:r>
            <a:r>
              <a:t>x</a:t>
            </a:r>
            <a:r>
              <a:rPr baseline="31999"/>
              <a:t>2</a:t>
            </a:r>
            <a:r>
              <a:t> + </a:t>
            </a:r>
            <a:r>
              <a:rPr i="1">
                <a:solidFill>
                  <a:schemeClr val="accent1"/>
                </a:solidFill>
              </a:rPr>
              <a:t>b</a:t>
            </a:r>
            <a:r>
              <a:t>x + </a:t>
            </a:r>
            <a:r>
              <a:rPr i="1">
                <a:solidFill>
                  <a:schemeClr val="accent1"/>
                </a:solidFill>
              </a:rPr>
              <a:t>c</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1 points uniquely define a degree-t polynomial."/>
          <p:cNvSpPr txBox="1"/>
          <p:nvPr>
            <p:ph type="body" sz="half" idx="1"/>
          </p:nvPr>
        </p:nvSpPr>
        <p:spPr>
          <a:prstGeom prst="rect">
            <a:avLst/>
          </a:prstGeom>
        </p:spPr>
        <p:txBody>
          <a:bodyPr/>
          <a:lstStyle/>
          <a:p>
            <a:pPr algn="l">
              <a:defRPr spc="-100" sz="5000"/>
            </a:pPr>
            <a:r>
              <a:rPr>
                <a:solidFill>
                  <a:schemeClr val="accent1"/>
                </a:solidFill>
              </a:rPr>
              <a:t>t+1 points</a:t>
            </a:r>
            <a:r>
              <a:t> uniquely define a </a:t>
            </a:r>
            <a:r>
              <a:rPr>
                <a:solidFill>
                  <a:schemeClr val="accent1"/>
                </a:solidFill>
              </a:rPr>
              <a:t>degree-t</a:t>
            </a:r>
            <a:r>
              <a:t> polynomial.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mir Secret Sharing"/>
          <p:cNvSpPr txBox="1"/>
          <p:nvPr>
            <p:ph type="title"/>
          </p:nvPr>
        </p:nvSpPr>
        <p:spPr>
          <a:prstGeom prst="rect">
            <a:avLst/>
          </a:prstGeom>
        </p:spPr>
        <p:txBody>
          <a:bodyPr/>
          <a:lstStyle/>
          <a:p>
            <a:pPr/>
            <a:r>
              <a:t>Shamir Secret Sharing</a:t>
            </a:r>
          </a:p>
        </p:txBody>
      </p:sp>
      <p:sp>
        <p:nvSpPr>
          <p:cNvPr id="301" name="(t+1)-out-of-n secret sha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rPr>
                <a:solidFill>
                  <a:schemeClr val="accent1"/>
                </a:solidFill>
              </a:rPr>
              <a:t>(t+1)-out-of-n</a:t>
            </a:r>
            <a:r>
              <a:t> secret sharing</a:t>
            </a:r>
          </a:p>
        </p:txBody>
      </p:sp>
      <p:sp>
        <p:nvSpPr>
          <p:cNvPr id="302" name="Pick a random degree t polynomial f…"/>
          <p:cNvSpPr txBox="1"/>
          <p:nvPr>
            <p:ph type="body" idx="1"/>
          </p:nvPr>
        </p:nvSpPr>
        <p:spPr>
          <a:prstGeom prst="rect">
            <a:avLst/>
          </a:prstGeom>
        </p:spPr>
        <p:txBody>
          <a:bodyPr/>
          <a:lstStyle/>
          <a:p>
            <a:pPr marL="536447" indent="-536447" defTabSz="2145738">
              <a:spcBef>
                <a:spcPts val="3900"/>
              </a:spcBef>
              <a:buSzPct val="100000"/>
              <a:defRPr sz="4224"/>
            </a:pPr>
            <a:r>
              <a:t>Pick a random </a:t>
            </a:r>
            <a:r>
              <a:rPr>
                <a:solidFill>
                  <a:schemeClr val="accent6"/>
                </a:solidFill>
              </a:rPr>
              <a:t>degree t</a:t>
            </a:r>
            <a:r>
              <a:t> polynomial f</a:t>
            </a:r>
          </a:p>
          <a:p>
            <a:pPr lvl="1" marL="938783" indent="-536447" defTabSz="2145738">
              <a:spcBef>
                <a:spcPts val="3900"/>
              </a:spcBef>
              <a:buSzPct val="100000"/>
              <a:buChar char="-"/>
              <a:defRPr sz="4224"/>
            </a:pPr>
            <a:r>
              <a:t>Pick t random coefficients</a:t>
            </a:r>
          </a:p>
          <a:p>
            <a:pPr lvl="1" marL="938783" indent="-536447" defTabSz="2145738">
              <a:spcBef>
                <a:spcPts val="3900"/>
              </a:spcBef>
              <a:buSzPct val="100000"/>
              <a:buChar char="-"/>
              <a:defRPr sz="4224"/>
            </a:pPr>
            <a:r>
              <a:t>Set the constant term (y-intercept) to the </a:t>
            </a:r>
            <a:r>
              <a:rPr>
                <a:solidFill>
                  <a:schemeClr val="accent4">
                    <a:hueOff val="-476017"/>
                    <a:lumOff val="-10042"/>
                  </a:schemeClr>
                </a:solidFill>
              </a:rPr>
              <a:t>secret s</a:t>
            </a:r>
          </a:p>
          <a:p>
            <a:pPr marL="536447" indent="-536447" defTabSz="2145738">
              <a:spcBef>
                <a:spcPts val="3900"/>
              </a:spcBef>
              <a:buSzPct val="100000"/>
              <a:defRPr sz="4224"/>
            </a:pPr>
            <a:r>
              <a:t>Pick </a:t>
            </a:r>
            <a:r>
              <a:rPr>
                <a:solidFill>
                  <a:schemeClr val="accent1"/>
                </a:solidFill>
              </a:rPr>
              <a:t>n points</a:t>
            </a:r>
            <a:r>
              <a:t> on f</a:t>
            </a:r>
          </a:p>
          <a:p>
            <a:pPr lvl="1" marL="938783" indent="-536447" defTabSz="2145738">
              <a:spcBef>
                <a:spcPts val="3900"/>
              </a:spcBef>
              <a:buSzPct val="100000"/>
              <a:buChar char="-"/>
              <a:defRPr sz="4224"/>
            </a:pPr>
            <a:r>
              <a:t>Distribute them to n parties</a:t>
            </a:r>
          </a:p>
          <a:p>
            <a:pPr lvl="1" marL="0" indent="402336" defTabSz="2145738">
              <a:spcBef>
                <a:spcPts val="3900"/>
              </a:spcBef>
              <a:buSzTx/>
              <a:buNone/>
              <a:defRPr sz="4224"/>
            </a:pPr>
          </a:p>
          <a:p>
            <a:pPr marL="536447" indent="-536447" defTabSz="2145738">
              <a:spcBef>
                <a:spcPts val="3900"/>
              </a:spcBef>
              <a:buSzPct val="100000"/>
              <a:defRPr sz="4224"/>
            </a:pPr>
            <a:r>
              <a:t>Any </a:t>
            </a:r>
            <a:r>
              <a:rPr>
                <a:solidFill>
                  <a:schemeClr val="accent1"/>
                </a:solidFill>
              </a:rPr>
              <a:t>t+1 points</a:t>
            </a:r>
            <a:r>
              <a:t> uniquely define f!</a:t>
            </a:r>
          </a:p>
          <a:p>
            <a:pPr marL="536447" indent="-536447" defTabSz="2145738">
              <a:spcBef>
                <a:spcPts val="3900"/>
              </a:spcBef>
              <a:buSzPct val="100000"/>
              <a:defRPr sz="4224"/>
            </a:pPr>
            <a:r>
              <a:t>To get s, compute </a:t>
            </a:r>
            <a:r>
              <a:rPr>
                <a:solidFill>
                  <a:schemeClr val="accent4">
                    <a:hueOff val="-476017"/>
                    <a:lumOff val="-10042"/>
                  </a:schemeClr>
                </a:solidFill>
              </a:rPr>
              <a:t>f(0)</a:t>
            </a:r>
          </a:p>
        </p:txBody>
      </p:sp>
      <p:sp>
        <p:nvSpPr>
          <p:cNvPr id="303" name="Rectangle"/>
          <p:cNvSpPr/>
          <p:nvPr/>
        </p:nvSpPr>
        <p:spPr>
          <a:xfrm>
            <a:off x="1096345" y="4227951"/>
            <a:ext cx="13203164"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04"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05"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06"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
        <p:nvSpPr>
          <p:cNvPr id="307" name="Line"/>
          <p:cNvSpPr/>
          <p:nvPr/>
        </p:nvSpPr>
        <p:spPr>
          <a:xfrm>
            <a:off x="15928987" y="2225670"/>
            <a:ext cx="6933758" cy="7581448"/>
          </a:xfrm>
          <a:custGeom>
            <a:avLst/>
            <a:gdLst/>
            <a:ahLst/>
            <a:cxnLst>
              <a:cxn ang="0">
                <a:pos x="wd2" y="hd2"/>
              </a:cxn>
              <a:cxn ang="5400000">
                <a:pos x="wd2" y="hd2"/>
              </a:cxn>
              <a:cxn ang="10800000">
                <a:pos x="wd2" y="hd2"/>
              </a:cxn>
              <a:cxn ang="16200000">
                <a:pos x="wd2" y="hd2"/>
              </a:cxn>
            </a:cxnLst>
            <a:rect l="0" t="0" r="r" b="b"/>
            <a:pathLst>
              <a:path w="21600" h="20119" fill="norm" stroke="1" extrusionOk="0">
                <a:moveTo>
                  <a:pt x="0" y="17979"/>
                </a:moveTo>
                <a:cubicBezTo>
                  <a:pt x="2344" y="16394"/>
                  <a:pt x="2091" y="9585"/>
                  <a:pt x="4128" y="10253"/>
                </a:cubicBezTo>
                <a:cubicBezTo>
                  <a:pt x="6940" y="11176"/>
                  <a:pt x="4629" y="17860"/>
                  <a:pt x="8185" y="19984"/>
                </a:cubicBezTo>
                <a:cubicBezTo>
                  <a:pt x="10890" y="21600"/>
                  <a:pt x="9254" y="8154"/>
                  <a:pt x="11809" y="8217"/>
                </a:cubicBezTo>
                <a:cubicBezTo>
                  <a:pt x="13869" y="8268"/>
                  <a:pt x="13040" y="15630"/>
                  <a:pt x="16659" y="17636"/>
                </a:cubicBezTo>
                <a:cubicBezTo>
                  <a:pt x="19083" y="18980"/>
                  <a:pt x="18443" y="5086"/>
                  <a:pt x="21600" y="0"/>
                </a:cubicBezTo>
              </a:path>
            </a:pathLst>
          </a:custGeom>
          <a:ln w="50800">
            <a:solidFill>
              <a:srgbClr val="000000"/>
            </a:solidFill>
            <a:miter lim="400000"/>
          </a:ln>
        </p:spPr>
        <p:txBody>
          <a:bodyPr lIns="50800" tIns="50800" rIns="50800" bIns="50800" anchor="ctr"/>
          <a:lstStyle/>
          <a:p>
            <a:pPr/>
          </a:p>
        </p:txBody>
      </p:sp>
      <p:sp>
        <p:nvSpPr>
          <p:cNvPr id="308" name="Circle"/>
          <p:cNvSpPr/>
          <p:nvPr/>
        </p:nvSpPr>
        <p:spPr>
          <a:xfrm>
            <a:off x="16192179" y="8261790"/>
            <a:ext cx="229888" cy="229440"/>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09" name="Circle"/>
          <p:cNvSpPr/>
          <p:nvPr/>
        </p:nvSpPr>
        <p:spPr>
          <a:xfrm>
            <a:off x="16689007" y="6420241"/>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0" name="Circle"/>
          <p:cNvSpPr/>
          <p:nvPr/>
        </p:nvSpPr>
        <p:spPr>
          <a:xfrm>
            <a:off x="17354697" y="6173689"/>
            <a:ext cx="229888" cy="229441"/>
          </a:xfrm>
          <a:prstGeom prst="ellipse">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1" name="Circle"/>
          <p:cNvSpPr/>
          <p:nvPr/>
        </p:nvSpPr>
        <p:spPr>
          <a:xfrm>
            <a:off x="17773836" y="8261790"/>
            <a:ext cx="229888" cy="229440"/>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2" name="Circle"/>
          <p:cNvSpPr/>
          <p:nvPr/>
        </p:nvSpPr>
        <p:spPr>
          <a:xfrm>
            <a:off x="18735389" y="9572240"/>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3" name="Circle"/>
          <p:cNvSpPr/>
          <p:nvPr/>
        </p:nvSpPr>
        <p:spPr>
          <a:xfrm>
            <a:off x="19031252" y="7427237"/>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4" name="Circle"/>
          <p:cNvSpPr/>
          <p:nvPr/>
        </p:nvSpPr>
        <p:spPr>
          <a:xfrm>
            <a:off x="19284249" y="5652062"/>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5" name="Circle"/>
          <p:cNvSpPr/>
          <p:nvPr/>
        </p:nvSpPr>
        <p:spPr>
          <a:xfrm>
            <a:off x="19968150" y="5652062"/>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6" name="Circle"/>
          <p:cNvSpPr/>
          <p:nvPr/>
        </p:nvSpPr>
        <p:spPr>
          <a:xfrm>
            <a:off x="20140736" y="6420241"/>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7" name="Circle"/>
          <p:cNvSpPr/>
          <p:nvPr/>
        </p:nvSpPr>
        <p:spPr>
          <a:xfrm>
            <a:off x="20831081" y="8438100"/>
            <a:ext cx="229889"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8" name="Circle"/>
          <p:cNvSpPr/>
          <p:nvPr/>
        </p:nvSpPr>
        <p:spPr>
          <a:xfrm>
            <a:off x="21792635" y="7082064"/>
            <a:ext cx="229888" cy="229441"/>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9" name="Circle"/>
          <p:cNvSpPr/>
          <p:nvPr/>
        </p:nvSpPr>
        <p:spPr>
          <a:xfrm>
            <a:off x="22261084" y="3663403"/>
            <a:ext cx="229888" cy="229440"/>
          </a:xfrm>
          <a:prstGeom prst="ellipse">
            <a:avLst/>
          </a:pr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0" name="Woman"/>
          <p:cNvSpPr/>
          <p:nvPr/>
        </p:nvSpPr>
        <p:spPr>
          <a:xfrm>
            <a:off x="15189666" y="3011754"/>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1" name="Man"/>
          <p:cNvSpPr/>
          <p:nvPr/>
        </p:nvSpPr>
        <p:spPr>
          <a:xfrm>
            <a:off x="19958960" y="1456789"/>
            <a:ext cx="593441"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2" name="Woman"/>
          <p:cNvSpPr/>
          <p:nvPr/>
        </p:nvSpPr>
        <p:spPr>
          <a:xfrm>
            <a:off x="17163508" y="1456452"/>
            <a:ext cx="612264"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3" name="Woman"/>
          <p:cNvSpPr/>
          <p:nvPr/>
        </p:nvSpPr>
        <p:spPr>
          <a:xfrm>
            <a:off x="22563001" y="1456452"/>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4" name="Man"/>
          <p:cNvSpPr/>
          <p:nvPr/>
        </p:nvSpPr>
        <p:spPr>
          <a:xfrm>
            <a:off x="23292034" y="4320517"/>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5" name="Man"/>
          <p:cNvSpPr/>
          <p:nvPr/>
        </p:nvSpPr>
        <p:spPr>
          <a:xfrm>
            <a:off x="14819264" y="576892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6" name="Woman"/>
          <p:cNvSpPr/>
          <p:nvPr/>
        </p:nvSpPr>
        <p:spPr>
          <a:xfrm flipH="1">
            <a:off x="14819264" y="9177079"/>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7" name="Man"/>
          <p:cNvSpPr/>
          <p:nvPr/>
        </p:nvSpPr>
        <p:spPr>
          <a:xfrm>
            <a:off x="17172920" y="10988166"/>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8" name="Man"/>
          <p:cNvSpPr/>
          <p:nvPr/>
        </p:nvSpPr>
        <p:spPr>
          <a:xfrm flipH="1">
            <a:off x="19958960" y="10988166"/>
            <a:ext cx="593441"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9" name="Woman"/>
          <p:cNvSpPr/>
          <p:nvPr/>
        </p:nvSpPr>
        <p:spPr>
          <a:xfrm>
            <a:off x="22269139" y="9177079"/>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30" name="Woman"/>
          <p:cNvSpPr/>
          <p:nvPr/>
        </p:nvSpPr>
        <p:spPr>
          <a:xfrm flipH="1">
            <a:off x="23292034" y="696201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31" name="Line"/>
          <p:cNvSpPr/>
          <p:nvPr/>
        </p:nvSpPr>
        <p:spPr>
          <a:xfrm>
            <a:off x="15928987" y="2225670"/>
            <a:ext cx="6933758" cy="7581448"/>
          </a:xfrm>
          <a:custGeom>
            <a:avLst/>
            <a:gdLst/>
            <a:ahLst/>
            <a:cxnLst>
              <a:cxn ang="0">
                <a:pos x="wd2" y="hd2"/>
              </a:cxn>
              <a:cxn ang="5400000">
                <a:pos x="wd2" y="hd2"/>
              </a:cxn>
              <a:cxn ang="10800000">
                <a:pos x="wd2" y="hd2"/>
              </a:cxn>
              <a:cxn ang="16200000">
                <a:pos x="wd2" y="hd2"/>
              </a:cxn>
            </a:cxnLst>
            <a:rect l="0" t="0" r="r" b="b"/>
            <a:pathLst>
              <a:path w="21600" h="20901" fill="norm" stroke="1" extrusionOk="0">
                <a:moveTo>
                  <a:pt x="0" y="18678"/>
                </a:moveTo>
                <a:cubicBezTo>
                  <a:pt x="2344" y="17031"/>
                  <a:pt x="2091" y="9957"/>
                  <a:pt x="4128" y="10652"/>
                </a:cubicBezTo>
                <a:cubicBezTo>
                  <a:pt x="6940" y="11610"/>
                  <a:pt x="4629" y="18554"/>
                  <a:pt x="8185" y="20761"/>
                </a:cubicBezTo>
                <a:cubicBezTo>
                  <a:pt x="9537" y="21600"/>
                  <a:pt x="9804" y="18528"/>
                  <a:pt x="10053" y="15254"/>
                </a:cubicBezTo>
                <a:cubicBezTo>
                  <a:pt x="10302" y="11980"/>
                  <a:pt x="10531" y="8504"/>
                  <a:pt x="11809" y="8537"/>
                </a:cubicBezTo>
                <a:cubicBezTo>
                  <a:pt x="13869" y="8590"/>
                  <a:pt x="13040" y="16237"/>
                  <a:pt x="16659" y="18321"/>
                </a:cubicBezTo>
                <a:cubicBezTo>
                  <a:pt x="19083" y="19717"/>
                  <a:pt x="18443" y="5284"/>
                  <a:pt x="21600" y="0"/>
                </a:cubicBezTo>
              </a:path>
            </a:pathLst>
          </a:custGeom>
          <a:ln w="50800">
            <a:solidFill>
              <a:srgbClr val="000000"/>
            </a:solidFill>
            <a:miter lim="400000"/>
          </a:ln>
        </p:spPr>
        <p:txBody>
          <a:bodyPr lIns="50800" tIns="50800" rIns="50800" bIns="50800" anchor="ctr"/>
          <a:lstStyle/>
          <a:p>
            <a:pPr/>
          </a:p>
        </p:txBody>
      </p:sp>
      <p:sp>
        <p:nvSpPr>
          <p:cNvPr id="332" name="Circle"/>
          <p:cNvSpPr/>
          <p:nvPr/>
        </p:nvSpPr>
        <p:spPr>
          <a:xfrm>
            <a:off x="17354697" y="6173689"/>
            <a:ext cx="229888" cy="229441"/>
          </a:xfrm>
          <a:prstGeom prst="ellipse">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19"/>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314"/>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5" fill="hold">
                                  <p:stCondLst>
                                    <p:cond delay="0"/>
                                  </p:stCondLst>
                                  <p:iterate type="el" backwards="0">
                                    <p:tmAbs val="0"/>
                                  </p:iterate>
                                  <p:childTnLst>
                                    <p:set>
                                      <p:cBhvr>
                                        <p:cTn id="20" fill="hold"/>
                                        <p:tgtEl>
                                          <p:spTgt spid="315"/>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09"/>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316"/>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318"/>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313"/>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0" fill="hold">
                                  <p:stCondLst>
                                    <p:cond delay="0"/>
                                  </p:stCondLst>
                                  <p:iterate type="el" backwards="0">
                                    <p:tmAbs val="0"/>
                                  </p:iterate>
                                  <p:childTnLst>
                                    <p:set>
                                      <p:cBhvr>
                                        <p:cTn id="35" fill="hold"/>
                                        <p:tgtEl>
                                          <p:spTgt spid="308"/>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1" fill="hold">
                                  <p:stCondLst>
                                    <p:cond delay="0"/>
                                  </p:stCondLst>
                                  <p:iterate type="el" backwards="0">
                                    <p:tmAbs val="0"/>
                                  </p:iterate>
                                  <p:childTnLst>
                                    <p:set>
                                      <p:cBhvr>
                                        <p:cTn id="38" fill="hold"/>
                                        <p:tgtEl>
                                          <p:spTgt spid="311"/>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2" fill="hold">
                                  <p:stCondLst>
                                    <p:cond delay="0"/>
                                  </p:stCondLst>
                                  <p:iterate type="el" backwards="0">
                                    <p:tmAbs val="0"/>
                                  </p:iterate>
                                  <p:childTnLst>
                                    <p:set>
                                      <p:cBhvr>
                                        <p:cTn id="41" fill="hold"/>
                                        <p:tgtEl>
                                          <p:spTgt spid="317"/>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3" fill="hold">
                                  <p:stCondLst>
                                    <p:cond delay="0"/>
                                  </p:stCondLst>
                                  <p:iterate type="el" backwards="0">
                                    <p:tmAbs val="0"/>
                                  </p:iterate>
                                  <p:childTnLst>
                                    <p:set>
                                      <p:cBhvr>
                                        <p:cTn id="44" fill="hold"/>
                                        <p:tgtEl>
                                          <p:spTgt spid="3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4" fill="hold">
                                  <p:stCondLst>
                                    <p:cond delay="0"/>
                                  </p:stCondLst>
                                  <p:iterate type="el" backwards="0">
                                    <p:tmAbs val="0"/>
                                  </p:iterate>
                                  <p:childTnLst>
                                    <p:set>
                                      <p:cBhvr>
                                        <p:cTn id="48" fill="hold"/>
                                        <p:tgtEl>
                                          <p:spTgt spid="323"/>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5" fill="hold">
                                  <p:stCondLst>
                                    <p:cond delay="0"/>
                                  </p:stCondLst>
                                  <p:iterate type="el" backwards="0">
                                    <p:tmAbs val="0"/>
                                  </p:iterate>
                                  <p:childTnLst>
                                    <p:set>
                                      <p:cBhvr>
                                        <p:cTn id="51" fill="hold"/>
                                        <p:tgtEl>
                                          <p:spTgt spid="322"/>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6" fill="hold">
                                  <p:stCondLst>
                                    <p:cond delay="0"/>
                                  </p:stCondLst>
                                  <p:iterate type="el" backwards="0">
                                    <p:tmAbs val="0"/>
                                  </p:iterate>
                                  <p:childTnLst>
                                    <p:set>
                                      <p:cBhvr>
                                        <p:cTn id="54" fill="hold"/>
                                        <p:tgtEl>
                                          <p:spTgt spid="321"/>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7" fill="hold">
                                  <p:stCondLst>
                                    <p:cond delay="0"/>
                                  </p:stCondLst>
                                  <p:iterate type="el" backwards="0">
                                    <p:tmAbs val="0"/>
                                  </p:iterate>
                                  <p:childTnLst>
                                    <p:set>
                                      <p:cBhvr>
                                        <p:cTn id="57" fill="hold"/>
                                        <p:tgtEl>
                                          <p:spTgt spid="320"/>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8" fill="hold">
                                  <p:stCondLst>
                                    <p:cond delay="0"/>
                                  </p:stCondLst>
                                  <p:iterate type="el" backwards="0">
                                    <p:tmAbs val="0"/>
                                  </p:iterate>
                                  <p:childTnLst>
                                    <p:set>
                                      <p:cBhvr>
                                        <p:cTn id="60" fill="hold"/>
                                        <p:tgtEl>
                                          <p:spTgt spid="324"/>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9" fill="hold">
                                  <p:stCondLst>
                                    <p:cond delay="0"/>
                                  </p:stCondLst>
                                  <p:iterate type="el" backwards="0">
                                    <p:tmAbs val="0"/>
                                  </p:iterate>
                                  <p:childTnLst>
                                    <p:set>
                                      <p:cBhvr>
                                        <p:cTn id="63" fill="hold"/>
                                        <p:tgtEl>
                                          <p:spTgt spid="325"/>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20" fill="hold">
                                  <p:stCondLst>
                                    <p:cond delay="0"/>
                                  </p:stCondLst>
                                  <p:iterate type="el" backwards="0">
                                    <p:tmAbs val="0"/>
                                  </p:iterate>
                                  <p:childTnLst>
                                    <p:set>
                                      <p:cBhvr>
                                        <p:cTn id="66" fill="hold"/>
                                        <p:tgtEl>
                                          <p:spTgt spid="330"/>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21" fill="hold">
                                  <p:stCondLst>
                                    <p:cond delay="0"/>
                                  </p:stCondLst>
                                  <p:iterate type="el" backwards="0">
                                    <p:tmAbs val="0"/>
                                  </p:iterate>
                                  <p:childTnLst>
                                    <p:set>
                                      <p:cBhvr>
                                        <p:cTn id="69" fill="hold"/>
                                        <p:tgtEl>
                                          <p:spTgt spid="329"/>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0" presetID="1" grpId="22" fill="hold">
                                  <p:stCondLst>
                                    <p:cond delay="0"/>
                                  </p:stCondLst>
                                  <p:iterate type="el" backwards="0">
                                    <p:tmAbs val="0"/>
                                  </p:iterate>
                                  <p:childTnLst>
                                    <p:set>
                                      <p:cBhvr>
                                        <p:cTn id="72" fill="hold"/>
                                        <p:tgtEl>
                                          <p:spTgt spid="326"/>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3" fill="hold">
                                  <p:stCondLst>
                                    <p:cond delay="0"/>
                                  </p:stCondLst>
                                  <p:iterate type="el" backwards="0">
                                    <p:tmAbs val="0"/>
                                  </p:iterate>
                                  <p:childTnLst>
                                    <p:set>
                                      <p:cBhvr>
                                        <p:cTn id="75" fill="hold"/>
                                        <p:tgtEl>
                                          <p:spTgt spid="328"/>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4" fill="hold">
                                  <p:stCondLst>
                                    <p:cond delay="0"/>
                                  </p:stCondLst>
                                  <p:iterate type="el" backwards="0">
                                    <p:tmAbs val="0"/>
                                  </p:iterate>
                                  <p:childTnLst>
                                    <p:set>
                                      <p:cBhvr>
                                        <p:cTn id="78" fill="hold"/>
                                        <p:tgtEl>
                                          <p:spTgt spid="3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path" nodeType="clickEffect" presetSubtype="0" presetID="-1" grpId="25" accel="50000" decel="50000" fill="hold">
                                  <p:stCondLst>
                                    <p:cond delay="0"/>
                                  </p:stCondLst>
                                  <p:childTnLst>
                                    <p:animMotion path="M 0.000000 0.000000 L 0.022998 0.090252" origin="layout" pathEditMode="relative">
                                      <p:cBhvr>
                                        <p:cTn id="82" dur="1000" fill="hold"/>
                                        <p:tgtEl>
                                          <p:spTgt spid="319"/>
                                        </p:tgtEl>
                                        <p:attrNameLst>
                                          <p:attrName>ppt_x</p:attrName>
                                          <p:attrName>ppt_y</p:attrName>
                                        </p:attrNameLst>
                                      </p:cBhvr>
                                    </p:animMotion>
                                  </p:childTnLst>
                                </p:cTn>
                              </p:par>
                            </p:childTnLst>
                          </p:cTn>
                        </p:par>
                        <p:par>
                          <p:cTn id="83" fill="hold">
                            <p:stCondLst>
                              <p:cond delay="0"/>
                            </p:stCondLst>
                            <p:childTnLst>
                              <p:par>
                                <p:cTn id="84" presetClass="path" nodeType="withEffect" presetSubtype="0" presetID="-1" grpId="26" accel="50000" decel="50000" fill="hold">
                                  <p:stCondLst>
                                    <p:cond delay="0"/>
                                  </p:stCondLst>
                                  <p:childTnLst>
                                    <p:animMotion path="M 0.000000 0.000000 L 0.041780 0.033234" origin="layout" pathEditMode="relative">
                                      <p:cBhvr>
                                        <p:cTn id="85" dur="1000" fill="hold"/>
                                        <p:tgtEl>
                                          <p:spTgt spid="318"/>
                                        </p:tgtEl>
                                        <p:attrNameLst>
                                          <p:attrName>ppt_x</p:attrName>
                                          <p:attrName>ppt_y</p:attrName>
                                        </p:attrNameLst>
                                      </p:cBhvr>
                                    </p:animMotion>
                                  </p:childTnLst>
                                </p:cTn>
                              </p:par>
                            </p:childTnLst>
                          </p:cTn>
                        </p:par>
                        <p:par>
                          <p:cTn id="86" fill="hold">
                            <p:stCondLst>
                              <p:cond delay="0"/>
                            </p:stCondLst>
                            <p:childTnLst>
                              <p:par>
                                <p:cTn id="87" presetClass="path" nodeType="withEffect" presetSubtype="0" presetID="-1" grpId="27" accel="50000" decel="50000" fill="hold">
                                  <p:stCondLst>
                                    <p:cond delay="0"/>
                                  </p:stCondLst>
                                  <p:childTnLst>
                                    <p:animMotion path="M 0.000000 0.000000 L 0.043377 0.092922" origin="layout" pathEditMode="relative">
                                      <p:cBhvr>
                                        <p:cTn id="88" dur="1000" fill="hold"/>
                                        <p:tgtEl>
                                          <p:spTgt spid="317"/>
                                        </p:tgtEl>
                                        <p:attrNameLst>
                                          <p:attrName>ppt_x</p:attrName>
                                          <p:attrName>ppt_y</p:attrName>
                                        </p:attrNameLst>
                                      </p:cBhvr>
                                    </p:animMotion>
                                  </p:childTnLst>
                                </p:cTn>
                              </p:par>
                            </p:childTnLst>
                          </p:cTn>
                        </p:par>
                        <p:par>
                          <p:cTn id="89" fill="hold">
                            <p:stCondLst>
                              <p:cond delay="0"/>
                            </p:stCondLst>
                            <p:childTnLst>
                              <p:par>
                                <p:cTn id="90" presetClass="path" nodeType="withEffect" presetSubtype="0" presetID="-1" grpId="28" accel="50000" decel="50000" fill="hold">
                                  <p:stCondLst>
                                    <p:cond delay="0"/>
                                  </p:stCondLst>
                                  <p:childTnLst>
                                    <p:animMotion path="M 0.000000 0.000000 L 0.086185 -0.301190" origin="layout" pathEditMode="relative">
                                      <p:cBhvr>
                                        <p:cTn id="91" dur="1000" fill="hold"/>
                                        <p:tgtEl>
                                          <p:spTgt spid="316"/>
                                        </p:tgtEl>
                                        <p:attrNameLst>
                                          <p:attrName>ppt_x</p:attrName>
                                          <p:attrName>ppt_y</p:attrName>
                                        </p:attrNameLst>
                                      </p:cBhvr>
                                    </p:animMotion>
                                  </p:childTnLst>
                                </p:cTn>
                              </p:par>
                            </p:childTnLst>
                          </p:cTn>
                        </p:par>
                        <p:par>
                          <p:cTn id="92" fill="hold">
                            <p:stCondLst>
                              <p:cond delay="0"/>
                            </p:stCondLst>
                            <p:childTnLst>
                              <p:par>
                                <p:cTn id="93" presetClass="path" nodeType="withEffect" presetSubtype="0" presetID="-1" grpId="29" accel="50000" decel="50000" fill="hold">
                                  <p:stCondLst>
                                    <p:cond delay="0"/>
                                  </p:stCondLst>
                                  <p:childTnLst>
                                    <p:animMotion path="M 0.000000 0.000000 L 0.031207 -0.253768" origin="layout" pathEditMode="relative">
                                      <p:cBhvr>
                                        <p:cTn id="94" dur="1000" fill="hold"/>
                                        <p:tgtEl>
                                          <p:spTgt spid="315"/>
                                        </p:tgtEl>
                                        <p:attrNameLst>
                                          <p:attrName>ppt_x</p:attrName>
                                          <p:attrName>ppt_y</p:attrName>
                                        </p:attrNameLst>
                                      </p:cBhvr>
                                    </p:animMotion>
                                  </p:childTnLst>
                                </p:cTn>
                              </p:par>
                            </p:childTnLst>
                          </p:cTn>
                        </p:par>
                        <p:par>
                          <p:cTn id="95" fill="hold">
                            <p:stCondLst>
                              <p:cond delay="0"/>
                            </p:stCondLst>
                            <p:childTnLst>
                              <p:par>
                                <p:cTn id="96" presetClass="path" nodeType="withEffect" presetSubtype="0" presetID="-1" grpId="30" accel="50000" decel="50000" fill="hold">
                                  <p:stCondLst>
                                    <p:cond delay="0"/>
                                  </p:stCondLst>
                                  <p:childTnLst>
                                    <p:animMotion path="M 0.000000 0.000000 L -0.053300 -0.246413" origin="layout" pathEditMode="relative">
                                      <p:cBhvr>
                                        <p:cTn id="97" dur="1000" fill="hold"/>
                                        <p:tgtEl>
                                          <p:spTgt spid="314"/>
                                        </p:tgtEl>
                                        <p:attrNameLst>
                                          <p:attrName>ppt_x</p:attrName>
                                          <p:attrName>ppt_y</p:attrName>
                                        </p:attrNameLst>
                                      </p:cBhvr>
                                    </p:animMotion>
                                  </p:childTnLst>
                                </p:cTn>
                              </p:par>
                            </p:childTnLst>
                          </p:cTn>
                        </p:par>
                        <p:par>
                          <p:cTn id="98" fill="hold">
                            <p:stCondLst>
                              <p:cond delay="0"/>
                            </p:stCondLst>
                            <p:childTnLst>
                              <p:par>
                                <p:cTn id="99" presetClass="path" nodeType="withEffect" presetSubtype="0" presetID="-1" grpId="31" accel="50000" decel="50000" fill="hold">
                                  <p:stCondLst>
                                    <p:cond delay="0"/>
                                  </p:stCondLst>
                                  <p:childTnLst>
                                    <p:animMotion path="M 0.000000 0.000000 L 0.021000 0.289704" origin="layout" pathEditMode="relative">
                                      <p:cBhvr>
                                        <p:cTn id="100" dur="1000" fill="hold"/>
                                        <p:tgtEl>
                                          <p:spTgt spid="313"/>
                                        </p:tgtEl>
                                        <p:attrNameLst>
                                          <p:attrName>ppt_x</p:attrName>
                                          <p:attrName>ppt_y</p:attrName>
                                        </p:attrNameLst>
                                      </p:cBhvr>
                                    </p:animMotion>
                                  </p:childTnLst>
                                </p:cTn>
                              </p:par>
                            </p:childTnLst>
                          </p:cTn>
                        </p:par>
                        <p:par>
                          <p:cTn id="101" fill="hold">
                            <p:stCondLst>
                              <p:cond delay="0"/>
                            </p:stCondLst>
                            <p:childTnLst>
                              <p:par>
                                <p:cTn id="102" presetClass="path" nodeType="withEffect" presetSubtype="0" presetID="-1" grpId="32" accel="50000" decel="50000" fill="hold">
                                  <p:stCondLst>
                                    <p:cond delay="0"/>
                                  </p:stCondLst>
                                  <p:childTnLst>
                                    <p:animMotion path="M 0.000000 0.000000 L -0.031141 0.148811" origin="layout" pathEditMode="relative">
                                      <p:cBhvr>
                                        <p:cTn id="103" dur="1000" fill="hold"/>
                                        <p:tgtEl>
                                          <p:spTgt spid="312"/>
                                        </p:tgtEl>
                                        <p:attrNameLst>
                                          <p:attrName>ppt_x</p:attrName>
                                          <p:attrName>ppt_y</p:attrName>
                                        </p:attrNameLst>
                                      </p:cBhvr>
                                    </p:animMotion>
                                  </p:childTnLst>
                                </p:cTn>
                              </p:par>
                            </p:childTnLst>
                          </p:cTn>
                        </p:par>
                        <p:par>
                          <p:cTn id="104" fill="hold">
                            <p:stCondLst>
                              <p:cond delay="0"/>
                            </p:stCondLst>
                            <p:childTnLst>
                              <p:par>
                                <p:cTn id="105" presetClass="path" nodeType="withEffect" presetSubtype="0" presetID="-1" grpId="33" accel="50000" decel="50000" fill="hold">
                                  <p:stCondLst>
                                    <p:cond delay="0"/>
                                  </p:stCondLst>
                                  <p:childTnLst>
                                    <p:animMotion path="M 0.000000 0.000000 L -0.088117 0.112114" origin="layout" pathEditMode="relative">
                                      <p:cBhvr>
                                        <p:cTn id="106" dur="1000" fill="hold"/>
                                        <p:tgtEl>
                                          <p:spTgt spid="311"/>
                                        </p:tgtEl>
                                        <p:attrNameLst>
                                          <p:attrName>ppt_x</p:attrName>
                                          <p:attrName>ppt_y</p:attrName>
                                        </p:attrNameLst>
                                      </p:cBhvr>
                                    </p:animMotion>
                                  </p:childTnLst>
                                </p:cTn>
                              </p:par>
                            </p:childTnLst>
                          </p:cTn>
                        </p:par>
                        <p:par>
                          <p:cTn id="107" fill="hold">
                            <p:stCondLst>
                              <p:cond delay="0"/>
                            </p:stCondLst>
                            <p:childTnLst>
                              <p:par>
                                <p:cTn id="108" presetClass="path" nodeType="withEffect" presetSubtype="0" presetID="-1" grpId="34" accel="50000" decel="50000" fill="hold">
                                  <p:stCondLst>
                                    <p:cond delay="0"/>
                                  </p:stCondLst>
                                  <p:childTnLst>
                                    <p:animMotion path="M 0.000000 0.000000 L -0.030904 -0.195828" origin="layout" pathEditMode="relative">
                                      <p:cBhvr>
                                        <p:cTn id="109" dur="1000" fill="hold"/>
                                        <p:tgtEl>
                                          <p:spTgt spid="309"/>
                                        </p:tgtEl>
                                        <p:attrNameLst>
                                          <p:attrName>ppt_x</p:attrName>
                                          <p:attrName>ppt_y</p:attrName>
                                        </p:attrNameLst>
                                      </p:cBhvr>
                                    </p:animMotion>
                                  </p:childTnLst>
                                </p:cTn>
                              </p:par>
                            </p:childTnLst>
                          </p:cTn>
                        </p:par>
                        <p:par>
                          <p:cTn id="110" fill="hold">
                            <p:stCondLst>
                              <p:cond delay="0"/>
                            </p:stCondLst>
                            <p:childTnLst>
                              <p:par>
                                <p:cTn id="111" presetClass="path" nodeType="withEffect" presetSubtype="0" presetID="-1" grpId="35" accel="50000" decel="50000" fill="hold">
                                  <p:stCondLst>
                                    <p:cond delay="0"/>
                                  </p:stCondLst>
                                  <p:childTnLst>
                                    <p:animMotion path="M 0.000000 0.000000 L -0.032091 -0.124566" origin="layout" pathEditMode="relative">
                                      <p:cBhvr>
                                        <p:cTn id="112" dur="1000" fill="hold"/>
                                        <p:tgtEl>
                                          <p:spTgt spid="308"/>
                                        </p:tgtEl>
                                        <p:attrNameLst>
                                          <p:attrName>ppt_x</p:attrName>
                                          <p:attrName>ppt_y</p:attrName>
                                        </p:attrNameLst>
                                      </p:cBhvr>
                                    </p:animMotion>
                                  </p:childTnLst>
                                </p:cTn>
                              </p:par>
                            </p:childTnLst>
                          </p:cTn>
                        </p:par>
                        <p:par>
                          <p:cTn id="113" fill="hold">
                            <p:stCondLst>
                              <p:cond delay="1000"/>
                            </p:stCondLst>
                            <p:childTnLst>
                              <p:par>
                                <p:cTn id="114" presetClass="exit" nodeType="afterEffect" presetID="10" grpId="36" fill="hold">
                                  <p:stCondLst>
                                    <p:cond delay="0"/>
                                  </p:stCondLst>
                                  <p:iterate type="el" backwards="0">
                                    <p:tmAbs val="0"/>
                                  </p:iterate>
                                  <p:childTnLst>
                                    <p:animEffect filter="fade" transition="out">
                                      <p:cBhvr>
                                        <p:cTn id="115" dur="1000" fill="hold"/>
                                        <p:tgtEl>
                                          <p:spTgt spid="307"/>
                                        </p:tgtEl>
                                      </p:cBhvr>
                                    </p:animEffect>
                                    <p:set>
                                      <p:cBhvr>
                                        <p:cTn id="116" fill="hold">
                                          <p:stCondLst>
                                            <p:cond delay="999"/>
                                          </p:stCondLst>
                                        </p:cTn>
                                        <p:tgtEl>
                                          <p:spTgt spid="307"/>
                                        </p:tgtEl>
                                        <p:attrNameLst>
                                          <p:attrName>style.visibility</p:attrName>
                                        </p:attrNameLst>
                                      </p:cBhvr>
                                      <p:to>
                                        <p:strVal val="hidden"/>
                                      </p:to>
                                    </p:set>
                                  </p:childTnLst>
                                </p:cTn>
                              </p:par>
                            </p:childTnLst>
                          </p:cTn>
                        </p:par>
                        <p:par>
                          <p:cTn id="117" fill="hold">
                            <p:stCondLst>
                              <p:cond delay="2000"/>
                            </p:stCondLst>
                            <p:childTnLst>
                              <p:par>
                                <p:cTn id="118" presetClass="exit" nodeType="afterEffect" presetID="10" grpId="37" fill="hold">
                                  <p:stCondLst>
                                    <p:cond delay="0"/>
                                  </p:stCondLst>
                                  <p:iterate type="el" backwards="0">
                                    <p:tmAbs val="0"/>
                                  </p:iterate>
                                  <p:childTnLst>
                                    <p:animEffect filter="fade" transition="out">
                                      <p:cBhvr>
                                        <p:cTn id="119" dur="1000" fill="hold"/>
                                        <p:tgtEl>
                                          <p:spTgt spid="310"/>
                                        </p:tgtEl>
                                      </p:cBhvr>
                                    </p:animEffect>
                                    <p:set>
                                      <p:cBhvr>
                                        <p:cTn id="120" fill="hold">
                                          <p:stCondLst>
                                            <p:cond delay="999"/>
                                          </p:stCondLst>
                                        </p:cTn>
                                        <p:tgtEl>
                                          <p:spTgt spid="31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Class="path" nodeType="clickEffect" presetSubtype="0" presetID="-1" grpId="38" accel="50000" decel="50000" fill="hold">
                                  <p:stCondLst>
                                    <p:cond delay="0"/>
                                  </p:stCondLst>
                                  <p:childTnLst>
                                    <p:animMotion path="M -0.088117 0.112114 L 0.014201 -0.112884" origin="layout" pathEditMode="relative">
                                      <p:cBhvr>
                                        <p:cTn id="124" dur="1000" fill="hold"/>
                                        <p:tgtEl>
                                          <p:spTgt spid="311"/>
                                        </p:tgtEl>
                                        <p:attrNameLst>
                                          <p:attrName>ppt_x</p:attrName>
                                          <p:attrName>ppt_y</p:attrName>
                                        </p:attrNameLst>
                                      </p:cBhvr>
                                    </p:animMotion>
                                  </p:childTnLst>
                                </p:cTn>
                              </p:par>
                            </p:childTnLst>
                          </p:cTn>
                        </p:par>
                        <p:par>
                          <p:cTn id="125" fill="hold">
                            <p:stCondLst>
                              <p:cond delay="0"/>
                            </p:stCondLst>
                            <p:childTnLst>
                              <p:par>
                                <p:cTn id="126" presetClass="path" nodeType="withEffect" presetSubtype="0" presetID="-1" grpId="39" accel="50000" decel="50000" fill="hold">
                                  <p:stCondLst>
                                    <p:cond delay="0"/>
                                  </p:stCondLst>
                                  <p:childTnLst>
                                    <p:animMotion path="M -0.030904 -0.195828 L 0.070201 -0.032073" origin="layout" pathEditMode="relative">
                                      <p:cBhvr>
                                        <p:cTn id="127" dur="1000" fill="hold"/>
                                        <p:tgtEl>
                                          <p:spTgt spid="309"/>
                                        </p:tgtEl>
                                        <p:attrNameLst>
                                          <p:attrName>ppt_x</p:attrName>
                                          <p:attrName>ppt_y</p:attrName>
                                        </p:attrNameLst>
                                      </p:cBhvr>
                                    </p:animMotion>
                                  </p:childTnLst>
                                </p:cTn>
                              </p:par>
                            </p:childTnLst>
                          </p:cTn>
                        </p:par>
                        <p:par>
                          <p:cTn id="128" fill="hold">
                            <p:stCondLst>
                              <p:cond delay="0"/>
                            </p:stCondLst>
                            <p:childTnLst>
                              <p:par>
                                <p:cTn id="129" presetClass="path" nodeType="withEffect" presetSubtype="0" presetID="-1" grpId="40" accel="50000" decel="50000" fill="hold">
                                  <p:stCondLst>
                                    <p:cond delay="0"/>
                                  </p:stCondLst>
                                  <p:childTnLst>
                                    <p:animMotion path="M -0.031141 0.148811 L -0.002513 -0.223112" origin="layout" pathEditMode="relative">
                                      <p:cBhvr>
                                        <p:cTn id="130" dur="1000" fill="hold"/>
                                        <p:tgtEl>
                                          <p:spTgt spid="312"/>
                                        </p:tgtEl>
                                        <p:attrNameLst>
                                          <p:attrName>ppt_x</p:attrName>
                                          <p:attrName>ppt_y</p:attrName>
                                        </p:attrNameLst>
                                      </p:cBhvr>
                                    </p:animMotion>
                                  </p:childTnLst>
                                </p:cTn>
                              </p:par>
                            </p:childTnLst>
                          </p:cTn>
                        </p:par>
                        <p:par>
                          <p:cTn id="131" fill="hold">
                            <p:stCondLst>
                              <p:cond delay="0"/>
                            </p:stCondLst>
                            <p:childTnLst>
                              <p:par>
                                <p:cTn id="132" presetClass="path" nodeType="withEffect" presetSubtype="0" presetID="-1" grpId="41" accel="50000" decel="50000" fill="hold">
                                  <p:stCondLst>
                                    <p:cond delay="0"/>
                                  </p:stCondLst>
                                  <p:childTnLst>
                                    <p:animMotion path="M 0.031207 -0.253768 L -0.044790 0.029769" origin="layout" pathEditMode="relative">
                                      <p:cBhvr>
                                        <p:cTn id="133" dur="1000" fill="hold"/>
                                        <p:tgtEl>
                                          <p:spTgt spid="315"/>
                                        </p:tgtEl>
                                        <p:attrNameLst>
                                          <p:attrName>ppt_x</p:attrName>
                                          <p:attrName>ppt_y</p:attrName>
                                        </p:attrNameLst>
                                      </p:cBhvr>
                                    </p:animMotion>
                                  </p:childTnLst>
                                </p:cTn>
                              </p:par>
                            </p:childTnLst>
                          </p:cTn>
                        </p:par>
                        <p:par>
                          <p:cTn id="134" fill="hold">
                            <p:stCondLst>
                              <p:cond delay="0"/>
                            </p:stCondLst>
                            <p:childTnLst>
                              <p:par>
                                <p:cTn id="135" presetClass="path" nodeType="withEffect" presetSubtype="0" presetID="-1" grpId="42" accel="50000" decel="50000" fill="hold">
                                  <p:stCondLst>
                                    <p:cond delay="0"/>
                                  </p:stCondLst>
                                  <p:childTnLst>
                                    <p:animMotion path="M 0.086185 -0.301190 L -0.025377 -0.016574" origin="layout" pathEditMode="relative">
                                      <p:cBhvr>
                                        <p:cTn id="136" dur="1000" fill="hold"/>
                                        <p:tgtEl>
                                          <p:spTgt spid="316"/>
                                        </p:tgtEl>
                                        <p:attrNameLst>
                                          <p:attrName>ppt_x</p:attrName>
                                          <p:attrName>ppt_y</p:attrName>
                                        </p:attrNameLst>
                                      </p:cBhvr>
                                    </p:animMotion>
                                  </p:childTnLst>
                                </p:cTn>
                              </p:par>
                            </p:childTnLst>
                          </p:cTn>
                        </p:par>
                        <p:par>
                          <p:cTn id="137" fill="hold">
                            <p:stCondLst>
                              <p:cond delay="0"/>
                            </p:stCondLst>
                            <p:childTnLst>
                              <p:par>
                                <p:cTn id="138" presetClass="path" nodeType="withEffect" presetSubtype="0" presetID="-1" grpId="43" accel="50000" decel="50000" fill="hold">
                                  <p:stCondLst>
                                    <p:cond delay="0"/>
                                  </p:stCondLst>
                                  <p:childTnLst>
                                    <p:animMotion path="M 0.041780 0.033234 L -0.098264 -0.031177" origin="layout" pathEditMode="relative">
                                      <p:cBhvr>
                                        <p:cTn id="139" dur="1000" fill="hold"/>
                                        <p:tgtEl>
                                          <p:spTgt spid="318"/>
                                        </p:tgtEl>
                                        <p:attrNameLst>
                                          <p:attrName>ppt_x</p:attrName>
                                          <p:attrName>ppt_y</p:attrName>
                                        </p:attrNameLst>
                                      </p:cBhvr>
                                    </p:animMotion>
                                  </p:childTnLst>
                                </p:cTn>
                              </p:par>
                            </p:childTnLst>
                          </p:cTn>
                        </p:par>
                        <p:par>
                          <p:cTn id="140" fill="hold">
                            <p:stCondLst>
                              <p:cond delay="0"/>
                            </p:stCondLst>
                            <p:childTnLst>
                              <p:par>
                                <p:cTn id="141" presetClass="emph" nodeType="withEffect" presetID="9" grpId="44" fill="hold">
                                  <p:stCondLst>
                                    <p:cond delay="0"/>
                                  </p:stCondLst>
                                  <p:childTnLst>
                                    <p:set>
                                      <p:cBhvr>
                                        <p:cTn id="142" dur="indefinite" fill="hold"/>
                                        <p:tgtEl>
                                          <p:spTgt spid="325"/>
                                        </p:tgtEl>
                                        <p:attrNameLst>
                                          <p:attrName>style.opacity</p:attrName>
                                        </p:attrNameLst>
                                      </p:cBhvr>
                                      <p:to>
                                        <p:strVal val="0.25"/>
                                      </p:to>
                                    </p:set>
                                    <p:animEffect filter="image" prLst="opacity: 0.25; ">
                                      <p:cBhvr>
                                        <p:cTn id="143" dur="indefinite" fill="hold"/>
                                        <p:tgtEl>
                                          <p:spTgt spid="325"/>
                                        </p:tgtEl>
                                      </p:cBhvr>
                                    </p:animEffect>
                                  </p:childTnLst>
                                </p:cTn>
                              </p:par>
                            </p:childTnLst>
                          </p:cTn>
                        </p:par>
                        <p:par>
                          <p:cTn id="144" fill="hold">
                            <p:stCondLst>
                              <p:cond delay="0"/>
                            </p:stCondLst>
                            <p:childTnLst>
                              <p:par>
                                <p:cTn id="145" presetClass="emph" nodeType="withEffect" presetID="9" grpId="45" fill="hold">
                                  <p:stCondLst>
                                    <p:cond delay="0"/>
                                  </p:stCondLst>
                                  <p:childTnLst>
                                    <p:set>
                                      <p:cBhvr>
                                        <p:cTn id="146" dur="indefinite" fill="hold"/>
                                        <p:tgtEl>
                                          <p:spTgt spid="308"/>
                                        </p:tgtEl>
                                        <p:attrNameLst>
                                          <p:attrName>style.opacity</p:attrName>
                                        </p:attrNameLst>
                                      </p:cBhvr>
                                      <p:to>
                                        <p:strVal val="0.25"/>
                                      </p:to>
                                    </p:set>
                                    <p:animEffect filter="image" prLst="opacity: 0.25; ">
                                      <p:cBhvr>
                                        <p:cTn id="147" dur="indefinite" fill="hold"/>
                                        <p:tgtEl>
                                          <p:spTgt spid="308"/>
                                        </p:tgtEl>
                                      </p:cBhvr>
                                    </p:animEffect>
                                  </p:childTnLst>
                                </p:cTn>
                              </p:par>
                            </p:childTnLst>
                          </p:cTn>
                        </p:par>
                        <p:par>
                          <p:cTn id="148" fill="hold">
                            <p:stCondLst>
                              <p:cond delay="0"/>
                            </p:stCondLst>
                            <p:childTnLst>
                              <p:par>
                                <p:cTn id="149" presetClass="emph" nodeType="withEffect" presetID="9" grpId="46" fill="hold">
                                  <p:stCondLst>
                                    <p:cond delay="0"/>
                                  </p:stCondLst>
                                  <p:childTnLst>
                                    <p:set>
                                      <p:cBhvr>
                                        <p:cTn id="150" dur="indefinite" fill="hold"/>
                                        <p:tgtEl>
                                          <p:spTgt spid="328"/>
                                        </p:tgtEl>
                                        <p:attrNameLst>
                                          <p:attrName>style.opacity</p:attrName>
                                        </p:attrNameLst>
                                      </p:cBhvr>
                                      <p:to>
                                        <p:strVal val="0.25"/>
                                      </p:to>
                                    </p:set>
                                    <p:animEffect filter="image" prLst="opacity: 0.25; ">
                                      <p:cBhvr>
                                        <p:cTn id="151" dur="indefinite" fill="hold"/>
                                        <p:tgtEl>
                                          <p:spTgt spid="328"/>
                                        </p:tgtEl>
                                      </p:cBhvr>
                                    </p:animEffect>
                                  </p:childTnLst>
                                </p:cTn>
                              </p:par>
                            </p:childTnLst>
                          </p:cTn>
                        </p:par>
                        <p:par>
                          <p:cTn id="152" fill="hold">
                            <p:stCondLst>
                              <p:cond delay="0"/>
                            </p:stCondLst>
                            <p:childTnLst>
                              <p:par>
                                <p:cTn id="153" presetClass="emph" nodeType="withEffect" presetID="9" grpId="47" fill="hold">
                                  <p:stCondLst>
                                    <p:cond delay="0"/>
                                  </p:stCondLst>
                                  <p:childTnLst>
                                    <p:set>
                                      <p:cBhvr>
                                        <p:cTn id="154" dur="indefinite" fill="hold"/>
                                        <p:tgtEl>
                                          <p:spTgt spid="313"/>
                                        </p:tgtEl>
                                        <p:attrNameLst>
                                          <p:attrName>style.opacity</p:attrName>
                                        </p:attrNameLst>
                                      </p:cBhvr>
                                      <p:to>
                                        <p:strVal val="0.25"/>
                                      </p:to>
                                    </p:set>
                                    <p:animEffect filter="image" prLst="opacity: 0.25; ">
                                      <p:cBhvr>
                                        <p:cTn id="155" dur="indefinite" fill="hold"/>
                                        <p:tgtEl>
                                          <p:spTgt spid="313"/>
                                        </p:tgtEl>
                                      </p:cBhvr>
                                    </p:animEffect>
                                  </p:childTnLst>
                                </p:cTn>
                              </p:par>
                            </p:childTnLst>
                          </p:cTn>
                        </p:par>
                        <p:par>
                          <p:cTn id="156" fill="hold">
                            <p:stCondLst>
                              <p:cond delay="0"/>
                            </p:stCondLst>
                            <p:childTnLst>
                              <p:par>
                                <p:cTn id="157" presetClass="emph" nodeType="withEffect" presetID="9" grpId="48" fill="hold">
                                  <p:stCondLst>
                                    <p:cond delay="0"/>
                                  </p:stCondLst>
                                  <p:childTnLst>
                                    <p:set>
                                      <p:cBhvr>
                                        <p:cTn id="158" dur="indefinite" fill="hold"/>
                                        <p:tgtEl>
                                          <p:spTgt spid="322"/>
                                        </p:tgtEl>
                                        <p:attrNameLst>
                                          <p:attrName>style.opacity</p:attrName>
                                        </p:attrNameLst>
                                      </p:cBhvr>
                                      <p:to>
                                        <p:strVal val="0.25"/>
                                      </p:to>
                                    </p:set>
                                    <p:animEffect filter="image" prLst="opacity: 0.25; ">
                                      <p:cBhvr>
                                        <p:cTn id="159" dur="indefinite" fill="hold"/>
                                        <p:tgtEl>
                                          <p:spTgt spid="322"/>
                                        </p:tgtEl>
                                      </p:cBhvr>
                                    </p:animEffect>
                                  </p:childTnLst>
                                </p:cTn>
                              </p:par>
                            </p:childTnLst>
                          </p:cTn>
                        </p:par>
                        <p:par>
                          <p:cTn id="160" fill="hold">
                            <p:stCondLst>
                              <p:cond delay="0"/>
                            </p:stCondLst>
                            <p:childTnLst>
                              <p:par>
                                <p:cTn id="161" presetClass="emph" nodeType="withEffect" presetID="9" grpId="49" fill="hold">
                                  <p:stCondLst>
                                    <p:cond delay="0"/>
                                  </p:stCondLst>
                                  <p:childTnLst>
                                    <p:set>
                                      <p:cBhvr>
                                        <p:cTn id="162" dur="indefinite" fill="hold"/>
                                        <p:tgtEl>
                                          <p:spTgt spid="314"/>
                                        </p:tgtEl>
                                        <p:attrNameLst>
                                          <p:attrName>style.opacity</p:attrName>
                                        </p:attrNameLst>
                                      </p:cBhvr>
                                      <p:to>
                                        <p:strVal val="0.25"/>
                                      </p:to>
                                    </p:set>
                                    <p:animEffect filter="image" prLst="opacity: 0.25; ">
                                      <p:cBhvr>
                                        <p:cTn id="163" dur="indefinite" fill="hold"/>
                                        <p:tgtEl>
                                          <p:spTgt spid="314"/>
                                        </p:tgtEl>
                                      </p:cBhvr>
                                    </p:animEffect>
                                  </p:childTnLst>
                                </p:cTn>
                              </p:par>
                            </p:childTnLst>
                          </p:cTn>
                        </p:par>
                        <p:par>
                          <p:cTn id="164" fill="hold">
                            <p:stCondLst>
                              <p:cond delay="0"/>
                            </p:stCondLst>
                            <p:childTnLst>
                              <p:par>
                                <p:cTn id="165" presetClass="emph" nodeType="withEffect" presetID="9" grpId="50" fill="hold">
                                  <p:stCondLst>
                                    <p:cond delay="0"/>
                                  </p:stCondLst>
                                  <p:childTnLst>
                                    <p:set>
                                      <p:cBhvr>
                                        <p:cTn id="166" dur="indefinite" fill="hold"/>
                                        <p:tgtEl>
                                          <p:spTgt spid="329"/>
                                        </p:tgtEl>
                                        <p:attrNameLst>
                                          <p:attrName>style.opacity</p:attrName>
                                        </p:attrNameLst>
                                      </p:cBhvr>
                                      <p:to>
                                        <p:strVal val="0.25"/>
                                      </p:to>
                                    </p:set>
                                    <p:animEffect filter="image" prLst="opacity: 0.25; ">
                                      <p:cBhvr>
                                        <p:cTn id="167" dur="indefinite" fill="hold"/>
                                        <p:tgtEl>
                                          <p:spTgt spid="329"/>
                                        </p:tgtEl>
                                      </p:cBhvr>
                                    </p:animEffect>
                                  </p:childTnLst>
                                </p:cTn>
                              </p:par>
                            </p:childTnLst>
                          </p:cTn>
                        </p:par>
                        <p:par>
                          <p:cTn id="168" fill="hold">
                            <p:stCondLst>
                              <p:cond delay="0"/>
                            </p:stCondLst>
                            <p:childTnLst>
                              <p:par>
                                <p:cTn id="169" presetClass="emph" nodeType="withEffect" presetID="9" grpId="51" fill="hold">
                                  <p:stCondLst>
                                    <p:cond delay="0"/>
                                  </p:stCondLst>
                                  <p:childTnLst>
                                    <p:set>
                                      <p:cBhvr>
                                        <p:cTn id="170" dur="indefinite" fill="hold"/>
                                        <p:tgtEl>
                                          <p:spTgt spid="317"/>
                                        </p:tgtEl>
                                        <p:attrNameLst>
                                          <p:attrName>style.opacity</p:attrName>
                                        </p:attrNameLst>
                                      </p:cBhvr>
                                      <p:to>
                                        <p:strVal val="0.25"/>
                                      </p:to>
                                    </p:set>
                                    <p:animEffect filter="image" prLst="opacity: 0.25; ">
                                      <p:cBhvr>
                                        <p:cTn id="171" dur="indefinite" fill="hold"/>
                                        <p:tgtEl>
                                          <p:spTgt spid="317"/>
                                        </p:tgtEl>
                                      </p:cBhvr>
                                    </p:animEffect>
                                  </p:childTnLst>
                                </p:cTn>
                              </p:par>
                            </p:childTnLst>
                          </p:cTn>
                        </p:par>
                        <p:par>
                          <p:cTn id="172" fill="hold">
                            <p:stCondLst>
                              <p:cond delay="0"/>
                            </p:stCondLst>
                            <p:childTnLst>
                              <p:par>
                                <p:cTn id="173" presetClass="emph" nodeType="withEffect" presetID="9" grpId="52" fill="hold">
                                  <p:stCondLst>
                                    <p:cond delay="0"/>
                                  </p:stCondLst>
                                  <p:childTnLst>
                                    <p:set>
                                      <p:cBhvr>
                                        <p:cTn id="174" dur="indefinite" fill="hold"/>
                                        <p:tgtEl>
                                          <p:spTgt spid="324"/>
                                        </p:tgtEl>
                                        <p:attrNameLst>
                                          <p:attrName>style.opacity</p:attrName>
                                        </p:attrNameLst>
                                      </p:cBhvr>
                                      <p:to>
                                        <p:strVal val="0.25"/>
                                      </p:to>
                                    </p:set>
                                    <p:animEffect filter="image" prLst="opacity: 0.25; ">
                                      <p:cBhvr>
                                        <p:cTn id="175" dur="indefinite" fill="hold"/>
                                        <p:tgtEl>
                                          <p:spTgt spid="324"/>
                                        </p:tgtEl>
                                      </p:cBhvr>
                                    </p:animEffect>
                                  </p:childTnLst>
                                </p:cTn>
                              </p:par>
                            </p:childTnLst>
                          </p:cTn>
                        </p:par>
                        <p:par>
                          <p:cTn id="176" fill="hold">
                            <p:stCondLst>
                              <p:cond delay="0"/>
                            </p:stCondLst>
                            <p:childTnLst>
                              <p:par>
                                <p:cTn id="177" presetClass="emph" nodeType="withEffect" presetID="9" grpId="53" fill="hold">
                                  <p:stCondLst>
                                    <p:cond delay="0"/>
                                  </p:stCondLst>
                                  <p:childTnLst>
                                    <p:set>
                                      <p:cBhvr>
                                        <p:cTn id="178" dur="indefinite" fill="hold"/>
                                        <p:tgtEl>
                                          <p:spTgt spid="319"/>
                                        </p:tgtEl>
                                        <p:attrNameLst>
                                          <p:attrName>style.opacity</p:attrName>
                                        </p:attrNameLst>
                                      </p:cBhvr>
                                      <p:to>
                                        <p:strVal val="0.25"/>
                                      </p:to>
                                    </p:set>
                                    <p:animEffect filter="image" prLst="opacity: 0.25; ">
                                      <p:cBhvr>
                                        <p:cTn id="179" dur="indefinite" fill="hold"/>
                                        <p:tgtEl>
                                          <p:spTgt spid="319"/>
                                        </p:tgtEl>
                                      </p:cBhvr>
                                    </p:animEffect>
                                  </p:childTnLst>
                                </p:cTn>
                              </p:par>
                            </p:childTnLst>
                          </p:cTn>
                        </p:par>
                      </p:childTnLst>
                    </p:cTn>
                  </p:par>
                  <p:par>
                    <p:cTn id="180" fill="hold">
                      <p:stCondLst>
                        <p:cond delay="indefinite"/>
                      </p:stCondLst>
                      <p:childTnLst>
                        <p:par>
                          <p:cTn id="181" fill="hold">
                            <p:stCondLst>
                              <p:cond delay="0"/>
                            </p:stCondLst>
                            <p:childTnLst>
                              <p:par>
                                <p:cTn id="182" presetClass="entr" nodeType="clickEffect" presetID="10" grpId="54" fill="hold">
                                  <p:stCondLst>
                                    <p:cond delay="0"/>
                                  </p:stCondLst>
                                  <p:iterate type="el" backwards="0">
                                    <p:tmAbs val="0"/>
                                  </p:iterate>
                                  <p:childTnLst>
                                    <p:set>
                                      <p:cBhvr>
                                        <p:cTn id="183" fill="hold"/>
                                        <p:tgtEl>
                                          <p:spTgt spid="331"/>
                                        </p:tgtEl>
                                        <p:attrNameLst>
                                          <p:attrName>style.visibility</p:attrName>
                                        </p:attrNameLst>
                                      </p:cBhvr>
                                      <p:to>
                                        <p:strVal val="visible"/>
                                      </p:to>
                                    </p:set>
                                    <p:animEffect filter="fade" transition="in">
                                      <p:cBhvr>
                                        <p:cTn id="184" dur="1000"/>
                                        <p:tgtEl>
                                          <p:spTgt spid="331"/>
                                        </p:tgtEl>
                                      </p:cBhvr>
                                    </p:animEffect>
                                  </p:childTnLst>
                                </p:cTn>
                              </p:par>
                            </p:childTnLst>
                          </p:cTn>
                        </p:par>
                        <p:par>
                          <p:cTn id="185" fill="hold">
                            <p:stCondLst>
                              <p:cond delay="1000"/>
                            </p:stCondLst>
                            <p:childTnLst>
                              <p:par>
                                <p:cTn id="186" presetClass="exit" nodeType="afterEffect" presetID="10" grpId="55" fill="hold">
                                  <p:stCondLst>
                                    <p:cond delay="0"/>
                                  </p:stCondLst>
                                  <p:iterate type="el" backwards="0">
                                    <p:tmAbs val="0"/>
                                  </p:iterate>
                                  <p:childTnLst>
                                    <p:animEffect filter="fade" transition="out">
                                      <p:cBhvr>
                                        <p:cTn id="187" dur="1000" fill="hold"/>
                                        <p:tgtEl>
                                          <p:spTgt spid="315"/>
                                        </p:tgtEl>
                                      </p:cBhvr>
                                    </p:animEffect>
                                    <p:set>
                                      <p:cBhvr>
                                        <p:cTn id="188" fill="hold">
                                          <p:stCondLst>
                                            <p:cond delay="999"/>
                                          </p:stCondLst>
                                        </p:cTn>
                                        <p:tgtEl>
                                          <p:spTgt spid="315"/>
                                        </p:tgtEl>
                                        <p:attrNameLst>
                                          <p:attrName>style.visibility</p:attrName>
                                        </p:attrNameLst>
                                      </p:cBhvr>
                                      <p:to>
                                        <p:strVal val="hidden"/>
                                      </p:to>
                                    </p:set>
                                  </p:childTnLst>
                                </p:cTn>
                              </p:par>
                            </p:childTnLst>
                          </p:cTn>
                        </p:par>
                        <p:par>
                          <p:cTn id="189" fill="hold">
                            <p:stCondLst>
                              <p:cond delay="2000"/>
                            </p:stCondLst>
                            <p:childTnLst>
                              <p:par>
                                <p:cTn id="190" presetClass="exit" nodeType="afterEffect" presetID="10" grpId="56" fill="hold">
                                  <p:stCondLst>
                                    <p:cond delay="0"/>
                                  </p:stCondLst>
                                  <p:iterate type="el" backwards="0">
                                    <p:tmAbs val="0"/>
                                  </p:iterate>
                                  <p:childTnLst>
                                    <p:animEffect filter="fade" transition="out">
                                      <p:cBhvr>
                                        <p:cTn id="191" dur="1000" fill="hold"/>
                                        <p:tgtEl>
                                          <p:spTgt spid="309"/>
                                        </p:tgtEl>
                                      </p:cBhvr>
                                    </p:animEffect>
                                    <p:set>
                                      <p:cBhvr>
                                        <p:cTn id="192" fill="hold">
                                          <p:stCondLst>
                                            <p:cond delay="999"/>
                                          </p:stCondLst>
                                        </p:cTn>
                                        <p:tgtEl>
                                          <p:spTgt spid="309"/>
                                        </p:tgtEl>
                                        <p:attrNameLst>
                                          <p:attrName>style.visibility</p:attrName>
                                        </p:attrNameLst>
                                      </p:cBhvr>
                                      <p:to>
                                        <p:strVal val="hidden"/>
                                      </p:to>
                                    </p:set>
                                  </p:childTnLst>
                                </p:cTn>
                              </p:par>
                            </p:childTnLst>
                          </p:cTn>
                        </p:par>
                        <p:par>
                          <p:cTn id="193" fill="hold">
                            <p:stCondLst>
                              <p:cond delay="3000"/>
                            </p:stCondLst>
                            <p:childTnLst>
                              <p:par>
                                <p:cTn id="194" presetClass="exit" nodeType="afterEffect" presetID="10" grpId="57" fill="hold">
                                  <p:stCondLst>
                                    <p:cond delay="0"/>
                                  </p:stCondLst>
                                  <p:iterate type="el" backwards="0">
                                    <p:tmAbs val="0"/>
                                  </p:iterate>
                                  <p:childTnLst>
                                    <p:animEffect filter="fade" transition="out">
                                      <p:cBhvr>
                                        <p:cTn id="195" dur="1000" fill="hold"/>
                                        <p:tgtEl>
                                          <p:spTgt spid="316"/>
                                        </p:tgtEl>
                                      </p:cBhvr>
                                    </p:animEffect>
                                    <p:set>
                                      <p:cBhvr>
                                        <p:cTn id="196" fill="hold">
                                          <p:stCondLst>
                                            <p:cond delay="999"/>
                                          </p:stCondLst>
                                        </p:cTn>
                                        <p:tgtEl>
                                          <p:spTgt spid="316"/>
                                        </p:tgtEl>
                                        <p:attrNameLst>
                                          <p:attrName>style.visibility</p:attrName>
                                        </p:attrNameLst>
                                      </p:cBhvr>
                                      <p:to>
                                        <p:strVal val="hidden"/>
                                      </p:to>
                                    </p:set>
                                  </p:childTnLst>
                                </p:cTn>
                              </p:par>
                            </p:childTnLst>
                          </p:cTn>
                        </p:par>
                        <p:par>
                          <p:cTn id="197" fill="hold">
                            <p:stCondLst>
                              <p:cond delay="4000"/>
                            </p:stCondLst>
                            <p:childTnLst>
                              <p:par>
                                <p:cTn id="198" presetClass="exit" nodeType="afterEffect" presetID="10" grpId="58" fill="hold">
                                  <p:stCondLst>
                                    <p:cond delay="0"/>
                                  </p:stCondLst>
                                  <p:iterate type="el" backwards="0">
                                    <p:tmAbs val="0"/>
                                  </p:iterate>
                                  <p:childTnLst>
                                    <p:animEffect filter="fade" transition="out">
                                      <p:cBhvr>
                                        <p:cTn id="199" dur="1000" fill="hold"/>
                                        <p:tgtEl>
                                          <p:spTgt spid="318"/>
                                        </p:tgtEl>
                                      </p:cBhvr>
                                    </p:animEffect>
                                    <p:set>
                                      <p:cBhvr>
                                        <p:cTn id="200" fill="hold">
                                          <p:stCondLst>
                                            <p:cond delay="999"/>
                                          </p:stCondLst>
                                        </p:cTn>
                                        <p:tgtEl>
                                          <p:spTgt spid="318"/>
                                        </p:tgtEl>
                                        <p:attrNameLst>
                                          <p:attrName>style.visibility</p:attrName>
                                        </p:attrNameLst>
                                      </p:cBhvr>
                                      <p:to>
                                        <p:strVal val="hidden"/>
                                      </p:to>
                                    </p:set>
                                  </p:childTnLst>
                                </p:cTn>
                              </p:par>
                            </p:childTnLst>
                          </p:cTn>
                        </p:par>
                        <p:par>
                          <p:cTn id="201" fill="hold">
                            <p:stCondLst>
                              <p:cond delay="5000"/>
                            </p:stCondLst>
                            <p:childTnLst>
                              <p:par>
                                <p:cTn id="202" presetClass="exit" nodeType="afterEffect" presetID="10" grpId="59" fill="hold">
                                  <p:stCondLst>
                                    <p:cond delay="0"/>
                                  </p:stCondLst>
                                  <p:iterate type="el" backwards="0">
                                    <p:tmAbs val="0"/>
                                  </p:iterate>
                                  <p:childTnLst>
                                    <p:animEffect filter="fade" transition="out">
                                      <p:cBhvr>
                                        <p:cTn id="203" dur="1000" fill="hold"/>
                                        <p:tgtEl>
                                          <p:spTgt spid="311"/>
                                        </p:tgtEl>
                                      </p:cBhvr>
                                    </p:animEffect>
                                    <p:set>
                                      <p:cBhvr>
                                        <p:cTn id="204" fill="hold">
                                          <p:stCondLst>
                                            <p:cond delay="999"/>
                                          </p:stCondLst>
                                        </p:cTn>
                                        <p:tgtEl>
                                          <p:spTgt spid="311"/>
                                        </p:tgtEl>
                                        <p:attrNameLst>
                                          <p:attrName>style.visibility</p:attrName>
                                        </p:attrNameLst>
                                      </p:cBhvr>
                                      <p:to>
                                        <p:strVal val="hidden"/>
                                      </p:to>
                                    </p:set>
                                  </p:childTnLst>
                                </p:cTn>
                              </p:par>
                            </p:childTnLst>
                          </p:cTn>
                        </p:par>
                        <p:par>
                          <p:cTn id="205" fill="hold">
                            <p:stCondLst>
                              <p:cond delay="6000"/>
                            </p:stCondLst>
                            <p:childTnLst>
                              <p:par>
                                <p:cTn id="206" presetClass="exit" nodeType="afterEffect" presetID="10" grpId="60" fill="hold">
                                  <p:stCondLst>
                                    <p:cond delay="0"/>
                                  </p:stCondLst>
                                  <p:iterate type="el" backwards="0">
                                    <p:tmAbs val="0"/>
                                  </p:iterate>
                                  <p:childTnLst>
                                    <p:animEffect filter="fade" transition="out">
                                      <p:cBhvr>
                                        <p:cTn id="207" dur="1000" fill="hold"/>
                                        <p:tgtEl>
                                          <p:spTgt spid="312"/>
                                        </p:tgtEl>
                                      </p:cBhvr>
                                    </p:animEffect>
                                    <p:set>
                                      <p:cBhvr>
                                        <p:cTn id="208" fill="hold">
                                          <p:stCondLst>
                                            <p:cond delay="999"/>
                                          </p:stCondLst>
                                        </p:cTn>
                                        <p:tgtEl>
                                          <p:spTgt spid="312"/>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Class="entr" nodeType="clickEffect" presetSubtype="0" presetID="1" grpId="61" fill="hold">
                                  <p:stCondLst>
                                    <p:cond delay="0"/>
                                  </p:stCondLst>
                                  <p:iterate type="el" backwards="0">
                                    <p:tmAbs val="0"/>
                                  </p:iterate>
                                  <p:childTnLst>
                                    <p:set>
                                      <p:cBhvr>
                                        <p:cTn id="212" fill="hold"/>
                                        <p:tgtEl>
                                          <p:spTgt spid="3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37"/>
      <p:bldP build="whole" bldLvl="1" animBg="1" rev="0" advAuto="0" spid="311" grpId="59"/>
      <p:bldP build="whole" bldLvl="1" animBg="1" rev="0" advAuto="0" spid="325" grpId="44"/>
      <p:bldP build="whole" bldLvl="1" animBg="1" rev="0" advAuto="0" spid="307" grpId="36"/>
      <p:bldP build="whole" bldLvl="1" animBg="1" rev="0" advAuto="0" spid="312" grpId="13"/>
      <p:bldP build="whole" bldLvl="1" animBg="1" rev="0" advAuto="0" spid="318" grpId="8"/>
      <p:bldP build="whole" bldLvl="1" animBg="1" rev="0" advAuto="0" spid="320" grpId="17"/>
      <p:bldP build="whole" bldLvl="1" animBg="1" rev="0" advAuto="0" spid="326" grpId="22"/>
      <p:bldP build="whole" bldLvl="1" animBg="1" rev="0" advAuto="0" spid="309" grpId="6"/>
      <p:bldP build="whole" bldLvl="1" animBg="1" rev="0" advAuto="0" spid="328" grpId="23"/>
      <p:bldP build="whole" bldLvl="1" animBg="1" rev="0" advAuto="0" spid="315" grpId="55"/>
      <p:bldP build="whole" bldLvl="1" animBg="1" rev="0" advAuto="0" spid="314" grpId="4"/>
      <p:bldP build="whole" bldLvl="1" animBg="1" rev="0" advAuto="0" spid="319" grpId="53"/>
      <p:bldP build="whole" bldLvl="1" animBg="1" rev="0" advAuto="0" spid="329" grpId="21"/>
      <p:bldP build="whole" bldLvl="1" animBg="1" rev="0" advAuto="0" spid="311" grpId="11"/>
      <p:bldP build="whole" bldLvl="1" animBg="1" rev="0" advAuto="0" spid="324" grpId="18"/>
      <p:bldP build="whole" bldLvl="1" animBg="1" rev="0" advAuto="0" spid="317" grpId="12"/>
      <p:bldP build="whole" bldLvl="1" animBg="1" rev="0" advAuto="0" spid="322" grpId="48"/>
      <p:bldP build="whole" bldLvl="1" animBg="1" rev="0" advAuto="0" spid="316" grpId="57"/>
      <p:bldP build="whole" bldLvl="1" animBg="1" rev="0" advAuto="0" spid="323" grpId="14"/>
      <p:bldP build="whole" bldLvl="1" animBg="1" rev="0" advAuto="0" spid="313" grpId="47"/>
      <p:bldP build="whole" bldLvl="1" animBg="1" rev="0" advAuto="0" spid="308" grpId="10"/>
      <p:bldP build="whole" bldLvl="1" animBg="1" rev="0" advAuto="0" spid="328" grpId="46"/>
      <p:bldP build="whole" bldLvl="1" animBg="1" rev="0" advAuto="0" spid="315" grpId="5"/>
      <p:bldP build="whole" bldLvl="1" animBg="1" rev="0" advAuto="0" spid="310" grpId="2"/>
      <p:bldP build="whole" bldLvl="1" animBg="1" rev="0" advAuto="0" spid="330" grpId="20"/>
      <p:bldP build="whole" bldLvl="1" animBg="1" rev="0" advAuto="0" spid="307" grpId="1"/>
      <p:bldP build="whole" bldLvl="1" animBg="1" rev="0" advAuto="0" spid="327" grpId="24"/>
      <p:bldP build="whole" bldLvl="1" animBg="1" rev="0" advAuto="0" spid="331" grpId="54"/>
      <p:bldP build="whole" bldLvl="1" animBg="1" rev="0" advAuto="0" spid="319" grpId="3"/>
      <p:bldP build="whole" bldLvl="1" animBg="1" rev="0" advAuto="0" spid="316" grpId="7"/>
      <p:bldP build="whole" bldLvl="1" animBg="1" rev="0" advAuto="0" spid="325" grpId="19"/>
      <p:bldP build="whole" bldLvl="1" animBg="1" rev="0" advAuto="0" spid="329" grpId="50"/>
      <p:bldP build="whole" bldLvl="1" animBg="1" rev="0" advAuto="0" spid="312" grpId="60"/>
      <p:bldP build="whole" bldLvl="1" animBg="1" rev="0" advAuto="0" spid="321" grpId="16"/>
      <p:bldP build="whole" bldLvl="1" animBg="1" rev="0" advAuto="0" spid="324" grpId="52"/>
      <p:bldP build="whole" bldLvl="1" animBg="1" rev="0" advAuto="0" spid="318" grpId="58"/>
      <p:bldP build="whole" bldLvl="1" animBg="1" rev="0" advAuto="0" spid="332" grpId="61"/>
      <p:bldP build="whole" bldLvl="1" animBg="1" rev="0" advAuto="0" spid="309" grpId="56"/>
      <p:bldP build="whole" bldLvl="1" animBg="1" rev="0" advAuto="0" spid="317" grpId="51"/>
      <p:bldP build="whole" bldLvl="1" animBg="1" rev="0" advAuto="0" spid="322" grpId="15"/>
      <p:bldP build="whole" bldLvl="1" animBg="1" rev="0" advAuto="0" spid="314" grpId="49"/>
      <p:bldP build="whole" bldLvl="1" animBg="1" rev="0" advAuto="0" spid="313" grpId="9"/>
      <p:bldP build="whole" bldLvl="1" animBg="1" rev="0" advAuto="0" spid="308" grpId="45"/>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mir Secret Sharing"/>
          <p:cNvSpPr txBox="1"/>
          <p:nvPr>
            <p:ph type="title"/>
          </p:nvPr>
        </p:nvSpPr>
        <p:spPr>
          <a:prstGeom prst="rect">
            <a:avLst/>
          </a:prstGeom>
        </p:spPr>
        <p:txBody>
          <a:bodyPr/>
          <a:lstStyle/>
          <a:p>
            <a:pPr/>
            <a:r>
              <a:t>Shamir Secret Sharing</a:t>
            </a:r>
          </a:p>
        </p:txBody>
      </p:sp>
      <p:sp>
        <p:nvSpPr>
          <p:cNvPr id="337"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38" name="Pick a random degree t polynomial f…"/>
          <p:cNvSpPr txBox="1"/>
          <p:nvPr>
            <p:ph type="body" idx="1"/>
          </p:nvPr>
        </p:nvSpPr>
        <p:spPr>
          <a:prstGeom prst="rect">
            <a:avLst/>
          </a:prstGeom>
        </p:spPr>
        <p:txBody>
          <a:bodyPr/>
          <a:lstStyle/>
          <a:p>
            <a:pPr marL="536447" indent="-536447" defTabSz="2145738">
              <a:spcBef>
                <a:spcPts val="3900"/>
              </a:spcBef>
              <a:buSzPct val="100000"/>
              <a:defRPr sz="4224"/>
            </a:pPr>
            <a:r>
              <a:t>Pick a random </a:t>
            </a:r>
            <a:r>
              <a:rPr>
                <a:solidFill>
                  <a:schemeClr val="accent6"/>
                </a:solidFill>
              </a:rPr>
              <a:t>degree t</a:t>
            </a:r>
            <a:r>
              <a:t> polynomial f</a:t>
            </a:r>
          </a:p>
          <a:p>
            <a:pPr lvl="1" marL="938783" indent="-536447" defTabSz="2145738">
              <a:spcBef>
                <a:spcPts val="3900"/>
              </a:spcBef>
              <a:buSzPct val="100000"/>
              <a:buChar char="-"/>
              <a:defRPr sz="4224"/>
            </a:pPr>
            <a:r>
              <a:t>Pick t random coefficients</a:t>
            </a:r>
          </a:p>
          <a:p>
            <a:pPr lvl="1" marL="938783" indent="-536447" defTabSz="2145738">
              <a:spcBef>
                <a:spcPts val="3900"/>
              </a:spcBef>
              <a:buSzPct val="100000"/>
              <a:buChar char="-"/>
              <a:defRPr sz="4224"/>
            </a:pPr>
            <a:r>
              <a:t>Set the constant term (y-intercept) to the </a:t>
            </a:r>
            <a:r>
              <a:rPr>
                <a:solidFill>
                  <a:schemeClr val="accent4">
                    <a:hueOff val="-476017"/>
                    <a:lumOff val="-10042"/>
                  </a:schemeClr>
                </a:solidFill>
              </a:rPr>
              <a:t>secret s</a:t>
            </a:r>
          </a:p>
          <a:p>
            <a:pPr marL="536447" indent="-536447" defTabSz="2145738">
              <a:spcBef>
                <a:spcPts val="3900"/>
              </a:spcBef>
              <a:buSzPct val="100000"/>
              <a:defRPr sz="4224"/>
            </a:pPr>
            <a:r>
              <a:t>Pick </a:t>
            </a:r>
            <a:r>
              <a:rPr>
                <a:solidFill>
                  <a:schemeClr val="accent1"/>
                </a:solidFill>
              </a:rPr>
              <a:t>n points</a:t>
            </a:r>
            <a:r>
              <a:t> on f</a:t>
            </a:r>
          </a:p>
          <a:p>
            <a:pPr lvl="1" marL="938783" indent="-536447" defTabSz="2145738">
              <a:spcBef>
                <a:spcPts val="3900"/>
              </a:spcBef>
              <a:buSzPct val="100000"/>
              <a:buChar char="-"/>
              <a:defRPr sz="4224"/>
            </a:pPr>
            <a:r>
              <a:t>Distribute them to n parties</a:t>
            </a:r>
          </a:p>
          <a:p>
            <a:pPr lvl="1" marL="0" indent="402336" defTabSz="2145738">
              <a:spcBef>
                <a:spcPts val="3900"/>
              </a:spcBef>
              <a:buSzTx/>
              <a:buNone/>
              <a:defRPr sz="4224"/>
            </a:pPr>
          </a:p>
          <a:p>
            <a:pPr marL="536447" indent="-536447" defTabSz="2145738">
              <a:spcBef>
                <a:spcPts val="3900"/>
              </a:spcBef>
              <a:buSzPct val="100000"/>
              <a:defRPr sz="4224"/>
            </a:pPr>
            <a:r>
              <a:t>Any </a:t>
            </a:r>
            <a:r>
              <a:rPr>
                <a:solidFill>
                  <a:schemeClr val="accent1"/>
                </a:solidFill>
              </a:rPr>
              <a:t>t+1 points</a:t>
            </a:r>
            <a:r>
              <a:t> uniquely define f!</a:t>
            </a:r>
          </a:p>
          <a:p>
            <a:pPr marL="536447" indent="-536447" defTabSz="2145738">
              <a:spcBef>
                <a:spcPts val="3900"/>
              </a:spcBef>
              <a:buSzPct val="100000"/>
              <a:defRPr sz="4224"/>
            </a:pPr>
            <a:r>
              <a:t>To get s, compute </a:t>
            </a:r>
            <a:r>
              <a:rPr>
                <a:solidFill>
                  <a:schemeClr val="accent4">
                    <a:hueOff val="-476017"/>
                    <a:lumOff val="-10042"/>
                  </a:schemeClr>
                </a:solidFill>
              </a:rPr>
              <a:t>f(0)</a:t>
            </a:r>
          </a:p>
        </p:txBody>
      </p:sp>
      <p:sp>
        <p:nvSpPr>
          <p:cNvPr id="339" name="Rectangle"/>
          <p:cNvSpPr/>
          <p:nvPr/>
        </p:nvSpPr>
        <p:spPr>
          <a:xfrm>
            <a:off x="1096345" y="4227951"/>
            <a:ext cx="13203164"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40"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41"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
        <p:nvSpPr>
          <p:cNvPr id="342"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mir Secret Sharing"/>
          <p:cNvSpPr txBox="1"/>
          <p:nvPr>
            <p:ph type="title"/>
          </p:nvPr>
        </p:nvSpPr>
        <p:spPr>
          <a:prstGeom prst="rect">
            <a:avLst/>
          </a:prstGeom>
        </p:spPr>
        <p:txBody>
          <a:bodyPr/>
          <a:lstStyle/>
          <a:p>
            <a:pPr/>
            <a:r>
              <a:t>Shamir Secret Sharing</a:t>
            </a:r>
          </a:p>
        </p:txBody>
      </p:sp>
      <p:sp>
        <p:nvSpPr>
          <p:cNvPr id="347"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48" name="Pick a random degree t = 3 polynomial f…"/>
          <p:cNvSpPr txBox="1"/>
          <p:nvPr>
            <p:ph type="body" idx="1"/>
          </p:nvPr>
        </p:nvSpPr>
        <p:spPr>
          <a:prstGeom prst="rect">
            <a:avLst/>
          </a:prstGeom>
        </p:spPr>
        <p:txBody>
          <a:bodyPr/>
          <a:lstStyle/>
          <a:p>
            <a:pPr marL="536447" indent="-536447" defTabSz="2145738">
              <a:spcBef>
                <a:spcPts val="3900"/>
              </a:spcBef>
              <a:buSzPct val="100000"/>
              <a:defRPr sz="4224"/>
            </a:pPr>
            <a:r>
              <a:t>Pick a random </a:t>
            </a:r>
            <a:r>
              <a:rPr>
                <a:solidFill>
                  <a:schemeClr val="accent6"/>
                </a:solidFill>
              </a:rPr>
              <a:t>degree t = 3 </a:t>
            </a:r>
            <a:r>
              <a:t>polynomial f</a:t>
            </a:r>
          </a:p>
          <a:p>
            <a:pPr lvl="1" marL="938783" indent="-536447" defTabSz="2145738">
              <a:spcBef>
                <a:spcPts val="3900"/>
              </a:spcBef>
              <a:buSzPct val="100000"/>
              <a:buChar char="-"/>
              <a:defRPr sz="4224"/>
            </a:pPr>
            <a:r>
              <a:t>Pick t random coefficients</a:t>
            </a:r>
          </a:p>
          <a:p>
            <a:pPr lvl="1" marL="938783" indent="-536447" defTabSz="2145738">
              <a:spcBef>
                <a:spcPts val="3900"/>
              </a:spcBef>
              <a:buSzPct val="100000"/>
              <a:buChar char="-"/>
              <a:defRPr sz="4224"/>
            </a:pPr>
            <a:r>
              <a:t>Set the constant term (y-intercept) to the </a:t>
            </a:r>
            <a:r>
              <a:rPr>
                <a:solidFill>
                  <a:schemeClr val="accent4">
                    <a:hueOff val="-476017"/>
                    <a:lumOff val="-10042"/>
                  </a:schemeClr>
                </a:solidFill>
              </a:rPr>
              <a:t>secret s</a:t>
            </a:r>
          </a:p>
          <a:p>
            <a:pPr marL="536447" indent="-536447" defTabSz="2145738">
              <a:spcBef>
                <a:spcPts val="3900"/>
              </a:spcBef>
              <a:buSzPct val="100000"/>
              <a:defRPr sz="4224"/>
            </a:pPr>
            <a:r>
              <a:t>Pick </a:t>
            </a:r>
            <a:r>
              <a:rPr>
                <a:solidFill>
                  <a:schemeClr val="accent1"/>
                </a:solidFill>
              </a:rPr>
              <a:t>n points</a:t>
            </a:r>
            <a:r>
              <a:t> on f</a:t>
            </a:r>
          </a:p>
          <a:p>
            <a:pPr lvl="1" marL="938783" indent="-536447" defTabSz="2145738">
              <a:spcBef>
                <a:spcPts val="3900"/>
              </a:spcBef>
              <a:buSzPct val="100000"/>
              <a:buChar char="-"/>
              <a:defRPr sz="4224"/>
            </a:pPr>
            <a:r>
              <a:t>Distribute them to n parties</a:t>
            </a:r>
          </a:p>
          <a:p>
            <a:pPr lvl="1" marL="0" indent="402336" defTabSz="2145738">
              <a:spcBef>
                <a:spcPts val="3900"/>
              </a:spcBef>
              <a:buSzTx/>
              <a:buNone/>
              <a:defRPr sz="4224"/>
            </a:pPr>
          </a:p>
          <a:p>
            <a:pPr marL="536447" indent="-536447" defTabSz="2145738">
              <a:spcBef>
                <a:spcPts val="3900"/>
              </a:spcBef>
              <a:buSzPct val="100000"/>
              <a:defRPr sz="4224"/>
            </a:pPr>
            <a:r>
              <a:t>Any </a:t>
            </a:r>
            <a:r>
              <a:rPr>
                <a:solidFill>
                  <a:schemeClr val="accent1"/>
                </a:solidFill>
              </a:rPr>
              <a:t>t+1 points</a:t>
            </a:r>
            <a:r>
              <a:t> uniquely define f!</a:t>
            </a:r>
          </a:p>
          <a:p>
            <a:pPr marL="536447" indent="-536447" defTabSz="2145738">
              <a:spcBef>
                <a:spcPts val="3900"/>
              </a:spcBef>
              <a:buSzPct val="100000"/>
              <a:defRPr sz="4224"/>
            </a:pPr>
            <a:r>
              <a:t>To get s, compute </a:t>
            </a:r>
            <a:r>
              <a:rPr>
                <a:solidFill>
                  <a:schemeClr val="accent4">
                    <a:hueOff val="-476017"/>
                    <a:lumOff val="-10042"/>
                  </a:schemeClr>
                </a:solidFill>
              </a:rPr>
              <a:t>f(0)</a:t>
            </a:r>
          </a:p>
        </p:txBody>
      </p:sp>
      <p:sp>
        <p:nvSpPr>
          <p:cNvPr id="349" name="Rectangle"/>
          <p:cNvSpPr/>
          <p:nvPr/>
        </p:nvSpPr>
        <p:spPr>
          <a:xfrm>
            <a:off x="1096345" y="4227951"/>
            <a:ext cx="13203164"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50"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51"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
        <p:nvSpPr>
          <p:cNvPr id="352"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What is secret sharing?"/>
          <p:cNvSpPr txBox="1"/>
          <p:nvPr>
            <p:ph type="title"/>
          </p:nvPr>
        </p:nvSpPr>
        <p:spPr>
          <a:prstGeom prst="rect">
            <a:avLst/>
          </a:prstGeom>
        </p:spPr>
        <p:txBody>
          <a:bodyPr/>
          <a:lstStyle/>
          <a:p>
            <a:pPr/>
            <a:r>
              <a:t>What is secret sharing?</a:t>
            </a:r>
          </a:p>
        </p:txBody>
      </p:sp>
      <p:sp>
        <p:nvSpPr>
          <p:cNvPr id="158" name="Slide Subtitle"/>
          <p:cNvSpPr txBox="1"/>
          <p:nvPr>
            <p:ph type="body" idx="21"/>
          </p:nvPr>
        </p:nvSpPr>
        <p:spPr>
          <a:prstGeom prst="rect">
            <a:avLst/>
          </a:prstGeom>
        </p:spPr>
        <p:txBody>
          <a:bodyPr/>
          <a:lstStyle/>
          <a:p>
            <a:pPr/>
          </a:p>
        </p:txBody>
      </p:sp>
      <p:sp>
        <p:nvSpPr>
          <p:cNvPr id="159" name="Dividing a secret into pieces…"/>
          <p:cNvSpPr txBox="1"/>
          <p:nvPr>
            <p:ph type="body" idx="1"/>
          </p:nvPr>
        </p:nvSpPr>
        <p:spPr>
          <a:prstGeom prst="rect">
            <a:avLst/>
          </a:prstGeom>
        </p:spPr>
        <p:txBody>
          <a:bodyPr/>
          <a:lstStyle/>
          <a:p>
            <a:pPr/>
            <a:r>
              <a:t>Dividing a secret into pieces</a:t>
            </a:r>
          </a:p>
          <a:p>
            <a:pPr lvl="1">
              <a:buChar char="-"/>
            </a:pPr>
            <a:r>
              <a:t>Each piece by itself tells you nothing about the secret (privacy)</a:t>
            </a:r>
          </a:p>
          <a:p>
            <a:pPr lvl="1">
              <a:buChar char="-"/>
            </a:pPr>
            <a:r>
              <a:t>Putting the pieces back together gives you back the secret (correctness)</a:t>
            </a:r>
          </a:p>
        </p:txBody>
      </p:sp>
      <p:pic>
        <p:nvPicPr>
          <p:cNvPr id="160" name="Visual_crypto_animation.gif" descr="Visual_crypto_animation.gif"/>
          <p:cNvPicPr>
            <a:picLocks noChangeAspect="0"/>
          </p:cNvPicPr>
          <p:nvPr/>
        </p:nvPicPr>
        <p:blipFill>
          <a:blip r:embed="rId3">
            <a:extLst/>
          </a:blip>
          <a:stretch>
            <a:fillRect/>
          </a:stretch>
        </p:blipFill>
        <p:spPr>
          <a:xfrm>
            <a:off x="5999044" y="8289434"/>
            <a:ext cx="12385912" cy="3653662"/>
          </a:xfrm>
          <a:prstGeom prst="rect">
            <a:avLst/>
          </a:prstGeom>
          <a:ln w="12700">
            <a:miter lim="400000"/>
          </a:ln>
        </p:spPr>
      </p:pic>
      <p:sp>
        <p:nvSpPr>
          <p:cNvPr id="161" name="Line"/>
          <p:cNvSpPr/>
          <p:nvPr/>
        </p:nvSpPr>
        <p:spPr>
          <a:xfrm flipV="1">
            <a:off x="13468035" y="9631453"/>
            <a:ext cx="1" cy="2762579"/>
          </a:xfrm>
          <a:prstGeom prst="line">
            <a:avLst/>
          </a:prstGeom>
          <a:ln w="127000">
            <a:solidFill>
              <a:srgbClr val="000000"/>
            </a:solidFill>
            <a:prstDash val="sysDot"/>
            <a:miter lim="400000"/>
          </a:ln>
        </p:spPr>
        <p:txBody>
          <a:bodyPr lIns="50800" tIns="50800" rIns="50800" bIns="50800" anchor="ctr"/>
          <a:lstStyle/>
          <a:p>
            <a:pPr/>
          </a:p>
        </p:txBody>
      </p:sp>
      <p:sp>
        <p:nvSpPr>
          <p:cNvPr id="162" name="Scissors"/>
          <p:cNvSpPr/>
          <p:nvPr/>
        </p:nvSpPr>
        <p:spPr>
          <a:xfrm>
            <a:off x="12803116" y="8653639"/>
            <a:ext cx="1329839" cy="1203903"/>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7558" y="0"/>
                </a:moveTo>
                <a:cubicBezTo>
                  <a:pt x="6594" y="0"/>
                  <a:pt x="5708" y="535"/>
                  <a:pt x="5187" y="1430"/>
                </a:cubicBezTo>
                <a:cubicBezTo>
                  <a:pt x="4779" y="2130"/>
                  <a:pt x="4642" y="2965"/>
                  <a:pt x="4801" y="3782"/>
                </a:cubicBezTo>
                <a:cubicBezTo>
                  <a:pt x="4959" y="4599"/>
                  <a:pt x="5393" y="5298"/>
                  <a:pt x="6024" y="5750"/>
                </a:cubicBezTo>
                <a:cubicBezTo>
                  <a:pt x="6171" y="5856"/>
                  <a:pt x="6329" y="5946"/>
                  <a:pt x="6494" y="6021"/>
                </a:cubicBezTo>
                <a:lnTo>
                  <a:pt x="6531" y="6043"/>
                </a:lnTo>
                <a:lnTo>
                  <a:pt x="8917" y="7674"/>
                </a:lnTo>
                <a:lnTo>
                  <a:pt x="9567" y="10332"/>
                </a:lnTo>
                <a:lnTo>
                  <a:pt x="7116" y="10766"/>
                </a:lnTo>
                <a:lnTo>
                  <a:pt x="4762" y="8996"/>
                </a:lnTo>
                <a:cubicBezTo>
                  <a:pt x="4633" y="8859"/>
                  <a:pt x="4494" y="8735"/>
                  <a:pt x="4347" y="8630"/>
                </a:cubicBezTo>
                <a:cubicBezTo>
                  <a:pt x="3876" y="8292"/>
                  <a:pt x="3345" y="8133"/>
                  <a:pt x="2821" y="8133"/>
                </a:cubicBezTo>
                <a:cubicBezTo>
                  <a:pt x="1896" y="8133"/>
                  <a:pt x="989" y="8636"/>
                  <a:pt x="451" y="9560"/>
                </a:cubicBezTo>
                <a:cubicBezTo>
                  <a:pt x="43" y="10260"/>
                  <a:pt x="-94" y="11096"/>
                  <a:pt x="64" y="11913"/>
                </a:cubicBezTo>
                <a:cubicBezTo>
                  <a:pt x="223" y="12730"/>
                  <a:pt x="658" y="13429"/>
                  <a:pt x="1289" y="13881"/>
                </a:cubicBezTo>
                <a:cubicBezTo>
                  <a:pt x="2594" y="14816"/>
                  <a:pt x="4341" y="14400"/>
                  <a:pt x="5184" y="12953"/>
                </a:cubicBezTo>
                <a:cubicBezTo>
                  <a:pt x="5255" y="12830"/>
                  <a:pt x="5321" y="12696"/>
                  <a:pt x="5379" y="12558"/>
                </a:cubicBezTo>
                <a:lnTo>
                  <a:pt x="5506" y="12248"/>
                </a:lnTo>
                <a:lnTo>
                  <a:pt x="5755" y="12448"/>
                </a:lnTo>
                <a:cubicBezTo>
                  <a:pt x="6327" y="12907"/>
                  <a:pt x="7269" y="12731"/>
                  <a:pt x="7279" y="12729"/>
                </a:cubicBezTo>
                <a:lnTo>
                  <a:pt x="7316" y="12726"/>
                </a:lnTo>
                <a:lnTo>
                  <a:pt x="12082" y="12582"/>
                </a:lnTo>
                <a:lnTo>
                  <a:pt x="12682" y="12569"/>
                </a:lnTo>
                <a:lnTo>
                  <a:pt x="12680" y="12563"/>
                </a:lnTo>
                <a:lnTo>
                  <a:pt x="21506" y="12295"/>
                </a:lnTo>
                <a:cubicBezTo>
                  <a:pt x="20790" y="11514"/>
                  <a:pt x="20217" y="11228"/>
                  <a:pt x="20211" y="11225"/>
                </a:cubicBezTo>
                <a:lnTo>
                  <a:pt x="20169" y="11199"/>
                </a:lnTo>
                <a:cubicBezTo>
                  <a:pt x="19557" y="10730"/>
                  <a:pt x="18046" y="10594"/>
                  <a:pt x="17516" y="10582"/>
                </a:cubicBezTo>
                <a:lnTo>
                  <a:pt x="12692" y="10205"/>
                </a:lnTo>
                <a:lnTo>
                  <a:pt x="11802" y="10233"/>
                </a:lnTo>
                <a:lnTo>
                  <a:pt x="10602" y="7052"/>
                </a:lnTo>
                <a:cubicBezTo>
                  <a:pt x="10511" y="6749"/>
                  <a:pt x="10178" y="5898"/>
                  <a:pt x="9735" y="5603"/>
                </a:cubicBezTo>
                <a:lnTo>
                  <a:pt x="9476" y="5432"/>
                </a:lnTo>
                <a:lnTo>
                  <a:pt x="9675" y="5180"/>
                </a:lnTo>
                <a:cubicBezTo>
                  <a:pt x="9764" y="5066"/>
                  <a:pt x="9846" y="4944"/>
                  <a:pt x="9918" y="4820"/>
                </a:cubicBezTo>
                <a:cubicBezTo>
                  <a:pt x="10761" y="3373"/>
                  <a:pt x="10386" y="1435"/>
                  <a:pt x="9082" y="500"/>
                </a:cubicBezTo>
                <a:cubicBezTo>
                  <a:pt x="8626" y="173"/>
                  <a:pt x="8099" y="0"/>
                  <a:pt x="7558" y="0"/>
                </a:cubicBezTo>
                <a:close/>
                <a:moveTo>
                  <a:pt x="7556" y="939"/>
                </a:moveTo>
                <a:cubicBezTo>
                  <a:pt x="7935" y="939"/>
                  <a:pt x="8304" y="1059"/>
                  <a:pt x="8623" y="1288"/>
                </a:cubicBezTo>
                <a:cubicBezTo>
                  <a:pt x="9065" y="1605"/>
                  <a:pt x="9367" y="2094"/>
                  <a:pt x="9478" y="2666"/>
                </a:cubicBezTo>
                <a:cubicBezTo>
                  <a:pt x="9589" y="3237"/>
                  <a:pt x="9493" y="3822"/>
                  <a:pt x="9208" y="4311"/>
                </a:cubicBezTo>
                <a:cubicBezTo>
                  <a:pt x="8843" y="4937"/>
                  <a:pt x="8223" y="5311"/>
                  <a:pt x="7549" y="5311"/>
                </a:cubicBezTo>
                <a:cubicBezTo>
                  <a:pt x="7170" y="5311"/>
                  <a:pt x="6801" y="5191"/>
                  <a:pt x="6482" y="4962"/>
                </a:cubicBezTo>
                <a:cubicBezTo>
                  <a:pt x="6041" y="4645"/>
                  <a:pt x="5736" y="4156"/>
                  <a:pt x="5626" y="3584"/>
                </a:cubicBezTo>
                <a:cubicBezTo>
                  <a:pt x="5515" y="3013"/>
                  <a:pt x="5612" y="2428"/>
                  <a:pt x="5898" y="1939"/>
                </a:cubicBezTo>
                <a:cubicBezTo>
                  <a:pt x="6262" y="1313"/>
                  <a:pt x="6882" y="939"/>
                  <a:pt x="7556" y="939"/>
                </a:cubicBezTo>
                <a:close/>
                <a:moveTo>
                  <a:pt x="2791" y="9070"/>
                </a:moveTo>
                <a:cubicBezTo>
                  <a:pt x="3178" y="9063"/>
                  <a:pt x="3555" y="9181"/>
                  <a:pt x="3887" y="9419"/>
                </a:cubicBezTo>
                <a:cubicBezTo>
                  <a:pt x="4800" y="10073"/>
                  <a:pt x="5063" y="11429"/>
                  <a:pt x="4473" y="12442"/>
                </a:cubicBezTo>
                <a:cubicBezTo>
                  <a:pt x="4096" y="13089"/>
                  <a:pt x="3462" y="13443"/>
                  <a:pt x="2815" y="13443"/>
                </a:cubicBezTo>
                <a:cubicBezTo>
                  <a:pt x="2448" y="13443"/>
                  <a:pt x="2078" y="13329"/>
                  <a:pt x="1748" y="13093"/>
                </a:cubicBezTo>
                <a:cubicBezTo>
                  <a:pt x="835" y="12438"/>
                  <a:pt x="572" y="11082"/>
                  <a:pt x="1162" y="10069"/>
                </a:cubicBezTo>
                <a:cubicBezTo>
                  <a:pt x="1447" y="9579"/>
                  <a:pt x="1888" y="9242"/>
                  <a:pt x="2403" y="9119"/>
                </a:cubicBezTo>
                <a:cubicBezTo>
                  <a:pt x="2532" y="9088"/>
                  <a:pt x="2662" y="9073"/>
                  <a:pt x="2791" y="9070"/>
                </a:cubicBezTo>
                <a:close/>
                <a:moveTo>
                  <a:pt x="10915" y="10738"/>
                </a:moveTo>
                <a:cubicBezTo>
                  <a:pt x="10966" y="10732"/>
                  <a:pt x="11019" y="10734"/>
                  <a:pt x="11071" y="10744"/>
                </a:cubicBezTo>
                <a:cubicBezTo>
                  <a:pt x="11140" y="10758"/>
                  <a:pt x="11209" y="10786"/>
                  <a:pt x="11272" y="10832"/>
                </a:cubicBezTo>
                <a:cubicBezTo>
                  <a:pt x="11525" y="11013"/>
                  <a:pt x="11597" y="11385"/>
                  <a:pt x="11434" y="11665"/>
                </a:cubicBezTo>
                <a:cubicBezTo>
                  <a:pt x="11271" y="11945"/>
                  <a:pt x="10933" y="12026"/>
                  <a:pt x="10681" y="11846"/>
                </a:cubicBezTo>
                <a:cubicBezTo>
                  <a:pt x="10429" y="11665"/>
                  <a:pt x="10357" y="11291"/>
                  <a:pt x="10520" y="11011"/>
                </a:cubicBezTo>
                <a:cubicBezTo>
                  <a:pt x="10611" y="10853"/>
                  <a:pt x="10759" y="10759"/>
                  <a:pt x="10915" y="10738"/>
                </a:cubicBezTo>
                <a:close/>
                <a:moveTo>
                  <a:pt x="12892" y="13124"/>
                </a:moveTo>
                <a:lnTo>
                  <a:pt x="10607" y="13169"/>
                </a:lnTo>
                <a:lnTo>
                  <a:pt x="10748" y="13544"/>
                </a:lnTo>
                <a:lnTo>
                  <a:pt x="13033" y="18256"/>
                </a:lnTo>
                <a:cubicBezTo>
                  <a:pt x="13267" y="18800"/>
                  <a:pt x="14000" y="20272"/>
                  <a:pt x="14636" y="20698"/>
                </a:cubicBezTo>
                <a:lnTo>
                  <a:pt x="14676" y="20730"/>
                </a:lnTo>
                <a:cubicBezTo>
                  <a:pt x="14681" y="20735"/>
                  <a:pt x="15151" y="21197"/>
                  <a:pt x="16088" y="21600"/>
                </a:cubicBezTo>
                <a:lnTo>
                  <a:pt x="12892" y="13124"/>
                </a:lnTo>
                <a:close/>
              </a:path>
            </a:pathLst>
          </a:custGeom>
          <a:solidFill>
            <a:srgbClr val="00A1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162"/>
                                        </p:tgtEl>
                                        <p:attrNameLst>
                                          <p:attrName>style.visibility</p:attrName>
                                        </p:attrNameLst>
                                      </p:cBhvr>
                                      <p:to>
                                        <p:strVal val="hidden"/>
                                      </p:to>
                                    </p:set>
                                  </p:childTnLst>
                                </p:cTn>
                              </p:par>
                            </p:childTnLst>
                          </p:cTn>
                        </p:par>
                        <p:par>
                          <p:cTn id="14" fill="hold">
                            <p:stCondLst>
                              <p:cond delay="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1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P build="whole" bldLvl="1" animBg="1" rev="0" advAuto="0" spid="161" grpId="2"/>
      <p:bldP build="whole" bldLvl="1" animBg="1" rev="0" advAuto="0" spid="162" grpId="3"/>
      <p:bldP build="whole" bldLvl="1" animBg="1" rev="0" advAuto="0" spid="161" grpId="4"/>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Shamir Secret Sharing"/>
          <p:cNvSpPr txBox="1"/>
          <p:nvPr>
            <p:ph type="title"/>
          </p:nvPr>
        </p:nvSpPr>
        <p:spPr>
          <a:prstGeom prst="rect">
            <a:avLst/>
          </a:prstGeom>
        </p:spPr>
        <p:txBody>
          <a:bodyPr/>
          <a:lstStyle/>
          <a:p>
            <a:pPr/>
            <a:r>
              <a:t>Shamir Secret Sharing</a:t>
            </a:r>
          </a:p>
        </p:txBody>
      </p:sp>
      <p:sp>
        <p:nvSpPr>
          <p:cNvPr id="355"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56" name="Pick a random degree t = 3 polynomial f…"/>
          <p:cNvSpPr txBox="1"/>
          <p:nvPr>
            <p:ph type="body" idx="1"/>
          </p:nvPr>
        </p:nvSpPr>
        <p:spPr>
          <a:prstGeom prst="rect">
            <a:avLst/>
          </a:prstGeom>
        </p:spPr>
        <p:txBody>
          <a:bodyPr/>
          <a:lstStyle/>
          <a:p>
            <a:pPr marL="536447" indent="-536447" defTabSz="2145738">
              <a:spcBef>
                <a:spcPts val="3900"/>
              </a:spcBef>
              <a:buSzPct val="100000"/>
              <a:defRPr sz="4224"/>
            </a:pPr>
            <a:r>
              <a:t>Pick a random </a:t>
            </a:r>
            <a:r>
              <a:rPr>
                <a:solidFill>
                  <a:schemeClr val="accent6"/>
                </a:solidFill>
              </a:rPr>
              <a:t>degree t = 3 </a:t>
            </a:r>
            <a:r>
              <a:t>polynomial f</a:t>
            </a:r>
          </a:p>
          <a:p>
            <a:pPr lvl="1" marL="938783" indent="-536447" defTabSz="2145738">
              <a:spcBef>
                <a:spcPts val="3900"/>
              </a:spcBef>
              <a:buSzPct val="100000"/>
              <a:buChar char="-"/>
              <a:defRPr sz="4224"/>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1" marL="938783" indent="-536447" defTabSz="2145738">
              <a:spcBef>
                <a:spcPts val="3900"/>
              </a:spcBef>
              <a:buSzPct val="100000"/>
              <a:buChar char="-"/>
              <a:defRPr sz="4224"/>
            </a:pPr>
            <a:r>
              <a:t>Set the constant term (y-intercept) to the </a:t>
            </a:r>
            <a:r>
              <a:rPr>
                <a:solidFill>
                  <a:schemeClr val="accent4">
                    <a:hueOff val="-476017"/>
                    <a:lumOff val="-10042"/>
                  </a:schemeClr>
                </a:solidFill>
              </a:rPr>
              <a:t>secret s</a:t>
            </a:r>
          </a:p>
          <a:p>
            <a:pPr marL="536447" indent="-536447" defTabSz="2145738">
              <a:spcBef>
                <a:spcPts val="3900"/>
              </a:spcBef>
              <a:buSzPct val="100000"/>
              <a:defRPr sz="4224"/>
            </a:pPr>
            <a:r>
              <a:t>Pick </a:t>
            </a:r>
            <a:r>
              <a:rPr>
                <a:solidFill>
                  <a:schemeClr val="accent1"/>
                </a:solidFill>
              </a:rPr>
              <a:t>n points</a:t>
            </a:r>
            <a:r>
              <a:t> on f</a:t>
            </a:r>
          </a:p>
          <a:p>
            <a:pPr lvl="1" marL="938783" indent="-536447" defTabSz="2145738">
              <a:spcBef>
                <a:spcPts val="3900"/>
              </a:spcBef>
              <a:buSzPct val="100000"/>
              <a:buChar char="-"/>
              <a:defRPr sz="4224"/>
            </a:pPr>
            <a:r>
              <a:t>Distribute them to n parties</a:t>
            </a:r>
          </a:p>
          <a:p>
            <a:pPr lvl="1" marL="0" indent="402336" defTabSz="2145738">
              <a:spcBef>
                <a:spcPts val="3900"/>
              </a:spcBef>
              <a:buSzTx/>
              <a:buNone/>
              <a:defRPr sz="4224"/>
            </a:pPr>
          </a:p>
          <a:p>
            <a:pPr marL="536447" indent="-536447" defTabSz="2145738">
              <a:spcBef>
                <a:spcPts val="3900"/>
              </a:spcBef>
              <a:buSzPct val="100000"/>
              <a:defRPr sz="4224"/>
            </a:pPr>
            <a:r>
              <a:t>Any </a:t>
            </a:r>
            <a:r>
              <a:rPr>
                <a:solidFill>
                  <a:schemeClr val="accent1"/>
                </a:solidFill>
              </a:rPr>
              <a:t>t+1 points</a:t>
            </a:r>
            <a:r>
              <a:t> uniquely define f!</a:t>
            </a:r>
          </a:p>
          <a:p>
            <a:pPr marL="536447" indent="-536447" defTabSz="2145738">
              <a:spcBef>
                <a:spcPts val="3900"/>
              </a:spcBef>
              <a:buSzPct val="100000"/>
              <a:defRPr sz="4224"/>
            </a:pPr>
            <a:r>
              <a:t>To get s, compute </a:t>
            </a:r>
            <a:r>
              <a:rPr>
                <a:solidFill>
                  <a:schemeClr val="accent4">
                    <a:hueOff val="-476017"/>
                    <a:lumOff val="-10042"/>
                  </a:schemeClr>
                </a:solidFill>
              </a:rPr>
              <a:t>f(0)</a:t>
            </a:r>
          </a:p>
        </p:txBody>
      </p:sp>
      <p:sp>
        <p:nvSpPr>
          <p:cNvPr id="357" name="Rectangle"/>
          <p:cNvSpPr/>
          <p:nvPr/>
        </p:nvSpPr>
        <p:spPr>
          <a:xfrm>
            <a:off x="1096345" y="4227951"/>
            <a:ext cx="13203164"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58"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59"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
        <p:nvSpPr>
          <p:cNvPr id="360"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Pick a random degree t = 3 polynomial f…"/>
          <p:cNvSpPr txBox="1"/>
          <p:nvPr>
            <p:ph type="body" idx="1"/>
          </p:nvPr>
        </p:nvSpPr>
        <p:spPr>
          <a:prstGeom prst="rect">
            <a:avLst/>
          </a:prstGeom>
        </p:spPr>
        <p:txBody>
          <a:bodyPr/>
          <a:lstStyle/>
          <a:p>
            <a:pPr marL="530352" indent="-530352" defTabSz="2121354">
              <a:spcBef>
                <a:spcPts val="3900"/>
              </a:spcBef>
              <a:buSzPct val="100000"/>
              <a:defRPr sz="4176"/>
            </a:pPr>
            <a:r>
              <a:t>Pick a random </a:t>
            </a:r>
            <a:r>
              <a:rPr>
                <a:solidFill>
                  <a:schemeClr val="accent6"/>
                </a:solidFill>
              </a:rPr>
              <a:t>degree t = 3 </a:t>
            </a:r>
            <a:r>
              <a:t>polynomial f</a:t>
            </a:r>
          </a:p>
          <a:p>
            <a:pPr lvl="1" marL="928116" indent="-530352" defTabSz="2121354">
              <a:spcBef>
                <a:spcPts val="3900"/>
              </a:spcBef>
              <a:buSzPct val="100000"/>
              <a:buChar char="-"/>
              <a:defRPr sz="4176"/>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88820" defTabSz="2121354">
              <a:spcBef>
                <a:spcPts val="3900"/>
              </a:spcBef>
              <a:buSzTx/>
              <a:buNone/>
              <a:defRPr sz="4176"/>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30352" indent="-530352" defTabSz="2121354">
              <a:spcBef>
                <a:spcPts val="3900"/>
              </a:spcBef>
              <a:buSzPct val="100000"/>
              <a:defRPr sz="4176"/>
            </a:pPr>
            <a:r>
              <a:t>Pick </a:t>
            </a:r>
            <a:r>
              <a:rPr>
                <a:solidFill>
                  <a:schemeClr val="accent1"/>
                </a:solidFill>
              </a:rPr>
              <a:t>n points</a:t>
            </a:r>
            <a:r>
              <a:t> on f</a:t>
            </a:r>
          </a:p>
          <a:p>
            <a:pPr lvl="1" marL="928116" indent="-530352" defTabSz="2121354">
              <a:spcBef>
                <a:spcPts val="3900"/>
              </a:spcBef>
              <a:buSzPct val="100000"/>
              <a:buChar char="-"/>
              <a:defRPr sz="4176"/>
            </a:pPr>
            <a:r>
              <a:t>Distribute them to n parties</a:t>
            </a:r>
          </a:p>
          <a:p>
            <a:pPr lvl="1" marL="0" indent="397763" defTabSz="2121354">
              <a:spcBef>
                <a:spcPts val="3900"/>
              </a:spcBef>
              <a:buSzTx/>
              <a:buNone/>
              <a:defRPr sz="4176"/>
            </a:pPr>
          </a:p>
          <a:p>
            <a:pPr marL="530352" indent="-530352" defTabSz="2121354">
              <a:spcBef>
                <a:spcPts val="3900"/>
              </a:spcBef>
              <a:buSzPct val="100000"/>
              <a:defRPr sz="4176"/>
            </a:pPr>
            <a:r>
              <a:t>Any </a:t>
            </a:r>
            <a:r>
              <a:rPr>
                <a:solidFill>
                  <a:schemeClr val="accent1"/>
                </a:solidFill>
              </a:rPr>
              <a:t>t+1 points</a:t>
            </a:r>
            <a:r>
              <a:t> uniquely define f!</a:t>
            </a:r>
          </a:p>
          <a:p>
            <a:pPr marL="530352" indent="-530352" defTabSz="2121354">
              <a:spcBef>
                <a:spcPts val="3900"/>
              </a:spcBef>
              <a:buSzPct val="100000"/>
              <a:defRPr sz="4176"/>
            </a:pPr>
            <a:r>
              <a:t>To get s, compute </a:t>
            </a:r>
            <a:r>
              <a:rPr>
                <a:solidFill>
                  <a:schemeClr val="accent4">
                    <a:hueOff val="-476017"/>
                    <a:lumOff val="-10042"/>
                  </a:schemeClr>
                </a:solidFill>
              </a:rPr>
              <a:t>f(0)</a:t>
            </a:r>
          </a:p>
        </p:txBody>
      </p:sp>
      <p:pic>
        <p:nvPicPr>
          <p:cNvPr id="363" name="SS_ex_nolabel.png" descr="SS_ex_nolabel.png"/>
          <p:cNvPicPr>
            <a:picLocks noChangeAspect="1"/>
          </p:cNvPicPr>
          <p:nvPr/>
        </p:nvPicPr>
        <p:blipFill>
          <a:blip r:embed="rId2">
            <a:extLst/>
          </a:blip>
          <a:stretch>
            <a:fillRect/>
          </a:stretch>
        </p:blipFill>
        <p:spPr>
          <a:xfrm>
            <a:off x="13325754" y="3242625"/>
            <a:ext cx="10270951" cy="7230750"/>
          </a:xfrm>
          <a:prstGeom prst="rect">
            <a:avLst/>
          </a:prstGeom>
          <a:ln w="12700">
            <a:miter lim="400000"/>
          </a:ln>
        </p:spPr>
      </p:pic>
      <p:sp>
        <p:nvSpPr>
          <p:cNvPr id="364" name="Shamir Secret Sharing"/>
          <p:cNvSpPr txBox="1"/>
          <p:nvPr>
            <p:ph type="title"/>
          </p:nvPr>
        </p:nvSpPr>
        <p:spPr>
          <a:prstGeom prst="rect">
            <a:avLst/>
          </a:prstGeom>
        </p:spPr>
        <p:txBody>
          <a:bodyPr/>
          <a:lstStyle/>
          <a:p>
            <a:pPr/>
            <a:r>
              <a:t>Shamir Secret Sharing</a:t>
            </a:r>
          </a:p>
        </p:txBody>
      </p:sp>
      <p:sp>
        <p:nvSpPr>
          <p:cNvPr id="365"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66"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67"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68"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
        <p:nvSpPr>
          <p:cNvPr id="369"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Shamir Secret Sharing"/>
          <p:cNvSpPr txBox="1"/>
          <p:nvPr>
            <p:ph type="title"/>
          </p:nvPr>
        </p:nvSpPr>
        <p:spPr>
          <a:prstGeom prst="rect">
            <a:avLst/>
          </a:prstGeom>
        </p:spPr>
        <p:txBody>
          <a:bodyPr/>
          <a:lstStyle/>
          <a:p>
            <a:pPr/>
            <a:r>
              <a:t>Shamir Secret Sharing</a:t>
            </a:r>
          </a:p>
        </p:txBody>
      </p:sp>
      <p:sp>
        <p:nvSpPr>
          <p:cNvPr id="372"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73" name="Pick a random degree t = 3 polynomial f…"/>
          <p:cNvSpPr txBox="1"/>
          <p:nvPr>
            <p:ph type="body" idx="1"/>
          </p:nvPr>
        </p:nvSpPr>
        <p:spPr>
          <a:prstGeom prst="rect">
            <a:avLst/>
          </a:prstGeom>
        </p:spPr>
        <p:txBody>
          <a:bodyPr/>
          <a:lstStyle/>
          <a:p>
            <a:pPr marL="530352" indent="-530352" defTabSz="2121354">
              <a:spcBef>
                <a:spcPts val="3900"/>
              </a:spcBef>
              <a:buSzPct val="100000"/>
              <a:defRPr sz="4176"/>
            </a:pPr>
            <a:r>
              <a:t>Pick a random </a:t>
            </a:r>
            <a:r>
              <a:rPr>
                <a:solidFill>
                  <a:schemeClr val="accent6"/>
                </a:solidFill>
              </a:rPr>
              <a:t>degree t = 3 </a:t>
            </a:r>
            <a:r>
              <a:t>polynomial f</a:t>
            </a:r>
          </a:p>
          <a:p>
            <a:pPr lvl="1" marL="928116" indent="-530352" defTabSz="2121354">
              <a:spcBef>
                <a:spcPts val="3900"/>
              </a:spcBef>
              <a:buSzPct val="100000"/>
              <a:buChar char="-"/>
              <a:defRPr sz="4176"/>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88820" defTabSz="2121354">
              <a:spcBef>
                <a:spcPts val="3900"/>
              </a:spcBef>
              <a:buSzTx/>
              <a:buNone/>
              <a:defRPr sz="4176"/>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30352" indent="-530352" defTabSz="2121354">
              <a:spcBef>
                <a:spcPts val="3900"/>
              </a:spcBef>
              <a:buSzPct val="100000"/>
              <a:defRPr sz="4176"/>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28116" indent="-530352" defTabSz="2121354">
              <a:spcBef>
                <a:spcPts val="3900"/>
              </a:spcBef>
              <a:buSzPct val="100000"/>
              <a:buChar char="-"/>
              <a:defRPr sz="4176"/>
            </a:pPr>
            <a:r>
              <a:t>Distribute them to n parties</a:t>
            </a:r>
          </a:p>
          <a:p>
            <a:pPr lvl="1" marL="0" indent="397763" defTabSz="2121354">
              <a:spcBef>
                <a:spcPts val="3900"/>
              </a:spcBef>
              <a:buSzTx/>
              <a:buNone/>
              <a:defRPr sz="4176"/>
            </a:pPr>
          </a:p>
          <a:p>
            <a:pPr marL="530352" indent="-530352" defTabSz="2121354">
              <a:spcBef>
                <a:spcPts val="3900"/>
              </a:spcBef>
              <a:buSzPct val="100000"/>
              <a:defRPr sz="4176"/>
            </a:pPr>
            <a:r>
              <a:t>Any </a:t>
            </a:r>
            <a:r>
              <a:rPr>
                <a:solidFill>
                  <a:schemeClr val="accent1"/>
                </a:solidFill>
              </a:rPr>
              <a:t>t+1 points</a:t>
            </a:r>
            <a:r>
              <a:t> uniquely define f!</a:t>
            </a:r>
          </a:p>
          <a:p>
            <a:pPr marL="530352" indent="-530352" defTabSz="2121354">
              <a:spcBef>
                <a:spcPts val="3900"/>
              </a:spcBef>
              <a:buSzPct val="100000"/>
              <a:defRPr sz="4176"/>
            </a:pPr>
            <a:r>
              <a:t>To get s, compute </a:t>
            </a:r>
            <a:r>
              <a:rPr>
                <a:solidFill>
                  <a:schemeClr val="accent4">
                    <a:hueOff val="-476017"/>
                    <a:lumOff val="-10042"/>
                  </a:schemeClr>
                </a:solidFill>
              </a:rPr>
              <a:t>f(0)</a:t>
            </a:r>
          </a:p>
        </p:txBody>
      </p:sp>
      <p:sp>
        <p:nvSpPr>
          <p:cNvPr id="374"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75"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76"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377" name="SS_ex.png" descr="SS_ex.png"/>
          <p:cNvPicPr>
            <a:picLocks noChangeAspect="1"/>
          </p:cNvPicPr>
          <p:nvPr/>
        </p:nvPicPr>
        <p:blipFill>
          <a:blip r:embed="rId2">
            <a:extLst/>
          </a:blip>
          <a:stretch>
            <a:fillRect/>
          </a:stretch>
        </p:blipFill>
        <p:spPr>
          <a:xfrm>
            <a:off x="13322300" y="3242625"/>
            <a:ext cx="10572233" cy="7230750"/>
          </a:xfrm>
          <a:prstGeom prst="rect">
            <a:avLst/>
          </a:prstGeom>
          <a:ln w="12700">
            <a:miter lim="400000"/>
          </a:ln>
        </p:spPr>
      </p:pic>
      <p:sp>
        <p:nvSpPr>
          <p:cNvPr id="378"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mir Secret Sharing"/>
          <p:cNvSpPr txBox="1"/>
          <p:nvPr>
            <p:ph type="title"/>
          </p:nvPr>
        </p:nvSpPr>
        <p:spPr>
          <a:prstGeom prst="rect">
            <a:avLst/>
          </a:prstGeom>
        </p:spPr>
        <p:txBody>
          <a:bodyPr/>
          <a:lstStyle/>
          <a:p>
            <a:pPr/>
            <a:r>
              <a:t>Shamir Secret Sharing</a:t>
            </a:r>
          </a:p>
        </p:txBody>
      </p:sp>
      <p:sp>
        <p:nvSpPr>
          <p:cNvPr id="381"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82" name="Pick a random degree t = 3 polynomial f…"/>
          <p:cNvSpPr txBox="1"/>
          <p:nvPr>
            <p:ph type="body" idx="1"/>
          </p:nvPr>
        </p:nvSpPr>
        <p:spPr>
          <a:prstGeom prst="rect">
            <a:avLst/>
          </a:prstGeom>
        </p:spPr>
        <p:txBody>
          <a:bodyPr/>
          <a:lstStyle/>
          <a:p>
            <a:pPr marL="530352" indent="-530352" defTabSz="2121354">
              <a:spcBef>
                <a:spcPts val="3900"/>
              </a:spcBef>
              <a:buSzPct val="100000"/>
              <a:defRPr sz="4176"/>
            </a:pPr>
            <a:r>
              <a:t>Pick a random </a:t>
            </a:r>
            <a:r>
              <a:rPr>
                <a:solidFill>
                  <a:schemeClr val="accent6"/>
                </a:solidFill>
              </a:rPr>
              <a:t>degree t = 3 </a:t>
            </a:r>
            <a:r>
              <a:t>polynomial f</a:t>
            </a:r>
          </a:p>
          <a:p>
            <a:pPr lvl="1" marL="928116" indent="-530352" defTabSz="2121354">
              <a:spcBef>
                <a:spcPts val="3900"/>
              </a:spcBef>
              <a:buSzPct val="100000"/>
              <a:buChar char="-"/>
              <a:defRPr sz="4176"/>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88820" defTabSz="2121354">
              <a:spcBef>
                <a:spcPts val="3900"/>
              </a:spcBef>
              <a:buSzTx/>
              <a:buNone/>
              <a:defRPr sz="4176"/>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30352" indent="-530352" defTabSz="2121354">
              <a:spcBef>
                <a:spcPts val="3900"/>
              </a:spcBef>
              <a:buSzPct val="100000"/>
              <a:defRPr sz="4176"/>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28116" indent="-530352" defTabSz="2121354">
              <a:spcBef>
                <a:spcPts val="3900"/>
              </a:spcBef>
              <a:buSzPct val="100000"/>
              <a:buChar char="-"/>
              <a:defRPr sz="4176"/>
            </a:pPr>
            <a:r>
              <a:t>Distribute them to n parties</a:t>
            </a:r>
          </a:p>
          <a:p>
            <a:pPr lvl="1" marL="0" indent="397763" defTabSz="2121354">
              <a:spcBef>
                <a:spcPts val="3900"/>
              </a:spcBef>
              <a:buSzTx/>
              <a:buNone/>
              <a:defRPr sz="4176"/>
            </a:pPr>
          </a:p>
          <a:p>
            <a:pPr marL="530352" indent="-530352" defTabSz="2121354">
              <a:spcBef>
                <a:spcPts val="3900"/>
              </a:spcBef>
              <a:buSzPct val="100000"/>
              <a:defRPr sz="4176"/>
            </a:pPr>
            <a:r>
              <a:t>Any</a:t>
            </a:r>
            <a:r>
              <a:rPr>
                <a:solidFill>
                  <a:schemeClr val="accent1"/>
                </a:solidFill>
              </a:rPr>
              <a:t> t+1=4 points</a:t>
            </a:r>
            <a:r>
              <a:t> uniquely define f!</a:t>
            </a:r>
          </a:p>
          <a:p>
            <a:pPr marL="530352" indent="-530352" defTabSz="2121354">
              <a:spcBef>
                <a:spcPts val="3900"/>
              </a:spcBef>
              <a:buSzPct val="100000"/>
              <a:defRPr sz="4176"/>
            </a:pPr>
            <a:r>
              <a:t>To get s, compute </a:t>
            </a:r>
            <a:r>
              <a:rPr>
                <a:solidFill>
                  <a:schemeClr val="accent4">
                    <a:hueOff val="-476017"/>
                    <a:lumOff val="-10042"/>
                  </a:schemeClr>
                </a:solidFill>
              </a:rPr>
              <a:t>f(0)</a:t>
            </a:r>
          </a:p>
        </p:txBody>
      </p:sp>
      <p:sp>
        <p:nvSpPr>
          <p:cNvPr id="383"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84"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85"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386" name="SS_ex.png" descr="SS_ex.png"/>
          <p:cNvPicPr>
            <a:picLocks noChangeAspect="1"/>
          </p:cNvPicPr>
          <p:nvPr/>
        </p:nvPicPr>
        <p:blipFill>
          <a:blip r:embed="rId2">
            <a:extLst/>
          </a:blip>
          <a:stretch>
            <a:fillRect/>
          </a:stretch>
        </p:blipFill>
        <p:spPr>
          <a:xfrm>
            <a:off x="13322300" y="3242625"/>
            <a:ext cx="10572233" cy="7230750"/>
          </a:xfrm>
          <a:prstGeom prst="rect">
            <a:avLst/>
          </a:prstGeom>
          <a:ln w="12700">
            <a:miter lim="400000"/>
          </a:ln>
        </p:spPr>
      </p:pic>
      <p:sp>
        <p:nvSpPr>
          <p:cNvPr id="387"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mir Secret Sharing"/>
          <p:cNvSpPr txBox="1"/>
          <p:nvPr>
            <p:ph type="title"/>
          </p:nvPr>
        </p:nvSpPr>
        <p:spPr>
          <a:prstGeom prst="rect">
            <a:avLst/>
          </a:prstGeom>
        </p:spPr>
        <p:txBody>
          <a:bodyPr/>
          <a:lstStyle/>
          <a:p>
            <a:pPr/>
            <a:r>
              <a:t>Shamir Secret Sharing</a:t>
            </a:r>
          </a:p>
        </p:txBody>
      </p:sp>
      <p:sp>
        <p:nvSpPr>
          <p:cNvPr id="390"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391" name="Pick a random degree t = 3 polynomial f…"/>
          <p:cNvSpPr txBox="1"/>
          <p:nvPr>
            <p:ph type="body" idx="1"/>
          </p:nvPr>
        </p:nvSpPr>
        <p:spPr>
          <a:prstGeom prst="rect">
            <a:avLst/>
          </a:prstGeom>
        </p:spPr>
        <p:txBody>
          <a:bodyPr/>
          <a:lstStyle/>
          <a:p>
            <a:pPr marL="530352" indent="-530352" defTabSz="2121354">
              <a:spcBef>
                <a:spcPts val="3900"/>
              </a:spcBef>
              <a:buSzPct val="100000"/>
              <a:defRPr sz="4176"/>
            </a:pPr>
            <a:r>
              <a:t>Pick a random </a:t>
            </a:r>
            <a:r>
              <a:rPr>
                <a:solidFill>
                  <a:schemeClr val="accent6"/>
                </a:solidFill>
              </a:rPr>
              <a:t>degree t = 3 </a:t>
            </a:r>
            <a:r>
              <a:t>polynomial f</a:t>
            </a:r>
          </a:p>
          <a:p>
            <a:pPr lvl="1" marL="928116" indent="-530352" defTabSz="2121354">
              <a:spcBef>
                <a:spcPts val="3900"/>
              </a:spcBef>
              <a:buSzPct val="100000"/>
              <a:buChar char="-"/>
              <a:defRPr sz="4176"/>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88820" defTabSz="2121354">
              <a:spcBef>
                <a:spcPts val="3900"/>
              </a:spcBef>
              <a:buSzTx/>
              <a:buNone/>
              <a:defRPr sz="4176"/>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30352" indent="-530352" defTabSz="2121354">
              <a:spcBef>
                <a:spcPts val="3900"/>
              </a:spcBef>
              <a:buSzPct val="100000"/>
              <a:defRPr sz="4176"/>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28116" indent="-530352" defTabSz="2121354">
              <a:spcBef>
                <a:spcPts val="3900"/>
              </a:spcBef>
              <a:buSzPct val="100000"/>
              <a:buChar char="-"/>
              <a:defRPr sz="4176"/>
            </a:pPr>
            <a:r>
              <a:t>Distribute them to n parties</a:t>
            </a:r>
          </a:p>
          <a:p>
            <a:pPr lvl="1" marL="0" indent="397763" defTabSz="2121354">
              <a:spcBef>
                <a:spcPts val="3900"/>
              </a:spcBef>
              <a:buSzTx/>
              <a:buNone/>
              <a:defRPr sz="4176"/>
            </a:pPr>
          </a:p>
          <a:p>
            <a:pPr marL="530352" indent="-530352" defTabSz="2121354">
              <a:spcBef>
                <a:spcPts val="3900"/>
              </a:spcBef>
              <a:buSzPct val="100000"/>
              <a:defRPr sz="4176"/>
            </a:pPr>
            <a:r>
              <a:t>Any</a:t>
            </a:r>
            <a:r>
              <a:rPr>
                <a:solidFill>
                  <a:schemeClr val="accent1"/>
                </a:solidFill>
              </a:rPr>
              <a:t> t+1=4 points</a:t>
            </a:r>
            <a:r>
              <a:t> uniquely define f!</a:t>
            </a:r>
          </a:p>
          <a:p>
            <a:pPr marL="530352" indent="-530352" defTabSz="2121354">
              <a:spcBef>
                <a:spcPts val="3900"/>
              </a:spcBef>
              <a:buSzPct val="100000"/>
              <a:defRPr sz="4176"/>
            </a:pPr>
            <a:r>
              <a:t>To get s, compute </a:t>
            </a:r>
            <a:r>
              <a:rPr>
                <a:solidFill>
                  <a:schemeClr val="accent4">
                    <a:hueOff val="-476017"/>
                    <a:lumOff val="-10042"/>
                  </a:schemeClr>
                </a:solidFill>
              </a:rPr>
              <a:t>f(0)</a:t>
            </a:r>
          </a:p>
        </p:txBody>
      </p:sp>
      <p:sp>
        <p:nvSpPr>
          <p:cNvPr id="392"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93"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394"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395" name="SS_ex.png" descr="SS_ex.png"/>
          <p:cNvPicPr>
            <a:picLocks noChangeAspect="1"/>
          </p:cNvPicPr>
          <p:nvPr/>
        </p:nvPicPr>
        <p:blipFill>
          <a:blip r:embed="rId2">
            <a:extLst/>
          </a:blip>
          <a:stretch>
            <a:fillRect/>
          </a:stretch>
        </p:blipFill>
        <p:spPr>
          <a:xfrm>
            <a:off x="13322300" y="3242625"/>
            <a:ext cx="10572233" cy="7230750"/>
          </a:xfrm>
          <a:prstGeom prst="rect">
            <a:avLst/>
          </a:prstGeom>
          <a:ln w="12700">
            <a:miter lim="400000"/>
          </a:ln>
        </p:spPr>
      </p:pic>
      <p:sp>
        <p:nvSpPr>
          <p:cNvPr id="396"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97" name="Oval"/>
          <p:cNvSpPr/>
          <p:nvPr/>
        </p:nvSpPr>
        <p:spPr>
          <a:xfrm>
            <a:off x="17900857" y="9196559"/>
            <a:ext cx="1141490"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98" name="Oval"/>
          <p:cNvSpPr/>
          <p:nvPr/>
        </p:nvSpPr>
        <p:spPr>
          <a:xfrm>
            <a:off x="16755882" y="9094959"/>
            <a:ext cx="1004396"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99" name="Oval"/>
          <p:cNvSpPr/>
          <p:nvPr/>
        </p:nvSpPr>
        <p:spPr>
          <a:xfrm>
            <a:off x="20172860" y="8460626"/>
            <a:ext cx="1141489"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00" name="Oval"/>
          <p:cNvSpPr/>
          <p:nvPr/>
        </p:nvSpPr>
        <p:spPr>
          <a:xfrm>
            <a:off x="22465794" y="4737691"/>
            <a:ext cx="1412390" cy="658337"/>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mir Secret Sharing"/>
          <p:cNvSpPr txBox="1"/>
          <p:nvPr>
            <p:ph type="title"/>
          </p:nvPr>
        </p:nvSpPr>
        <p:spPr>
          <a:prstGeom prst="rect">
            <a:avLst/>
          </a:prstGeom>
        </p:spPr>
        <p:txBody>
          <a:bodyPr/>
          <a:lstStyle/>
          <a:p>
            <a:pPr/>
            <a:r>
              <a:t>Shamir Secret Sharing</a:t>
            </a:r>
          </a:p>
        </p:txBody>
      </p:sp>
      <p:sp>
        <p:nvSpPr>
          <p:cNvPr id="403"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404" name="Pick a random degree t = 3 polynomial f…"/>
          <p:cNvSpPr txBox="1"/>
          <p:nvPr>
            <p:ph type="body" idx="1"/>
          </p:nvPr>
        </p:nvSpPr>
        <p:spPr>
          <a:prstGeom prst="rect">
            <a:avLst/>
          </a:prstGeom>
        </p:spPr>
        <p:txBody>
          <a:bodyPr/>
          <a:lstStyle/>
          <a:p>
            <a:pPr marL="524255" indent="-524255" defTabSz="2096971">
              <a:spcBef>
                <a:spcPts val="3800"/>
              </a:spcBef>
              <a:buSzPct val="100000"/>
              <a:defRPr sz="4128"/>
            </a:pPr>
            <a:r>
              <a:t>Pick a random </a:t>
            </a:r>
            <a:r>
              <a:rPr>
                <a:solidFill>
                  <a:schemeClr val="accent6"/>
                </a:solidFill>
              </a:rPr>
              <a:t>degree t = 3 </a:t>
            </a:r>
            <a:r>
              <a:t>polynomial f</a:t>
            </a:r>
          </a:p>
          <a:p>
            <a:pPr lvl="1" marL="917447" indent="-524255" defTabSz="2096971">
              <a:spcBef>
                <a:spcPts val="3800"/>
              </a:spcBef>
              <a:buSzPct val="100000"/>
              <a:buChar char="-"/>
              <a:defRPr sz="4128"/>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65960" defTabSz="2096971">
              <a:spcBef>
                <a:spcPts val="3800"/>
              </a:spcBef>
              <a:buSzTx/>
              <a:buNone/>
              <a:defRPr sz="4128"/>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24255" indent="-524255" defTabSz="2096971">
              <a:spcBef>
                <a:spcPts val="3800"/>
              </a:spcBef>
              <a:buSzPct val="100000"/>
              <a:defRPr sz="4128"/>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17447" indent="-524255" defTabSz="2096971">
              <a:spcBef>
                <a:spcPts val="3800"/>
              </a:spcBef>
              <a:buSzPct val="100000"/>
              <a:buChar char="-"/>
              <a:defRPr sz="4128"/>
            </a:pPr>
            <a:r>
              <a:t>Distribute them to n parties</a:t>
            </a:r>
          </a:p>
          <a:p>
            <a:pPr lvl="1" marL="0" indent="393192" defTabSz="2096971">
              <a:spcBef>
                <a:spcPts val="3800"/>
              </a:spcBef>
              <a:buSzTx/>
              <a:buNone/>
              <a:defRPr sz="4128"/>
            </a:pPr>
          </a:p>
          <a:p>
            <a:pPr marL="524255" indent="-524255" defTabSz="2096971">
              <a:spcBef>
                <a:spcPts val="3800"/>
              </a:spcBef>
              <a:buSzPct val="100000"/>
              <a:defRPr sz="4128"/>
            </a:pPr>
            <a:r>
              <a:t>interpolate((</a:t>
            </a:r>
            <a:r>
              <a:rPr>
                <a:solidFill>
                  <a:schemeClr val="accent1"/>
                </a:solidFill>
              </a:rPr>
              <a:t>1</a:t>
            </a:r>
            <a:r>
              <a:t>, 0), (</a:t>
            </a:r>
            <a:r>
              <a:rPr>
                <a:solidFill>
                  <a:schemeClr val="accent1"/>
                </a:solidFill>
              </a:rPr>
              <a:t>2</a:t>
            </a:r>
            <a:r>
              <a:t>, -3), (</a:t>
            </a:r>
            <a:r>
              <a:rPr>
                <a:solidFill>
                  <a:schemeClr val="accent1"/>
                </a:solidFill>
              </a:rPr>
              <a:t>4</a:t>
            </a:r>
            <a:r>
              <a:t>, 15), (</a:t>
            </a:r>
            <a:r>
              <a:rPr>
                <a:solidFill>
                  <a:schemeClr val="accent1"/>
                </a:solidFill>
              </a:rPr>
              <a:t>6</a:t>
            </a:r>
            <a:r>
              <a:t>, 105)) </a:t>
            </a:r>
            <a14:m>
              <m:oMath>
                <m:r>
                  <a:rPr xmlns:a="http://schemas.openxmlformats.org/drawingml/2006/main" sz="5850" i="1">
                    <a:solidFill>
                      <a:srgbClr val="000000"/>
                    </a:solidFill>
                    <a:latin typeface="Cambria Math" panose="02040503050406030204" pitchFamily="18" charset="0"/>
                  </a:rPr>
                  <m:t>→</m:t>
                </m:r>
              </m:oMath>
            </a14:m>
            <a:r>
              <a:t> f(x)</a:t>
            </a:r>
            <a:endParaRPr>
              <a:solidFill>
                <a:schemeClr val="accent4">
                  <a:hueOff val="-476017"/>
                  <a:lumOff val="-10042"/>
                </a:schemeClr>
              </a:solidFill>
            </a:endParaRPr>
          </a:p>
          <a:p>
            <a:pPr marL="524255" indent="-524255" defTabSz="2096971">
              <a:spcBef>
                <a:spcPts val="3800"/>
              </a:spcBef>
              <a:buSzPct val="100000"/>
              <a:defRPr sz="4128"/>
            </a:pPr>
            <a:r>
              <a:t>To get s, compute </a:t>
            </a:r>
            <a:r>
              <a:rPr>
                <a:solidFill>
                  <a:schemeClr val="accent4">
                    <a:hueOff val="-476017"/>
                    <a:lumOff val="-10042"/>
                  </a:schemeClr>
                </a:solidFill>
              </a:rPr>
              <a:t>f(0)</a:t>
            </a:r>
          </a:p>
        </p:txBody>
      </p:sp>
      <p:sp>
        <p:nvSpPr>
          <p:cNvPr id="405"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06"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407"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408" name="SS_ex.png" descr="SS_ex.png"/>
          <p:cNvPicPr>
            <a:picLocks noChangeAspect="1"/>
          </p:cNvPicPr>
          <p:nvPr/>
        </p:nvPicPr>
        <p:blipFill>
          <a:blip r:embed="rId3">
            <a:extLst/>
          </a:blip>
          <a:stretch>
            <a:fillRect/>
          </a:stretch>
        </p:blipFill>
        <p:spPr>
          <a:xfrm>
            <a:off x="13322300" y="3242625"/>
            <a:ext cx="10572233" cy="7230750"/>
          </a:xfrm>
          <a:prstGeom prst="rect">
            <a:avLst/>
          </a:prstGeom>
          <a:ln w="12700">
            <a:miter lim="400000"/>
          </a:ln>
        </p:spPr>
      </p:pic>
      <p:sp>
        <p:nvSpPr>
          <p:cNvPr id="409" name="Rectangle"/>
          <p:cNvSpPr/>
          <p:nvPr/>
        </p:nvSpPr>
        <p:spPr>
          <a:xfrm>
            <a:off x="1078536" y="10538286"/>
            <a:ext cx="13238782"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10" name="Oval"/>
          <p:cNvSpPr/>
          <p:nvPr/>
        </p:nvSpPr>
        <p:spPr>
          <a:xfrm>
            <a:off x="17900857" y="9196559"/>
            <a:ext cx="1141490"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11" name="Oval"/>
          <p:cNvSpPr/>
          <p:nvPr/>
        </p:nvSpPr>
        <p:spPr>
          <a:xfrm>
            <a:off x="16755882" y="9094959"/>
            <a:ext cx="1004396"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12" name="Oval"/>
          <p:cNvSpPr/>
          <p:nvPr/>
        </p:nvSpPr>
        <p:spPr>
          <a:xfrm>
            <a:off x="20172860" y="8460626"/>
            <a:ext cx="1141489" cy="658338"/>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13" name="Oval"/>
          <p:cNvSpPr/>
          <p:nvPr/>
        </p:nvSpPr>
        <p:spPr>
          <a:xfrm>
            <a:off x="22465794" y="4737691"/>
            <a:ext cx="1412390" cy="658337"/>
          </a:xfrm>
          <a:prstGeom prst="ellipse">
            <a:avLst/>
          </a:prstGeom>
          <a:ln w="508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Shamir Secret Sharing"/>
          <p:cNvSpPr txBox="1"/>
          <p:nvPr>
            <p:ph type="title"/>
          </p:nvPr>
        </p:nvSpPr>
        <p:spPr>
          <a:prstGeom prst="rect">
            <a:avLst/>
          </a:prstGeom>
        </p:spPr>
        <p:txBody>
          <a:bodyPr/>
          <a:lstStyle/>
          <a:p>
            <a:pPr/>
            <a:r>
              <a:t>Shamir Secret Sharing</a:t>
            </a:r>
          </a:p>
        </p:txBody>
      </p:sp>
      <p:sp>
        <p:nvSpPr>
          <p:cNvPr id="418"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419" name="Pick a random degree t = 3 polynomial f…"/>
          <p:cNvSpPr txBox="1"/>
          <p:nvPr>
            <p:ph type="body" idx="1"/>
          </p:nvPr>
        </p:nvSpPr>
        <p:spPr>
          <a:prstGeom prst="rect">
            <a:avLst/>
          </a:prstGeom>
        </p:spPr>
        <p:txBody>
          <a:bodyPr/>
          <a:lstStyle/>
          <a:p>
            <a:pPr marL="524255" indent="-524255" defTabSz="2096971">
              <a:spcBef>
                <a:spcPts val="3800"/>
              </a:spcBef>
              <a:buSzPct val="100000"/>
              <a:defRPr sz="4128"/>
            </a:pPr>
            <a:r>
              <a:t>Pick a random </a:t>
            </a:r>
            <a:r>
              <a:rPr>
                <a:solidFill>
                  <a:schemeClr val="accent6"/>
                </a:solidFill>
              </a:rPr>
              <a:t>degree t = 3 </a:t>
            </a:r>
            <a:r>
              <a:t>polynomial f</a:t>
            </a:r>
          </a:p>
          <a:p>
            <a:pPr lvl="1" marL="917447" indent="-524255" defTabSz="2096971">
              <a:spcBef>
                <a:spcPts val="3800"/>
              </a:spcBef>
              <a:buSzPct val="100000"/>
              <a:buChar char="-"/>
              <a:defRPr sz="4128"/>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65960" defTabSz="2096971">
              <a:spcBef>
                <a:spcPts val="3800"/>
              </a:spcBef>
              <a:buSzTx/>
              <a:buNone/>
              <a:defRPr sz="4128"/>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24255" indent="-524255" defTabSz="2096971">
              <a:spcBef>
                <a:spcPts val="3800"/>
              </a:spcBef>
              <a:buSzPct val="100000"/>
              <a:defRPr sz="4128"/>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17447" indent="-524255" defTabSz="2096971">
              <a:spcBef>
                <a:spcPts val="3800"/>
              </a:spcBef>
              <a:buSzPct val="100000"/>
              <a:buChar char="-"/>
              <a:defRPr sz="4128"/>
            </a:pPr>
            <a:r>
              <a:t>Distribute them to n parties</a:t>
            </a:r>
          </a:p>
          <a:p>
            <a:pPr lvl="1" marL="0" indent="393192" defTabSz="2096971">
              <a:spcBef>
                <a:spcPts val="3800"/>
              </a:spcBef>
              <a:buSzTx/>
              <a:buNone/>
              <a:defRPr sz="4128"/>
            </a:pPr>
          </a:p>
          <a:p>
            <a:pPr marL="524255" indent="-524255" defTabSz="2096971">
              <a:spcBef>
                <a:spcPts val="3800"/>
              </a:spcBef>
              <a:buSzPct val="100000"/>
              <a:defRPr sz="4128"/>
            </a:pPr>
            <a:r>
              <a:t>interpolate((1, 0), (2, -3), (4, 15), (6, 105)) </a:t>
            </a:r>
            <a14:m>
              <m:oMath>
                <m:r>
                  <a:rPr xmlns:a="http://schemas.openxmlformats.org/drawingml/2006/main" sz="5850" i="1">
                    <a:solidFill>
                      <a:srgbClr val="000000"/>
                    </a:solidFill>
                    <a:latin typeface="Cambria Math" panose="02040503050406030204" pitchFamily="18" charset="0"/>
                  </a:rPr>
                  <m:t>→</m:t>
                </m:r>
              </m:oMath>
            </a14:m>
            <a:r>
              <a:t> f(x) = </a:t>
            </a:r>
            <a:r>
              <a:rPr>
                <a:solidFill>
                  <a:schemeClr val="accent1"/>
                </a:solidFill>
              </a:rPr>
              <a:t>x</a:t>
            </a:r>
            <a:r>
              <a:rPr baseline="31999">
                <a:solidFill>
                  <a:schemeClr val="accent1"/>
                </a:solidFill>
              </a:rPr>
              <a:t>3</a:t>
            </a:r>
            <a:r>
              <a:rPr>
                <a:solidFill>
                  <a:schemeClr val="accent1"/>
                </a:solidFill>
              </a:rPr>
              <a:t>-2x</a:t>
            </a:r>
            <a:r>
              <a:rPr baseline="31999">
                <a:solidFill>
                  <a:schemeClr val="accent1"/>
                </a:solidFill>
              </a:rPr>
              <a:t>2</a:t>
            </a:r>
            <a:r>
              <a:rPr>
                <a:solidFill>
                  <a:schemeClr val="accent1"/>
                </a:solidFill>
              </a:rPr>
              <a:t>-x+3</a:t>
            </a:r>
            <a:endParaRPr>
              <a:solidFill>
                <a:schemeClr val="accent4">
                  <a:hueOff val="-476017"/>
                  <a:lumOff val="-10042"/>
                </a:schemeClr>
              </a:solidFill>
            </a:endParaRPr>
          </a:p>
          <a:p>
            <a:pPr marL="524255" indent="-524255" defTabSz="2096971">
              <a:spcBef>
                <a:spcPts val="3800"/>
              </a:spcBef>
              <a:buSzPct val="100000"/>
              <a:defRPr sz="4128"/>
            </a:pPr>
            <a:r>
              <a:t>To get s, compute </a:t>
            </a:r>
            <a:r>
              <a:rPr>
                <a:solidFill>
                  <a:schemeClr val="accent4">
                    <a:hueOff val="-476017"/>
                    <a:lumOff val="-10042"/>
                  </a:schemeClr>
                </a:solidFill>
              </a:rPr>
              <a:t>f(0)</a:t>
            </a:r>
          </a:p>
        </p:txBody>
      </p:sp>
      <p:sp>
        <p:nvSpPr>
          <p:cNvPr id="420"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21"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422"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423" name="SS_ex.png" descr="SS_ex.png"/>
          <p:cNvPicPr>
            <a:picLocks noChangeAspect="1"/>
          </p:cNvPicPr>
          <p:nvPr/>
        </p:nvPicPr>
        <p:blipFill>
          <a:blip r:embed="rId2">
            <a:extLst/>
          </a:blip>
          <a:stretch>
            <a:fillRect/>
          </a:stretch>
        </p:blipFill>
        <p:spPr>
          <a:xfrm>
            <a:off x="13322300" y="3242625"/>
            <a:ext cx="10572233" cy="7230750"/>
          </a:xfrm>
          <a:prstGeom prst="rect">
            <a:avLst/>
          </a:prstGeom>
          <a:ln w="12700">
            <a:miter lim="400000"/>
          </a:ln>
        </p:spPr>
      </p:pic>
      <p:sp>
        <p:nvSpPr>
          <p:cNvPr id="424" name="Rectangle"/>
          <p:cNvSpPr/>
          <p:nvPr/>
        </p:nvSpPr>
        <p:spPr>
          <a:xfrm>
            <a:off x="1078536" y="10538286"/>
            <a:ext cx="15141395"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hamir Secret Sharing"/>
          <p:cNvSpPr txBox="1"/>
          <p:nvPr>
            <p:ph type="title"/>
          </p:nvPr>
        </p:nvSpPr>
        <p:spPr>
          <a:prstGeom prst="rect">
            <a:avLst/>
          </a:prstGeom>
        </p:spPr>
        <p:txBody>
          <a:bodyPr/>
          <a:lstStyle/>
          <a:p>
            <a:pPr/>
            <a:r>
              <a:t>Shamir Secret Sharing</a:t>
            </a:r>
          </a:p>
        </p:txBody>
      </p:sp>
      <p:sp>
        <p:nvSpPr>
          <p:cNvPr id="427" name="Example: 4-out-of-6 secret sharing with s = 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 with </a:t>
            </a:r>
            <a:r>
              <a:rPr>
                <a:solidFill>
                  <a:schemeClr val="accent4">
                    <a:hueOff val="-476017"/>
                    <a:lumOff val="-10042"/>
                  </a:schemeClr>
                </a:solidFill>
              </a:rPr>
              <a:t>s = 3</a:t>
            </a:r>
          </a:p>
        </p:txBody>
      </p:sp>
      <p:sp>
        <p:nvSpPr>
          <p:cNvPr id="428" name="Pick a random degree t = 3 polynomial f…"/>
          <p:cNvSpPr txBox="1"/>
          <p:nvPr>
            <p:ph type="body" idx="1"/>
          </p:nvPr>
        </p:nvSpPr>
        <p:spPr>
          <a:prstGeom prst="rect">
            <a:avLst/>
          </a:prstGeom>
        </p:spPr>
        <p:txBody>
          <a:bodyPr/>
          <a:lstStyle/>
          <a:p>
            <a:pPr marL="524255" indent="-524255" defTabSz="2096971">
              <a:spcBef>
                <a:spcPts val="3800"/>
              </a:spcBef>
              <a:buSzPct val="100000"/>
              <a:defRPr sz="4128"/>
            </a:pPr>
            <a:r>
              <a:t>Pick a random </a:t>
            </a:r>
            <a:r>
              <a:rPr>
                <a:solidFill>
                  <a:schemeClr val="accent6"/>
                </a:solidFill>
              </a:rPr>
              <a:t>degree t = 3 </a:t>
            </a:r>
            <a:r>
              <a:t>polynomial f</a:t>
            </a:r>
          </a:p>
          <a:p>
            <a:pPr lvl="1" marL="917447" indent="-524255" defTabSz="2096971">
              <a:spcBef>
                <a:spcPts val="3800"/>
              </a:spcBef>
              <a:buSzPct val="100000"/>
              <a:buChar char="-"/>
              <a:defRPr sz="4128"/>
            </a:pPr>
            <a:r>
              <a:t>Pick t random coefficients: </a:t>
            </a:r>
            <a:r>
              <a:rPr>
                <a:solidFill>
                  <a:schemeClr val="accent3">
                    <a:hueOff val="362282"/>
                    <a:satOff val="31803"/>
                    <a:lumOff val="-18242"/>
                  </a:schemeClr>
                </a:solidFill>
              </a:rPr>
              <a:t>1</a:t>
            </a:r>
            <a:r>
              <a:t>, </a:t>
            </a:r>
            <a:r>
              <a:rPr>
                <a:solidFill>
                  <a:schemeClr val="accent3">
                    <a:hueOff val="362282"/>
                    <a:satOff val="31803"/>
                    <a:lumOff val="-18242"/>
                  </a:schemeClr>
                </a:solidFill>
              </a:rPr>
              <a:t>-2</a:t>
            </a:r>
            <a:r>
              <a:t>, </a:t>
            </a:r>
            <a:r>
              <a:rPr>
                <a:solidFill>
                  <a:schemeClr val="accent3">
                    <a:hueOff val="362282"/>
                    <a:satOff val="31803"/>
                    <a:lumOff val="-18242"/>
                  </a:schemeClr>
                </a:solidFill>
              </a:rPr>
              <a:t>-1</a:t>
            </a:r>
          </a:p>
          <a:p>
            <a:pPr lvl="5" marL="0" indent="1965960" defTabSz="2096971">
              <a:spcBef>
                <a:spcPts val="3800"/>
              </a:spcBef>
              <a:buSzTx/>
              <a:buNone/>
              <a:defRPr sz="4128"/>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524255" indent="-524255" defTabSz="2096971">
              <a:spcBef>
                <a:spcPts val="3800"/>
              </a:spcBef>
              <a:buSzPct val="100000"/>
              <a:defRPr sz="4128"/>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lvl="1" marL="917447" indent="-524255" defTabSz="2096971">
              <a:spcBef>
                <a:spcPts val="3800"/>
              </a:spcBef>
              <a:buSzPct val="100000"/>
              <a:buChar char="-"/>
              <a:defRPr sz="4128"/>
            </a:pPr>
            <a:r>
              <a:t>Distribute them to n parties</a:t>
            </a:r>
          </a:p>
          <a:p>
            <a:pPr lvl="1" marL="0" indent="393192" defTabSz="2096971">
              <a:spcBef>
                <a:spcPts val="3800"/>
              </a:spcBef>
              <a:buSzTx/>
              <a:buNone/>
              <a:defRPr sz="4128"/>
            </a:pPr>
          </a:p>
          <a:p>
            <a:pPr marL="524255" indent="-524255" defTabSz="2096971">
              <a:spcBef>
                <a:spcPts val="3800"/>
              </a:spcBef>
              <a:buSzPct val="100000"/>
              <a:defRPr sz="4128"/>
            </a:pPr>
            <a:r>
              <a:t>interpolate((1, 0), (2, -3), (4, 15), (6, 105)) </a:t>
            </a:r>
            <a14:m>
              <m:oMath>
                <m:r>
                  <a:rPr xmlns:a="http://schemas.openxmlformats.org/drawingml/2006/main" sz="5850" i="1">
                    <a:solidFill>
                      <a:srgbClr val="000000"/>
                    </a:solidFill>
                    <a:latin typeface="Cambria Math" panose="02040503050406030204" pitchFamily="18" charset="0"/>
                  </a:rPr>
                  <m:t>→</m:t>
                </m:r>
              </m:oMath>
            </a14:m>
            <a:r>
              <a:t> f(x) = </a:t>
            </a:r>
            <a:r>
              <a:rPr>
                <a:solidFill>
                  <a:schemeClr val="accent1"/>
                </a:solidFill>
              </a:rPr>
              <a:t>x</a:t>
            </a:r>
            <a:r>
              <a:rPr baseline="31999">
                <a:solidFill>
                  <a:schemeClr val="accent1"/>
                </a:solidFill>
              </a:rPr>
              <a:t>3</a:t>
            </a:r>
            <a:r>
              <a:rPr>
                <a:solidFill>
                  <a:schemeClr val="accent1"/>
                </a:solidFill>
              </a:rPr>
              <a:t>-2x</a:t>
            </a:r>
            <a:r>
              <a:rPr baseline="31999">
                <a:solidFill>
                  <a:schemeClr val="accent1"/>
                </a:solidFill>
              </a:rPr>
              <a:t>2</a:t>
            </a:r>
            <a:r>
              <a:rPr>
                <a:solidFill>
                  <a:schemeClr val="accent1"/>
                </a:solidFill>
              </a:rPr>
              <a:t>-x+3</a:t>
            </a:r>
            <a:endParaRPr>
              <a:solidFill>
                <a:schemeClr val="accent4">
                  <a:hueOff val="-476017"/>
                  <a:lumOff val="-10042"/>
                </a:schemeClr>
              </a:solidFill>
            </a:endParaRPr>
          </a:p>
          <a:p>
            <a:pPr marL="524255" indent="-524255" defTabSz="2096971">
              <a:spcBef>
                <a:spcPts val="3800"/>
              </a:spcBef>
              <a:buSzPct val="100000"/>
              <a:defRPr sz="4128"/>
            </a:pPr>
            <a:r>
              <a:t>To get s, compute </a:t>
            </a:r>
            <a:r>
              <a:rPr>
                <a:solidFill>
                  <a:schemeClr val="accent4">
                    <a:hueOff val="-476017"/>
                    <a:lumOff val="-10042"/>
                  </a:schemeClr>
                </a:solidFill>
              </a:rPr>
              <a:t>f(0)</a:t>
            </a:r>
            <a:r>
              <a:t> = 0 - 2(0) - 0 + 3 = </a:t>
            </a:r>
            <a:r>
              <a:rPr>
                <a:solidFill>
                  <a:schemeClr val="accent4">
                    <a:hueOff val="-476017"/>
                    <a:lumOff val="-10042"/>
                  </a:schemeClr>
                </a:solidFill>
              </a:rPr>
              <a:t>3</a:t>
            </a:r>
          </a:p>
        </p:txBody>
      </p:sp>
      <p:sp>
        <p:nvSpPr>
          <p:cNvPr id="429" name="Rectangle"/>
          <p:cNvSpPr/>
          <p:nvPr/>
        </p:nvSpPr>
        <p:spPr>
          <a:xfrm>
            <a:off x="1096345" y="4227951"/>
            <a:ext cx="12013372" cy="51071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30" name="Share"/>
          <p:cNvSpPr txBox="1"/>
          <p:nvPr/>
        </p:nvSpPr>
        <p:spPr>
          <a:xfrm rot="16200000">
            <a:off x="-216996" y="6124702"/>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431" name="Recon."/>
          <p:cNvSpPr txBox="1"/>
          <p:nvPr/>
        </p:nvSpPr>
        <p:spPr>
          <a:xfrm rot="16200000">
            <a:off x="-397133" y="11343939"/>
            <a:ext cx="215768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pic>
        <p:nvPicPr>
          <p:cNvPr id="432" name="SS_ex.png" descr="SS_ex.png"/>
          <p:cNvPicPr>
            <a:picLocks noChangeAspect="1"/>
          </p:cNvPicPr>
          <p:nvPr/>
        </p:nvPicPr>
        <p:blipFill>
          <a:blip r:embed="rId2">
            <a:extLst/>
          </a:blip>
          <a:stretch>
            <a:fillRect/>
          </a:stretch>
        </p:blipFill>
        <p:spPr>
          <a:xfrm>
            <a:off x="13322300" y="3242625"/>
            <a:ext cx="10572233" cy="7230750"/>
          </a:xfrm>
          <a:prstGeom prst="rect">
            <a:avLst/>
          </a:prstGeom>
          <a:ln w="12700">
            <a:miter lim="400000"/>
          </a:ln>
        </p:spPr>
      </p:pic>
      <p:sp>
        <p:nvSpPr>
          <p:cNvPr id="433" name="Rectangle"/>
          <p:cNvSpPr/>
          <p:nvPr/>
        </p:nvSpPr>
        <p:spPr>
          <a:xfrm>
            <a:off x="1078536" y="10538286"/>
            <a:ext cx="15141395" cy="2431824"/>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35" name="Shamir Secret Sharing"/>
          <p:cNvSpPr txBox="1"/>
          <p:nvPr>
            <p:ph type="title"/>
          </p:nvPr>
        </p:nvSpPr>
        <p:spPr>
          <a:prstGeom prst="rect">
            <a:avLst/>
          </a:prstGeom>
        </p:spPr>
        <p:txBody>
          <a:bodyPr/>
          <a:lstStyle/>
          <a:p>
            <a:pPr/>
            <a:r>
              <a:t>Shamir Secret Sharing</a:t>
            </a:r>
          </a:p>
        </p:txBody>
      </p:sp>
      <p:sp>
        <p:nvSpPr>
          <p:cNvPr id="436" name="Example: 4-out-of-6 secret shar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2438338">
              <a:lnSpc>
                <a:spcPct val="90000"/>
              </a:lnSpc>
              <a:spcBef>
                <a:spcPts val="4500"/>
              </a:spcBef>
              <a:defRPr b="0" sz="4800"/>
            </a:pPr>
            <a:r>
              <a:t>Example: </a:t>
            </a:r>
            <a:r>
              <a:rPr>
                <a:solidFill>
                  <a:schemeClr val="accent1"/>
                </a:solidFill>
              </a:rPr>
              <a:t>4-out-of-6</a:t>
            </a:r>
            <a:r>
              <a:t> secret sharing</a:t>
            </a:r>
          </a:p>
        </p:txBody>
      </p:sp>
      <p:sp>
        <p:nvSpPr>
          <p:cNvPr id="437" name="s = 3; t = 3…"/>
          <p:cNvSpPr txBox="1"/>
          <p:nvPr>
            <p:ph type="body" sz="half" idx="1"/>
          </p:nvPr>
        </p:nvSpPr>
        <p:spPr>
          <a:xfrm>
            <a:off x="1206500" y="4248504"/>
            <a:ext cx="14848246" cy="8256012"/>
          </a:xfrm>
          <a:prstGeom prst="rect">
            <a:avLst/>
          </a:prstGeom>
        </p:spPr>
        <p:txBody>
          <a:bodyPr/>
          <a:lstStyle/>
          <a:p>
            <a:pPr marL="603504" indent="-603504" defTabSz="2413955">
              <a:spcBef>
                <a:spcPts val="4400"/>
              </a:spcBef>
              <a:buSzPct val="100000"/>
              <a:defRPr sz="4752"/>
            </a:pPr>
            <a:r>
              <a:rPr>
                <a:solidFill>
                  <a:schemeClr val="accent4">
                    <a:hueOff val="-476017"/>
                    <a:lumOff val="-10042"/>
                  </a:schemeClr>
                </a:solidFill>
              </a:rPr>
              <a:t>s = 3</a:t>
            </a:r>
            <a:r>
              <a:t>; </a:t>
            </a:r>
            <a:r>
              <a:rPr>
                <a:solidFill>
                  <a:schemeClr val="accent6"/>
                </a:solidFill>
              </a:rPr>
              <a:t>t = 3</a:t>
            </a:r>
          </a:p>
          <a:p>
            <a:pPr marL="603504" indent="-603504" defTabSz="2413955">
              <a:spcBef>
                <a:spcPts val="4400"/>
              </a:spcBef>
              <a:buSzPct val="100000"/>
              <a:defRPr sz="4752"/>
            </a:pPr>
            <a:r>
              <a:t>Say our </a:t>
            </a:r>
            <a:r>
              <a:rPr>
                <a:solidFill>
                  <a:schemeClr val="accent3">
                    <a:hueOff val="362282"/>
                    <a:satOff val="31803"/>
                    <a:lumOff val="-18242"/>
                  </a:schemeClr>
                </a:solidFill>
              </a:rPr>
              <a:t>random</a:t>
            </a:r>
            <a:r>
              <a:t> polynomial is</a:t>
            </a:r>
          </a:p>
          <a:p>
            <a:pPr lvl="5" marL="0" indent="2263139" defTabSz="2413955">
              <a:spcBef>
                <a:spcPts val="4400"/>
              </a:spcBef>
              <a:buSzTx/>
              <a:buNone/>
              <a:defRPr sz="4752"/>
            </a:pPr>
            <a:r>
              <a:t>f(x) = </a:t>
            </a:r>
            <a:r>
              <a:rPr b="1">
                <a:solidFill>
                  <a:schemeClr val="accent3">
                    <a:hueOff val="362282"/>
                    <a:satOff val="31803"/>
                    <a:lumOff val="-18242"/>
                  </a:schemeClr>
                </a:solidFill>
              </a:rPr>
              <a:t>1</a:t>
            </a:r>
            <a:r>
              <a:t>x</a:t>
            </a:r>
            <a:r>
              <a:rPr baseline="31999">
                <a:solidFill>
                  <a:schemeClr val="accent6"/>
                </a:solidFill>
              </a:rPr>
              <a:t>3</a:t>
            </a:r>
            <a:r>
              <a:t> </a:t>
            </a:r>
            <a:r>
              <a:rPr b="1">
                <a:solidFill>
                  <a:schemeClr val="accent3">
                    <a:hueOff val="362282"/>
                    <a:satOff val="31803"/>
                    <a:lumOff val="-18242"/>
                  </a:schemeClr>
                </a:solidFill>
              </a:rPr>
              <a:t>-2</a:t>
            </a:r>
            <a:r>
              <a:t>x</a:t>
            </a:r>
            <a:r>
              <a:rPr baseline="31999"/>
              <a:t>2</a:t>
            </a:r>
            <a:r>
              <a:t> </a:t>
            </a:r>
            <a:r>
              <a:rPr b="1">
                <a:solidFill>
                  <a:schemeClr val="accent3">
                    <a:hueOff val="362282"/>
                    <a:satOff val="31803"/>
                    <a:lumOff val="-18242"/>
                  </a:schemeClr>
                </a:solidFill>
              </a:rPr>
              <a:t>-1</a:t>
            </a:r>
            <a:r>
              <a:t>x + </a:t>
            </a:r>
            <a:r>
              <a:rPr>
                <a:solidFill>
                  <a:schemeClr val="accent4">
                    <a:hueOff val="-476017"/>
                    <a:lumOff val="-10042"/>
                  </a:schemeClr>
                </a:solidFill>
              </a:rPr>
              <a:t>3</a:t>
            </a:r>
          </a:p>
          <a:p>
            <a:pPr marL="603504" indent="-603504" defTabSz="2413955">
              <a:spcBef>
                <a:spcPts val="4400"/>
              </a:spcBef>
              <a:buSzPct val="100000"/>
              <a:defRPr sz="4752"/>
            </a:pPr>
            <a:r>
              <a:t>(</a:t>
            </a:r>
            <a:r>
              <a:rPr>
                <a:solidFill>
                  <a:schemeClr val="accent1"/>
                </a:solidFill>
              </a:rPr>
              <a:t>1</a:t>
            </a:r>
            <a:r>
              <a:t>, 0), (</a:t>
            </a:r>
            <a:r>
              <a:rPr>
                <a:solidFill>
                  <a:schemeClr val="accent1"/>
                </a:solidFill>
              </a:rPr>
              <a:t>2</a:t>
            </a:r>
            <a:r>
              <a:t>, -3), (</a:t>
            </a:r>
            <a:r>
              <a:rPr>
                <a:solidFill>
                  <a:schemeClr val="accent1"/>
                </a:solidFill>
              </a:rPr>
              <a:t>3</a:t>
            </a:r>
            <a:r>
              <a:t>, 0), (</a:t>
            </a:r>
            <a:r>
              <a:rPr>
                <a:solidFill>
                  <a:schemeClr val="accent1"/>
                </a:solidFill>
              </a:rPr>
              <a:t>4</a:t>
            </a:r>
            <a:r>
              <a:t>, 15), (</a:t>
            </a:r>
            <a:r>
              <a:rPr>
                <a:solidFill>
                  <a:schemeClr val="accent1"/>
                </a:solidFill>
              </a:rPr>
              <a:t>5</a:t>
            </a:r>
            <a:r>
              <a:t>, 48), (</a:t>
            </a:r>
            <a:r>
              <a:rPr>
                <a:solidFill>
                  <a:schemeClr val="accent1"/>
                </a:solidFill>
              </a:rPr>
              <a:t>6</a:t>
            </a:r>
            <a:r>
              <a:t>, 105)</a:t>
            </a:r>
          </a:p>
          <a:p>
            <a:pPr marL="603504" indent="-603504" defTabSz="2413955">
              <a:spcBef>
                <a:spcPts val="4400"/>
              </a:spcBef>
              <a:buSzPct val="100000"/>
              <a:defRPr sz="4752"/>
            </a:pPr>
          </a:p>
          <a:p>
            <a:pPr marL="603504" indent="-603504" defTabSz="2413955">
              <a:spcBef>
                <a:spcPts val="4400"/>
              </a:spcBef>
              <a:buSzPct val="100000"/>
              <a:defRPr sz="4752"/>
            </a:pPr>
            <a:r>
              <a:t>interpolate((</a:t>
            </a:r>
            <a:r>
              <a:rPr>
                <a:solidFill>
                  <a:schemeClr val="accent1"/>
                </a:solidFill>
              </a:rPr>
              <a:t>1</a:t>
            </a:r>
            <a:r>
              <a:t>, 0), (</a:t>
            </a:r>
            <a:r>
              <a:rPr>
                <a:solidFill>
                  <a:schemeClr val="accent1"/>
                </a:solidFill>
              </a:rPr>
              <a:t>2</a:t>
            </a:r>
            <a:r>
              <a:t>, -3), (</a:t>
            </a:r>
            <a:r>
              <a:rPr>
                <a:solidFill>
                  <a:schemeClr val="accent1"/>
                </a:solidFill>
              </a:rPr>
              <a:t>4</a:t>
            </a:r>
            <a:r>
              <a:t>, 15), (</a:t>
            </a:r>
            <a:r>
              <a:rPr>
                <a:solidFill>
                  <a:schemeClr val="accent1"/>
                </a:solidFill>
              </a:rPr>
              <a:t>6</a:t>
            </a:r>
            <a:r>
              <a:t>, 105)) </a:t>
            </a:r>
            <a14:m>
              <m:oMath>
                <m:r>
                  <a:rPr xmlns:a="http://schemas.openxmlformats.org/drawingml/2006/main" sz="6750" i="1">
                    <a:solidFill>
                      <a:srgbClr val="000000"/>
                    </a:solidFill>
                    <a:latin typeface="Cambria Math" panose="02040503050406030204" pitchFamily="18" charset="0"/>
                  </a:rPr>
                  <m:t>→</m:t>
                </m:r>
              </m:oMath>
            </a14:m>
            <a:r>
              <a:t> f(x)</a:t>
            </a:r>
            <a:endParaRPr>
              <a:solidFill>
                <a:schemeClr val="accent4">
                  <a:hueOff val="-476017"/>
                  <a:lumOff val="-10042"/>
                </a:schemeClr>
              </a:solidFill>
            </a:endParaRPr>
          </a:p>
          <a:p>
            <a:pPr lvl="1" marL="1056132" indent="-603504" defTabSz="2413955">
              <a:spcBef>
                <a:spcPts val="4400"/>
              </a:spcBef>
              <a:buSzPct val="100000"/>
              <a:buChar char="-"/>
              <a:defRPr sz="4752"/>
            </a:pPr>
            <a:r>
              <a:t>s = f(0) = </a:t>
            </a:r>
            <a:r>
              <a:rPr>
                <a:solidFill>
                  <a:schemeClr val="accent4">
                    <a:hueOff val="-476017"/>
                    <a:lumOff val="-10042"/>
                  </a:schemeClr>
                </a:solidFill>
              </a:rPr>
              <a:t>3</a:t>
            </a:r>
          </a:p>
        </p:txBody>
      </p:sp>
      <p:pic>
        <p:nvPicPr>
          <p:cNvPr id="438" name="SS_ex.png" descr="SS_ex.png"/>
          <p:cNvPicPr>
            <a:picLocks noChangeAspect="1"/>
          </p:cNvPicPr>
          <p:nvPr/>
        </p:nvPicPr>
        <p:blipFill>
          <a:blip r:embed="rId3">
            <a:extLst/>
          </a:blip>
          <a:stretch>
            <a:fillRect/>
          </a:stretch>
        </p:blipFill>
        <p:spPr>
          <a:xfrm>
            <a:off x="13322300" y="3242625"/>
            <a:ext cx="10572233" cy="7230750"/>
          </a:xfrm>
          <a:prstGeom prst="rect">
            <a:avLst/>
          </a:prstGeom>
          <a:ln w="12700">
            <a:miter lim="400000"/>
          </a:ln>
        </p:spPr>
      </p:pic>
      <p:sp>
        <p:nvSpPr>
          <p:cNvPr id="439" name="Share"/>
          <p:cNvSpPr txBox="1"/>
          <p:nvPr/>
        </p:nvSpPr>
        <p:spPr>
          <a:xfrm rot="16200000">
            <a:off x="-216996" y="6930751"/>
            <a:ext cx="1797407"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440" name="Rectangle"/>
          <p:cNvSpPr/>
          <p:nvPr/>
        </p:nvSpPr>
        <p:spPr>
          <a:xfrm>
            <a:off x="1096345" y="5346944"/>
            <a:ext cx="12340470" cy="3988132"/>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41" name="Rectangle"/>
          <p:cNvSpPr/>
          <p:nvPr/>
        </p:nvSpPr>
        <p:spPr>
          <a:xfrm>
            <a:off x="1078536" y="10293385"/>
            <a:ext cx="13453650" cy="2676725"/>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42" name="Recon."/>
          <p:cNvSpPr txBox="1"/>
          <p:nvPr/>
        </p:nvSpPr>
        <p:spPr>
          <a:xfrm rot="16200000">
            <a:off x="-397133" y="11221488"/>
            <a:ext cx="2157680"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Activity!"/>
          <p:cNvSpPr txBox="1"/>
          <p:nvPr>
            <p:ph type="title"/>
          </p:nvPr>
        </p:nvSpPr>
        <p:spPr>
          <a:xfrm>
            <a:off x="1206500" y="5655680"/>
            <a:ext cx="21971000" cy="1433164"/>
          </a:xfrm>
          <a:prstGeom prst="rect">
            <a:avLst/>
          </a:prstGeom>
        </p:spPr>
        <p:txBody>
          <a:bodyPr/>
          <a:lstStyle>
            <a:lvl1pPr algn="ctr"/>
          </a:lstStyle>
          <a:p>
            <a:pPr/>
            <a:r>
              <a:t>Activity!</a:t>
            </a:r>
          </a:p>
        </p:txBody>
      </p:sp>
      <p:sp>
        <p:nvSpPr>
          <p:cNvPr id="447" name="http://bit.ly/ShamirSS"/>
          <p:cNvSpPr txBox="1"/>
          <p:nvPr>
            <p:ph type="body" idx="21"/>
          </p:nvPr>
        </p:nvSpPr>
        <p:spPr>
          <a:xfrm>
            <a:off x="1206500" y="7125540"/>
            <a:ext cx="21971000" cy="934779"/>
          </a:xfrm>
          <a:prstGeom prst="rect">
            <a:avLst/>
          </a:prstGeom>
          <a:extLst>
            <a:ext uri="{C572A759-6A51-4108-AA02-DFA0A04FC94B}">
              <ma14:wrappingTextBoxFlag xmlns:ma14="http://schemas.microsoft.com/office/mac/drawingml/2011/main" val="1"/>
            </a:ext>
          </a:extLst>
        </p:spPr>
        <p:txBody>
          <a:bodyPr/>
          <a:lstStyle>
            <a:lvl1pPr algn="ctr"/>
          </a:lstStyle>
          <a:p>
            <a:pPr/>
            <a:r>
              <a:t>http://bit.ly/ShamirSS</a:t>
            </a:r>
          </a:p>
        </p:txBody>
      </p:sp>
      <p:pic>
        <p:nvPicPr>
          <p:cNvPr id="448" name="colab.png" descr="colab.png"/>
          <p:cNvPicPr>
            <a:picLocks noChangeAspect="1"/>
          </p:cNvPicPr>
          <p:nvPr/>
        </p:nvPicPr>
        <p:blipFill>
          <a:blip r:embed="rId3">
            <a:extLst/>
          </a:blip>
          <a:stretch>
            <a:fillRect/>
          </a:stretch>
        </p:blipFill>
        <p:spPr>
          <a:xfrm>
            <a:off x="8691859" y="8757349"/>
            <a:ext cx="3302001" cy="3302001"/>
          </a:xfrm>
          <a:prstGeom prst="rect">
            <a:avLst/>
          </a:prstGeom>
          <a:ln w="12700">
            <a:miter lim="400000"/>
          </a:ln>
        </p:spPr>
      </p:pic>
      <p:pic>
        <p:nvPicPr>
          <p:cNvPr id="449" name="python.png" descr="python.png"/>
          <p:cNvPicPr>
            <a:picLocks noChangeAspect="1"/>
          </p:cNvPicPr>
          <p:nvPr/>
        </p:nvPicPr>
        <p:blipFill>
          <a:blip r:embed="rId4">
            <a:extLst/>
          </a:blip>
          <a:stretch>
            <a:fillRect/>
          </a:stretch>
        </p:blipFill>
        <p:spPr>
          <a:xfrm>
            <a:off x="13518024" y="9232934"/>
            <a:ext cx="2359799" cy="23508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re a note"/>
          <p:cNvSpPr txBox="1"/>
          <p:nvPr>
            <p:ph type="body" idx="1"/>
          </p:nvPr>
        </p:nvSpPr>
        <p:spPr>
          <a:prstGeom prst="rect">
            <a:avLst/>
          </a:prstGeom>
        </p:spPr>
        <p:txBody>
          <a:bodyPr/>
          <a:lstStyle/>
          <a:p>
            <a:pPr/>
            <a:r>
              <a:t>Share a note</a:t>
            </a:r>
          </a:p>
        </p:txBody>
      </p:sp>
      <p:sp>
        <p:nvSpPr>
          <p:cNvPr id="167" name="Why is it useful?"/>
          <p:cNvSpPr txBox="1"/>
          <p:nvPr>
            <p:ph type="title"/>
          </p:nvPr>
        </p:nvSpPr>
        <p:spPr>
          <a:prstGeom prst="rect">
            <a:avLst/>
          </a:prstGeom>
        </p:spPr>
        <p:txBody>
          <a:bodyPr/>
          <a:lstStyle/>
          <a:p>
            <a:pPr/>
            <a:r>
              <a:t>Why is it useful?</a:t>
            </a:r>
          </a:p>
        </p:txBody>
      </p:sp>
      <p:sp>
        <p:nvSpPr>
          <p:cNvPr id="168" name="Slide Subtitle"/>
          <p:cNvSpPr txBox="1"/>
          <p:nvPr>
            <p:ph type="body" idx="21"/>
          </p:nvPr>
        </p:nvSpPr>
        <p:spPr>
          <a:prstGeom prst="rect">
            <a:avLst/>
          </a:prstGeom>
        </p:spPr>
        <p:txBody>
          <a:bodyPr/>
          <a:lstStyle/>
          <a:p>
            <a:pPr/>
          </a:p>
        </p:txBody>
      </p:sp>
      <p:sp>
        <p:nvSpPr>
          <p:cNvPr id="169" name="Shape"/>
          <p:cNvSpPr/>
          <p:nvPr/>
        </p:nvSpPr>
        <p:spPr>
          <a:xfrm>
            <a:off x="9071026" y="3971379"/>
            <a:ext cx="1088774" cy="1409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0" name="Arrow"/>
          <p:cNvSpPr/>
          <p:nvPr/>
        </p:nvSpPr>
        <p:spPr>
          <a:xfrm>
            <a:off x="11494816" y="4316146"/>
            <a:ext cx="2045934" cy="720412"/>
          </a:xfrm>
          <a:prstGeom prst="rightArrow">
            <a:avLst>
              <a:gd name="adj1" fmla="val 49306"/>
              <a:gd name="adj2" fmla="val 72530"/>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1" name="Shape"/>
          <p:cNvSpPr/>
          <p:nvPr/>
        </p:nvSpPr>
        <p:spPr>
          <a:xfrm>
            <a:off x="14210814" y="3955951"/>
            <a:ext cx="1088774" cy="1409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blipFill>
            <a:blip r:embed="rId3"/>
          </a:blip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2" name="Shape"/>
          <p:cNvSpPr/>
          <p:nvPr/>
        </p:nvSpPr>
        <p:spPr>
          <a:xfrm>
            <a:off x="15875472" y="3955951"/>
            <a:ext cx="1088774" cy="1409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blipFill>
            <a:blip r:embed="rId4"/>
          </a:blip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re a note…"/>
          <p:cNvSpPr txBox="1"/>
          <p:nvPr>
            <p:ph type="body" idx="1"/>
          </p:nvPr>
        </p:nvSpPr>
        <p:spPr>
          <a:prstGeom prst="rect">
            <a:avLst/>
          </a:prstGeom>
        </p:spPr>
        <p:txBody>
          <a:bodyPr/>
          <a:lstStyle/>
          <a:p>
            <a:pPr/>
            <a:r>
              <a:t>Share a note</a:t>
            </a:r>
          </a:p>
          <a:p>
            <a:pPr marL="0" indent="0">
              <a:buSzTx/>
              <a:buNone/>
            </a:pPr>
          </a:p>
          <a:p>
            <a:pPr/>
            <a:r>
              <a:t>Share passwords</a:t>
            </a:r>
          </a:p>
        </p:txBody>
      </p:sp>
      <p:sp>
        <p:nvSpPr>
          <p:cNvPr id="177" name="Why is it useful?"/>
          <p:cNvSpPr txBox="1"/>
          <p:nvPr>
            <p:ph type="title"/>
          </p:nvPr>
        </p:nvSpPr>
        <p:spPr>
          <a:prstGeom prst="rect">
            <a:avLst/>
          </a:prstGeom>
        </p:spPr>
        <p:txBody>
          <a:bodyPr/>
          <a:lstStyle/>
          <a:p>
            <a:pPr/>
            <a:r>
              <a:t>Why is it useful?</a:t>
            </a:r>
          </a:p>
        </p:txBody>
      </p:sp>
      <p:sp>
        <p:nvSpPr>
          <p:cNvPr id="178" name="Slide Subtitle"/>
          <p:cNvSpPr txBox="1"/>
          <p:nvPr>
            <p:ph type="body" idx="21"/>
          </p:nvPr>
        </p:nvSpPr>
        <p:spPr>
          <a:prstGeom prst="rect">
            <a:avLst/>
          </a:prstGeom>
        </p:spPr>
        <p:txBody>
          <a:bodyPr/>
          <a:lstStyle/>
          <a:p>
            <a:pPr/>
          </a:p>
        </p:txBody>
      </p:sp>
      <p:sp>
        <p:nvSpPr>
          <p:cNvPr id="179" name="Safe"/>
          <p:cNvSpPr/>
          <p:nvPr/>
        </p:nvSpPr>
        <p:spPr>
          <a:xfrm>
            <a:off x="8450410" y="6565123"/>
            <a:ext cx="1269753" cy="1270249"/>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1739" y="0"/>
                </a:moveTo>
                <a:cubicBezTo>
                  <a:pt x="798" y="0"/>
                  <a:pt x="2" y="777"/>
                  <a:pt x="0" y="1696"/>
                </a:cubicBezTo>
                <a:lnTo>
                  <a:pt x="0" y="3247"/>
                </a:lnTo>
                <a:lnTo>
                  <a:pt x="4396" y="3247"/>
                </a:lnTo>
                <a:lnTo>
                  <a:pt x="4384" y="6208"/>
                </a:lnTo>
                <a:lnTo>
                  <a:pt x="0" y="6208"/>
                </a:lnTo>
                <a:lnTo>
                  <a:pt x="0" y="15128"/>
                </a:lnTo>
                <a:lnTo>
                  <a:pt x="4396" y="15128"/>
                </a:lnTo>
                <a:lnTo>
                  <a:pt x="4384" y="18090"/>
                </a:lnTo>
                <a:lnTo>
                  <a:pt x="0" y="18090"/>
                </a:lnTo>
                <a:lnTo>
                  <a:pt x="0" y="19896"/>
                </a:lnTo>
                <a:cubicBezTo>
                  <a:pt x="-1" y="20351"/>
                  <a:pt x="175" y="20779"/>
                  <a:pt x="496" y="21100"/>
                </a:cubicBezTo>
                <a:cubicBezTo>
                  <a:pt x="817" y="21422"/>
                  <a:pt x="1245" y="21600"/>
                  <a:pt x="1700" y="21600"/>
                </a:cubicBezTo>
                <a:lnTo>
                  <a:pt x="19858" y="21600"/>
                </a:lnTo>
                <a:cubicBezTo>
                  <a:pt x="20793" y="21600"/>
                  <a:pt x="21556" y="20839"/>
                  <a:pt x="21558" y="19904"/>
                </a:cubicBezTo>
                <a:lnTo>
                  <a:pt x="21598" y="1703"/>
                </a:lnTo>
                <a:cubicBezTo>
                  <a:pt x="21599" y="1248"/>
                  <a:pt x="21423" y="821"/>
                  <a:pt x="21102" y="500"/>
                </a:cubicBezTo>
                <a:cubicBezTo>
                  <a:pt x="20781" y="178"/>
                  <a:pt x="20353" y="0"/>
                  <a:pt x="19898" y="0"/>
                </a:cubicBezTo>
                <a:lnTo>
                  <a:pt x="1739" y="0"/>
                </a:lnTo>
                <a:close/>
                <a:moveTo>
                  <a:pt x="8" y="3711"/>
                </a:moveTo>
                <a:lnTo>
                  <a:pt x="0" y="5746"/>
                </a:lnTo>
                <a:lnTo>
                  <a:pt x="3921" y="5746"/>
                </a:lnTo>
                <a:lnTo>
                  <a:pt x="3930" y="3711"/>
                </a:lnTo>
                <a:lnTo>
                  <a:pt x="8" y="3711"/>
                </a:lnTo>
                <a:close/>
                <a:moveTo>
                  <a:pt x="5781" y="7462"/>
                </a:moveTo>
                <a:lnTo>
                  <a:pt x="8200" y="8517"/>
                </a:lnTo>
                <a:cubicBezTo>
                  <a:pt x="7906" y="8867"/>
                  <a:pt x="7679" y="9277"/>
                  <a:pt x="7542" y="9725"/>
                </a:cubicBezTo>
                <a:lnTo>
                  <a:pt x="5305" y="8240"/>
                </a:lnTo>
                <a:lnTo>
                  <a:pt x="5781" y="7462"/>
                </a:lnTo>
                <a:close/>
                <a:moveTo>
                  <a:pt x="15894" y="7462"/>
                </a:moveTo>
                <a:lnTo>
                  <a:pt x="16370" y="8240"/>
                </a:lnTo>
                <a:lnTo>
                  <a:pt x="14134" y="9725"/>
                </a:lnTo>
                <a:cubicBezTo>
                  <a:pt x="13997" y="9277"/>
                  <a:pt x="13770" y="8867"/>
                  <a:pt x="13475" y="8517"/>
                </a:cubicBezTo>
                <a:lnTo>
                  <a:pt x="15894" y="7462"/>
                </a:lnTo>
                <a:close/>
                <a:moveTo>
                  <a:pt x="10837" y="7795"/>
                </a:moveTo>
                <a:cubicBezTo>
                  <a:pt x="12458" y="7795"/>
                  <a:pt x="13772" y="9109"/>
                  <a:pt x="13772" y="10729"/>
                </a:cubicBezTo>
                <a:cubicBezTo>
                  <a:pt x="13772" y="12349"/>
                  <a:pt x="12458" y="13662"/>
                  <a:pt x="10837" y="13662"/>
                </a:cubicBezTo>
                <a:cubicBezTo>
                  <a:pt x="9216" y="13662"/>
                  <a:pt x="7903" y="12349"/>
                  <a:pt x="7903" y="10729"/>
                </a:cubicBezTo>
                <a:cubicBezTo>
                  <a:pt x="7903" y="9109"/>
                  <a:pt x="9216" y="7795"/>
                  <a:pt x="10837" y="7795"/>
                </a:cubicBezTo>
                <a:close/>
                <a:moveTo>
                  <a:pt x="10837" y="9072"/>
                </a:moveTo>
                <a:cubicBezTo>
                  <a:pt x="9923" y="9072"/>
                  <a:pt x="9179" y="9815"/>
                  <a:pt x="9179" y="10729"/>
                </a:cubicBezTo>
                <a:cubicBezTo>
                  <a:pt x="9179" y="11643"/>
                  <a:pt x="9923" y="12386"/>
                  <a:pt x="10837" y="12386"/>
                </a:cubicBezTo>
                <a:cubicBezTo>
                  <a:pt x="11751" y="12386"/>
                  <a:pt x="12495" y="11643"/>
                  <a:pt x="12495" y="10729"/>
                </a:cubicBezTo>
                <a:cubicBezTo>
                  <a:pt x="12495" y="9815"/>
                  <a:pt x="11751" y="9072"/>
                  <a:pt x="10837" y="9072"/>
                </a:cubicBezTo>
                <a:close/>
                <a:moveTo>
                  <a:pt x="10837" y="9585"/>
                </a:moveTo>
                <a:cubicBezTo>
                  <a:pt x="11468" y="9585"/>
                  <a:pt x="11982" y="10098"/>
                  <a:pt x="11982" y="10729"/>
                </a:cubicBezTo>
                <a:cubicBezTo>
                  <a:pt x="11982" y="11360"/>
                  <a:pt x="11468" y="11873"/>
                  <a:pt x="10837" y="11873"/>
                </a:cubicBezTo>
                <a:cubicBezTo>
                  <a:pt x="10206" y="11873"/>
                  <a:pt x="9693" y="11360"/>
                  <a:pt x="9693" y="10729"/>
                </a:cubicBezTo>
                <a:cubicBezTo>
                  <a:pt x="9693" y="10098"/>
                  <a:pt x="10206" y="9585"/>
                  <a:pt x="10837" y="9585"/>
                </a:cubicBezTo>
                <a:close/>
                <a:moveTo>
                  <a:pt x="10131" y="14099"/>
                </a:moveTo>
                <a:cubicBezTo>
                  <a:pt x="10359" y="14147"/>
                  <a:pt x="10595" y="14173"/>
                  <a:pt x="10837" y="14173"/>
                </a:cubicBezTo>
                <a:cubicBezTo>
                  <a:pt x="11079" y="14173"/>
                  <a:pt x="11315" y="14147"/>
                  <a:pt x="11543" y="14099"/>
                </a:cubicBezTo>
                <a:lnTo>
                  <a:pt x="11313" y="16489"/>
                </a:lnTo>
                <a:lnTo>
                  <a:pt x="10361" y="16489"/>
                </a:lnTo>
                <a:lnTo>
                  <a:pt x="10131" y="14099"/>
                </a:lnTo>
                <a:close/>
                <a:moveTo>
                  <a:pt x="8" y="15592"/>
                </a:moveTo>
                <a:lnTo>
                  <a:pt x="0" y="17626"/>
                </a:lnTo>
                <a:lnTo>
                  <a:pt x="3921" y="17626"/>
                </a:lnTo>
                <a:lnTo>
                  <a:pt x="3930" y="15592"/>
                </a:lnTo>
                <a:lnTo>
                  <a:pt x="8" y="15592"/>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grpSp>
        <p:nvGrpSpPr>
          <p:cNvPr id="182" name="Group"/>
          <p:cNvGrpSpPr/>
          <p:nvPr/>
        </p:nvGrpSpPr>
        <p:grpSpPr>
          <a:xfrm>
            <a:off x="10123254" y="6433898"/>
            <a:ext cx="659300" cy="1532698"/>
            <a:chOff x="0" y="0"/>
            <a:chExt cx="659299" cy="1532696"/>
          </a:xfrm>
        </p:grpSpPr>
        <p:sp>
          <p:nvSpPr>
            <p:cNvPr id="180" name="Shape"/>
            <p:cNvSpPr/>
            <p:nvPr/>
          </p:nvSpPr>
          <p:spPr>
            <a:xfrm flipH="1">
              <a:off x="0" y="0"/>
              <a:ext cx="659300" cy="1532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10658" y="10112"/>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1" name="Shape"/>
            <p:cNvSpPr/>
            <p:nvPr/>
          </p:nvSpPr>
          <p:spPr>
            <a:xfrm>
              <a:off x="0" y="0"/>
              <a:ext cx="659300" cy="1532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10658" y="10112"/>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000000"/>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183" name="Shape"/>
          <p:cNvSpPr/>
          <p:nvPr/>
        </p:nvSpPr>
        <p:spPr>
          <a:xfrm>
            <a:off x="14820081" y="6433898"/>
            <a:ext cx="329666" cy="1532698"/>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0" y="0"/>
                </a:moveTo>
                <a:lnTo>
                  <a:pt x="8" y="21600"/>
                </a:lnTo>
                <a:lnTo>
                  <a:pt x="4401" y="20420"/>
                </a:lnTo>
                <a:lnTo>
                  <a:pt x="7098" y="19712"/>
                </a:lnTo>
                <a:lnTo>
                  <a:pt x="4401" y="19092"/>
                </a:lnTo>
                <a:lnTo>
                  <a:pt x="4409" y="18588"/>
                </a:lnTo>
                <a:lnTo>
                  <a:pt x="7169" y="17725"/>
                </a:lnTo>
                <a:lnTo>
                  <a:pt x="4417" y="16890"/>
                </a:lnTo>
                <a:lnTo>
                  <a:pt x="4417" y="16332"/>
                </a:lnTo>
                <a:lnTo>
                  <a:pt x="7169" y="15473"/>
                </a:lnTo>
                <a:lnTo>
                  <a:pt x="4409" y="14634"/>
                </a:lnTo>
                <a:lnTo>
                  <a:pt x="4409" y="14082"/>
                </a:lnTo>
                <a:lnTo>
                  <a:pt x="7169" y="13220"/>
                </a:lnTo>
                <a:lnTo>
                  <a:pt x="4401" y="12380"/>
                </a:lnTo>
                <a:lnTo>
                  <a:pt x="4401" y="11885"/>
                </a:lnTo>
                <a:lnTo>
                  <a:pt x="4511" y="11753"/>
                </a:lnTo>
                <a:lnTo>
                  <a:pt x="7505" y="10665"/>
                </a:lnTo>
                <a:lnTo>
                  <a:pt x="7505" y="10111"/>
                </a:lnTo>
                <a:lnTo>
                  <a:pt x="10304" y="10111"/>
                </a:lnTo>
                <a:lnTo>
                  <a:pt x="10304" y="8724"/>
                </a:lnTo>
                <a:cubicBezTo>
                  <a:pt x="17079" y="7941"/>
                  <a:pt x="21600" y="6398"/>
                  <a:pt x="21522" y="4646"/>
                </a:cubicBezTo>
                <a:cubicBezTo>
                  <a:pt x="21409" y="2098"/>
                  <a:pt x="11830" y="46"/>
                  <a:pt x="0" y="0"/>
                </a:cubicBezTo>
                <a:close/>
                <a:moveTo>
                  <a:pt x="0" y="1183"/>
                </a:moveTo>
                <a:cubicBezTo>
                  <a:pt x="2711" y="1183"/>
                  <a:pt x="4910" y="1657"/>
                  <a:pt x="4910" y="2243"/>
                </a:cubicBezTo>
                <a:cubicBezTo>
                  <a:pt x="4910" y="2828"/>
                  <a:pt x="2711" y="3302"/>
                  <a:pt x="0" y="3302"/>
                </a:cubicBezTo>
                <a:lnTo>
                  <a:pt x="0" y="1183"/>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4" name="Shape"/>
          <p:cNvSpPr/>
          <p:nvPr/>
        </p:nvSpPr>
        <p:spPr>
          <a:xfrm>
            <a:off x="9071026" y="3971379"/>
            <a:ext cx="1088774" cy="1409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5" name="Shape"/>
          <p:cNvSpPr/>
          <p:nvPr/>
        </p:nvSpPr>
        <p:spPr>
          <a:xfrm flipH="1">
            <a:off x="15989766" y="6433898"/>
            <a:ext cx="329666" cy="1532698"/>
          </a:xfrm>
          <a:custGeom>
            <a:avLst/>
            <a:gdLst/>
            <a:ahLst/>
            <a:cxnLst>
              <a:cxn ang="0">
                <a:pos x="wd2" y="hd2"/>
              </a:cxn>
              <a:cxn ang="5400000">
                <a:pos x="wd2" y="hd2"/>
              </a:cxn>
              <a:cxn ang="10800000">
                <a:pos x="wd2" y="hd2"/>
              </a:cxn>
              <a:cxn ang="16200000">
                <a:pos x="wd2" y="hd2"/>
              </a:cxn>
            </a:cxnLst>
            <a:rect l="0" t="0" r="r" b="b"/>
            <a:pathLst>
              <a:path w="21523" h="21600" fill="norm" stroke="1" extrusionOk="0">
                <a:moveTo>
                  <a:pt x="0" y="0"/>
                </a:moveTo>
                <a:lnTo>
                  <a:pt x="8" y="21600"/>
                </a:lnTo>
                <a:lnTo>
                  <a:pt x="4401" y="20420"/>
                </a:lnTo>
                <a:lnTo>
                  <a:pt x="7098" y="19712"/>
                </a:lnTo>
                <a:lnTo>
                  <a:pt x="4401" y="19092"/>
                </a:lnTo>
                <a:lnTo>
                  <a:pt x="4409" y="18588"/>
                </a:lnTo>
                <a:lnTo>
                  <a:pt x="7169" y="17725"/>
                </a:lnTo>
                <a:lnTo>
                  <a:pt x="4417" y="16890"/>
                </a:lnTo>
                <a:lnTo>
                  <a:pt x="4417" y="16332"/>
                </a:lnTo>
                <a:lnTo>
                  <a:pt x="7169" y="15473"/>
                </a:lnTo>
                <a:lnTo>
                  <a:pt x="4409" y="14634"/>
                </a:lnTo>
                <a:lnTo>
                  <a:pt x="4409" y="14082"/>
                </a:lnTo>
                <a:lnTo>
                  <a:pt x="7169" y="13220"/>
                </a:lnTo>
                <a:lnTo>
                  <a:pt x="4401" y="12380"/>
                </a:lnTo>
                <a:lnTo>
                  <a:pt x="4401" y="11885"/>
                </a:lnTo>
                <a:lnTo>
                  <a:pt x="4511" y="11753"/>
                </a:lnTo>
                <a:lnTo>
                  <a:pt x="7505" y="10665"/>
                </a:lnTo>
                <a:lnTo>
                  <a:pt x="7505" y="10111"/>
                </a:lnTo>
                <a:lnTo>
                  <a:pt x="10304" y="10111"/>
                </a:lnTo>
                <a:lnTo>
                  <a:pt x="10304" y="8724"/>
                </a:lnTo>
                <a:cubicBezTo>
                  <a:pt x="17079" y="7941"/>
                  <a:pt x="21600" y="6398"/>
                  <a:pt x="21522" y="4646"/>
                </a:cubicBezTo>
                <a:cubicBezTo>
                  <a:pt x="21409" y="2098"/>
                  <a:pt x="11830" y="46"/>
                  <a:pt x="0" y="0"/>
                </a:cubicBezTo>
                <a:close/>
                <a:moveTo>
                  <a:pt x="0" y="1183"/>
                </a:moveTo>
                <a:cubicBezTo>
                  <a:pt x="2711" y="1183"/>
                  <a:pt x="4910" y="1657"/>
                  <a:pt x="4910" y="2243"/>
                </a:cubicBezTo>
                <a:cubicBezTo>
                  <a:pt x="4910" y="2828"/>
                  <a:pt x="2711" y="3302"/>
                  <a:pt x="0" y="3302"/>
                </a:cubicBezTo>
                <a:lnTo>
                  <a:pt x="0" y="1183"/>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6" name="Arrow"/>
          <p:cNvSpPr/>
          <p:nvPr/>
        </p:nvSpPr>
        <p:spPr>
          <a:xfrm>
            <a:off x="11494816" y="6840041"/>
            <a:ext cx="2045934" cy="720412"/>
          </a:xfrm>
          <a:prstGeom prst="rightArrow">
            <a:avLst>
              <a:gd name="adj1" fmla="val 49306"/>
              <a:gd name="adj2" fmla="val 72530"/>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7" name="Arrow"/>
          <p:cNvSpPr/>
          <p:nvPr/>
        </p:nvSpPr>
        <p:spPr>
          <a:xfrm>
            <a:off x="11494816" y="4316146"/>
            <a:ext cx="2045934" cy="720412"/>
          </a:xfrm>
          <a:prstGeom prst="rightArrow">
            <a:avLst>
              <a:gd name="adj1" fmla="val 49306"/>
              <a:gd name="adj2" fmla="val 72530"/>
            </a:avLst>
          </a:prstGeom>
          <a:solidFill>
            <a:schemeClr val="accent1"/>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8" name="Shape"/>
          <p:cNvSpPr/>
          <p:nvPr/>
        </p:nvSpPr>
        <p:spPr>
          <a:xfrm>
            <a:off x="14210814" y="3955951"/>
            <a:ext cx="1088774" cy="1409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blipFill>
            <a:blip r:embed="rId3"/>
          </a:blip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9" name="Shape"/>
          <p:cNvSpPr/>
          <p:nvPr/>
        </p:nvSpPr>
        <p:spPr>
          <a:xfrm>
            <a:off x="15875472" y="3955951"/>
            <a:ext cx="1088774" cy="1409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 y="0"/>
                </a:moveTo>
                <a:cubicBezTo>
                  <a:pt x="154" y="0"/>
                  <a:pt x="101" y="18"/>
                  <a:pt x="63" y="47"/>
                </a:cubicBezTo>
                <a:cubicBezTo>
                  <a:pt x="24" y="77"/>
                  <a:pt x="0" y="117"/>
                  <a:pt x="0" y="162"/>
                </a:cubicBezTo>
                <a:lnTo>
                  <a:pt x="0" y="21438"/>
                </a:lnTo>
                <a:cubicBezTo>
                  <a:pt x="0" y="21483"/>
                  <a:pt x="24" y="21523"/>
                  <a:pt x="63" y="21553"/>
                </a:cubicBezTo>
                <a:cubicBezTo>
                  <a:pt x="101" y="21582"/>
                  <a:pt x="154" y="21600"/>
                  <a:pt x="213" y="21600"/>
                </a:cubicBezTo>
                <a:lnTo>
                  <a:pt x="21387" y="21600"/>
                </a:lnTo>
                <a:cubicBezTo>
                  <a:pt x="21446" y="21600"/>
                  <a:pt x="21499" y="21582"/>
                  <a:pt x="21537" y="21553"/>
                </a:cubicBezTo>
                <a:cubicBezTo>
                  <a:pt x="21576" y="21523"/>
                  <a:pt x="21600" y="21483"/>
                  <a:pt x="21600" y="21438"/>
                </a:cubicBezTo>
                <a:lnTo>
                  <a:pt x="21600" y="5895"/>
                </a:lnTo>
                <a:cubicBezTo>
                  <a:pt x="21600" y="5879"/>
                  <a:pt x="21592" y="5864"/>
                  <a:pt x="21578" y="5854"/>
                </a:cubicBezTo>
                <a:cubicBezTo>
                  <a:pt x="21565" y="5843"/>
                  <a:pt x="21546" y="5837"/>
                  <a:pt x="21525" y="5837"/>
                </a:cubicBezTo>
                <a:lnTo>
                  <a:pt x="14257" y="5837"/>
                </a:lnTo>
                <a:cubicBezTo>
                  <a:pt x="14198" y="5837"/>
                  <a:pt x="14145" y="5819"/>
                  <a:pt x="14106" y="5789"/>
                </a:cubicBezTo>
                <a:cubicBezTo>
                  <a:pt x="14068" y="5760"/>
                  <a:pt x="14044" y="5719"/>
                  <a:pt x="14044" y="5674"/>
                </a:cubicBezTo>
                <a:lnTo>
                  <a:pt x="14044" y="58"/>
                </a:lnTo>
                <a:cubicBezTo>
                  <a:pt x="14044" y="42"/>
                  <a:pt x="14036" y="28"/>
                  <a:pt x="14022" y="17"/>
                </a:cubicBezTo>
                <a:cubicBezTo>
                  <a:pt x="14009" y="7"/>
                  <a:pt x="13990" y="0"/>
                  <a:pt x="13969" y="0"/>
                </a:cubicBezTo>
                <a:lnTo>
                  <a:pt x="213" y="0"/>
                </a:lnTo>
                <a:close/>
                <a:moveTo>
                  <a:pt x="15018" y="86"/>
                </a:moveTo>
                <a:cubicBezTo>
                  <a:pt x="14992" y="94"/>
                  <a:pt x="14972" y="114"/>
                  <a:pt x="14972" y="140"/>
                </a:cubicBezTo>
                <a:lnTo>
                  <a:pt x="14972" y="4958"/>
                </a:lnTo>
                <a:cubicBezTo>
                  <a:pt x="14972" y="5003"/>
                  <a:pt x="14996" y="5043"/>
                  <a:pt x="15035" y="5073"/>
                </a:cubicBezTo>
                <a:cubicBezTo>
                  <a:pt x="15073" y="5102"/>
                  <a:pt x="15126" y="5120"/>
                  <a:pt x="15185" y="5120"/>
                </a:cubicBezTo>
                <a:lnTo>
                  <a:pt x="21419" y="5120"/>
                </a:lnTo>
                <a:cubicBezTo>
                  <a:pt x="21452" y="5120"/>
                  <a:pt x="21477" y="5104"/>
                  <a:pt x="21488" y="5084"/>
                </a:cubicBezTo>
                <a:cubicBezTo>
                  <a:pt x="21499" y="5064"/>
                  <a:pt x="21495" y="5039"/>
                  <a:pt x="21472" y="5021"/>
                </a:cubicBezTo>
                <a:lnTo>
                  <a:pt x="15100" y="99"/>
                </a:lnTo>
                <a:cubicBezTo>
                  <a:pt x="15077" y="81"/>
                  <a:pt x="15044" y="78"/>
                  <a:pt x="15018" y="86"/>
                </a:cubicBezTo>
                <a:close/>
                <a:moveTo>
                  <a:pt x="3916" y="7813"/>
                </a:moveTo>
                <a:lnTo>
                  <a:pt x="17684" y="7813"/>
                </a:lnTo>
                <a:cubicBezTo>
                  <a:pt x="17701" y="7813"/>
                  <a:pt x="17717" y="7819"/>
                  <a:pt x="17728" y="7828"/>
                </a:cubicBezTo>
                <a:cubicBezTo>
                  <a:pt x="17740" y="7837"/>
                  <a:pt x="17747" y="7849"/>
                  <a:pt x="17747" y="7862"/>
                </a:cubicBezTo>
                <a:lnTo>
                  <a:pt x="17747" y="8842"/>
                </a:lnTo>
                <a:cubicBezTo>
                  <a:pt x="17747" y="8855"/>
                  <a:pt x="17740" y="8867"/>
                  <a:pt x="17728" y="8876"/>
                </a:cubicBezTo>
                <a:cubicBezTo>
                  <a:pt x="17717" y="8885"/>
                  <a:pt x="17701" y="8890"/>
                  <a:pt x="17684" y="8890"/>
                </a:cubicBezTo>
                <a:lnTo>
                  <a:pt x="3916" y="8890"/>
                </a:lnTo>
                <a:cubicBezTo>
                  <a:pt x="3899" y="8890"/>
                  <a:pt x="3883" y="8885"/>
                  <a:pt x="3872" y="8876"/>
                </a:cubicBezTo>
                <a:cubicBezTo>
                  <a:pt x="3860" y="8867"/>
                  <a:pt x="3853" y="8855"/>
                  <a:pt x="3853" y="8842"/>
                </a:cubicBezTo>
                <a:lnTo>
                  <a:pt x="3853" y="7862"/>
                </a:lnTo>
                <a:cubicBezTo>
                  <a:pt x="3853" y="7849"/>
                  <a:pt x="3860" y="7837"/>
                  <a:pt x="3872" y="7828"/>
                </a:cubicBezTo>
                <a:cubicBezTo>
                  <a:pt x="3883" y="7819"/>
                  <a:pt x="3899" y="7813"/>
                  <a:pt x="3916" y="7813"/>
                </a:cubicBezTo>
                <a:close/>
                <a:moveTo>
                  <a:pt x="3916" y="10498"/>
                </a:moveTo>
                <a:lnTo>
                  <a:pt x="17684" y="10498"/>
                </a:lnTo>
                <a:cubicBezTo>
                  <a:pt x="17701" y="10498"/>
                  <a:pt x="17717" y="10503"/>
                  <a:pt x="17728" y="10512"/>
                </a:cubicBezTo>
                <a:cubicBezTo>
                  <a:pt x="17740" y="10521"/>
                  <a:pt x="17747" y="10533"/>
                  <a:pt x="17747" y="10546"/>
                </a:cubicBezTo>
                <a:lnTo>
                  <a:pt x="17747" y="11526"/>
                </a:lnTo>
                <a:cubicBezTo>
                  <a:pt x="17747" y="11539"/>
                  <a:pt x="17740" y="11551"/>
                  <a:pt x="17728" y="11559"/>
                </a:cubicBezTo>
                <a:cubicBezTo>
                  <a:pt x="17717" y="11568"/>
                  <a:pt x="17701" y="11573"/>
                  <a:pt x="17684" y="11573"/>
                </a:cubicBezTo>
                <a:lnTo>
                  <a:pt x="3916" y="11573"/>
                </a:lnTo>
                <a:cubicBezTo>
                  <a:pt x="3899" y="11573"/>
                  <a:pt x="3883" y="11568"/>
                  <a:pt x="3872" y="11559"/>
                </a:cubicBezTo>
                <a:cubicBezTo>
                  <a:pt x="3860" y="11551"/>
                  <a:pt x="3853" y="11539"/>
                  <a:pt x="3853" y="11526"/>
                </a:cubicBezTo>
                <a:lnTo>
                  <a:pt x="3853" y="10546"/>
                </a:lnTo>
                <a:cubicBezTo>
                  <a:pt x="3853" y="10533"/>
                  <a:pt x="3860" y="10521"/>
                  <a:pt x="3872" y="10512"/>
                </a:cubicBezTo>
                <a:cubicBezTo>
                  <a:pt x="3883" y="10503"/>
                  <a:pt x="3899" y="10498"/>
                  <a:pt x="3916" y="10498"/>
                </a:cubicBezTo>
                <a:close/>
                <a:moveTo>
                  <a:pt x="3916" y="13182"/>
                </a:moveTo>
                <a:lnTo>
                  <a:pt x="17684" y="13182"/>
                </a:lnTo>
                <a:cubicBezTo>
                  <a:pt x="17701" y="13182"/>
                  <a:pt x="17717" y="13187"/>
                  <a:pt x="17728" y="13196"/>
                </a:cubicBezTo>
                <a:cubicBezTo>
                  <a:pt x="17740" y="13205"/>
                  <a:pt x="17747" y="13217"/>
                  <a:pt x="17747" y="13230"/>
                </a:cubicBezTo>
                <a:lnTo>
                  <a:pt x="17747" y="14210"/>
                </a:lnTo>
                <a:cubicBezTo>
                  <a:pt x="17747" y="14223"/>
                  <a:pt x="17740" y="14235"/>
                  <a:pt x="17728" y="14243"/>
                </a:cubicBezTo>
                <a:cubicBezTo>
                  <a:pt x="17717" y="14252"/>
                  <a:pt x="17701" y="14257"/>
                  <a:pt x="17684" y="14257"/>
                </a:cubicBezTo>
                <a:lnTo>
                  <a:pt x="3916" y="14257"/>
                </a:lnTo>
                <a:cubicBezTo>
                  <a:pt x="3899" y="14257"/>
                  <a:pt x="3883" y="14252"/>
                  <a:pt x="3872" y="14243"/>
                </a:cubicBezTo>
                <a:cubicBezTo>
                  <a:pt x="3860" y="14235"/>
                  <a:pt x="3853" y="14223"/>
                  <a:pt x="3853" y="14210"/>
                </a:cubicBezTo>
                <a:lnTo>
                  <a:pt x="3853" y="13230"/>
                </a:lnTo>
                <a:cubicBezTo>
                  <a:pt x="3853" y="13217"/>
                  <a:pt x="3860" y="13205"/>
                  <a:pt x="3872" y="13196"/>
                </a:cubicBezTo>
                <a:cubicBezTo>
                  <a:pt x="3883" y="13187"/>
                  <a:pt x="3899" y="13182"/>
                  <a:pt x="3916" y="13182"/>
                </a:cubicBezTo>
                <a:close/>
                <a:moveTo>
                  <a:pt x="3916" y="15866"/>
                </a:moveTo>
                <a:lnTo>
                  <a:pt x="17684" y="15866"/>
                </a:lnTo>
                <a:cubicBezTo>
                  <a:pt x="17701" y="15866"/>
                  <a:pt x="17717" y="15871"/>
                  <a:pt x="17728" y="15880"/>
                </a:cubicBezTo>
                <a:cubicBezTo>
                  <a:pt x="17740" y="15889"/>
                  <a:pt x="17747" y="15901"/>
                  <a:pt x="17747" y="15914"/>
                </a:cubicBezTo>
                <a:lnTo>
                  <a:pt x="17747" y="16894"/>
                </a:lnTo>
                <a:cubicBezTo>
                  <a:pt x="17747" y="16908"/>
                  <a:pt x="17740" y="16919"/>
                  <a:pt x="17728" y="16928"/>
                </a:cubicBezTo>
                <a:cubicBezTo>
                  <a:pt x="17717" y="16936"/>
                  <a:pt x="17701" y="16941"/>
                  <a:pt x="17684" y="16941"/>
                </a:cubicBezTo>
                <a:lnTo>
                  <a:pt x="3916" y="16941"/>
                </a:lnTo>
                <a:cubicBezTo>
                  <a:pt x="3899" y="16941"/>
                  <a:pt x="3883" y="16936"/>
                  <a:pt x="3872" y="16928"/>
                </a:cubicBezTo>
                <a:cubicBezTo>
                  <a:pt x="3860" y="16919"/>
                  <a:pt x="3853" y="16908"/>
                  <a:pt x="3853" y="16894"/>
                </a:cubicBezTo>
                <a:lnTo>
                  <a:pt x="3853" y="15914"/>
                </a:lnTo>
                <a:cubicBezTo>
                  <a:pt x="3853" y="15901"/>
                  <a:pt x="3860" y="15889"/>
                  <a:pt x="3872" y="15880"/>
                </a:cubicBezTo>
                <a:cubicBezTo>
                  <a:pt x="3883" y="15871"/>
                  <a:pt x="3899" y="15866"/>
                  <a:pt x="3916" y="15866"/>
                </a:cubicBezTo>
                <a:close/>
              </a:path>
            </a:pathLst>
          </a:custGeom>
          <a:blipFill>
            <a:blip r:embed="rId4"/>
          </a:blip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ring numbers"/>
          <p:cNvSpPr txBox="1"/>
          <p:nvPr>
            <p:ph type="title"/>
          </p:nvPr>
        </p:nvSpPr>
        <p:spPr>
          <a:prstGeom prst="rect">
            <a:avLst/>
          </a:prstGeom>
        </p:spPr>
        <p:txBody>
          <a:bodyPr/>
          <a:lstStyle/>
          <a:p>
            <a:pPr/>
            <a:r>
              <a:t>Sharing numbers</a:t>
            </a:r>
          </a:p>
        </p:txBody>
      </p:sp>
      <p:sp>
        <p:nvSpPr>
          <p:cNvPr id="194" name="Slide Subtitle"/>
          <p:cNvSpPr txBox="1"/>
          <p:nvPr>
            <p:ph type="body" idx="21"/>
          </p:nvPr>
        </p:nvSpPr>
        <p:spPr>
          <a:prstGeom prst="rect">
            <a:avLst/>
          </a:prstGeom>
        </p:spPr>
        <p:txBody>
          <a:bodyPr/>
          <a:lstStyle/>
          <a:p>
            <a:pPr/>
          </a:p>
        </p:txBody>
      </p:sp>
      <p:sp>
        <p:nvSpPr>
          <p:cNvPr id="195" name="Share a secret (s = 42) between people (n = 3)…"/>
          <p:cNvSpPr txBox="1"/>
          <p:nvPr>
            <p:ph type="body" idx="1"/>
          </p:nvPr>
        </p:nvSpPr>
        <p:spPr>
          <a:prstGeom prst="rect">
            <a:avLst/>
          </a:prstGeom>
        </p:spPr>
        <p:txBody>
          <a:bodyPr/>
          <a:lstStyle/>
          <a:p>
            <a:pPr/>
            <a:r>
              <a:t> Share a secret (</a:t>
            </a:r>
            <a:r>
              <a:rPr>
                <a:solidFill>
                  <a:schemeClr val="accent4">
                    <a:hueOff val="-476017"/>
                    <a:lumOff val="-10042"/>
                  </a:schemeClr>
                </a:solidFill>
              </a:rPr>
              <a:t>s = 42</a:t>
            </a:r>
            <a:r>
              <a:t>) between people (</a:t>
            </a:r>
            <a:r>
              <a:rPr>
                <a:solidFill>
                  <a:schemeClr val="accent1"/>
                </a:solidFill>
              </a:rPr>
              <a:t>n = 3</a:t>
            </a:r>
            <a:r>
              <a:t>)</a:t>
            </a:r>
            <a:endParaRPr>
              <a:solidFill>
                <a:schemeClr val="accent1"/>
              </a:solidFill>
            </a:endParaRPr>
          </a:p>
          <a:p>
            <a:pPr lvl="1">
              <a:buChar char="-"/>
            </a:pPr>
            <a:r>
              <a:t>Pick n-1 </a:t>
            </a:r>
            <a:r>
              <a:rPr>
                <a:solidFill>
                  <a:schemeClr val="accent3">
                    <a:hueOff val="362282"/>
                    <a:satOff val="31803"/>
                    <a:lumOff val="-18242"/>
                  </a:schemeClr>
                </a:solidFill>
              </a:rPr>
              <a:t>random</a:t>
            </a:r>
            <a:r>
              <a:t> numbers: </a:t>
            </a:r>
            <a:r>
              <a:rPr>
                <a:solidFill>
                  <a:schemeClr val="accent3">
                    <a:hueOff val="362282"/>
                    <a:satOff val="31803"/>
                    <a:lumOff val="-18242"/>
                  </a:schemeClr>
                </a:solidFill>
              </a:rPr>
              <a:t>12</a:t>
            </a:r>
            <a:r>
              <a:t>, </a:t>
            </a:r>
            <a:r>
              <a:rPr>
                <a:solidFill>
                  <a:schemeClr val="accent3">
                    <a:hueOff val="362282"/>
                    <a:satOff val="31803"/>
                    <a:lumOff val="-18242"/>
                  </a:schemeClr>
                </a:solidFill>
              </a:rPr>
              <a:t>27</a:t>
            </a:r>
          </a:p>
          <a:p>
            <a:pPr lvl="1">
              <a:buChar char="-"/>
            </a:pPr>
            <a:r>
              <a:t>Give </a:t>
            </a:r>
            <a:r>
              <a:rPr>
                <a:solidFill>
                  <a:schemeClr val="accent1"/>
                </a:solidFill>
              </a:rPr>
              <a:t>12</a:t>
            </a:r>
            <a:r>
              <a:t>, </a:t>
            </a:r>
            <a:r>
              <a:rPr>
                <a:solidFill>
                  <a:schemeClr val="accent1"/>
                </a:solidFill>
              </a:rPr>
              <a:t>27</a:t>
            </a:r>
            <a:r>
              <a:t>, and 42-(12+27)=</a:t>
            </a:r>
            <a:r>
              <a:rPr>
                <a:solidFill>
                  <a:schemeClr val="accent1"/>
                </a:solidFill>
              </a:rPr>
              <a:t>3 </a:t>
            </a:r>
            <a:r>
              <a:t>to the 3 people</a:t>
            </a:r>
          </a:p>
          <a:p>
            <a:pPr lvl="1">
              <a:buChar char="-"/>
            </a:pPr>
            <a:r>
              <a:t>Can they work together to get back the secret?</a:t>
            </a:r>
          </a:p>
          <a:p>
            <a:pPr lvl="8" marL="0" indent="5080000">
              <a:buSzTx/>
              <a:buNone/>
            </a:pPr>
            <a:r>
              <a:t>12+27+3 = </a:t>
            </a:r>
            <a:r>
              <a:rPr>
                <a:solidFill>
                  <a:schemeClr val="accent4">
                    <a:hueOff val="-476017"/>
                    <a:lumOff val="-10042"/>
                  </a:schemeClr>
                </a:solidFill>
              </a:rPr>
              <a:t>42</a:t>
            </a:r>
          </a:p>
          <a:p>
            <a:pPr lvl="1" marL="0" indent="457200" algn="ctr">
              <a:buSzTx/>
              <a:buNone/>
            </a:pPr>
          </a:p>
        </p:txBody>
      </p:sp>
      <p:sp>
        <p:nvSpPr>
          <p:cNvPr id="196" name="random: don’t depend on s"/>
          <p:cNvSpPr txBox="1"/>
          <p:nvPr/>
        </p:nvSpPr>
        <p:spPr>
          <a:xfrm>
            <a:off x="15650246" y="623768"/>
            <a:ext cx="753496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chemeClr val="accent4">
                    <a:hueOff val="-476017"/>
                    <a:lumOff val="-10042"/>
                  </a:schemeClr>
                </a:solidFill>
              </a:defRPr>
            </a:pPr>
            <a:r>
              <a:rPr>
                <a:solidFill>
                  <a:schemeClr val="accent3">
                    <a:hueOff val="362282"/>
                    <a:satOff val="31803"/>
                    <a:lumOff val="-18242"/>
                  </a:schemeClr>
                </a:solidFill>
              </a:rPr>
              <a:t>random</a:t>
            </a:r>
            <a:r>
              <a:rPr>
                <a:solidFill>
                  <a:srgbClr val="000000"/>
                </a:solidFill>
              </a:rPr>
              <a:t>: don’t depend on s</a:t>
            </a:r>
          </a:p>
        </p:txBody>
      </p:sp>
      <p:sp>
        <p:nvSpPr>
          <p:cNvPr id="197" name="Share"/>
          <p:cNvSpPr txBox="1"/>
          <p:nvPr/>
        </p:nvSpPr>
        <p:spPr>
          <a:xfrm>
            <a:off x="16161489" y="6061543"/>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198" name="Rectangle"/>
          <p:cNvSpPr/>
          <p:nvPr/>
        </p:nvSpPr>
        <p:spPr>
          <a:xfrm>
            <a:off x="1522330" y="5261447"/>
            <a:ext cx="14368101" cy="2420711"/>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99" name="Reconstruct"/>
          <p:cNvSpPr txBox="1"/>
          <p:nvPr/>
        </p:nvSpPr>
        <p:spPr>
          <a:xfrm>
            <a:off x="16125803" y="8678719"/>
            <a:ext cx="3693262"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Reconstruct</a:t>
            </a:r>
          </a:p>
        </p:txBody>
      </p:sp>
      <p:sp>
        <p:nvSpPr>
          <p:cNvPr id="200" name="Rectangle"/>
          <p:cNvSpPr/>
          <p:nvPr/>
        </p:nvSpPr>
        <p:spPr>
          <a:xfrm>
            <a:off x="1522330" y="7878622"/>
            <a:ext cx="14368101" cy="2420712"/>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ring numbers"/>
          <p:cNvSpPr txBox="1"/>
          <p:nvPr>
            <p:ph type="title"/>
          </p:nvPr>
        </p:nvSpPr>
        <p:spPr>
          <a:prstGeom prst="rect">
            <a:avLst/>
          </a:prstGeom>
        </p:spPr>
        <p:txBody>
          <a:bodyPr/>
          <a:lstStyle/>
          <a:p>
            <a:pPr/>
            <a:r>
              <a:t>Sharing numbers</a:t>
            </a:r>
          </a:p>
        </p:txBody>
      </p:sp>
      <p:sp>
        <p:nvSpPr>
          <p:cNvPr id="205" name="Slide Subtitle"/>
          <p:cNvSpPr txBox="1"/>
          <p:nvPr>
            <p:ph type="body" idx="21"/>
          </p:nvPr>
        </p:nvSpPr>
        <p:spPr>
          <a:prstGeom prst="rect">
            <a:avLst/>
          </a:prstGeom>
        </p:spPr>
        <p:txBody>
          <a:bodyPr/>
          <a:lstStyle/>
          <a:p>
            <a:pPr/>
          </a:p>
        </p:txBody>
      </p:sp>
      <p:sp>
        <p:nvSpPr>
          <p:cNvPr id="206" name="Share a secret (s = 42) between people (n = 3)…"/>
          <p:cNvSpPr txBox="1"/>
          <p:nvPr>
            <p:ph type="body" idx="1"/>
          </p:nvPr>
        </p:nvSpPr>
        <p:spPr>
          <a:prstGeom prst="rect">
            <a:avLst/>
          </a:prstGeom>
        </p:spPr>
        <p:txBody>
          <a:bodyPr/>
          <a:lstStyle/>
          <a:p>
            <a:pPr/>
            <a:r>
              <a:t> Share a secret (</a:t>
            </a:r>
            <a:r>
              <a:rPr>
                <a:solidFill>
                  <a:schemeClr val="accent4">
                    <a:hueOff val="-476017"/>
                    <a:lumOff val="-10042"/>
                  </a:schemeClr>
                </a:solidFill>
              </a:rPr>
              <a:t>s = 42</a:t>
            </a:r>
            <a:r>
              <a:t>) between people (</a:t>
            </a:r>
            <a:r>
              <a:rPr>
                <a:solidFill>
                  <a:schemeClr val="accent1"/>
                </a:solidFill>
              </a:rPr>
              <a:t>n = 3</a:t>
            </a:r>
            <a:r>
              <a:t>)</a:t>
            </a:r>
            <a:endParaRPr>
              <a:solidFill>
                <a:schemeClr val="accent1"/>
              </a:solidFill>
            </a:endParaRPr>
          </a:p>
          <a:p>
            <a:pPr lvl="1">
              <a:buChar char="-"/>
            </a:pPr>
            <a:r>
              <a:t>Pick n-1 </a:t>
            </a:r>
            <a:r>
              <a:rPr>
                <a:solidFill>
                  <a:schemeClr val="accent3">
                    <a:hueOff val="362282"/>
                    <a:satOff val="31803"/>
                    <a:lumOff val="-18242"/>
                  </a:schemeClr>
                </a:solidFill>
              </a:rPr>
              <a:t>random</a:t>
            </a:r>
            <a:r>
              <a:t> numbers: </a:t>
            </a:r>
            <a:r>
              <a:rPr>
                <a:solidFill>
                  <a:schemeClr val="accent1"/>
                </a:solidFill>
              </a:rPr>
              <a:t>12</a:t>
            </a:r>
            <a:r>
              <a:t>, </a:t>
            </a:r>
            <a:r>
              <a:rPr>
                <a:solidFill>
                  <a:schemeClr val="accent1"/>
                </a:solidFill>
              </a:rPr>
              <a:t>27</a:t>
            </a:r>
          </a:p>
          <a:p>
            <a:pPr lvl="1">
              <a:buChar char="-"/>
            </a:pPr>
            <a:r>
              <a:t>Give </a:t>
            </a:r>
            <a:r>
              <a:rPr>
                <a:solidFill>
                  <a:schemeClr val="accent1"/>
                </a:solidFill>
              </a:rPr>
              <a:t>12</a:t>
            </a:r>
            <a:r>
              <a:t>, </a:t>
            </a:r>
            <a:r>
              <a:rPr>
                <a:solidFill>
                  <a:schemeClr val="accent1"/>
                </a:solidFill>
              </a:rPr>
              <a:t>27</a:t>
            </a:r>
            <a:r>
              <a:t>, and 42-(12+27)=</a:t>
            </a:r>
            <a:r>
              <a:rPr>
                <a:solidFill>
                  <a:schemeClr val="accent1"/>
                </a:solidFill>
              </a:rPr>
              <a:t>3 </a:t>
            </a:r>
            <a:r>
              <a:t>to the 3 people</a:t>
            </a:r>
          </a:p>
          <a:p>
            <a:pPr lvl="1">
              <a:buChar char="-"/>
            </a:pPr>
            <a:r>
              <a:t>Can they work together to get back the secret?</a:t>
            </a:r>
          </a:p>
          <a:p>
            <a:pPr lvl="8" marL="0" indent="5080000">
              <a:buSzTx/>
              <a:buNone/>
            </a:pPr>
            <a:r>
              <a:t>12+27+3 = </a:t>
            </a:r>
            <a:r>
              <a:rPr>
                <a:solidFill>
                  <a:schemeClr val="accent4">
                    <a:hueOff val="-476017"/>
                    <a:lumOff val="-10042"/>
                  </a:schemeClr>
                </a:solidFill>
              </a:rPr>
              <a:t>42</a:t>
            </a:r>
          </a:p>
          <a:p>
            <a:pPr lvl="1" marL="0" indent="457200" algn="ctr">
              <a:buSzTx/>
              <a:buNone/>
            </a:pPr>
          </a:p>
          <a:p>
            <a:pPr lvl="1" marL="0" indent="0">
              <a:buSzTx/>
              <a:buNone/>
            </a:pPr>
            <a:r>
              <a:t>This is an </a:t>
            </a:r>
            <a:r>
              <a:rPr b="1"/>
              <a:t>n-out-of-n</a:t>
            </a:r>
            <a:r>
              <a:t> secret sharing (for any number n)</a:t>
            </a:r>
          </a:p>
        </p:txBody>
      </p:sp>
      <p:sp>
        <p:nvSpPr>
          <p:cNvPr id="207" name="Share"/>
          <p:cNvSpPr txBox="1"/>
          <p:nvPr/>
        </p:nvSpPr>
        <p:spPr>
          <a:xfrm>
            <a:off x="16161489" y="6061543"/>
            <a:ext cx="1797407"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Share</a:t>
            </a:r>
          </a:p>
        </p:txBody>
      </p:sp>
      <p:sp>
        <p:nvSpPr>
          <p:cNvPr id="208" name="Rectangle"/>
          <p:cNvSpPr/>
          <p:nvPr/>
        </p:nvSpPr>
        <p:spPr>
          <a:xfrm>
            <a:off x="1522330" y="5261447"/>
            <a:ext cx="14368101" cy="2420711"/>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9" name="Reconstruct"/>
          <p:cNvSpPr txBox="1"/>
          <p:nvPr/>
        </p:nvSpPr>
        <p:spPr>
          <a:xfrm>
            <a:off x="16125803" y="8678719"/>
            <a:ext cx="3693262"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4800">
                <a:solidFill>
                  <a:schemeClr val="accent1"/>
                </a:solidFill>
              </a:defRPr>
            </a:lvl1pPr>
          </a:lstStyle>
          <a:p>
            <a:pPr/>
            <a:r>
              <a:t>Reconstruct</a:t>
            </a:r>
          </a:p>
        </p:txBody>
      </p:sp>
      <p:sp>
        <p:nvSpPr>
          <p:cNvPr id="210" name="Rectangle"/>
          <p:cNvSpPr/>
          <p:nvPr/>
        </p:nvSpPr>
        <p:spPr>
          <a:xfrm>
            <a:off x="1522330" y="7878622"/>
            <a:ext cx="14368101" cy="2420712"/>
          </a:xfrm>
          <a:prstGeom prst="rect">
            <a:avLst/>
          </a:prstGeom>
          <a:ln w="76200">
            <a:solidFill>
              <a:schemeClr val="accent1"/>
            </a:solidFill>
            <a:prstDash val="sysDot"/>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1" name="random: don’t depend on s"/>
          <p:cNvSpPr txBox="1"/>
          <p:nvPr/>
        </p:nvSpPr>
        <p:spPr>
          <a:xfrm>
            <a:off x="15650246" y="623768"/>
            <a:ext cx="7534962"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chemeClr val="accent4">
                    <a:hueOff val="-476017"/>
                    <a:lumOff val="-10042"/>
                  </a:schemeClr>
                </a:solidFill>
              </a:defRPr>
            </a:pPr>
            <a:r>
              <a:rPr>
                <a:solidFill>
                  <a:schemeClr val="accent3">
                    <a:hueOff val="362282"/>
                    <a:satOff val="31803"/>
                    <a:lumOff val="-18242"/>
                  </a:schemeClr>
                </a:solidFill>
              </a:rPr>
              <a:t>random</a:t>
            </a:r>
            <a:r>
              <a:rPr>
                <a:solidFill>
                  <a:srgbClr val="000000"/>
                </a:solidFill>
              </a:rPr>
              <a:t>: don’t depend on 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What about reconstructing with less than n (out of n) shares?"/>
          <p:cNvSpPr txBox="1"/>
          <p:nvPr>
            <p:ph type="body" sz="half" idx="1"/>
          </p:nvPr>
        </p:nvSpPr>
        <p:spPr>
          <a:prstGeom prst="rect">
            <a:avLst/>
          </a:prstGeom>
        </p:spPr>
        <p:txBody>
          <a:bodyPr/>
          <a:lstStyle/>
          <a:p>
            <a:pPr algn="l">
              <a:defRPr spc="-100" sz="5000"/>
            </a:pPr>
            <a:r>
              <a:t>What about reconstructing with </a:t>
            </a:r>
            <a:r>
              <a:rPr>
                <a:solidFill>
                  <a:schemeClr val="accent1"/>
                </a:solidFill>
              </a:rPr>
              <a:t>less than n </a:t>
            </a:r>
            <a:r>
              <a:t>(out of n) shares?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19" name="poly_graph_nozeros.png" descr="poly_graph_nozeros.png"/>
          <p:cNvPicPr>
            <a:picLocks noChangeAspect="1"/>
          </p:cNvPicPr>
          <p:nvPr/>
        </p:nvPicPr>
        <p:blipFill>
          <a:blip r:embed="rId2">
            <a:extLst/>
          </a:blip>
          <a:stretch>
            <a:fillRect/>
          </a:stretch>
        </p:blipFill>
        <p:spPr>
          <a:xfrm>
            <a:off x="10879292" y="3986964"/>
            <a:ext cx="12536809" cy="8779092"/>
          </a:xfrm>
          <a:prstGeom prst="rect">
            <a:avLst/>
          </a:prstGeom>
          <a:ln w="12700">
            <a:miter lim="400000"/>
          </a:ln>
        </p:spPr>
      </p:pic>
      <p:sp>
        <p:nvSpPr>
          <p:cNvPr id="220" name="y-intercept:…"/>
          <p:cNvSpPr txBox="1"/>
          <p:nvPr>
            <p:ph type="body" sz="half" idx="1"/>
          </p:nvPr>
        </p:nvSpPr>
        <p:spPr>
          <a:xfrm>
            <a:off x="1206500" y="4248504"/>
            <a:ext cx="10043021" cy="8256012"/>
          </a:xfrm>
          <a:prstGeom prst="rect">
            <a:avLst/>
          </a:prstGeom>
        </p:spPr>
        <p:txBody>
          <a:bodyPr/>
          <a:lstStyle/>
          <a:p>
            <a:pPr/>
            <a:r>
              <a:rPr u="sng"/>
              <a:t>y-intercept</a:t>
            </a:r>
            <a:r>
              <a:t>: </a:t>
            </a:r>
          </a:p>
          <a:p>
            <a:pPr lvl="1">
              <a:buClr>
                <a:srgbClr val="000000"/>
              </a:buClr>
              <a:buChar char="-"/>
              <a:defRPr>
                <a:solidFill>
                  <a:schemeClr val="accent4">
                    <a:hueOff val="-476017"/>
                    <a:lumOff val="-10042"/>
                  </a:schemeClr>
                </a:solidFill>
              </a:defRPr>
            </a:pPr>
            <a:r>
              <a:t>f(0)</a:t>
            </a:r>
          </a:p>
          <a:p>
            <a:pPr lvl="1">
              <a:buClr>
                <a:srgbClr val="000000"/>
              </a:buClr>
              <a:buChar char="-"/>
              <a:defRPr>
                <a:solidFill>
                  <a:schemeClr val="accent4">
                    <a:hueOff val="-476017"/>
                    <a:lumOff val="-10042"/>
                  </a:schemeClr>
                </a:solidFill>
              </a:defRPr>
            </a:pPr>
            <a:r>
              <a:rPr>
                <a:solidFill>
                  <a:srgbClr val="000000"/>
                </a:solidFill>
              </a:rPr>
              <a:t>the constant term in the equation:</a:t>
            </a:r>
            <a:endParaRPr>
              <a:solidFill>
                <a:srgbClr val="000000"/>
              </a:solidFill>
            </a:endParaRPr>
          </a:p>
          <a:p>
            <a:pPr lvl="4" marL="0" indent="1828800">
              <a:buSzTx/>
              <a:buNone/>
              <a:defRPr>
                <a:solidFill>
                  <a:schemeClr val="accent4">
                    <a:hueOff val="-476017"/>
                    <a:lumOff val="-10042"/>
                  </a:schemeClr>
                </a:solidFill>
              </a:defRPr>
            </a:pPr>
            <a:r>
              <a:rPr>
                <a:solidFill>
                  <a:srgbClr val="000000"/>
                </a:solidFill>
              </a:rPr>
              <a:t>f(x) = x</a:t>
            </a:r>
            <a:r>
              <a:rPr baseline="31999">
                <a:solidFill>
                  <a:srgbClr val="000000"/>
                </a:solidFill>
              </a:rPr>
              <a:t>3</a:t>
            </a:r>
            <a:r>
              <a:rPr>
                <a:solidFill>
                  <a:srgbClr val="000000"/>
                </a:solidFill>
              </a:rPr>
              <a:t> - 2x</a:t>
            </a:r>
            <a:r>
              <a:rPr baseline="31999">
                <a:solidFill>
                  <a:srgbClr val="000000"/>
                </a:solidFill>
              </a:rPr>
              <a:t>2</a:t>
            </a:r>
            <a:r>
              <a:rPr>
                <a:solidFill>
                  <a:srgbClr val="000000"/>
                </a:solidFill>
              </a:rPr>
              <a:t> - x + </a:t>
            </a:r>
            <a:r>
              <a:t>3</a:t>
            </a:r>
          </a:p>
        </p:txBody>
      </p:sp>
      <p:sp>
        <p:nvSpPr>
          <p:cNvPr id="221" name="Polynomial Review: Terms"/>
          <p:cNvSpPr txBox="1"/>
          <p:nvPr>
            <p:ph type="title"/>
          </p:nvPr>
        </p:nvSpPr>
        <p:spPr>
          <a:prstGeom prst="rect">
            <a:avLst/>
          </a:prstGeom>
        </p:spPr>
        <p:txBody>
          <a:bodyPr/>
          <a:lstStyle/>
          <a:p>
            <a:pPr/>
            <a:r>
              <a:t>Polynomial Review: Terms</a:t>
            </a:r>
          </a:p>
        </p:txBody>
      </p:sp>
      <p:sp>
        <p:nvSpPr>
          <p:cNvPr id="222" name="Slide Subtitle"/>
          <p:cNvSpPr txBox="1"/>
          <p:nvPr>
            <p:ph type="body" idx="21"/>
          </p:nvPr>
        </p:nvSpPr>
        <p:spPr>
          <a:prstGeom prst="rect">
            <a:avLst/>
          </a:prstGeom>
        </p:spPr>
        <p:txBody>
          <a:bodyPr/>
          <a:lstStyle/>
          <a:p>
            <a:pPr/>
          </a:p>
        </p:txBody>
      </p:sp>
      <p:sp>
        <p:nvSpPr>
          <p:cNvPr id="223" name="y-intercept"/>
          <p:cNvSpPr txBox="1"/>
          <p:nvPr/>
        </p:nvSpPr>
        <p:spPr>
          <a:xfrm>
            <a:off x="12759070" y="5505032"/>
            <a:ext cx="231617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3600">
                <a:solidFill>
                  <a:schemeClr val="accent4">
                    <a:hueOff val="-476017"/>
                    <a:lumOff val="-10042"/>
                  </a:schemeClr>
                </a:solidFill>
              </a:defRPr>
            </a:lvl1pPr>
          </a:lstStyle>
          <a:p>
            <a:pPr/>
            <a:r>
              <a:t>y-intercept</a:t>
            </a:r>
          </a:p>
        </p:txBody>
      </p:sp>
      <p:sp>
        <p:nvSpPr>
          <p:cNvPr id="224" name="Line"/>
          <p:cNvSpPr/>
          <p:nvPr/>
        </p:nvSpPr>
        <p:spPr>
          <a:xfrm>
            <a:off x="14269073" y="6235584"/>
            <a:ext cx="1496636" cy="1254431"/>
          </a:xfrm>
          <a:prstGeom prst="line">
            <a:avLst/>
          </a:prstGeom>
          <a:ln w="50800">
            <a:solidFill>
              <a:schemeClr val="accent4">
                <a:hueOff val="-476017"/>
                <a:lumOff val="-10042"/>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6" name="y-intercept:…"/>
          <p:cNvSpPr txBox="1"/>
          <p:nvPr>
            <p:ph type="body" sz="half" idx="1"/>
          </p:nvPr>
        </p:nvSpPr>
        <p:spPr>
          <a:xfrm>
            <a:off x="1206500" y="4248504"/>
            <a:ext cx="10043021" cy="8256012"/>
          </a:xfrm>
          <a:prstGeom prst="rect">
            <a:avLst/>
          </a:prstGeom>
        </p:spPr>
        <p:txBody>
          <a:bodyPr/>
          <a:lstStyle/>
          <a:p>
            <a:pPr/>
            <a:r>
              <a:rPr u="sng"/>
              <a:t>y-intercept</a:t>
            </a:r>
            <a:r>
              <a:t>: </a:t>
            </a:r>
          </a:p>
          <a:p>
            <a:pPr lvl="1">
              <a:buClr>
                <a:srgbClr val="000000"/>
              </a:buClr>
              <a:buChar char="-"/>
              <a:defRPr>
                <a:solidFill>
                  <a:schemeClr val="accent4">
                    <a:hueOff val="-476017"/>
                    <a:lumOff val="-10042"/>
                  </a:schemeClr>
                </a:solidFill>
              </a:defRPr>
            </a:pPr>
            <a:r>
              <a:t>f(0)</a:t>
            </a:r>
          </a:p>
          <a:p>
            <a:pPr lvl="1">
              <a:buClr>
                <a:srgbClr val="000000"/>
              </a:buClr>
              <a:buChar char="-"/>
              <a:defRPr>
                <a:solidFill>
                  <a:schemeClr val="accent4">
                    <a:hueOff val="-476017"/>
                    <a:lumOff val="-10042"/>
                  </a:schemeClr>
                </a:solidFill>
              </a:defRPr>
            </a:pPr>
            <a:r>
              <a:rPr>
                <a:solidFill>
                  <a:srgbClr val="000000"/>
                </a:solidFill>
              </a:rPr>
              <a:t>the constant term in the equation: </a:t>
            </a:r>
            <a:endParaRPr>
              <a:solidFill>
                <a:srgbClr val="000000"/>
              </a:solidFill>
            </a:endParaRPr>
          </a:p>
          <a:p>
            <a:pPr lvl="4" marL="0" indent="1828800">
              <a:buSzTx/>
              <a:buNone/>
              <a:defRPr>
                <a:solidFill>
                  <a:schemeClr val="accent4">
                    <a:hueOff val="-476017"/>
                    <a:lumOff val="-10042"/>
                  </a:schemeClr>
                </a:solidFill>
              </a:defRPr>
            </a:pPr>
            <a:r>
              <a:rPr>
                <a:solidFill>
                  <a:srgbClr val="000000"/>
                </a:solidFill>
              </a:rPr>
              <a:t>f(x) = x</a:t>
            </a:r>
            <a:r>
              <a:rPr baseline="31999">
                <a:solidFill>
                  <a:srgbClr val="000000"/>
                </a:solidFill>
              </a:rPr>
              <a:t>3</a:t>
            </a:r>
            <a:r>
              <a:rPr>
                <a:solidFill>
                  <a:srgbClr val="000000"/>
                </a:solidFill>
              </a:rPr>
              <a:t> - 2x</a:t>
            </a:r>
            <a:r>
              <a:rPr baseline="31999">
                <a:solidFill>
                  <a:srgbClr val="000000"/>
                </a:solidFill>
              </a:rPr>
              <a:t>2</a:t>
            </a:r>
            <a:r>
              <a:rPr>
                <a:solidFill>
                  <a:srgbClr val="000000"/>
                </a:solidFill>
              </a:rPr>
              <a:t> - x + </a:t>
            </a:r>
            <a:r>
              <a:t>3</a:t>
            </a:r>
            <a:endParaRPr>
              <a:solidFill>
                <a:srgbClr val="000000"/>
              </a:solidFill>
            </a:endParaRPr>
          </a:p>
          <a:p>
            <a:pPr>
              <a:buClr>
                <a:srgbClr val="000000"/>
              </a:buClr>
            </a:pPr>
            <a:r>
              <a:rPr u="sng"/>
              <a:t>zeros</a:t>
            </a:r>
            <a:r>
              <a:t>:</a:t>
            </a:r>
          </a:p>
          <a:p>
            <a:pPr lvl="1">
              <a:buClr>
                <a:srgbClr val="000000"/>
              </a:buClr>
            </a:pPr>
            <a:r>
              <a:t>Values of x where </a:t>
            </a:r>
            <a:r>
              <a:rPr>
                <a:solidFill>
                  <a:schemeClr val="accent3">
                    <a:hueOff val="362282"/>
                    <a:satOff val="31803"/>
                    <a:lumOff val="-18242"/>
                  </a:schemeClr>
                </a:solidFill>
              </a:rPr>
              <a:t>f(x) = 0</a:t>
            </a:r>
          </a:p>
        </p:txBody>
      </p:sp>
      <p:pic>
        <p:nvPicPr>
          <p:cNvPr id="227" name="poly_graph.png" descr="poly_graph.png"/>
          <p:cNvPicPr>
            <a:picLocks noChangeAspect="1"/>
          </p:cNvPicPr>
          <p:nvPr/>
        </p:nvPicPr>
        <p:blipFill>
          <a:blip r:embed="rId2">
            <a:extLst/>
          </a:blip>
          <a:stretch>
            <a:fillRect/>
          </a:stretch>
        </p:blipFill>
        <p:spPr>
          <a:xfrm>
            <a:off x="10879291" y="3986964"/>
            <a:ext cx="12536810" cy="8779092"/>
          </a:xfrm>
          <a:prstGeom prst="rect">
            <a:avLst/>
          </a:prstGeom>
          <a:ln w="12700">
            <a:miter lim="400000"/>
          </a:ln>
        </p:spPr>
      </p:pic>
      <p:sp>
        <p:nvSpPr>
          <p:cNvPr id="228" name="Polynomial Review: Terms"/>
          <p:cNvSpPr txBox="1"/>
          <p:nvPr>
            <p:ph type="title"/>
          </p:nvPr>
        </p:nvSpPr>
        <p:spPr>
          <a:prstGeom prst="rect">
            <a:avLst/>
          </a:prstGeom>
        </p:spPr>
        <p:txBody>
          <a:bodyPr/>
          <a:lstStyle/>
          <a:p>
            <a:pPr/>
            <a:r>
              <a:t>Polynomial Review: Terms</a:t>
            </a:r>
          </a:p>
        </p:txBody>
      </p:sp>
      <p:sp>
        <p:nvSpPr>
          <p:cNvPr id="229" name="Slide Subtitle"/>
          <p:cNvSpPr txBox="1"/>
          <p:nvPr>
            <p:ph type="body" idx="21"/>
          </p:nvPr>
        </p:nvSpPr>
        <p:spPr>
          <a:prstGeom prst="rect">
            <a:avLst/>
          </a:prstGeom>
        </p:spPr>
        <p:txBody>
          <a:bodyPr/>
          <a:lstStyle/>
          <a:p>
            <a:pPr/>
          </a:p>
        </p:txBody>
      </p:sp>
      <p:sp>
        <p:nvSpPr>
          <p:cNvPr id="230" name="y-intercept"/>
          <p:cNvSpPr txBox="1"/>
          <p:nvPr/>
        </p:nvSpPr>
        <p:spPr>
          <a:xfrm>
            <a:off x="12759070" y="5505032"/>
            <a:ext cx="2316176"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3600">
                <a:solidFill>
                  <a:schemeClr val="accent4">
                    <a:hueOff val="-476017"/>
                    <a:lumOff val="-10042"/>
                  </a:schemeClr>
                </a:solidFill>
              </a:defRPr>
            </a:lvl1pPr>
          </a:lstStyle>
          <a:p>
            <a:pPr/>
            <a:r>
              <a:t>y-intercept</a:t>
            </a:r>
          </a:p>
        </p:txBody>
      </p:sp>
      <p:sp>
        <p:nvSpPr>
          <p:cNvPr id="231" name="Line"/>
          <p:cNvSpPr/>
          <p:nvPr/>
        </p:nvSpPr>
        <p:spPr>
          <a:xfrm>
            <a:off x="14269073" y="6235584"/>
            <a:ext cx="1496636" cy="1254431"/>
          </a:xfrm>
          <a:prstGeom prst="line">
            <a:avLst/>
          </a:prstGeom>
          <a:ln w="50800">
            <a:solidFill>
              <a:schemeClr val="accent4">
                <a:hueOff val="-476017"/>
                <a:lumOff val="-10042"/>
              </a:schemeClr>
            </a:solidFill>
            <a:miter lim="400000"/>
            <a:tailEnd type="triangle"/>
          </a:ln>
        </p:spPr>
        <p:txBody>
          <a:bodyPr lIns="50800" tIns="50800" rIns="50800" bIns="50800" anchor="ctr"/>
          <a:lstStyle/>
          <a:p>
            <a:pPr/>
          </a:p>
        </p:txBody>
      </p:sp>
      <p:sp>
        <p:nvSpPr>
          <p:cNvPr id="232" name="zeros"/>
          <p:cNvSpPr txBox="1"/>
          <p:nvPr/>
        </p:nvSpPr>
        <p:spPr>
          <a:xfrm>
            <a:off x="17852273" y="10387697"/>
            <a:ext cx="1214324"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3600">
                <a:solidFill>
                  <a:schemeClr val="accent3">
                    <a:hueOff val="362282"/>
                    <a:satOff val="31803"/>
                    <a:lumOff val="-18242"/>
                  </a:schemeClr>
                </a:solidFill>
              </a:defRPr>
            </a:lvl1pPr>
          </a:lstStyle>
          <a:p>
            <a:pPr/>
            <a:r>
              <a:t>zeros</a:t>
            </a:r>
          </a:p>
        </p:txBody>
      </p:sp>
      <p:sp>
        <p:nvSpPr>
          <p:cNvPr id="233" name="Line"/>
          <p:cNvSpPr/>
          <p:nvPr/>
        </p:nvSpPr>
        <p:spPr>
          <a:xfrm flipH="1" flipV="1">
            <a:off x="14438051" y="8553912"/>
            <a:ext cx="3214541" cy="2000526"/>
          </a:xfrm>
          <a:prstGeom prst="line">
            <a:avLst/>
          </a:prstGeom>
          <a:ln w="50800">
            <a:solidFill>
              <a:schemeClr val="accent3">
                <a:hueOff val="362282"/>
                <a:satOff val="31803"/>
                <a:lumOff val="-18242"/>
              </a:schemeClr>
            </a:solidFill>
            <a:miter lim="400000"/>
            <a:tailEnd type="triangle"/>
          </a:ln>
        </p:spPr>
        <p:txBody>
          <a:bodyPr lIns="50800" tIns="50800" rIns="50800" bIns="50800" anchor="ctr"/>
          <a:lstStyle/>
          <a:p>
            <a:pPr/>
          </a:p>
        </p:txBody>
      </p:sp>
      <p:sp>
        <p:nvSpPr>
          <p:cNvPr id="234" name="Line"/>
          <p:cNvSpPr/>
          <p:nvPr/>
        </p:nvSpPr>
        <p:spPr>
          <a:xfrm flipH="1" flipV="1">
            <a:off x="17626834" y="8558523"/>
            <a:ext cx="696258" cy="1795973"/>
          </a:xfrm>
          <a:prstGeom prst="line">
            <a:avLst/>
          </a:prstGeom>
          <a:ln w="50800">
            <a:solidFill>
              <a:schemeClr val="accent3">
                <a:hueOff val="362282"/>
                <a:satOff val="31803"/>
                <a:lumOff val="-18242"/>
              </a:schemeClr>
            </a:solidFill>
            <a:miter lim="400000"/>
            <a:tailEnd type="triangle"/>
          </a:ln>
        </p:spPr>
        <p:txBody>
          <a:bodyPr lIns="50800" tIns="50800" rIns="50800" bIns="50800" anchor="ctr"/>
          <a:lstStyle/>
          <a:p>
            <a:pPr/>
          </a:p>
        </p:txBody>
      </p:sp>
      <p:sp>
        <p:nvSpPr>
          <p:cNvPr id="235" name="Line"/>
          <p:cNvSpPr/>
          <p:nvPr/>
        </p:nvSpPr>
        <p:spPr>
          <a:xfrm flipV="1">
            <a:off x="19272483" y="8632877"/>
            <a:ext cx="1594199" cy="2068828"/>
          </a:xfrm>
          <a:prstGeom prst="line">
            <a:avLst/>
          </a:prstGeom>
          <a:ln w="50800">
            <a:solidFill>
              <a:schemeClr val="accent3">
                <a:hueOff val="362282"/>
                <a:satOff val="31803"/>
                <a:lumOff val="-18242"/>
              </a:schemeClr>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