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
      <p:font typeface="Nunito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ExtraBold-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Extra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78bfe7bb4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78bfe7bb4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Niko, </a:t>
            </a:r>
            <a:endParaRPr/>
          </a:p>
          <a:p>
            <a:pPr indent="0" lvl="0" marL="0" rtl="0" algn="l">
              <a:spcBef>
                <a:spcPts val="0"/>
              </a:spcBef>
              <a:spcAft>
                <a:spcPts val="0"/>
              </a:spcAft>
              <a:buNone/>
            </a:pPr>
            <a:r>
              <a:rPr lang="en"/>
              <a:t>On this slide I’m going to go over Data Cleaning</a:t>
            </a:r>
            <a:endParaRPr/>
          </a:p>
          <a:p>
            <a:pPr indent="0" lvl="0" marL="0" rtl="0" algn="l">
              <a:spcBef>
                <a:spcPts val="0"/>
              </a:spcBef>
              <a:spcAft>
                <a:spcPts val="0"/>
              </a:spcAft>
              <a:buNone/>
            </a:pPr>
            <a:r>
              <a:rPr lang="en"/>
              <a:t>On the left I’ve have an overview of the data sets that we started out with.</a:t>
            </a:r>
            <a:endParaRPr/>
          </a:p>
          <a:p>
            <a:pPr indent="0" lvl="0" marL="0" rtl="0" algn="l">
              <a:spcBef>
                <a:spcPts val="0"/>
              </a:spcBef>
              <a:spcAft>
                <a:spcPts val="0"/>
              </a:spcAft>
              <a:buNone/>
            </a:pPr>
            <a:r>
              <a:rPr lang="en"/>
              <a:t>Our data set started with over one point eight thousand variables </a:t>
            </a:r>
            <a:r>
              <a:rPr lang="en"/>
              <a:t>across</a:t>
            </a:r>
            <a:r>
              <a:rPr lang="en"/>
              <a:t> the 6 data 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data was consistent and usable, we had a do a few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t>
            </a:r>
            <a:endParaRPr/>
          </a:p>
          <a:p>
            <a:pPr indent="-298450" lvl="0" marL="457200" rtl="0" algn="l">
              <a:spcBef>
                <a:spcPts val="0"/>
              </a:spcBef>
              <a:spcAft>
                <a:spcPts val="0"/>
              </a:spcAft>
              <a:buSzPts val="1100"/>
              <a:buChar char="●"/>
            </a:pPr>
            <a:r>
              <a:rPr lang="en"/>
              <a:t>we had to filter out the rows that didn’t have our response for the </a:t>
            </a:r>
            <a:r>
              <a:rPr lang="en"/>
              <a:t>model</a:t>
            </a:r>
            <a:r>
              <a:rPr lang="en"/>
              <a:t> building, and</a:t>
            </a:r>
            <a:endParaRPr/>
          </a:p>
          <a:p>
            <a:pPr indent="-298450" lvl="0" marL="457200" rtl="0" algn="l">
              <a:spcBef>
                <a:spcPts val="0"/>
              </a:spcBef>
              <a:spcAft>
                <a:spcPts val="0"/>
              </a:spcAft>
              <a:buSzPts val="1100"/>
              <a:buChar char="●"/>
            </a:pPr>
            <a:r>
              <a:rPr lang="en"/>
              <a:t>We had to think about how to handle columns with </a:t>
            </a:r>
            <a:r>
              <a:rPr lang="en"/>
              <a:t>missing data, and also rows with missing</a:t>
            </a:r>
            <a:r>
              <a:rPr lang="en"/>
              <a:t> data.</a:t>
            </a:r>
            <a:endParaRPr/>
          </a:p>
          <a:p>
            <a:pPr indent="0" lvl="0" marL="0" rtl="0" algn="l">
              <a:spcBef>
                <a:spcPts val="0"/>
              </a:spcBef>
              <a:spcAft>
                <a:spcPts val="0"/>
              </a:spcAft>
              <a:buNone/>
            </a:pPr>
            <a:br>
              <a:rPr lang="en"/>
            </a:br>
            <a:r>
              <a:rPr lang="en"/>
              <a:t>The chart in the middle is a snapshot of the Examination data set, and </a:t>
            </a:r>
            <a:endParaRPr/>
          </a:p>
          <a:p>
            <a:pPr indent="0" lvl="0" marL="0" rtl="0" algn="l">
              <a:spcBef>
                <a:spcPts val="0"/>
              </a:spcBef>
              <a:spcAft>
                <a:spcPts val="0"/>
              </a:spcAft>
              <a:buNone/>
            </a:pPr>
            <a:r>
              <a:rPr lang="en"/>
              <a:t>how the columns are distributed based on their percentage of missing data. If the column was too sparse,we removed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summarized and removed some of the unrelated features to reduce the total number of variables to one hundred and fifty two.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8c430fe18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8c430fe18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Niko, </a:t>
            </a:r>
            <a:endParaRPr/>
          </a:p>
          <a:p>
            <a:pPr indent="0" lvl="0" marL="0" rtl="0" algn="l">
              <a:spcBef>
                <a:spcPts val="0"/>
              </a:spcBef>
              <a:spcAft>
                <a:spcPts val="0"/>
              </a:spcAft>
              <a:buNone/>
            </a:pPr>
            <a:r>
              <a:rPr lang="en"/>
              <a:t>On this slide I’m going to go over Data Cleaning</a:t>
            </a:r>
            <a:endParaRPr/>
          </a:p>
          <a:p>
            <a:pPr indent="0" lvl="0" marL="0" rtl="0" algn="l">
              <a:spcBef>
                <a:spcPts val="0"/>
              </a:spcBef>
              <a:spcAft>
                <a:spcPts val="0"/>
              </a:spcAft>
              <a:buNone/>
            </a:pPr>
            <a:r>
              <a:rPr lang="en"/>
              <a:t>On the left I’ve have an overview of the data sets that we started out with.</a:t>
            </a:r>
            <a:endParaRPr/>
          </a:p>
          <a:p>
            <a:pPr indent="0" lvl="0" marL="0" rtl="0" algn="l">
              <a:spcBef>
                <a:spcPts val="0"/>
              </a:spcBef>
              <a:spcAft>
                <a:spcPts val="0"/>
              </a:spcAft>
              <a:buNone/>
            </a:pPr>
            <a:r>
              <a:rPr lang="en"/>
              <a:t>Our data set started with over one point eight thousand variables across the 6 data 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data was consistent and usable, we had a do a few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t>
            </a:r>
            <a:endParaRPr/>
          </a:p>
          <a:p>
            <a:pPr indent="-298450" lvl="0" marL="457200" rtl="0" algn="l">
              <a:spcBef>
                <a:spcPts val="0"/>
              </a:spcBef>
              <a:spcAft>
                <a:spcPts val="0"/>
              </a:spcAft>
              <a:buSzPts val="1100"/>
              <a:buChar char="●"/>
            </a:pPr>
            <a:r>
              <a:rPr lang="en"/>
              <a:t>we had to filter out the rows that didn’t have our response for the model building, and</a:t>
            </a:r>
            <a:endParaRPr/>
          </a:p>
          <a:p>
            <a:pPr indent="-298450" lvl="0" marL="457200" rtl="0" algn="l">
              <a:spcBef>
                <a:spcPts val="0"/>
              </a:spcBef>
              <a:spcAft>
                <a:spcPts val="0"/>
              </a:spcAft>
              <a:buSzPts val="1100"/>
              <a:buChar char="●"/>
            </a:pPr>
            <a:r>
              <a:rPr lang="en"/>
              <a:t>We had to think about how to handle columns with missing data, and also rows with missing data.</a:t>
            </a:r>
            <a:endParaRPr/>
          </a:p>
          <a:p>
            <a:pPr indent="0" lvl="0" marL="0" rtl="0" algn="l">
              <a:spcBef>
                <a:spcPts val="0"/>
              </a:spcBef>
              <a:spcAft>
                <a:spcPts val="0"/>
              </a:spcAft>
              <a:buNone/>
            </a:pPr>
            <a:br>
              <a:rPr lang="en"/>
            </a:br>
            <a:r>
              <a:rPr lang="en"/>
              <a:t>The chart in the middle is a snapshot of the Examination data set, and </a:t>
            </a:r>
            <a:endParaRPr/>
          </a:p>
          <a:p>
            <a:pPr indent="0" lvl="0" marL="0" rtl="0" algn="l">
              <a:spcBef>
                <a:spcPts val="0"/>
              </a:spcBef>
              <a:spcAft>
                <a:spcPts val="0"/>
              </a:spcAft>
              <a:buNone/>
            </a:pPr>
            <a:r>
              <a:rPr lang="en"/>
              <a:t>how the columns are distributed based on their percentage of missing data. If the column was too sparse,we removed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summarized and removed some of the unrelated features to reduce the total number of variables to one hundred and fifty two.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78bfe7bb4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78bfe7bb4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getting there, We also faces quite a few road bumps. For example, we had started with a lot of variables, and some of the variable were tricky when it came to understanding the </a:t>
            </a:r>
            <a:r>
              <a:rPr lang="en"/>
              <a:t>correlations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listed the causes and the solutions in the slide, but just to dive into one</a:t>
            </a:r>
            <a:r>
              <a:rPr lang="en"/>
              <a:t> as an example</a:t>
            </a:r>
            <a:r>
              <a:rPr lang="en"/>
              <a:t>, </a:t>
            </a:r>
            <a:endParaRPr/>
          </a:p>
          <a:p>
            <a:pPr indent="0" lvl="0" marL="0" rtl="0" algn="l">
              <a:spcBef>
                <a:spcPts val="0"/>
              </a:spcBef>
              <a:spcAft>
                <a:spcPts val="0"/>
              </a:spcAft>
              <a:buNone/>
            </a:pPr>
            <a:r>
              <a:rPr lang="en"/>
              <a:t>when we decided to </a:t>
            </a:r>
            <a:r>
              <a:rPr lang="en"/>
              <a:t>model Blood Pressure, the data set already had a Blood Pressure response column. However, we found that it was highly imbalanced variable of High Hypertension. </a:t>
            </a:r>
            <a:endParaRPr/>
          </a:p>
          <a:p>
            <a:pPr indent="0" lvl="0" marL="0" rtl="0" algn="l">
              <a:spcBef>
                <a:spcPts val="0"/>
              </a:spcBef>
              <a:spcAft>
                <a:spcPts val="0"/>
              </a:spcAft>
              <a:buNone/>
            </a:pPr>
            <a:br>
              <a:rPr lang="en"/>
            </a:br>
            <a:r>
              <a:rPr lang="en"/>
              <a:t>Luckily, the data set also had the measurements that calculates Blood Pressure.</a:t>
            </a:r>
            <a:endParaRPr/>
          </a:p>
          <a:p>
            <a:pPr indent="0" lvl="0" marL="0" rtl="0" algn="l">
              <a:spcBef>
                <a:spcPts val="0"/>
              </a:spcBef>
              <a:spcAft>
                <a:spcPts val="0"/>
              </a:spcAft>
              <a:buNone/>
            </a:pPr>
            <a:r>
              <a:rPr lang="en"/>
              <a:t>So we constructed a new response (Normal Blood Pressure vs Elevation). And that was much more balanced.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forward, our team is excited to try additional models, use what we have learnt in the course, such as needing a train, validation, test split, and do further transformations.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all from our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listening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8c430fe18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8c430fe18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getting there, We also faces quite a few road bumps. For example, we had started with a lot of variables, and some of the variable were tricky when it came to understanding the correlations.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listed the causes and the solutions in the slide, but just to dive into one as an example, </a:t>
            </a:r>
            <a:endParaRPr/>
          </a:p>
          <a:p>
            <a:pPr indent="0" lvl="0" marL="0" rtl="0" algn="l">
              <a:spcBef>
                <a:spcPts val="0"/>
              </a:spcBef>
              <a:spcAft>
                <a:spcPts val="0"/>
              </a:spcAft>
              <a:buNone/>
            </a:pPr>
            <a:r>
              <a:rPr lang="en"/>
              <a:t>when we decided to model Blood Pressure, the data set already had a Blood Pressure response column. However, we found that it was highly imbalanced variable of High Hypertension. </a:t>
            </a:r>
            <a:endParaRPr/>
          </a:p>
          <a:p>
            <a:pPr indent="0" lvl="0" marL="0" rtl="0" algn="l">
              <a:spcBef>
                <a:spcPts val="0"/>
              </a:spcBef>
              <a:spcAft>
                <a:spcPts val="0"/>
              </a:spcAft>
              <a:buNone/>
            </a:pPr>
            <a:br>
              <a:rPr lang="en"/>
            </a:br>
            <a:r>
              <a:rPr lang="en"/>
              <a:t>Luckily, the data set also had the measurements that calculates Blood Pressure.</a:t>
            </a:r>
            <a:endParaRPr/>
          </a:p>
          <a:p>
            <a:pPr indent="0" lvl="0" marL="0" rtl="0" algn="l">
              <a:spcBef>
                <a:spcPts val="0"/>
              </a:spcBef>
              <a:spcAft>
                <a:spcPts val="0"/>
              </a:spcAft>
              <a:buNone/>
            </a:pPr>
            <a:r>
              <a:rPr lang="en"/>
              <a:t>So we constructed a new response (Normal Blood Pressure vs Elevation). And that was much more balanced.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forward, our team is excited to try additional models, use what we have learnt in the course, such as needing a train, validation, test split, and do further transformations.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all from our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listening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8c430fe18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8c430fe18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getting there, We also faces quite a few road bumps. For example, we had started with a lot of variables, and some of the variable were tricky when it came to understanding the correlations.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listed the causes and the solutions in the slide, but just to dive into one as an example, </a:t>
            </a:r>
            <a:endParaRPr/>
          </a:p>
          <a:p>
            <a:pPr indent="0" lvl="0" marL="0" rtl="0" algn="l">
              <a:spcBef>
                <a:spcPts val="0"/>
              </a:spcBef>
              <a:spcAft>
                <a:spcPts val="0"/>
              </a:spcAft>
              <a:buNone/>
            </a:pPr>
            <a:r>
              <a:rPr lang="en"/>
              <a:t>when we decided to model Blood Pressure, the data set already had a Blood Pressure response column. However, we found that it was highly imbalanced variable of High Hypertension. </a:t>
            </a:r>
            <a:endParaRPr/>
          </a:p>
          <a:p>
            <a:pPr indent="0" lvl="0" marL="0" rtl="0" algn="l">
              <a:spcBef>
                <a:spcPts val="0"/>
              </a:spcBef>
              <a:spcAft>
                <a:spcPts val="0"/>
              </a:spcAft>
              <a:buNone/>
            </a:pPr>
            <a:br>
              <a:rPr lang="en"/>
            </a:br>
            <a:r>
              <a:rPr lang="en"/>
              <a:t>Luckily, the data set also had the measurements that calculates Blood Pressure.</a:t>
            </a:r>
            <a:endParaRPr/>
          </a:p>
          <a:p>
            <a:pPr indent="0" lvl="0" marL="0" rtl="0" algn="l">
              <a:spcBef>
                <a:spcPts val="0"/>
              </a:spcBef>
              <a:spcAft>
                <a:spcPts val="0"/>
              </a:spcAft>
              <a:buNone/>
            </a:pPr>
            <a:r>
              <a:rPr lang="en"/>
              <a:t>So we constructed a new response (Normal Blood Pressure vs Elevation). And that was much more balanced.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forward, our team is excited to try additional models, use what we have learnt in the course, such as needing a train, validation, test split, and do further transformations.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all from our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listening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8c430fe18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8c430fe18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Niko, </a:t>
            </a:r>
            <a:endParaRPr/>
          </a:p>
          <a:p>
            <a:pPr indent="0" lvl="0" marL="0" rtl="0" algn="l">
              <a:spcBef>
                <a:spcPts val="0"/>
              </a:spcBef>
              <a:spcAft>
                <a:spcPts val="0"/>
              </a:spcAft>
              <a:buNone/>
            </a:pPr>
            <a:r>
              <a:rPr lang="en"/>
              <a:t>On this slide I’m going to go over Data Cleaning</a:t>
            </a:r>
            <a:endParaRPr/>
          </a:p>
          <a:p>
            <a:pPr indent="0" lvl="0" marL="0" rtl="0" algn="l">
              <a:spcBef>
                <a:spcPts val="0"/>
              </a:spcBef>
              <a:spcAft>
                <a:spcPts val="0"/>
              </a:spcAft>
              <a:buNone/>
            </a:pPr>
            <a:r>
              <a:rPr lang="en"/>
              <a:t>On the left I’ve have an overview of the data sets that we started out with.</a:t>
            </a:r>
            <a:endParaRPr/>
          </a:p>
          <a:p>
            <a:pPr indent="0" lvl="0" marL="0" rtl="0" algn="l">
              <a:spcBef>
                <a:spcPts val="0"/>
              </a:spcBef>
              <a:spcAft>
                <a:spcPts val="0"/>
              </a:spcAft>
              <a:buNone/>
            </a:pPr>
            <a:r>
              <a:rPr lang="en"/>
              <a:t>Our data set started with over one point eight thousand variables across the 6 data 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data was consistent and usable, we had a do a few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t>
            </a:r>
            <a:endParaRPr/>
          </a:p>
          <a:p>
            <a:pPr indent="-298450" lvl="0" marL="457200" rtl="0" algn="l">
              <a:spcBef>
                <a:spcPts val="0"/>
              </a:spcBef>
              <a:spcAft>
                <a:spcPts val="0"/>
              </a:spcAft>
              <a:buSzPts val="1100"/>
              <a:buChar char="●"/>
            </a:pPr>
            <a:r>
              <a:rPr lang="en"/>
              <a:t>we had to filter out the rows that didn’t have our response for the model building, and</a:t>
            </a:r>
            <a:endParaRPr/>
          </a:p>
          <a:p>
            <a:pPr indent="-298450" lvl="0" marL="457200" rtl="0" algn="l">
              <a:spcBef>
                <a:spcPts val="0"/>
              </a:spcBef>
              <a:spcAft>
                <a:spcPts val="0"/>
              </a:spcAft>
              <a:buSzPts val="1100"/>
              <a:buChar char="●"/>
            </a:pPr>
            <a:r>
              <a:rPr lang="en"/>
              <a:t>We had to think about how to handle columns with missing data, and also rows with missing data.</a:t>
            </a:r>
            <a:endParaRPr/>
          </a:p>
          <a:p>
            <a:pPr indent="0" lvl="0" marL="0" rtl="0" algn="l">
              <a:spcBef>
                <a:spcPts val="0"/>
              </a:spcBef>
              <a:spcAft>
                <a:spcPts val="0"/>
              </a:spcAft>
              <a:buNone/>
            </a:pPr>
            <a:br>
              <a:rPr lang="en"/>
            </a:br>
            <a:r>
              <a:rPr lang="en"/>
              <a:t>The chart in the middle is a snapshot of the Examination data set, and </a:t>
            </a:r>
            <a:endParaRPr/>
          </a:p>
          <a:p>
            <a:pPr indent="0" lvl="0" marL="0" rtl="0" algn="l">
              <a:spcBef>
                <a:spcPts val="0"/>
              </a:spcBef>
              <a:spcAft>
                <a:spcPts val="0"/>
              </a:spcAft>
              <a:buNone/>
            </a:pPr>
            <a:r>
              <a:rPr lang="en"/>
              <a:t>how the columns are distributed based on their percentage of missing data. If the column was too sparse,we removed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summarized and removed some of the unrelated features to reduce the total number of variables to one hundred and fifty two.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8c430fe18b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8c430fe18b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78bfe7bb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78bfe7bb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21ee8a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21ee8a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cda21e92f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cda21e92f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cda21e92f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cda21e92f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78bfe7b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78bfe7b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8bfe7bb4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8bfe7bb4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921ee8a19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921ee8a19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Niko, </a:t>
            </a:r>
            <a:endParaRPr/>
          </a:p>
          <a:p>
            <a:pPr indent="0" lvl="0" marL="0" rtl="0" algn="l">
              <a:spcBef>
                <a:spcPts val="0"/>
              </a:spcBef>
              <a:spcAft>
                <a:spcPts val="0"/>
              </a:spcAft>
              <a:buNone/>
            </a:pPr>
            <a:r>
              <a:rPr lang="en"/>
              <a:t>On this slide I’m going to go over Data Cleaning</a:t>
            </a:r>
            <a:endParaRPr/>
          </a:p>
          <a:p>
            <a:pPr indent="0" lvl="0" marL="0" rtl="0" algn="l">
              <a:spcBef>
                <a:spcPts val="0"/>
              </a:spcBef>
              <a:spcAft>
                <a:spcPts val="0"/>
              </a:spcAft>
              <a:buNone/>
            </a:pPr>
            <a:r>
              <a:rPr lang="en"/>
              <a:t>On the left I’ve have an overview of the data sets that we started out with.</a:t>
            </a:r>
            <a:endParaRPr/>
          </a:p>
          <a:p>
            <a:pPr indent="0" lvl="0" marL="0" rtl="0" algn="l">
              <a:spcBef>
                <a:spcPts val="0"/>
              </a:spcBef>
              <a:spcAft>
                <a:spcPts val="0"/>
              </a:spcAft>
              <a:buNone/>
            </a:pPr>
            <a:r>
              <a:rPr lang="en"/>
              <a:t>Our data set started with over one point eight thousand variables across the 6 data 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data was consistent and usable, we had a do a few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t>
            </a:r>
            <a:endParaRPr/>
          </a:p>
          <a:p>
            <a:pPr indent="-298450" lvl="0" marL="457200" rtl="0" algn="l">
              <a:spcBef>
                <a:spcPts val="0"/>
              </a:spcBef>
              <a:spcAft>
                <a:spcPts val="0"/>
              </a:spcAft>
              <a:buSzPts val="1100"/>
              <a:buChar char="●"/>
            </a:pPr>
            <a:r>
              <a:rPr lang="en"/>
              <a:t>we had to filter out the rows that didn’t have our response for the model building, and</a:t>
            </a:r>
            <a:endParaRPr/>
          </a:p>
          <a:p>
            <a:pPr indent="-298450" lvl="0" marL="457200" rtl="0" algn="l">
              <a:spcBef>
                <a:spcPts val="0"/>
              </a:spcBef>
              <a:spcAft>
                <a:spcPts val="0"/>
              </a:spcAft>
              <a:buSzPts val="1100"/>
              <a:buChar char="●"/>
            </a:pPr>
            <a:r>
              <a:rPr lang="en"/>
              <a:t>We had to think about how to handle columns with missing data, and also rows with missing data.</a:t>
            </a:r>
            <a:endParaRPr/>
          </a:p>
          <a:p>
            <a:pPr indent="0" lvl="0" marL="0" rtl="0" algn="l">
              <a:spcBef>
                <a:spcPts val="0"/>
              </a:spcBef>
              <a:spcAft>
                <a:spcPts val="0"/>
              </a:spcAft>
              <a:buNone/>
            </a:pPr>
            <a:br>
              <a:rPr lang="en"/>
            </a:br>
            <a:r>
              <a:rPr lang="en"/>
              <a:t>The chart in the middle is a snapshot of the Examination data set, and </a:t>
            </a:r>
            <a:endParaRPr/>
          </a:p>
          <a:p>
            <a:pPr indent="0" lvl="0" marL="0" rtl="0" algn="l">
              <a:spcBef>
                <a:spcPts val="0"/>
              </a:spcBef>
              <a:spcAft>
                <a:spcPts val="0"/>
              </a:spcAft>
              <a:buNone/>
            </a:pPr>
            <a:r>
              <a:rPr lang="en"/>
              <a:t>how the columns are distributed based on their percentage of missing data. If the column was too sparse,we removed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summarized and removed some of the unrelated features to reduce the total number of variables to one hundred and fifty two.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c430fe18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8c430fe1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starting on the project, the team has gone through a bit of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understand the data, as well as the domain. Even understanding that Blood Pressure was a combination of two measurements was new to a few of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EDA that we did is discussed in our progress reports. But some of the highlights that we looked into </a:t>
            </a:r>
            <a:r>
              <a:rPr lang="en">
                <a:solidFill>
                  <a:schemeClr val="dk1"/>
                </a:solidFill>
              </a:rPr>
              <a:t>to help ensure that our data won’t have too many issues when we start modelling,</a:t>
            </a:r>
            <a:r>
              <a:rPr lang="en"/>
              <a:t> include looking at the correlations of our variables and the variance inflation factors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ran an initial model this week</a:t>
            </a:r>
            <a:endParaRPr/>
          </a:p>
          <a:p>
            <a:pPr indent="0" lvl="0" marL="0" rtl="0" algn="l">
              <a:spcBef>
                <a:spcPts val="0"/>
              </a:spcBef>
              <a:spcAft>
                <a:spcPts val="0"/>
              </a:spcAft>
              <a:buNone/>
            </a:pPr>
            <a:r>
              <a:rPr lang="en"/>
              <a:t>We used a logistic regression and found that Weight, Gender, Age, and Cholesterol are significant features, </a:t>
            </a:r>
            <a:endParaRPr/>
          </a:p>
          <a:p>
            <a:pPr indent="0" lvl="0" marL="0" rtl="0" algn="l">
              <a:spcBef>
                <a:spcPts val="0"/>
              </a:spcBef>
              <a:spcAft>
                <a:spcPts val="0"/>
              </a:spcAft>
              <a:buNone/>
            </a:pPr>
            <a:r>
              <a:rPr lang="en"/>
              <a:t>and in terms of performance, the model had 76.76% accuracy, and a ROC of 84.15. In the slide we have the ROC curve on the right for your reference.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8c430fe1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8c430fe1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starting on the project, the team has gone through a bit of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understand the data, as well as the domain. Even understanding that Blood Pressure was a combination of two measurements was new to a few of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EDA that we did is discussed in our progress reports. But some of the highlights that we looked into </a:t>
            </a:r>
            <a:r>
              <a:rPr lang="en">
                <a:solidFill>
                  <a:schemeClr val="dk1"/>
                </a:solidFill>
              </a:rPr>
              <a:t>to help ensure that our data won’t have too many issues when we start modelling,</a:t>
            </a:r>
            <a:r>
              <a:rPr lang="en"/>
              <a:t> include looking at the correlations of our variables and the variance inflation factors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ran an initial model this week</a:t>
            </a:r>
            <a:endParaRPr/>
          </a:p>
          <a:p>
            <a:pPr indent="0" lvl="0" marL="0" rtl="0" algn="l">
              <a:spcBef>
                <a:spcPts val="0"/>
              </a:spcBef>
              <a:spcAft>
                <a:spcPts val="0"/>
              </a:spcAft>
              <a:buNone/>
            </a:pPr>
            <a:r>
              <a:rPr lang="en"/>
              <a:t>We used a logistic regression and found that Weight, Gender, Age, and Cholesterol are significant features, </a:t>
            </a:r>
            <a:endParaRPr/>
          </a:p>
          <a:p>
            <a:pPr indent="0" lvl="0" marL="0" rtl="0" algn="l">
              <a:spcBef>
                <a:spcPts val="0"/>
              </a:spcBef>
              <a:spcAft>
                <a:spcPts val="0"/>
              </a:spcAft>
              <a:buNone/>
            </a:pPr>
            <a:r>
              <a:rPr lang="en"/>
              <a:t>and in terms of performance, the model had 76.76% accuracy, and a ROC of 84.15. In the slide we have the ROC curve on the right for your reference.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who.int/news/item/25-08-2021-more-than-700-million-people-with-untreated-hypertension" TargetMode="External"/><Relationship Id="rId4" Type="http://schemas.openxmlformats.org/officeDocument/2006/relationships/hyperlink" Target="https://www.heart.org/en/health-topics/high-blood-pressure/understanding-blood-pressure-readings" TargetMode="External"/><Relationship Id="rId5" Type="http://schemas.openxmlformats.org/officeDocument/2006/relationships/hyperlink" Target="https://www.ahajournals.org/doi/10.1161/CIR.0000000000000973" TargetMode="External"/><Relationship Id="rId6" Type="http://schemas.openxmlformats.org/officeDocument/2006/relationships/hyperlink" Target="https://www.ncbi.nlm.nih.gov/pmc/articles/PMC6770596/" TargetMode="External"/><Relationship Id="rId7" Type="http://schemas.openxmlformats.org/officeDocument/2006/relationships/hyperlink" Target="https://www.slidescarnival.com/extra-free-resources-icons-and-ma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gmink3@gatech.edu" TargetMode="External"/><Relationship Id="rId4" Type="http://schemas.openxmlformats.org/officeDocument/2006/relationships/hyperlink" Target="mailto:yding302@gatech.edu" TargetMode="External"/><Relationship Id="rId5" Type="http://schemas.openxmlformats.org/officeDocument/2006/relationships/hyperlink" Target="mailto:vipan@gatech.edu" TargetMode="External"/><Relationship Id="rId6" Type="http://schemas.openxmlformats.org/officeDocument/2006/relationships/hyperlink" Target="mailto:nlahanis3@gatech.edu" TargetMode="External"/><Relationship Id="rId7" Type="http://schemas.openxmlformats.org/officeDocument/2006/relationships/hyperlink" Target="mailto:rsati3@gatech.edu" TargetMode="External"/><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ho.int/news/item/25-08-2021-more-than-700-million-people-with-untreated-hypertension" TargetMode="External"/><Relationship Id="rId4" Type="http://schemas.openxmlformats.org/officeDocument/2006/relationships/hyperlink" Target="https://www.heart.org/en/health-topics/high-blood-pressure/understanding-blood-pressure-readings"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0.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National Health and Nutrition Examination Survey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Team #68</a:t>
            </a:r>
            <a:endParaRPr/>
          </a:p>
          <a:p>
            <a:pPr indent="0" lvl="0" marL="0" rtl="0" algn="l">
              <a:spcBef>
                <a:spcPts val="0"/>
              </a:spcBef>
              <a:spcAft>
                <a:spcPts val="0"/>
              </a:spcAft>
              <a:buNone/>
            </a:pPr>
            <a:r>
              <a:rPr lang="en"/>
              <a:t>MGT6203</a:t>
            </a:r>
            <a:endParaRPr/>
          </a:p>
          <a:p>
            <a:pPr indent="0" lvl="0" marL="0" rtl="0" algn="l">
              <a:spcBef>
                <a:spcPts val="0"/>
              </a:spcBef>
              <a:spcAft>
                <a:spcPts val="0"/>
              </a:spcAft>
              <a:buNone/>
            </a:pPr>
            <a:r>
              <a:rPr lang="en"/>
              <a:t>November 15,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2"/>
          <p:cNvSpPr/>
          <p:nvPr/>
        </p:nvSpPr>
        <p:spPr>
          <a:xfrm>
            <a:off x="-474225" y="1090075"/>
            <a:ext cx="5496000" cy="405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txBox="1"/>
          <p:nvPr>
            <p:ph idx="4294967295" type="title"/>
          </p:nvPr>
        </p:nvSpPr>
        <p:spPr>
          <a:xfrm>
            <a:off x="1190900" y="174825"/>
            <a:ext cx="6958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Modeling: Feature Selection</a:t>
            </a:r>
            <a:endParaRPr sz="3100"/>
          </a:p>
        </p:txBody>
      </p:sp>
      <p:sp>
        <p:nvSpPr>
          <p:cNvPr id="481" name="Google Shape;481;p22"/>
          <p:cNvSpPr txBox="1"/>
          <p:nvPr/>
        </p:nvSpPr>
        <p:spPr>
          <a:xfrm>
            <a:off x="457000" y="1277750"/>
            <a:ext cx="3350700" cy="246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 sz="1600">
                <a:solidFill>
                  <a:srgbClr val="351B65"/>
                </a:solidFill>
                <a:latin typeface="Nunito"/>
                <a:ea typeface="Nunito"/>
                <a:cs typeface="Nunito"/>
                <a:sym typeface="Nunito"/>
              </a:rPr>
              <a:t>Feature Selection Techniques</a:t>
            </a:r>
            <a:endParaRPr sz="100">
              <a:latin typeface="Nunito"/>
              <a:ea typeface="Nunito"/>
              <a:cs typeface="Nunito"/>
              <a:sym typeface="Nunito"/>
            </a:endParaRPr>
          </a:p>
        </p:txBody>
      </p:sp>
      <p:sp>
        <p:nvSpPr>
          <p:cNvPr id="482" name="Google Shape;482;p22"/>
          <p:cNvSpPr txBox="1"/>
          <p:nvPr>
            <p:ph idx="4294967295" type="body"/>
          </p:nvPr>
        </p:nvSpPr>
        <p:spPr>
          <a:xfrm>
            <a:off x="333650" y="1563925"/>
            <a:ext cx="2473800" cy="46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Original</a:t>
            </a:r>
            <a:r>
              <a:rPr lang="en" sz="1000"/>
              <a:t> </a:t>
            </a:r>
            <a:r>
              <a:rPr lang="en" sz="1000"/>
              <a:t>Total Variables: 1.8k</a:t>
            </a:r>
            <a:endParaRPr sz="1000"/>
          </a:p>
          <a:p>
            <a:pPr indent="0" lvl="0" marL="0" rtl="0" algn="l">
              <a:lnSpc>
                <a:spcPct val="100000"/>
              </a:lnSpc>
              <a:spcBef>
                <a:spcPts val="0"/>
              </a:spcBef>
              <a:spcAft>
                <a:spcPts val="0"/>
              </a:spcAft>
              <a:buNone/>
            </a:pPr>
            <a:r>
              <a:rPr lang="en" sz="1000"/>
              <a:t>Variables Prior to this Step: 151</a:t>
            </a:r>
            <a:endParaRPr sz="1000"/>
          </a:p>
          <a:p>
            <a:pPr indent="0" lvl="0" marL="0" rtl="0" algn="l">
              <a:lnSpc>
                <a:spcPct val="100000"/>
              </a:lnSpc>
              <a:spcBef>
                <a:spcPts val="0"/>
              </a:spcBef>
              <a:spcAft>
                <a:spcPts val="0"/>
              </a:spcAft>
              <a:buNone/>
            </a:pPr>
            <a:r>
              <a:rPr lang="en" sz="1000"/>
              <a:t>Final Model Number of Variables: 70</a:t>
            </a:r>
            <a:endParaRPr sz="1000"/>
          </a:p>
          <a:p>
            <a:pPr indent="0" lvl="0" marL="0" rtl="0" algn="l">
              <a:lnSpc>
                <a:spcPct val="100000"/>
              </a:lnSpc>
              <a:spcBef>
                <a:spcPts val="0"/>
              </a:spcBef>
              <a:spcAft>
                <a:spcPts val="0"/>
              </a:spcAft>
              <a:buNone/>
            </a:pPr>
            <a:r>
              <a:t/>
            </a:r>
            <a:endParaRPr sz="1000"/>
          </a:p>
        </p:txBody>
      </p:sp>
      <p:grpSp>
        <p:nvGrpSpPr>
          <p:cNvPr id="483" name="Google Shape;483;p22"/>
          <p:cNvGrpSpPr/>
          <p:nvPr/>
        </p:nvGrpSpPr>
        <p:grpSpPr>
          <a:xfrm>
            <a:off x="625966" y="-157824"/>
            <a:ext cx="999312" cy="999312"/>
            <a:chOff x="348199" y="179450"/>
            <a:chExt cx="1116300" cy="1116300"/>
          </a:xfrm>
        </p:grpSpPr>
        <p:sp>
          <p:nvSpPr>
            <p:cNvPr id="484" name="Google Shape;484;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6" name="Google Shape;486;p22"/>
          <p:cNvPicPr preferRelativeResize="0"/>
          <p:nvPr/>
        </p:nvPicPr>
        <p:blipFill>
          <a:blip r:embed="rId3">
            <a:alphaModFix/>
          </a:blip>
          <a:stretch>
            <a:fillRect/>
          </a:stretch>
        </p:blipFill>
        <p:spPr>
          <a:xfrm>
            <a:off x="5128875" y="1563925"/>
            <a:ext cx="3819276" cy="2453950"/>
          </a:xfrm>
          <a:prstGeom prst="rect">
            <a:avLst/>
          </a:prstGeom>
          <a:noFill/>
          <a:ln>
            <a:noFill/>
          </a:ln>
        </p:spPr>
      </p:pic>
      <p:sp>
        <p:nvSpPr>
          <p:cNvPr id="487" name="Google Shape;487;p22"/>
          <p:cNvSpPr txBox="1"/>
          <p:nvPr>
            <p:ph idx="4294967295" type="body"/>
          </p:nvPr>
        </p:nvSpPr>
        <p:spPr>
          <a:xfrm>
            <a:off x="457000" y="2200325"/>
            <a:ext cx="4169700" cy="2850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i="1" lang="en" sz="1000" u="sng"/>
              <a:t>Elastic Net Regression</a:t>
            </a:r>
            <a:endParaRPr i="1" sz="1000" u="sng"/>
          </a:p>
          <a:p>
            <a:pPr indent="0" lvl="0" marL="0" rtl="0" algn="l">
              <a:lnSpc>
                <a:spcPct val="80000"/>
              </a:lnSpc>
              <a:spcBef>
                <a:spcPts val="1000"/>
              </a:spcBef>
              <a:spcAft>
                <a:spcPts val="0"/>
              </a:spcAft>
              <a:buNone/>
            </a:pPr>
            <a:r>
              <a:rPr lang="en" sz="1000"/>
              <a:t>Elastic Net Regression was run to enhanced the reliability of our predictive models to focus on only the most significant predictable features</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Using Elastic Net Regression, the total number of features in our model reduced by a further 35%, while only keeping the ones with the most significant predictive ability.</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i="1" lang="en" sz="1000" u="sng"/>
              <a:t>Boruta algorithm</a:t>
            </a:r>
            <a:endParaRPr i="1" sz="1000" u="sng"/>
          </a:p>
          <a:p>
            <a:pPr indent="0" lvl="0" marL="0" rtl="0" algn="l">
              <a:lnSpc>
                <a:spcPct val="80000"/>
              </a:lnSpc>
              <a:spcBef>
                <a:spcPts val="1000"/>
              </a:spcBef>
              <a:spcAft>
                <a:spcPts val="0"/>
              </a:spcAft>
              <a:buNone/>
            </a:pPr>
            <a:r>
              <a:rPr lang="en" sz="1000"/>
              <a:t>The Boruta algorithm is a wrapper built around the random forest classification algorithm. Basically, randomly shuffled shadow attributes are defined to establish a baseline performance for prediction against the target variable. </a:t>
            </a:r>
            <a:endParaRPr sz="1000"/>
          </a:p>
          <a:p>
            <a:pPr indent="0" lvl="0" marL="0" rtl="0" algn="l">
              <a:lnSpc>
                <a:spcPct val="80000"/>
              </a:lnSpc>
              <a:spcBef>
                <a:spcPts val="1000"/>
              </a:spcBef>
              <a:spcAft>
                <a:spcPts val="0"/>
              </a:spcAft>
              <a:buNone/>
            </a:pPr>
            <a:r>
              <a:rPr lang="en" sz="1000"/>
              <a:t>Then a hypothesis test is used to determine, with a certain level of risk (0.05 by default) if each variable is correlated only randomly. Variables that fail to be rejected are removed from consideration.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3"/>
          <p:cNvSpPr/>
          <p:nvPr/>
        </p:nvSpPr>
        <p:spPr>
          <a:xfrm>
            <a:off x="457000" y="1140675"/>
            <a:ext cx="2802900" cy="357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txBox="1"/>
          <p:nvPr>
            <p:ph idx="4294967295" type="title"/>
          </p:nvPr>
        </p:nvSpPr>
        <p:spPr>
          <a:xfrm>
            <a:off x="1190925" y="141375"/>
            <a:ext cx="6958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Models Used</a:t>
            </a:r>
            <a:endParaRPr/>
          </a:p>
        </p:txBody>
      </p:sp>
      <p:sp>
        <p:nvSpPr>
          <p:cNvPr id="494" name="Google Shape;494;p23"/>
          <p:cNvSpPr txBox="1"/>
          <p:nvPr/>
        </p:nvSpPr>
        <p:spPr>
          <a:xfrm>
            <a:off x="847000" y="14533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600">
                <a:solidFill>
                  <a:srgbClr val="351B65"/>
                </a:solidFill>
                <a:latin typeface="Nunito"/>
                <a:ea typeface="Nunito"/>
                <a:cs typeface="Nunito"/>
                <a:sym typeface="Nunito"/>
              </a:rPr>
              <a:t>Logistic Regression</a:t>
            </a:r>
            <a:endParaRPr sz="1600">
              <a:solidFill>
                <a:srgbClr val="351B65"/>
              </a:solidFill>
              <a:latin typeface="Nunito"/>
              <a:ea typeface="Nunito"/>
              <a:cs typeface="Nunito"/>
              <a:sym typeface="Nunito"/>
            </a:endParaRPr>
          </a:p>
        </p:txBody>
      </p:sp>
      <p:grpSp>
        <p:nvGrpSpPr>
          <p:cNvPr id="495" name="Google Shape;495;p23"/>
          <p:cNvGrpSpPr/>
          <p:nvPr/>
        </p:nvGrpSpPr>
        <p:grpSpPr>
          <a:xfrm>
            <a:off x="625966" y="-157824"/>
            <a:ext cx="999312" cy="999312"/>
            <a:chOff x="348199" y="179450"/>
            <a:chExt cx="1116300" cy="1116300"/>
          </a:xfrm>
        </p:grpSpPr>
        <p:sp>
          <p:nvSpPr>
            <p:cNvPr id="496" name="Google Shape;496;p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a:off x="3304963" y="1140675"/>
            <a:ext cx="2802900" cy="357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6152925" y="1140675"/>
            <a:ext cx="2802900" cy="357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txBox="1"/>
          <p:nvPr/>
        </p:nvSpPr>
        <p:spPr>
          <a:xfrm>
            <a:off x="2156450"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1</a:t>
            </a:r>
            <a:endParaRPr sz="6000">
              <a:solidFill>
                <a:schemeClr val="lt1"/>
              </a:solidFill>
              <a:latin typeface="Nunito ExtraBold"/>
              <a:ea typeface="Nunito ExtraBold"/>
              <a:cs typeface="Nunito ExtraBold"/>
              <a:sym typeface="Nunito ExtraBold"/>
            </a:endParaRPr>
          </a:p>
        </p:txBody>
      </p:sp>
      <p:sp>
        <p:nvSpPr>
          <p:cNvPr id="501" name="Google Shape;501;p23"/>
          <p:cNvSpPr txBox="1"/>
          <p:nvPr/>
        </p:nvSpPr>
        <p:spPr>
          <a:xfrm>
            <a:off x="5092175"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2</a:t>
            </a:r>
            <a:endParaRPr sz="6000">
              <a:solidFill>
                <a:schemeClr val="lt1"/>
              </a:solidFill>
              <a:latin typeface="Nunito ExtraBold"/>
              <a:ea typeface="Nunito ExtraBold"/>
              <a:cs typeface="Nunito ExtraBold"/>
              <a:sym typeface="Nunito ExtraBold"/>
            </a:endParaRPr>
          </a:p>
        </p:txBody>
      </p:sp>
      <p:sp>
        <p:nvSpPr>
          <p:cNvPr id="502" name="Google Shape;502;p23"/>
          <p:cNvSpPr txBox="1"/>
          <p:nvPr/>
        </p:nvSpPr>
        <p:spPr>
          <a:xfrm>
            <a:off x="7994450"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3</a:t>
            </a:r>
            <a:endParaRPr sz="6000">
              <a:solidFill>
                <a:schemeClr val="lt1"/>
              </a:solidFill>
              <a:latin typeface="Nunito ExtraBold"/>
              <a:ea typeface="Nunito ExtraBold"/>
              <a:cs typeface="Nunito ExtraBold"/>
              <a:sym typeface="Nunito ExtraBold"/>
            </a:endParaRPr>
          </a:p>
        </p:txBody>
      </p:sp>
      <p:sp>
        <p:nvSpPr>
          <p:cNvPr id="503" name="Google Shape;503;p23"/>
          <p:cNvSpPr txBox="1"/>
          <p:nvPr/>
        </p:nvSpPr>
        <p:spPr>
          <a:xfrm>
            <a:off x="3658725" y="14533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600">
                <a:solidFill>
                  <a:srgbClr val="351B65"/>
                </a:solidFill>
                <a:latin typeface="Nunito"/>
                <a:ea typeface="Nunito"/>
                <a:cs typeface="Nunito"/>
                <a:sym typeface="Nunito"/>
              </a:rPr>
              <a:t>Random Forest</a:t>
            </a:r>
            <a:endParaRPr sz="1600">
              <a:solidFill>
                <a:srgbClr val="351B65"/>
              </a:solidFill>
              <a:latin typeface="Nunito"/>
              <a:ea typeface="Nunito"/>
              <a:cs typeface="Nunito"/>
              <a:sym typeface="Nunito"/>
            </a:endParaRPr>
          </a:p>
        </p:txBody>
      </p:sp>
      <p:sp>
        <p:nvSpPr>
          <p:cNvPr id="504" name="Google Shape;504;p23"/>
          <p:cNvSpPr txBox="1"/>
          <p:nvPr/>
        </p:nvSpPr>
        <p:spPr>
          <a:xfrm>
            <a:off x="6609800" y="14533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600">
                <a:solidFill>
                  <a:srgbClr val="351B65"/>
                </a:solidFill>
                <a:latin typeface="Nunito"/>
                <a:ea typeface="Nunito"/>
                <a:cs typeface="Nunito"/>
                <a:sym typeface="Nunito"/>
              </a:rPr>
              <a:t>XGBoost</a:t>
            </a:r>
            <a:endParaRPr sz="1600">
              <a:solidFill>
                <a:srgbClr val="351B65"/>
              </a:solidFill>
              <a:latin typeface="Nunito"/>
              <a:ea typeface="Nunito"/>
              <a:cs typeface="Nunito"/>
              <a:sym typeface="Nunito"/>
            </a:endParaRPr>
          </a:p>
        </p:txBody>
      </p:sp>
      <p:pic>
        <p:nvPicPr>
          <p:cNvPr id="505" name="Google Shape;505;p23"/>
          <p:cNvPicPr preferRelativeResize="0"/>
          <p:nvPr/>
        </p:nvPicPr>
        <p:blipFill>
          <a:blip r:embed="rId3">
            <a:alphaModFix/>
          </a:blip>
          <a:stretch>
            <a:fillRect/>
          </a:stretch>
        </p:blipFill>
        <p:spPr>
          <a:xfrm>
            <a:off x="3800317" y="2323600"/>
            <a:ext cx="1739701" cy="1521850"/>
          </a:xfrm>
          <a:prstGeom prst="rect">
            <a:avLst/>
          </a:prstGeom>
          <a:noFill/>
          <a:ln>
            <a:noFill/>
          </a:ln>
        </p:spPr>
      </p:pic>
      <p:pic>
        <p:nvPicPr>
          <p:cNvPr id="506" name="Google Shape;506;p23"/>
          <p:cNvPicPr preferRelativeResize="0"/>
          <p:nvPr/>
        </p:nvPicPr>
        <p:blipFill>
          <a:blip r:embed="rId4">
            <a:alphaModFix/>
          </a:blip>
          <a:stretch>
            <a:fillRect/>
          </a:stretch>
        </p:blipFill>
        <p:spPr>
          <a:xfrm>
            <a:off x="1046675" y="2459250"/>
            <a:ext cx="1523242" cy="1521849"/>
          </a:xfrm>
          <a:prstGeom prst="rect">
            <a:avLst/>
          </a:prstGeom>
          <a:noFill/>
          <a:ln>
            <a:noFill/>
          </a:ln>
        </p:spPr>
      </p:pic>
      <p:pic>
        <p:nvPicPr>
          <p:cNvPr id="507" name="Google Shape;507;p23"/>
          <p:cNvPicPr preferRelativeResize="0"/>
          <p:nvPr/>
        </p:nvPicPr>
        <p:blipFill>
          <a:blip r:embed="rId5">
            <a:alphaModFix/>
          </a:blip>
          <a:stretch>
            <a:fillRect/>
          </a:stretch>
        </p:blipFill>
        <p:spPr>
          <a:xfrm>
            <a:off x="6842927" y="2323598"/>
            <a:ext cx="1523250" cy="1332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4"/>
          <p:cNvSpPr/>
          <p:nvPr/>
        </p:nvSpPr>
        <p:spPr>
          <a:xfrm>
            <a:off x="5731200" y="1019725"/>
            <a:ext cx="4105200" cy="419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4"/>
          <p:cNvGrpSpPr/>
          <p:nvPr/>
        </p:nvGrpSpPr>
        <p:grpSpPr>
          <a:xfrm>
            <a:off x="625966" y="-157824"/>
            <a:ext cx="999312" cy="999312"/>
            <a:chOff x="348199" y="179450"/>
            <a:chExt cx="1116300" cy="1116300"/>
          </a:xfrm>
        </p:grpSpPr>
        <p:sp>
          <p:nvSpPr>
            <p:cNvPr id="514" name="Google Shape;514;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4"/>
          <p:cNvSpPr txBox="1"/>
          <p:nvPr>
            <p:ph idx="4294967295" type="title"/>
          </p:nvPr>
        </p:nvSpPr>
        <p:spPr>
          <a:xfrm>
            <a:off x="1838425" y="133000"/>
            <a:ext cx="5741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Model 1: Logistic Regression</a:t>
            </a:r>
            <a:endParaRPr/>
          </a:p>
        </p:txBody>
      </p:sp>
      <p:grpSp>
        <p:nvGrpSpPr>
          <p:cNvPr id="517" name="Google Shape;517;p24"/>
          <p:cNvGrpSpPr/>
          <p:nvPr/>
        </p:nvGrpSpPr>
        <p:grpSpPr>
          <a:xfrm>
            <a:off x="365895" y="1581964"/>
            <a:ext cx="444176" cy="444176"/>
            <a:chOff x="348199" y="179450"/>
            <a:chExt cx="1116300" cy="1116300"/>
          </a:xfrm>
        </p:grpSpPr>
        <p:sp>
          <p:nvSpPr>
            <p:cNvPr id="518" name="Google Shape;518;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0" name="Google Shape;520;p24"/>
          <p:cNvCxnSpPr/>
          <p:nvPr/>
        </p:nvCxnSpPr>
        <p:spPr>
          <a:xfrm>
            <a:off x="-187200" y="1804050"/>
            <a:ext cx="9383700" cy="0"/>
          </a:xfrm>
          <a:prstGeom prst="straightConnector1">
            <a:avLst/>
          </a:prstGeom>
          <a:noFill/>
          <a:ln cap="flat" cmpd="sng" w="9525">
            <a:solidFill>
              <a:srgbClr val="CFC9BD"/>
            </a:solidFill>
            <a:prstDash val="solid"/>
            <a:round/>
            <a:headEnd len="med" w="med" type="none"/>
            <a:tailEnd len="med" w="med" type="none"/>
          </a:ln>
        </p:spPr>
      </p:cxnSp>
      <p:sp>
        <p:nvSpPr>
          <p:cNvPr id="521" name="Google Shape;521;p24"/>
          <p:cNvSpPr txBox="1"/>
          <p:nvPr>
            <p:ph idx="4294967295" type="body"/>
          </p:nvPr>
        </p:nvSpPr>
        <p:spPr>
          <a:xfrm>
            <a:off x="625975" y="894888"/>
            <a:ext cx="1343400" cy="909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Summary</a:t>
            </a:r>
            <a:endParaRPr sz="1100"/>
          </a:p>
        </p:txBody>
      </p:sp>
      <p:sp>
        <p:nvSpPr>
          <p:cNvPr id="522" name="Google Shape;522;p24"/>
          <p:cNvSpPr txBox="1"/>
          <p:nvPr>
            <p:ph idx="4294967295" type="body"/>
          </p:nvPr>
        </p:nvSpPr>
        <p:spPr>
          <a:xfrm>
            <a:off x="3211200" y="1072950"/>
            <a:ext cx="2154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Performance</a:t>
            </a:r>
            <a:endParaRPr sz="1600">
              <a:solidFill>
                <a:srgbClr val="351B65"/>
              </a:solidFill>
            </a:endParaRPr>
          </a:p>
        </p:txBody>
      </p:sp>
      <p:sp>
        <p:nvSpPr>
          <p:cNvPr id="523" name="Google Shape;523;p24"/>
          <p:cNvSpPr txBox="1"/>
          <p:nvPr>
            <p:ph idx="4294967295" type="body"/>
          </p:nvPr>
        </p:nvSpPr>
        <p:spPr>
          <a:xfrm>
            <a:off x="6236425" y="1073075"/>
            <a:ext cx="2607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Key Variables and Cross Validation</a:t>
            </a:r>
            <a:endParaRPr sz="1600">
              <a:solidFill>
                <a:srgbClr val="351B65"/>
              </a:solidFill>
            </a:endParaRPr>
          </a:p>
        </p:txBody>
      </p:sp>
      <p:grpSp>
        <p:nvGrpSpPr>
          <p:cNvPr id="524" name="Google Shape;524;p24"/>
          <p:cNvGrpSpPr/>
          <p:nvPr/>
        </p:nvGrpSpPr>
        <p:grpSpPr>
          <a:xfrm>
            <a:off x="5997670" y="1581964"/>
            <a:ext cx="444176" cy="444176"/>
            <a:chOff x="348199" y="179450"/>
            <a:chExt cx="1116300" cy="1116300"/>
          </a:xfrm>
        </p:grpSpPr>
        <p:sp>
          <p:nvSpPr>
            <p:cNvPr id="525" name="Google Shape;525;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7" name="Google Shape;527;p24"/>
          <p:cNvPicPr preferRelativeResize="0"/>
          <p:nvPr/>
        </p:nvPicPr>
        <p:blipFill>
          <a:blip r:embed="rId3">
            <a:alphaModFix/>
          </a:blip>
          <a:stretch>
            <a:fillRect/>
          </a:stretch>
        </p:blipFill>
        <p:spPr>
          <a:xfrm>
            <a:off x="670600" y="1808034"/>
            <a:ext cx="2366626" cy="3273815"/>
          </a:xfrm>
          <a:prstGeom prst="rect">
            <a:avLst/>
          </a:prstGeom>
          <a:noFill/>
          <a:ln>
            <a:noFill/>
          </a:ln>
        </p:spPr>
      </p:pic>
      <p:pic>
        <p:nvPicPr>
          <p:cNvPr id="528" name="Google Shape;528;p24"/>
          <p:cNvPicPr preferRelativeResize="0"/>
          <p:nvPr/>
        </p:nvPicPr>
        <p:blipFill>
          <a:blip r:embed="rId4">
            <a:alphaModFix/>
          </a:blip>
          <a:stretch>
            <a:fillRect/>
          </a:stretch>
        </p:blipFill>
        <p:spPr>
          <a:xfrm>
            <a:off x="3179527" y="1804059"/>
            <a:ext cx="2409350" cy="1642241"/>
          </a:xfrm>
          <a:prstGeom prst="rect">
            <a:avLst/>
          </a:prstGeom>
          <a:noFill/>
          <a:ln>
            <a:noFill/>
          </a:ln>
        </p:spPr>
      </p:pic>
      <p:grpSp>
        <p:nvGrpSpPr>
          <p:cNvPr id="529" name="Google Shape;529;p24"/>
          <p:cNvGrpSpPr/>
          <p:nvPr/>
        </p:nvGrpSpPr>
        <p:grpSpPr>
          <a:xfrm>
            <a:off x="2973808" y="1581964"/>
            <a:ext cx="444176" cy="444176"/>
            <a:chOff x="348199" y="179450"/>
            <a:chExt cx="1116300" cy="1116300"/>
          </a:xfrm>
        </p:grpSpPr>
        <p:sp>
          <p:nvSpPr>
            <p:cNvPr id="530" name="Google Shape;530;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4"/>
          <p:cNvSpPr txBox="1"/>
          <p:nvPr/>
        </p:nvSpPr>
        <p:spPr>
          <a:xfrm>
            <a:off x="1838425" y="1019725"/>
            <a:ext cx="384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2"/>
                </a:solidFill>
                <a:latin typeface="Nunito"/>
                <a:ea typeface="Nunito"/>
                <a:cs typeface="Nunito"/>
                <a:sym typeface="Nunito"/>
              </a:rPr>
              <a:t>Initial Model </a:t>
            </a:r>
            <a:r>
              <a:rPr lang="en" sz="900">
                <a:solidFill>
                  <a:schemeClr val="dk2"/>
                </a:solidFill>
                <a:latin typeface="Nunito"/>
                <a:ea typeface="Nunito"/>
                <a:cs typeface="Nunito"/>
                <a:sym typeface="Nunito"/>
              </a:rPr>
              <a:t>ran with a logistic regression (with p&gt;0.5 then 1 else 0)</a:t>
            </a:r>
            <a:endParaRPr/>
          </a:p>
        </p:txBody>
      </p:sp>
      <p:grpSp>
        <p:nvGrpSpPr>
          <p:cNvPr id="533" name="Google Shape;533;p24"/>
          <p:cNvGrpSpPr/>
          <p:nvPr/>
        </p:nvGrpSpPr>
        <p:grpSpPr>
          <a:xfrm>
            <a:off x="3363600" y="4142292"/>
            <a:ext cx="2196600" cy="731100"/>
            <a:chOff x="3363600" y="4142292"/>
            <a:chExt cx="2196600" cy="731100"/>
          </a:xfrm>
        </p:grpSpPr>
        <p:sp>
          <p:nvSpPr>
            <p:cNvPr id="534" name="Google Shape;534;p24"/>
            <p:cNvSpPr/>
            <p:nvPr/>
          </p:nvSpPr>
          <p:spPr>
            <a:xfrm>
              <a:off x="3363600" y="4142292"/>
              <a:ext cx="2196600" cy="731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txBox="1"/>
            <p:nvPr/>
          </p:nvSpPr>
          <p:spPr>
            <a:xfrm>
              <a:off x="3812850" y="4201175"/>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a:t>
              </a:r>
              <a:r>
                <a:rPr lang="en" sz="900">
                  <a:solidFill>
                    <a:schemeClr val="dk2"/>
                  </a:solidFill>
                  <a:latin typeface="Nunito"/>
                  <a:ea typeface="Nunito"/>
                  <a:cs typeface="Nunito"/>
                  <a:sym typeface="Nunito"/>
                </a:rPr>
                <a:t>ccuracy: 76.76%</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536" name="Google Shape;536;p24"/>
            <p:cNvGrpSpPr/>
            <p:nvPr/>
          </p:nvGrpSpPr>
          <p:grpSpPr>
            <a:xfrm>
              <a:off x="3565144" y="4278526"/>
              <a:ext cx="134628" cy="135515"/>
              <a:chOff x="887900" y="4259925"/>
              <a:chExt cx="146750" cy="147700"/>
            </a:xfrm>
          </p:grpSpPr>
          <p:sp>
            <p:nvSpPr>
              <p:cNvPr id="537" name="Google Shape;537;p24"/>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4"/>
            <p:cNvSpPr txBox="1"/>
            <p:nvPr/>
          </p:nvSpPr>
          <p:spPr>
            <a:xfrm>
              <a:off x="3812850" y="4449485"/>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a:t>
              </a:r>
              <a:r>
                <a:rPr lang="en" sz="900">
                  <a:solidFill>
                    <a:srgbClr val="424242"/>
                  </a:solidFill>
                  <a:latin typeface="Nunito"/>
                  <a:ea typeface="Nunito"/>
                  <a:cs typeface="Nunito"/>
                  <a:sym typeface="Nunito"/>
                </a:rPr>
                <a:t>: 84.15</a:t>
              </a:r>
              <a:endParaRPr/>
            </a:p>
          </p:txBody>
        </p:sp>
        <p:grpSp>
          <p:nvGrpSpPr>
            <p:cNvPr id="541" name="Google Shape;541;p24"/>
            <p:cNvGrpSpPr/>
            <p:nvPr/>
          </p:nvGrpSpPr>
          <p:grpSpPr>
            <a:xfrm>
              <a:off x="3595443" y="4544117"/>
              <a:ext cx="101183" cy="133807"/>
              <a:chOff x="4080575" y="898625"/>
              <a:chExt cx="88625" cy="117200"/>
            </a:xfrm>
          </p:grpSpPr>
          <p:sp>
            <p:nvSpPr>
              <p:cNvPr id="542" name="Google Shape;542;p24"/>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5" name="Google Shape;545;p24"/>
          <p:cNvSpPr txBox="1"/>
          <p:nvPr/>
        </p:nvSpPr>
        <p:spPr>
          <a:xfrm>
            <a:off x="3550113" y="3446306"/>
            <a:ext cx="168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
                <a:latin typeface="Nunito"/>
                <a:ea typeface="Nunito"/>
                <a:cs typeface="Nunito"/>
                <a:sym typeface="Nunito"/>
              </a:rPr>
              <a:t>ROC chart with False Positive Rate on the X-axis, and True Positive Rate of our Logistic Regression on the Y</a:t>
            </a:r>
            <a:endParaRPr i="1" sz="600">
              <a:latin typeface="Nunito"/>
              <a:ea typeface="Nunito"/>
              <a:cs typeface="Nunito"/>
              <a:sym typeface="Nunito"/>
            </a:endParaRPr>
          </a:p>
        </p:txBody>
      </p:sp>
      <p:sp>
        <p:nvSpPr>
          <p:cNvPr id="546" name="Google Shape;546;p24"/>
          <p:cNvSpPr txBox="1"/>
          <p:nvPr/>
        </p:nvSpPr>
        <p:spPr>
          <a:xfrm>
            <a:off x="6236425" y="1804050"/>
            <a:ext cx="2744400" cy="14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solidFill>
                  <a:srgbClr val="424242"/>
                </a:solidFill>
                <a:latin typeface="Nunito"/>
                <a:ea typeface="Nunito"/>
                <a:cs typeface="Nunito"/>
                <a:sym typeface="Nunito"/>
              </a:rPr>
              <a:t>Significant Variables:</a:t>
            </a:r>
            <a:endParaRPr i="1"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i="1" sz="9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rgbClr val="424242"/>
                </a:solidFill>
                <a:latin typeface="Nunito"/>
                <a:ea typeface="Nunito"/>
                <a:cs typeface="Nunito"/>
                <a:sym typeface="Nunito"/>
              </a:rPr>
              <a:t>BMXWT: Weight (kg)</a:t>
            </a:r>
            <a:endParaRPr sz="9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rgbClr val="424242"/>
                </a:solidFill>
                <a:latin typeface="Nunito"/>
                <a:ea typeface="Nunito"/>
                <a:cs typeface="Nunito"/>
                <a:sym typeface="Nunito"/>
              </a:rPr>
              <a:t>LDBTCSI: Total Cholesterol (mmol/L)</a:t>
            </a:r>
            <a:endParaRPr sz="9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RIAGENDR: Gender of Participant</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RIDAGEYR: Age of Participant (Years)</a:t>
            </a:r>
            <a:endParaRPr sz="900"/>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p:txBody>
      </p:sp>
      <p:grpSp>
        <p:nvGrpSpPr>
          <p:cNvPr id="547" name="Google Shape;547;p24"/>
          <p:cNvGrpSpPr/>
          <p:nvPr/>
        </p:nvGrpSpPr>
        <p:grpSpPr>
          <a:xfrm>
            <a:off x="6603878" y="2516431"/>
            <a:ext cx="134601" cy="150834"/>
            <a:chOff x="267650" y="4691525"/>
            <a:chExt cx="118175" cy="132450"/>
          </a:xfrm>
        </p:grpSpPr>
        <p:sp>
          <p:nvSpPr>
            <p:cNvPr id="548" name="Google Shape;548;p24"/>
            <p:cNvSpPr/>
            <p:nvPr/>
          </p:nvSpPr>
          <p:spPr>
            <a:xfrm>
              <a:off x="267650" y="4779175"/>
              <a:ext cx="118175" cy="44800"/>
            </a:xfrm>
            <a:custGeom>
              <a:rect b="b" l="l" r="r" t="t"/>
              <a:pathLst>
                <a:path extrusionOk="0" fill="none" h="1792" w="4727">
                  <a:moveTo>
                    <a:pt x="4726" y="1791"/>
                  </a:moveTo>
                  <a:lnTo>
                    <a:pt x="4726" y="1182"/>
                  </a:lnTo>
                  <a:lnTo>
                    <a:pt x="4726" y="1182"/>
                  </a:lnTo>
                  <a:lnTo>
                    <a:pt x="4688" y="953"/>
                  </a:lnTo>
                  <a:lnTo>
                    <a:pt x="4650" y="724"/>
                  </a:lnTo>
                  <a:lnTo>
                    <a:pt x="4536" y="534"/>
                  </a:lnTo>
                  <a:lnTo>
                    <a:pt x="4383" y="343"/>
                  </a:lnTo>
                  <a:lnTo>
                    <a:pt x="4193" y="229"/>
                  </a:lnTo>
                  <a:lnTo>
                    <a:pt x="4002" y="115"/>
                  </a:lnTo>
                  <a:lnTo>
                    <a:pt x="3773" y="38"/>
                  </a:lnTo>
                  <a:lnTo>
                    <a:pt x="3545" y="0"/>
                  </a:lnTo>
                  <a:lnTo>
                    <a:pt x="1182" y="0"/>
                  </a:lnTo>
                  <a:lnTo>
                    <a:pt x="1182" y="0"/>
                  </a:lnTo>
                  <a:lnTo>
                    <a:pt x="953" y="38"/>
                  </a:lnTo>
                  <a:lnTo>
                    <a:pt x="725" y="115"/>
                  </a:lnTo>
                  <a:lnTo>
                    <a:pt x="534" y="229"/>
                  </a:lnTo>
                  <a:lnTo>
                    <a:pt x="343" y="343"/>
                  </a:lnTo>
                  <a:lnTo>
                    <a:pt x="229" y="534"/>
                  </a:lnTo>
                  <a:lnTo>
                    <a:pt x="115" y="724"/>
                  </a:lnTo>
                  <a:lnTo>
                    <a:pt x="39" y="953"/>
                  </a:lnTo>
                  <a:lnTo>
                    <a:pt x="0" y="1182"/>
                  </a:lnTo>
                  <a:lnTo>
                    <a:pt x="0" y="179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297175" y="4691525"/>
              <a:ext cx="59100" cy="59075"/>
            </a:xfrm>
            <a:custGeom>
              <a:rect b="b" l="l" r="r" t="t"/>
              <a:pathLst>
                <a:path extrusionOk="0" fill="none" h="2363" w="2364">
                  <a:moveTo>
                    <a:pt x="1182" y="0"/>
                  </a:moveTo>
                  <a:lnTo>
                    <a:pt x="1182" y="0"/>
                  </a:lnTo>
                  <a:lnTo>
                    <a:pt x="1411" y="0"/>
                  </a:lnTo>
                  <a:lnTo>
                    <a:pt x="1640" y="76"/>
                  </a:lnTo>
                  <a:lnTo>
                    <a:pt x="1830" y="191"/>
                  </a:lnTo>
                  <a:lnTo>
                    <a:pt x="2021" y="343"/>
                  </a:lnTo>
                  <a:lnTo>
                    <a:pt x="2173" y="496"/>
                  </a:lnTo>
                  <a:lnTo>
                    <a:pt x="2287" y="724"/>
                  </a:lnTo>
                  <a:lnTo>
                    <a:pt x="2326" y="915"/>
                  </a:lnTo>
                  <a:lnTo>
                    <a:pt x="2364" y="1182"/>
                  </a:lnTo>
                  <a:lnTo>
                    <a:pt x="2364" y="1182"/>
                  </a:lnTo>
                  <a:lnTo>
                    <a:pt x="2326" y="1410"/>
                  </a:lnTo>
                  <a:lnTo>
                    <a:pt x="2287" y="1639"/>
                  </a:lnTo>
                  <a:lnTo>
                    <a:pt x="2173" y="1829"/>
                  </a:lnTo>
                  <a:lnTo>
                    <a:pt x="2021" y="1982"/>
                  </a:lnTo>
                  <a:lnTo>
                    <a:pt x="1830" y="2134"/>
                  </a:lnTo>
                  <a:lnTo>
                    <a:pt x="1640" y="2249"/>
                  </a:lnTo>
                  <a:lnTo>
                    <a:pt x="1411" y="2325"/>
                  </a:lnTo>
                  <a:lnTo>
                    <a:pt x="1182" y="2363"/>
                  </a:lnTo>
                  <a:lnTo>
                    <a:pt x="1182" y="2363"/>
                  </a:lnTo>
                  <a:lnTo>
                    <a:pt x="954" y="2325"/>
                  </a:lnTo>
                  <a:lnTo>
                    <a:pt x="725" y="2249"/>
                  </a:lnTo>
                  <a:lnTo>
                    <a:pt x="534" y="2134"/>
                  </a:lnTo>
                  <a:lnTo>
                    <a:pt x="344" y="1982"/>
                  </a:lnTo>
                  <a:lnTo>
                    <a:pt x="229" y="1829"/>
                  </a:lnTo>
                  <a:lnTo>
                    <a:pt x="115" y="1639"/>
                  </a:lnTo>
                  <a:lnTo>
                    <a:pt x="39" y="1410"/>
                  </a:lnTo>
                  <a:lnTo>
                    <a:pt x="1" y="1182"/>
                  </a:lnTo>
                  <a:lnTo>
                    <a:pt x="1" y="1182"/>
                  </a:lnTo>
                  <a:lnTo>
                    <a:pt x="39" y="915"/>
                  </a:lnTo>
                  <a:lnTo>
                    <a:pt x="115" y="724"/>
                  </a:lnTo>
                  <a:lnTo>
                    <a:pt x="229" y="496"/>
                  </a:lnTo>
                  <a:lnTo>
                    <a:pt x="344" y="343"/>
                  </a:lnTo>
                  <a:lnTo>
                    <a:pt x="534" y="191"/>
                  </a:lnTo>
                  <a:lnTo>
                    <a:pt x="725" y="76"/>
                  </a:lnTo>
                  <a:lnTo>
                    <a:pt x="954" y="0"/>
                  </a:lnTo>
                  <a:lnTo>
                    <a:pt x="1182" y="0"/>
                  </a:lnTo>
                  <a:lnTo>
                    <a:pt x="1182"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4"/>
          <p:cNvGrpSpPr/>
          <p:nvPr/>
        </p:nvGrpSpPr>
        <p:grpSpPr>
          <a:xfrm>
            <a:off x="6603868" y="2697459"/>
            <a:ext cx="134629" cy="134629"/>
            <a:chOff x="5951775" y="1307350"/>
            <a:chExt cx="147700" cy="147700"/>
          </a:xfrm>
        </p:grpSpPr>
        <p:sp>
          <p:nvSpPr>
            <p:cNvPr id="551" name="Google Shape;551;p24"/>
            <p:cNvSpPr/>
            <p:nvPr/>
          </p:nvSpPr>
          <p:spPr>
            <a:xfrm>
              <a:off x="5951775" y="1307350"/>
              <a:ext cx="147700" cy="147700"/>
            </a:xfrm>
            <a:custGeom>
              <a:rect b="b" l="l" r="r" t="t"/>
              <a:pathLst>
                <a:path extrusionOk="0" fill="none" h="5908" w="5908">
                  <a:moveTo>
                    <a:pt x="2973" y="1"/>
                  </a:moveTo>
                  <a:lnTo>
                    <a:pt x="2973" y="1"/>
                  </a:lnTo>
                  <a:lnTo>
                    <a:pt x="3278" y="39"/>
                  </a:lnTo>
                  <a:lnTo>
                    <a:pt x="3545" y="77"/>
                  </a:lnTo>
                  <a:lnTo>
                    <a:pt x="3850" y="153"/>
                  </a:lnTo>
                  <a:lnTo>
                    <a:pt x="4117" y="229"/>
                  </a:lnTo>
                  <a:lnTo>
                    <a:pt x="4383" y="382"/>
                  </a:lnTo>
                  <a:lnTo>
                    <a:pt x="4612" y="496"/>
                  </a:lnTo>
                  <a:lnTo>
                    <a:pt x="4841" y="687"/>
                  </a:lnTo>
                  <a:lnTo>
                    <a:pt x="5031" y="877"/>
                  </a:lnTo>
                  <a:lnTo>
                    <a:pt x="5222" y="1068"/>
                  </a:lnTo>
                  <a:lnTo>
                    <a:pt x="5412" y="1296"/>
                  </a:lnTo>
                  <a:lnTo>
                    <a:pt x="5565" y="1563"/>
                  </a:lnTo>
                  <a:lnTo>
                    <a:pt x="5679" y="1792"/>
                  </a:lnTo>
                  <a:lnTo>
                    <a:pt x="5793" y="2097"/>
                  </a:lnTo>
                  <a:lnTo>
                    <a:pt x="5832" y="2363"/>
                  </a:lnTo>
                  <a:lnTo>
                    <a:pt x="5908" y="2668"/>
                  </a:lnTo>
                  <a:lnTo>
                    <a:pt x="5908" y="2973"/>
                  </a:lnTo>
                  <a:lnTo>
                    <a:pt x="5908" y="2973"/>
                  </a:lnTo>
                  <a:lnTo>
                    <a:pt x="5908" y="3240"/>
                  </a:lnTo>
                  <a:lnTo>
                    <a:pt x="5832" y="3545"/>
                  </a:lnTo>
                  <a:lnTo>
                    <a:pt x="5793" y="3850"/>
                  </a:lnTo>
                  <a:lnTo>
                    <a:pt x="5679" y="4116"/>
                  </a:lnTo>
                  <a:lnTo>
                    <a:pt x="5565" y="4345"/>
                  </a:lnTo>
                  <a:lnTo>
                    <a:pt x="5412" y="4612"/>
                  </a:lnTo>
                  <a:lnTo>
                    <a:pt x="5222" y="4841"/>
                  </a:lnTo>
                  <a:lnTo>
                    <a:pt x="5031" y="5031"/>
                  </a:lnTo>
                  <a:lnTo>
                    <a:pt x="4841" y="5222"/>
                  </a:lnTo>
                  <a:lnTo>
                    <a:pt x="4612" y="5412"/>
                  </a:lnTo>
                  <a:lnTo>
                    <a:pt x="4383" y="5527"/>
                  </a:lnTo>
                  <a:lnTo>
                    <a:pt x="4117" y="5679"/>
                  </a:lnTo>
                  <a:lnTo>
                    <a:pt x="3850" y="5755"/>
                  </a:lnTo>
                  <a:lnTo>
                    <a:pt x="3545" y="5831"/>
                  </a:lnTo>
                  <a:lnTo>
                    <a:pt x="3278" y="5870"/>
                  </a:lnTo>
                  <a:lnTo>
                    <a:pt x="2973" y="5908"/>
                  </a:lnTo>
                  <a:lnTo>
                    <a:pt x="2973" y="5908"/>
                  </a:lnTo>
                  <a:lnTo>
                    <a:pt x="2668" y="5870"/>
                  </a:lnTo>
                  <a:lnTo>
                    <a:pt x="2363" y="5831"/>
                  </a:lnTo>
                  <a:lnTo>
                    <a:pt x="2097" y="5755"/>
                  </a:lnTo>
                  <a:lnTo>
                    <a:pt x="1830" y="5679"/>
                  </a:lnTo>
                  <a:lnTo>
                    <a:pt x="1563" y="5527"/>
                  </a:lnTo>
                  <a:lnTo>
                    <a:pt x="1335" y="5412"/>
                  </a:lnTo>
                  <a:lnTo>
                    <a:pt x="1106" y="5222"/>
                  </a:lnTo>
                  <a:lnTo>
                    <a:pt x="877" y="5031"/>
                  </a:lnTo>
                  <a:lnTo>
                    <a:pt x="687" y="4841"/>
                  </a:lnTo>
                  <a:lnTo>
                    <a:pt x="534" y="4612"/>
                  </a:lnTo>
                  <a:lnTo>
                    <a:pt x="382" y="4345"/>
                  </a:lnTo>
                  <a:lnTo>
                    <a:pt x="267" y="4116"/>
                  </a:lnTo>
                  <a:lnTo>
                    <a:pt x="153" y="3850"/>
                  </a:lnTo>
                  <a:lnTo>
                    <a:pt x="77" y="3545"/>
                  </a:lnTo>
                  <a:lnTo>
                    <a:pt x="39" y="3240"/>
                  </a:lnTo>
                  <a:lnTo>
                    <a:pt x="1" y="2973"/>
                  </a:lnTo>
                  <a:lnTo>
                    <a:pt x="1" y="2973"/>
                  </a:lnTo>
                  <a:lnTo>
                    <a:pt x="39" y="2668"/>
                  </a:lnTo>
                  <a:lnTo>
                    <a:pt x="77" y="2363"/>
                  </a:lnTo>
                  <a:lnTo>
                    <a:pt x="153" y="2097"/>
                  </a:lnTo>
                  <a:lnTo>
                    <a:pt x="267" y="1792"/>
                  </a:lnTo>
                  <a:lnTo>
                    <a:pt x="382" y="1563"/>
                  </a:lnTo>
                  <a:lnTo>
                    <a:pt x="534" y="1296"/>
                  </a:lnTo>
                  <a:lnTo>
                    <a:pt x="687" y="1068"/>
                  </a:lnTo>
                  <a:lnTo>
                    <a:pt x="877" y="877"/>
                  </a:lnTo>
                  <a:lnTo>
                    <a:pt x="1106" y="687"/>
                  </a:lnTo>
                  <a:lnTo>
                    <a:pt x="1335" y="496"/>
                  </a:lnTo>
                  <a:lnTo>
                    <a:pt x="1563" y="382"/>
                  </a:lnTo>
                  <a:lnTo>
                    <a:pt x="1830" y="229"/>
                  </a:lnTo>
                  <a:lnTo>
                    <a:pt x="2097" y="153"/>
                  </a:lnTo>
                  <a:lnTo>
                    <a:pt x="2363" y="77"/>
                  </a:lnTo>
                  <a:lnTo>
                    <a:pt x="2668" y="39"/>
                  </a:lnTo>
                  <a:lnTo>
                    <a:pt x="2973" y="1"/>
                  </a:lnTo>
                  <a:lnTo>
                    <a:pt x="2973"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6024200" y="1336875"/>
              <a:ext cx="28600" cy="59100"/>
            </a:xfrm>
            <a:custGeom>
              <a:rect b="b" l="l" r="r" t="t"/>
              <a:pathLst>
                <a:path extrusionOk="0" fill="none" h="2364" w="1144">
                  <a:moveTo>
                    <a:pt x="0" y="1"/>
                  </a:moveTo>
                  <a:lnTo>
                    <a:pt x="0" y="1792"/>
                  </a:lnTo>
                  <a:lnTo>
                    <a:pt x="1143" y="2364"/>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4"/>
          <p:cNvGrpSpPr/>
          <p:nvPr/>
        </p:nvGrpSpPr>
        <p:grpSpPr>
          <a:xfrm>
            <a:off x="6603872" y="2210226"/>
            <a:ext cx="134606" cy="106870"/>
            <a:chOff x="4677950" y="4269450"/>
            <a:chExt cx="162000" cy="128650"/>
          </a:xfrm>
        </p:grpSpPr>
        <p:sp>
          <p:nvSpPr>
            <p:cNvPr id="554" name="Google Shape;554;p24"/>
            <p:cNvSpPr/>
            <p:nvPr/>
          </p:nvSpPr>
          <p:spPr>
            <a:xfrm>
              <a:off x="4677950" y="4269450"/>
              <a:ext cx="110550" cy="95300"/>
            </a:xfrm>
            <a:custGeom>
              <a:rect b="b" l="l" r="r" t="t"/>
              <a:pathLst>
                <a:path extrusionOk="0" fill="none" h="3812" w="4422">
                  <a:moveTo>
                    <a:pt x="0" y="0"/>
                  </a:moveTo>
                  <a:lnTo>
                    <a:pt x="4421" y="0"/>
                  </a:lnTo>
                  <a:lnTo>
                    <a:pt x="4421" y="3811"/>
                  </a:lnTo>
                  <a:lnTo>
                    <a:pt x="0" y="3811"/>
                  </a:lnTo>
                  <a:lnTo>
                    <a:pt x="0"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4788475" y="4305650"/>
              <a:ext cx="51475" cy="59100"/>
            </a:xfrm>
            <a:custGeom>
              <a:rect b="b" l="l" r="r" t="t"/>
              <a:pathLst>
                <a:path extrusionOk="0" fill="none" h="2364" w="2059">
                  <a:moveTo>
                    <a:pt x="0" y="1"/>
                  </a:moveTo>
                  <a:lnTo>
                    <a:pt x="1143" y="1"/>
                  </a:lnTo>
                  <a:lnTo>
                    <a:pt x="2058" y="915"/>
                  </a:lnTo>
                  <a:lnTo>
                    <a:pt x="2058" y="2363"/>
                  </a:lnTo>
                  <a:lnTo>
                    <a:pt x="0" y="2363"/>
                  </a:lnTo>
                  <a:lnTo>
                    <a:pt x="0"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4696050" y="4360925"/>
              <a:ext cx="36225" cy="37175"/>
            </a:xfrm>
            <a:custGeom>
              <a:rect b="b" l="l" r="r" t="t"/>
              <a:pathLst>
                <a:path extrusionOk="0" fill="none" h="1487" w="1449">
                  <a:moveTo>
                    <a:pt x="725" y="0"/>
                  </a:moveTo>
                  <a:lnTo>
                    <a:pt x="725" y="0"/>
                  </a:lnTo>
                  <a:lnTo>
                    <a:pt x="877" y="38"/>
                  </a:lnTo>
                  <a:lnTo>
                    <a:pt x="1029" y="76"/>
                  </a:lnTo>
                  <a:lnTo>
                    <a:pt x="1144" y="152"/>
                  </a:lnTo>
                  <a:lnTo>
                    <a:pt x="1258" y="229"/>
                  </a:lnTo>
                  <a:lnTo>
                    <a:pt x="1334" y="343"/>
                  </a:lnTo>
                  <a:lnTo>
                    <a:pt x="1411" y="457"/>
                  </a:lnTo>
                  <a:lnTo>
                    <a:pt x="1449" y="610"/>
                  </a:lnTo>
                  <a:lnTo>
                    <a:pt x="1449" y="762"/>
                  </a:lnTo>
                  <a:lnTo>
                    <a:pt x="1449" y="762"/>
                  </a:lnTo>
                  <a:lnTo>
                    <a:pt x="1449" y="915"/>
                  </a:lnTo>
                  <a:lnTo>
                    <a:pt x="1411" y="1029"/>
                  </a:lnTo>
                  <a:lnTo>
                    <a:pt x="1334" y="1143"/>
                  </a:lnTo>
                  <a:lnTo>
                    <a:pt x="1258" y="1258"/>
                  </a:lnTo>
                  <a:lnTo>
                    <a:pt x="1144" y="1372"/>
                  </a:lnTo>
                  <a:lnTo>
                    <a:pt x="1029" y="1410"/>
                  </a:lnTo>
                  <a:lnTo>
                    <a:pt x="877" y="1486"/>
                  </a:lnTo>
                  <a:lnTo>
                    <a:pt x="725" y="1486"/>
                  </a:lnTo>
                  <a:lnTo>
                    <a:pt x="725" y="1486"/>
                  </a:lnTo>
                  <a:lnTo>
                    <a:pt x="572" y="1486"/>
                  </a:lnTo>
                  <a:lnTo>
                    <a:pt x="458" y="1410"/>
                  </a:lnTo>
                  <a:lnTo>
                    <a:pt x="305" y="1372"/>
                  </a:lnTo>
                  <a:lnTo>
                    <a:pt x="191" y="1258"/>
                  </a:lnTo>
                  <a:lnTo>
                    <a:pt x="115" y="1143"/>
                  </a:lnTo>
                  <a:lnTo>
                    <a:pt x="39" y="1029"/>
                  </a:lnTo>
                  <a:lnTo>
                    <a:pt x="0" y="915"/>
                  </a:lnTo>
                  <a:lnTo>
                    <a:pt x="0" y="762"/>
                  </a:lnTo>
                  <a:lnTo>
                    <a:pt x="0" y="762"/>
                  </a:lnTo>
                  <a:lnTo>
                    <a:pt x="0" y="610"/>
                  </a:lnTo>
                  <a:lnTo>
                    <a:pt x="39" y="457"/>
                  </a:lnTo>
                  <a:lnTo>
                    <a:pt x="115" y="343"/>
                  </a:lnTo>
                  <a:lnTo>
                    <a:pt x="191" y="229"/>
                  </a:lnTo>
                  <a:lnTo>
                    <a:pt x="305" y="152"/>
                  </a:lnTo>
                  <a:lnTo>
                    <a:pt x="458" y="76"/>
                  </a:lnTo>
                  <a:lnTo>
                    <a:pt x="572" y="38"/>
                  </a:lnTo>
                  <a:lnTo>
                    <a:pt x="725" y="0"/>
                  </a:lnTo>
                  <a:lnTo>
                    <a:pt x="72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4791325" y="4360925"/>
              <a:ext cx="37175" cy="37175"/>
            </a:xfrm>
            <a:custGeom>
              <a:rect b="b" l="l" r="r" t="t"/>
              <a:pathLst>
                <a:path extrusionOk="0" fill="none" h="1487" w="1487">
                  <a:moveTo>
                    <a:pt x="763" y="0"/>
                  </a:moveTo>
                  <a:lnTo>
                    <a:pt x="763" y="0"/>
                  </a:lnTo>
                  <a:lnTo>
                    <a:pt x="877" y="38"/>
                  </a:lnTo>
                  <a:lnTo>
                    <a:pt x="1029" y="76"/>
                  </a:lnTo>
                  <a:lnTo>
                    <a:pt x="1144" y="152"/>
                  </a:lnTo>
                  <a:lnTo>
                    <a:pt x="1258" y="229"/>
                  </a:lnTo>
                  <a:lnTo>
                    <a:pt x="1372" y="343"/>
                  </a:lnTo>
                  <a:lnTo>
                    <a:pt x="1411" y="457"/>
                  </a:lnTo>
                  <a:lnTo>
                    <a:pt x="1449" y="610"/>
                  </a:lnTo>
                  <a:lnTo>
                    <a:pt x="1487" y="762"/>
                  </a:lnTo>
                  <a:lnTo>
                    <a:pt x="1487" y="762"/>
                  </a:lnTo>
                  <a:lnTo>
                    <a:pt x="1449" y="915"/>
                  </a:lnTo>
                  <a:lnTo>
                    <a:pt x="1411" y="1029"/>
                  </a:lnTo>
                  <a:lnTo>
                    <a:pt x="1372" y="1143"/>
                  </a:lnTo>
                  <a:lnTo>
                    <a:pt x="1258" y="1258"/>
                  </a:lnTo>
                  <a:lnTo>
                    <a:pt x="1144" y="1372"/>
                  </a:lnTo>
                  <a:lnTo>
                    <a:pt x="1029" y="1410"/>
                  </a:lnTo>
                  <a:lnTo>
                    <a:pt x="877" y="1486"/>
                  </a:lnTo>
                  <a:lnTo>
                    <a:pt x="763" y="1486"/>
                  </a:lnTo>
                  <a:lnTo>
                    <a:pt x="763" y="1486"/>
                  </a:lnTo>
                  <a:lnTo>
                    <a:pt x="610" y="1486"/>
                  </a:lnTo>
                  <a:lnTo>
                    <a:pt x="458" y="1410"/>
                  </a:lnTo>
                  <a:lnTo>
                    <a:pt x="343" y="1372"/>
                  </a:lnTo>
                  <a:lnTo>
                    <a:pt x="229" y="1258"/>
                  </a:lnTo>
                  <a:lnTo>
                    <a:pt x="153" y="1143"/>
                  </a:lnTo>
                  <a:lnTo>
                    <a:pt x="77" y="1029"/>
                  </a:lnTo>
                  <a:lnTo>
                    <a:pt x="39" y="915"/>
                  </a:lnTo>
                  <a:lnTo>
                    <a:pt x="0" y="762"/>
                  </a:lnTo>
                  <a:lnTo>
                    <a:pt x="0" y="762"/>
                  </a:lnTo>
                  <a:lnTo>
                    <a:pt x="39" y="610"/>
                  </a:lnTo>
                  <a:lnTo>
                    <a:pt x="77" y="457"/>
                  </a:lnTo>
                  <a:lnTo>
                    <a:pt x="153" y="343"/>
                  </a:lnTo>
                  <a:lnTo>
                    <a:pt x="229" y="229"/>
                  </a:lnTo>
                  <a:lnTo>
                    <a:pt x="343" y="152"/>
                  </a:lnTo>
                  <a:lnTo>
                    <a:pt x="458" y="76"/>
                  </a:lnTo>
                  <a:lnTo>
                    <a:pt x="610" y="38"/>
                  </a:lnTo>
                  <a:lnTo>
                    <a:pt x="763" y="0"/>
                  </a:lnTo>
                  <a:lnTo>
                    <a:pt x="763"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4"/>
          <p:cNvSpPr/>
          <p:nvPr/>
        </p:nvSpPr>
        <p:spPr>
          <a:xfrm>
            <a:off x="6603860" y="2369069"/>
            <a:ext cx="134624" cy="117180"/>
          </a:xfrm>
          <a:custGeom>
            <a:rect b="b" l="l" r="r" t="t"/>
            <a:pathLst>
              <a:path extrusionOk="0" fill="none" h="5374" w="6174">
                <a:moveTo>
                  <a:pt x="5679" y="458"/>
                </a:moveTo>
                <a:lnTo>
                  <a:pt x="5679" y="458"/>
                </a:lnTo>
                <a:lnTo>
                  <a:pt x="5450" y="267"/>
                </a:lnTo>
                <a:lnTo>
                  <a:pt x="5145" y="115"/>
                </a:lnTo>
                <a:lnTo>
                  <a:pt x="4840" y="38"/>
                </a:lnTo>
                <a:lnTo>
                  <a:pt x="4535" y="0"/>
                </a:lnTo>
                <a:lnTo>
                  <a:pt x="4230" y="38"/>
                </a:lnTo>
                <a:lnTo>
                  <a:pt x="3925" y="115"/>
                </a:lnTo>
                <a:lnTo>
                  <a:pt x="3659" y="267"/>
                </a:lnTo>
                <a:lnTo>
                  <a:pt x="3392" y="458"/>
                </a:lnTo>
                <a:lnTo>
                  <a:pt x="3392" y="458"/>
                </a:lnTo>
                <a:lnTo>
                  <a:pt x="3392" y="458"/>
                </a:lnTo>
                <a:lnTo>
                  <a:pt x="3087" y="801"/>
                </a:lnTo>
                <a:lnTo>
                  <a:pt x="2782" y="458"/>
                </a:lnTo>
                <a:lnTo>
                  <a:pt x="2782" y="458"/>
                </a:lnTo>
                <a:lnTo>
                  <a:pt x="2515" y="267"/>
                </a:lnTo>
                <a:lnTo>
                  <a:pt x="2249" y="115"/>
                </a:lnTo>
                <a:lnTo>
                  <a:pt x="1944" y="38"/>
                </a:lnTo>
                <a:lnTo>
                  <a:pt x="1639" y="0"/>
                </a:lnTo>
                <a:lnTo>
                  <a:pt x="1334" y="38"/>
                </a:lnTo>
                <a:lnTo>
                  <a:pt x="1029" y="115"/>
                </a:lnTo>
                <a:lnTo>
                  <a:pt x="724" y="267"/>
                </a:lnTo>
                <a:lnTo>
                  <a:pt x="496" y="458"/>
                </a:lnTo>
                <a:lnTo>
                  <a:pt x="496" y="458"/>
                </a:lnTo>
                <a:lnTo>
                  <a:pt x="267" y="724"/>
                </a:lnTo>
                <a:lnTo>
                  <a:pt x="114" y="1029"/>
                </a:lnTo>
                <a:lnTo>
                  <a:pt x="38" y="1296"/>
                </a:lnTo>
                <a:lnTo>
                  <a:pt x="0" y="1639"/>
                </a:lnTo>
                <a:lnTo>
                  <a:pt x="38" y="1944"/>
                </a:lnTo>
                <a:lnTo>
                  <a:pt x="114" y="2249"/>
                </a:lnTo>
                <a:lnTo>
                  <a:pt x="267" y="2516"/>
                </a:lnTo>
                <a:lnTo>
                  <a:pt x="496" y="2782"/>
                </a:lnTo>
                <a:lnTo>
                  <a:pt x="800" y="3087"/>
                </a:lnTo>
                <a:lnTo>
                  <a:pt x="3087" y="5374"/>
                </a:lnTo>
                <a:lnTo>
                  <a:pt x="5374" y="3087"/>
                </a:lnTo>
                <a:lnTo>
                  <a:pt x="5679" y="2782"/>
                </a:lnTo>
                <a:lnTo>
                  <a:pt x="5679" y="2782"/>
                </a:lnTo>
                <a:lnTo>
                  <a:pt x="5907" y="2516"/>
                </a:lnTo>
                <a:lnTo>
                  <a:pt x="6060" y="2249"/>
                </a:lnTo>
                <a:lnTo>
                  <a:pt x="6136" y="1944"/>
                </a:lnTo>
                <a:lnTo>
                  <a:pt x="6174" y="1639"/>
                </a:lnTo>
                <a:lnTo>
                  <a:pt x="6136" y="1296"/>
                </a:lnTo>
                <a:lnTo>
                  <a:pt x="6060" y="1029"/>
                </a:lnTo>
                <a:lnTo>
                  <a:pt x="5907" y="724"/>
                </a:lnTo>
                <a:lnTo>
                  <a:pt x="5679" y="458"/>
                </a:lnTo>
                <a:lnTo>
                  <a:pt x="5679" y="458"/>
                </a:lnTo>
                <a:lnTo>
                  <a:pt x="5679" y="458"/>
                </a:lnTo>
                <a:lnTo>
                  <a:pt x="5679" y="458"/>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24"/>
          <p:cNvGrpSpPr/>
          <p:nvPr/>
        </p:nvGrpSpPr>
        <p:grpSpPr>
          <a:xfrm>
            <a:off x="6246250" y="3796150"/>
            <a:ext cx="3000000" cy="907525"/>
            <a:chOff x="6246250" y="3796150"/>
            <a:chExt cx="3000000" cy="907525"/>
          </a:xfrm>
        </p:grpSpPr>
        <p:grpSp>
          <p:nvGrpSpPr>
            <p:cNvPr id="560" name="Google Shape;560;p24"/>
            <p:cNvGrpSpPr/>
            <p:nvPr/>
          </p:nvGrpSpPr>
          <p:grpSpPr>
            <a:xfrm>
              <a:off x="6391250" y="4127765"/>
              <a:ext cx="2196600" cy="575910"/>
              <a:chOff x="6407975" y="3411890"/>
              <a:chExt cx="2196600" cy="575910"/>
            </a:xfrm>
          </p:grpSpPr>
          <p:sp>
            <p:nvSpPr>
              <p:cNvPr id="561" name="Google Shape;561;p24"/>
              <p:cNvSpPr/>
              <p:nvPr/>
            </p:nvSpPr>
            <p:spPr>
              <a:xfrm>
                <a:off x="6407975" y="3411890"/>
                <a:ext cx="2196600" cy="541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txBox="1"/>
              <p:nvPr/>
            </p:nvSpPr>
            <p:spPr>
              <a:xfrm>
                <a:off x="6945125" y="3526100"/>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75.88%</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563" name="Google Shape;563;p24"/>
              <p:cNvGrpSpPr/>
              <p:nvPr/>
            </p:nvGrpSpPr>
            <p:grpSpPr>
              <a:xfrm>
                <a:off x="6697419" y="3603451"/>
                <a:ext cx="134628" cy="135515"/>
                <a:chOff x="887900" y="4259925"/>
                <a:chExt cx="146750" cy="147700"/>
              </a:xfrm>
            </p:grpSpPr>
            <p:sp>
              <p:nvSpPr>
                <p:cNvPr id="564" name="Google Shape;564;p24"/>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7" name="Google Shape;567;p24"/>
            <p:cNvSpPr txBox="1"/>
            <p:nvPr/>
          </p:nvSpPr>
          <p:spPr>
            <a:xfrm>
              <a:off x="6246250" y="379615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900">
                  <a:solidFill>
                    <a:schemeClr val="dk2"/>
                  </a:solidFill>
                  <a:latin typeface="Nunito"/>
                  <a:ea typeface="Nunito"/>
                  <a:cs typeface="Nunito"/>
                  <a:sym typeface="Nunito"/>
                </a:rPr>
                <a:t>Cross Validation:</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5"/>
          <p:cNvSpPr/>
          <p:nvPr/>
        </p:nvSpPr>
        <p:spPr>
          <a:xfrm>
            <a:off x="5731200" y="1019725"/>
            <a:ext cx="4105200" cy="419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25"/>
          <p:cNvGrpSpPr/>
          <p:nvPr/>
        </p:nvGrpSpPr>
        <p:grpSpPr>
          <a:xfrm>
            <a:off x="625966" y="-157824"/>
            <a:ext cx="999312" cy="999312"/>
            <a:chOff x="348199" y="179450"/>
            <a:chExt cx="1116300" cy="1116300"/>
          </a:xfrm>
        </p:grpSpPr>
        <p:sp>
          <p:nvSpPr>
            <p:cNvPr id="574" name="Google Shape;574;p2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25"/>
          <p:cNvSpPr txBox="1"/>
          <p:nvPr>
            <p:ph idx="4294967295" type="title"/>
          </p:nvPr>
        </p:nvSpPr>
        <p:spPr>
          <a:xfrm>
            <a:off x="1417950" y="179425"/>
            <a:ext cx="574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Modeling: Model 2: Random Forest</a:t>
            </a:r>
            <a:endParaRPr sz="2720"/>
          </a:p>
        </p:txBody>
      </p:sp>
      <p:grpSp>
        <p:nvGrpSpPr>
          <p:cNvPr id="577" name="Google Shape;577;p25"/>
          <p:cNvGrpSpPr/>
          <p:nvPr/>
        </p:nvGrpSpPr>
        <p:grpSpPr>
          <a:xfrm>
            <a:off x="365895" y="1581964"/>
            <a:ext cx="444176" cy="444176"/>
            <a:chOff x="348199" y="179450"/>
            <a:chExt cx="1116300" cy="1116300"/>
          </a:xfrm>
        </p:grpSpPr>
        <p:sp>
          <p:nvSpPr>
            <p:cNvPr id="578" name="Google Shape;578;p2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0" name="Google Shape;580;p25"/>
          <p:cNvCxnSpPr/>
          <p:nvPr/>
        </p:nvCxnSpPr>
        <p:spPr>
          <a:xfrm>
            <a:off x="-187200" y="1804050"/>
            <a:ext cx="9383700" cy="0"/>
          </a:xfrm>
          <a:prstGeom prst="straightConnector1">
            <a:avLst/>
          </a:prstGeom>
          <a:noFill/>
          <a:ln cap="flat" cmpd="sng" w="9525">
            <a:solidFill>
              <a:srgbClr val="CFC9BD"/>
            </a:solidFill>
            <a:prstDash val="solid"/>
            <a:round/>
            <a:headEnd len="med" w="med" type="none"/>
            <a:tailEnd len="med" w="med" type="none"/>
          </a:ln>
        </p:spPr>
      </p:cxnSp>
      <p:sp>
        <p:nvSpPr>
          <p:cNvPr id="581" name="Google Shape;581;p25"/>
          <p:cNvSpPr txBox="1"/>
          <p:nvPr>
            <p:ph idx="4294967295" type="body"/>
          </p:nvPr>
        </p:nvSpPr>
        <p:spPr>
          <a:xfrm>
            <a:off x="625975" y="894888"/>
            <a:ext cx="1343400" cy="909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Summary</a:t>
            </a:r>
            <a:endParaRPr sz="1100"/>
          </a:p>
        </p:txBody>
      </p:sp>
      <p:sp>
        <p:nvSpPr>
          <p:cNvPr id="582" name="Google Shape;582;p25"/>
          <p:cNvSpPr txBox="1"/>
          <p:nvPr>
            <p:ph idx="4294967295" type="body"/>
          </p:nvPr>
        </p:nvSpPr>
        <p:spPr>
          <a:xfrm>
            <a:off x="3211200" y="1072950"/>
            <a:ext cx="2154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Performance</a:t>
            </a:r>
            <a:endParaRPr sz="1600">
              <a:solidFill>
                <a:srgbClr val="351B65"/>
              </a:solidFill>
            </a:endParaRPr>
          </a:p>
        </p:txBody>
      </p:sp>
      <p:sp>
        <p:nvSpPr>
          <p:cNvPr id="583" name="Google Shape;583;p25"/>
          <p:cNvSpPr txBox="1"/>
          <p:nvPr>
            <p:ph idx="4294967295" type="body"/>
          </p:nvPr>
        </p:nvSpPr>
        <p:spPr>
          <a:xfrm>
            <a:off x="6236425" y="1073075"/>
            <a:ext cx="2607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Key Variables and Cross Validation</a:t>
            </a:r>
            <a:endParaRPr sz="1600">
              <a:solidFill>
                <a:srgbClr val="351B65"/>
              </a:solidFill>
            </a:endParaRPr>
          </a:p>
        </p:txBody>
      </p:sp>
      <p:grpSp>
        <p:nvGrpSpPr>
          <p:cNvPr id="584" name="Google Shape;584;p25"/>
          <p:cNvGrpSpPr/>
          <p:nvPr/>
        </p:nvGrpSpPr>
        <p:grpSpPr>
          <a:xfrm>
            <a:off x="5997670" y="1581964"/>
            <a:ext cx="444176" cy="444176"/>
            <a:chOff x="348199" y="179450"/>
            <a:chExt cx="1116300" cy="1116300"/>
          </a:xfrm>
        </p:grpSpPr>
        <p:sp>
          <p:nvSpPr>
            <p:cNvPr id="585" name="Google Shape;585;p2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25"/>
          <p:cNvGrpSpPr/>
          <p:nvPr/>
        </p:nvGrpSpPr>
        <p:grpSpPr>
          <a:xfrm>
            <a:off x="2973808" y="1581964"/>
            <a:ext cx="444176" cy="444176"/>
            <a:chOff x="348199" y="179450"/>
            <a:chExt cx="1116300" cy="1116300"/>
          </a:xfrm>
        </p:grpSpPr>
        <p:sp>
          <p:nvSpPr>
            <p:cNvPr id="588" name="Google Shape;588;p2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5"/>
          <p:cNvGrpSpPr/>
          <p:nvPr/>
        </p:nvGrpSpPr>
        <p:grpSpPr>
          <a:xfrm>
            <a:off x="3285900" y="2226304"/>
            <a:ext cx="2196600" cy="731100"/>
            <a:chOff x="3346000" y="2158229"/>
            <a:chExt cx="2196600" cy="731100"/>
          </a:xfrm>
        </p:grpSpPr>
        <p:sp>
          <p:nvSpPr>
            <p:cNvPr id="591" name="Google Shape;591;p25"/>
            <p:cNvSpPr/>
            <p:nvPr/>
          </p:nvSpPr>
          <p:spPr>
            <a:xfrm>
              <a:off x="3346000" y="2158229"/>
              <a:ext cx="2196600" cy="731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txBox="1"/>
            <p:nvPr/>
          </p:nvSpPr>
          <p:spPr>
            <a:xfrm>
              <a:off x="3795250" y="2217113"/>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77.65%</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593" name="Google Shape;593;p25"/>
            <p:cNvGrpSpPr/>
            <p:nvPr/>
          </p:nvGrpSpPr>
          <p:grpSpPr>
            <a:xfrm>
              <a:off x="3547544" y="2294463"/>
              <a:ext cx="134628" cy="135515"/>
              <a:chOff x="887900" y="4259925"/>
              <a:chExt cx="146750" cy="147700"/>
            </a:xfrm>
          </p:grpSpPr>
          <p:sp>
            <p:nvSpPr>
              <p:cNvPr id="594" name="Google Shape;594;p25"/>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5"/>
            <p:cNvSpPr txBox="1"/>
            <p:nvPr/>
          </p:nvSpPr>
          <p:spPr>
            <a:xfrm>
              <a:off x="3795250" y="2465423"/>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a:t>
              </a:r>
              <a:r>
                <a:rPr lang="en" sz="900">
                  <a:solidFill>
                    <a:srgbClr val="424242"/>
                  </a:solidFill>
                  <a:latin typeface="Nunito"/>
                  <a:ea typeface="Nunito"/>
                  <a:cs typeface="Nunito"/>
                  <a:sym typeface="Nunito"/>
                </a:rPr>
                <a:t>: 84.29</a:t>
              </a:r>
              <a:endParaRPr/>
            </a:p>
          </p:txBody>
        </p:sp>
        <p:grpSp>
          <p:nvGrpSpPr>
            <p:cNvPr id="598" name="Google Shape;598;p25"/>
            <p:cNvGrpSpPr/>
            <p:nvPr/>
          </p:nvGrpSpPr>
          <p:grpSpPr>
            <a:xfrm>
              <a:off x="3577843" y="2560054"/>
              <a:ext cx="101183" cy="133807"/>
              <a:chOff x="4080575" y="898625"/>
              <a:chExt cx="88625" cy="117200"/>
            </a:xfrm>
          </p:grpSpPr>
          <p:sp>
            <p:nvSpPr>
              <p:cNvPr id="599" name="Google Shape;599;p25"/>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2" name="Google Shape;602;p25"/>
          <p:cNvSpPr txBox="1"/>
          <p:nvPr/>
        </p:nvSpPr>
        <p:spPr>
          <a:xfrm>
            <a:off x="6236425" y="1804050"/>
            <a:ext cx="2744400" cy="168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solidFill>
                  <a:srgbClr val="424242"/>
                </a:solidFill>
                <a:latin typeface="Nunito"/>
                <a:ea typeface="Nunito"/>
                <a:cs typeface="Nunito"/>
                <a:sym typeface="Nunito"/>
              </a:rPr>
              <a:t>Significant Variables:</a:t>
            </a:r>
            <a:endParaRPr i="1"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rgbClr val="424242"/>
                </a:solidFill>
                <a:latin typeface="Nunito"/>
                <a:ea typeface="Nunito"/>
                <a:cs typeface="Nunito"/>
                <a:sym typeface="Nunito"/>
              </a:rPr>
              <a:t>BMXWT: Weight (kg)</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BMXARMC: Arm Circumference (cm)</a:t>
            </a:r>
            <a:endParaRPr i="1"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BMXARML: Upper Arm Length (cm)</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RIAGENDR: Gender of Participant</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RIDAGEYR: Age of Participant (Years)</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URDACT: Albumin creatinine ratio (mg/g)</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i="1"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p:txBody>
      </p:sp>
      <p:pic>
        <p:nvPicPr>
          <p:cNvPr id="603" name="Google Shape;603;p25"/>
          <p:cNvPicPr preferRelativeResize="0"/>
          <p:nvPr/>
        </p:nvPicPr>
        <p:blipFill>
          <a:blip r:embed="rId3">
            <a:alphaModFix/>
          </a:blip>
          <a:stretch>
            <a:fillRect/>
          </a:stretch>
        </p:blipFill>
        <p:spPr>
          <a:xfrm>
            <a:off x="627850" y="2084244"/>
            <a:ext cx="2409350" cy="879081"/>
          </a:xfrm>
          <a:prstGeom prst="rect">
            <a:avLst/>
          </a:prstGeom>
          <a:noFill/>
          <a:ln>
            <a:noFill/>
          </a:ln>
        </p:spPr>
      </p:pic>
      <p:sp>
        <p:nvSpPr>
          <p:cNvPr id="604" name="Google Shape;604;p25"/>
          <p:cNvSpPr txBox="1"/>
          <p:nvPr/>
        </p:nvSpPr>
        <p:spPr>
          <a:xfrm>
            <a:off x="200600" y="2848200"/>
            <a:ext cx="2956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Nunito"/>
                <a:ea typeface="Nunito"/>
                <a:cs typeface="Nunito"/>
                <a:sym typeface="Nunito"/>
              </a:rPr>
              <a:t>Default Parameters had 500 Trees, and 23 splits</a:t>
            </a:r>
            <a:endParaRPr i="1" sz="1000">
              <a:latin typeface="Nunito"/>
              <a:ea typeface="Nunito"/>
              <a:cs typeface="Nunito"/>
              <a:sym typeface="Nunito"/>
            </a:endParaRPr>
          </a:p>
        </p:txBody>
      </p:sp>
      <p:grpSp>
        <p:nvGrpSpPr>
          <p:cNvPr id="605" name="Google Shape;605;p25"/>
          <p:cNvGrpSpPr/>
          <p:nvPr/>
        </p:nvGrpSpPr>
        <p:grpSpPr>
          <a:xfrm>
            <a:off x="6603878" y="2685547"/>
            <a:ext cx="134601" cy="150834"/>
            <a:chOff x="267650" y="4691525"/>
            <a:chExt cx="118175" cy="132450"/>
          </a:xfrm>
        </p:grpSpPr>
        <p:sp>
          <p:nvSpPr>
            <p:cNvPr id="606" name="Google Shape;606;p25"/>
            <p:cNvSpPr/>
            <p:nvPr/>
          </p:nvSpPr>
          <p:spPr>
            <a:xfrm>
              <a:off x="267650" y="4779175"/>
              <a:ext cx="118175" cy="44800"/>
            </a:xfrm>
            <a:custGeom>
              <a:rect b="b" l="l" r="r" t="t"/>
              <a:pathLst>
                <a:path extrusionOk="0" fill="none" h="1792" w="4727">
                  <a:moveTo>
                    <a:pt x="4726" y="1791"/>
                  </a:moveTo>
                  <a:lnTo>
                    <a:pt x="4726" y="1182"/>
                  </a:lnTo>
                  <a:lnTo>
                    <a:pt x="4726" y="1182"/>
                  </a:lnTo>
                  <a:lnTo>
                    <a:pt x="4688" y="953"/>
                  </a:lnTo>
                  <a:lnTo>
                    <a:pt x="4650" y="724"/>
                  </a:lnTo>
                  <a:lnTo>
                    <a:pt x="4536" y="534"/>
                  </a:lnTo>
                  <a:lnTo>
                    <a:pt x="4383" y="343"/>
                  </a:lnTo>
                  <a:lnTo>
                    <a:pt x="4193" y="229"/>
                  </a:lnTo>
                  <a:lnTo>
                    <a:pt x="4002" y="115"/>
                  </a:lnTo>
                  <a:lnTo>
                    <a:pt x="3773" y="38"/>
                  </a:lnTo>
                  <a:lnTo>
                    <a:pt x="3545" y="0"/>
                  </a:lnTo>
                  <a:lnTo>
                    <a:pt x="1182" y="0"/>
                  </a:lnTo>
                  <a:lnTo>
                    <a:pt x="1182" y="0"/>
                  </a:lnTo>
                  <a:lnTo>
                    <a:pt x="953" y="38"/>
                  </a:lnTo>
                  <a:lnTo>
                    <a:pt x="725" y="115"/>
                  </a:lnTo>
                  <a:lnTo>
                    <a:pt x="534" y="229"/>
                  </a:lnTo>
                  <a:lnTo>
                    <a:pt x="343" y="343"/>
                  </a:lnTo>
                  <a:lnTo>
                    <a:pt x="229" y="534"/>
                  </a:lnTo>
                  <a:lnTo>
                    <a:pt x="115" y="724"/>
                  </a:lnTo>
                  <a:lnTo>
                    <a:pt x="39" y="953"/>
                  </a:lnTo>
                  <a:lnTo>
                    <a:pt x="0" y="1182"/>
                  </a:lnTo>
                  <a:lnTo>
                    <a:pt x="0" y="179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297175" y="4691525"/>
              <a:ext cx="59100" cy="59075"/>
            </a:xfrm>
            <a:custGeom>
              <a:rect b="b" l="l" r="r" t="t"/>
              <a:pathLst>
                <a:path extrusionOk="0" fill="none" h="2363" w="2364">
                  <a:moveTo>
                    <a:pt x="1182" y="0"/>
                  </a:moveTo>
                  <a:lnTo>
                    <a:pt x="1182" y="0"/>
                  </a:lnTo>
                  <a:lnTo>
                    <a:pt x="1411" y="0"/>
                  </a:lnTo>
                  <a:lnTo>
                    <a:pt x="1640" y="76"/>
                  </a:lnTo>
                  <a:lnTo>
                    <a:pt x="1830" y="191"/>
                  </a:lnTo>
                  <a:lnTo>
                    <a:pt x="2021" y="343"/>
                  </a:lnTo>
                  <a:lnTo>
                    <a:pt x="2173" y="496"/>
                  </a:lnTo>
                  <a:lnTo>
                    <a:pt x="2287" y="724"/>
                  </a:lnTo>
                  <a:lnTo>
                    <a:pt x="2326" y="915"/>
                  </a:lnTo>
                  <a:lnTo>
                    <a:pt x="2364" y="1182"/>
                  </a:lnTo>
                  <a:lnTo>
                    <a:pt x="2364" y="1182"/>
                  </a:lnTo>
                  <a:lnTo>
                    <a:pt x="2326" y="1410"/>
                  </a:lnTo>
                  <a:lnTo>
                    <a:pt x="2287" y="1639"/>
                  </a:lnTo>
                  <a:lnTo>
                    <a:pt x="2173" y="1829"/>
                  </a:lnTo>
                  <a:lnTo>
                    <a:pt x="2021" y="1982"/>
                  </a:lnTo>
                  <a:lnTo>
                    <a:pt x="1830" y="2134"/>
                  </a:lnTo>
                  <a:lnTo>
                    <a:pt x="1640" y="2249"/>
                  </a:lnTo>
                  <a:lnTo>
                    <a:pt x="1411" y="2325"/>
                  </a:lnTo>
                  <a:lnTo>
                    <a:pt x="1182" y="2363"/>
                  </a:lnTo>
                  <a:lnTo>
                    <a:pt x="1182" y="2363"/>
                  </a:lnTo>
                  <a:lnTo>
                    <a:pt x="954" y="2325"/>
                  </a:lnTo>
                  <a:lnTo>
                    <a:pt x="725" y="2249"/>
                  </a:lnTo>
                  <a:lnTo>
                    <a:pt x="534" y="2134"/>
                  </a:lnTo>
                  <a:lnTo>
                    <a:pt x="344" y="1982"/>
                  </a:lnTo>
                  <a:lnTo>
                    <a:pt x="229" y="1829"/>
                  </a:lnTo>
                  <a:lnTo>
                    <a:pt x="115" y="1639"/>
                  </a:lnTo>
                  <a:lnTo>
                    <a:pt x="39" y="1410"/>
                  </a:lnTo>
                  <a:lnTo>
                    <a:pt x="1" y="1182"/>
                  </a:lnTo>
                  <a:lnTo>
                    <a:pt x="1" y="1182"/>
                  </a:lnTo>
                  <a:lnTo>
                    <a:pt x="39" y="915"/>
                  </a:lnTo>
                  <a:lnTo>
                    <a:pt x="115" y="724"/>
                  </a:lnTo>
                  <a:lnTo>
                    <a:pt x="229" y="496"/>
                  </a:lnTo>
                  <a:lnTo>
                    <a:pt x="344" y="343"/>
                  </a:lnTo>
                  <a:lnTo>
                    <a:pt x="534" y="191"/>
                  </a:lnTo>
                  <a:lnTo>
                    <a:pt x="725" y="76"/>
                  </a:lnTo>
                  <a:lnTo>
                    <a:pt x="954" y="0"/>
                  </a:lnTo>
                  <a:lnTo>
                    <a:pt x="1182" y="0"/>
                  </a:lnTo>
                  <a:lnTo>
                    <a:pt x="1182"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8" name="Google Shape;608;p25"/>
          <p:cNvPicPr preferRelativeResize="0"/>
          <p:nvPr/>
        </p:nvPicPr>
        <p:blipFill>
          <a:blip r:embed="rId4">
            <a:alphaModFix/>
          </a:blip>
          <a:stretch>
            <a:fillRect/>
          </a:stretch>
        </p:blipFill>
        <p:spPr>
          <a:xfrm>
            <a:off x="724550" y="3186912"/>
            <a:ext cx="2002850" cy="1456989"/>
          </a:xfrm>
          <a:prstGeom prst="rect">
            <a:avLst/>
          </a:prstGeom>
          <a:noFill/>
          <a:ln>
            <a:noFill/>
          </a:ln>
        </p:spPr>
      </p:pic>
      <p:sp>
        <p:nvSpPr>
          <p:cNvPr id="609" name="Google Shape;609;p25"/>
          <p:cNvSpPr txBox="1"/>
          <p:nvPr/>
        </p:nvSpPr>
        <p:spPr>
          <a:xfrm>
            <a:off x="235800" y="4643900"/>
            <a:ext cx="2956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Nunito"/>
                <a:ea typeface="Nunito"/>
                <a:cs typeface="Nunito"/>
                <a:sym typeface="Nunito"/>
              </a:rPr>
              <a:t>Hyperparameter tuning</a:t>
            </a:r>
            <a:endParaRPr i="1" sz="1000">
              <a:latin typeface="Nunito"/>
              <a:ea typeface="Nunito"/>
              <a:cs typeface="Nunito"/>
              <a:sym typeface="Nunito"/>
            </a:endParaRPr>
          </a:p>
        </p:txBody>
      </p:sp>
      <p:grpSp>
        <p:nvGrpSpPr>
          <p:cNvPr id="610" name="Google Shape;610;p25"/>
          <p:cNvGrpSpPr/>
          <p:nvPr/>
        </p:nvGrpSpPr>
        <p:grpSpPr>
          <a:xfrm>
            <a:off x="6603872" y="2210226"/>
            <a:ext cx="134606" cy="106870"/>
            <a:chOff x="4677950" y="4269450"/>
            <a:chExt cx="162000" cy="128650"/>
          </a:xfrm>
        </p:grpSpPr>
        <p:sp>
          <p:nvSpPr>
            <p:cNvPr id="611" name="Google Shape;611;p25"/>
            <p:cNvSpPr/>
            <p:nvPr/>
          </p:nvSpPr>
          <p:spPr>
            <a:xfrm>
              <a:off x="4677950" y="4269450"/>
              <a:ext cx="110550" cy="95300"/>
            </a:xfrm>
            <a:custGeom>
              <a:rect b="b" l="l" r="r" t="t"/>
              <a:pathLst>
                <a:path extrusionOk="0" fill="none" h="3812" w="4422">
                  <a:moveTo>
                    <a:pt x="0" y="0"/>
                  </a:moveTo>
                  <a:lnTo>
                    <a:pt x="4421" y="0"/>
                  </a:lnTo>
                  <a:lnTo>
                    <a:pt x="4421" y="3811"/>
                  </a:lnTo>
                  <a:lnTo>
                    <a:pt x="0" y="3811"/>
                  </a:lnTo>
                  <a:lnTo>
                    <a:pt x="0"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4788475" y="4305650"/>
              <a:ext cx="51475" cy="59100"/>
            </a:xfrm>
            <a:custGeom>
              <a:rect b="b" l="l" r="r" t="t"/>
              <a:pathLst>
                <a:path extrusionOk="0" fill="none" h="2364" w="2059">
                  <a:moveTo>
                    <a:pt x="0" y="1"/>
                  </a:moveTo>
                  <a:lnTo>
                    <a:pt x="1143" y="1"/>
                  </a:lnTo>
                  <a:lnTo>
                    <a:pt x="2058" y="915"/>
                  </a:lnTo>
                  <a:lnTo>
                    <a:pt x="2058" y="2363"/>
                  </a:lnTo>
                  <a:lnTo>
                    <a:pt x="0" y="2363"/>
                  </a:lnTo>
                  <a:lnTo>
                    <a:pt x="0"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4696050" y="4360925"/>
              <a:ext cx="36225" cy="37175"/>
            </a:xfrm>
            <a:custGeom>
              <a:rect b="b" l="l" r="r" t="t"/>
              <a:pathLst>
                <a:path extrusionOk="0" fill="none" h="1487" w="1449">
                  <a:moveTo>
                    <a:pt x="725" y="0"/>
                  </a:moveTo>
                  <a:lnTo>
                    <a:pt x="725" y="0"/>
                  </a:lnTo>
                  <a:lnTo>
                    <a:pt x="877" y="38"/>
                  </a:lnTo>
                  <a:lnTo>
                    <a:pt x="1029" y="76"/>
                  </a:lnTo>
                  <a:lnTo>
                    <a:pt x="1144" y="152"/>
                  </a:lnTo>
                  <a:lnTo>
                    <a:pt x="1258" y="229"/>
                  </a:lnTo>
                  <a:lnTo>
                    <a:pt x="1334" y="343"/>
                  </a:lnTo>
                  <a:lnTo>
                    <a:pt x="1411" y="457"/>
                  </a:lnTo>
                  <a:lnTo>
                    <a:pt x="1449" y="610"/>
                  </a:lnTo>
                  <a:lnTo>
                    <a:pt x="1449" y="762"/>
                  </a:lnTo>
                  <a:lnTo>
                    <a:pt x="1449" y="762"/>
                  </a:lnTo>
                  <a:lnTo>
                    <a:pt x="1449" y="915"/>
                  </a:lnTo>
                  <a:lnTo>
                    <a:pt x="1411" y="1029"/>
                  </a:lnTo>
                  <a:lnTo>
                    <a:pt x="1334" y="1143"/>
                  </a:lnTo>
                  <a:lnTo>
                    <a:pt x="1258" y="1258"/>
                  </a:lnTo>
                  <a:lnTo>
                    <a:pt x="1144" y="1372"/>
                  </a:lnTo>
                  <a:lnTo>
                    <a:pt x="1029" y="1410"/>
                  </a:lnTo>
                  <a:lnTo>
                    <a:pt x="877" y="1486"/>
                  </a:lnTo>
                  <a:lnTo>
                    <a:pt x="725" y="1486"/>
                  </a:lnTo>
                  <a:lnTo>
                    <a:pt x="725" y="1486"/>
                  </a:lnTo>
                  <a:lnTo>
                    <a:pt x="572" y="1486"/>
                  </a:lnTo>
                  <a:lnTo>
                    <a:pt x="458" y="1410"/>
                  </a:lnTo>
                  <a:lnTo>
                    <a:pt x="305" y="1372"/>
                  </a:lnTo>
                  <a:lnTo>
                    <a:pt x="191" y="1258"/>
                  </a:lnTo>
                  <a:lnTo>
                    <a:pt x="115" y="1143"/>
                  </a:lnTo>
                  <a:lnTo>
                    <a:pt x="39" y="1029"/>
                  </a:lnTo>
                  <a:lnTo>
                    <a:pt x="0" y="915"/>
                  </a:lnTo>
                  <a:lnTo>
                    <a:pt x="0" y="762"/>
                  </a:lnTo>
                  <a:lnTo>
                    <a:pt x="0" y="762"/>
                  </a:lnTo>
                  <a:lnTo>
                    <a:pt x="0" y="610"/>
                  </a:lnTo>
                  <a:lnTo>
                    <a:pt x="39" y="457"/>
                  </a:lnTo>
                  <a:lnTo>
                    <a:pt x="115" y="343"/>
                  </a:lnTo>
                  <a:lnTo>
                    <a:pt x="191" y="229"/>
                  </a:lnTo>
                  <a:lnTo>
                    <a:pt x="305" y="152"/>
                  </a:lnTo>
                  <a:lnTo>
                    <a:pt x="458" y="76"/>
                  </a:lnTo>
                  <a:lnTo>
                    <a:pt x="572" y="38"/>
                  </a:lnTo>
                  <a:lnTo>
                    <a:pt x="725" y="0"/>
                  </a:lnTo>
                  <a:lnTo>
                    <a:pt x="72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4791325" y="4360925"/>
              <a:ext cx="37175" cy="37175"/>
            </a:xfrm>
            <a:custGeom>
              <a:rect b="b" l="l" r="r" t="t"/>
              <a:pathLst>
                <a:path extrusionOk="0" fill="none" h="1487" w="1487">
                  <a:moveTo>
                    <a:pt x="763" y="0"/>
                  </a:moveTo>
                  <a:lnTo>
                    <a:pt x="763" y="0"/>
                  </a:lnTo>
                  <a:lnTo>
                    <a:pt x="877" y="38"/>
                  </a:lnTo>
                  <a:lnTo>
                    <a:pt x="1029" y="76"/>
                  </a:lnTo>
                  <a:lnTo>
                    <a:pt x="1144" y="152"/>
                  </a:lnTo>
                  <a:lnTo>
                    <a:pt x="1258" y="229"/>
                  </a:lnTo>
                  <a:lnTo>
                    <a:pt x="1372" y="343"/>
                  </a:lnTo>
                  <a:lnTo>
                    <a:pt x="1411" y="457"/>
                  </a:lnTo>
                  <a:lnTo>
                    <a:pt x="1449" y="610"/>
                  </a:lnTo>
                  <a:lnTo>
                    <a:pt x="1487" y="762"/>
                  </a:lnTo>
                  <a:lnTo>
                    <a:pt x="1487" y="762"/>
                  </a:lnTo>
                  <a:lnTo>
                    <a:pt x="1449" y="915"/>
                  </a:lnTo>
                  <a:lnTo>
                    <a:pt x="1411" y="1029"/>
                  </a:lnTo>
                  <a:lnTo>
                    <a:pt x="1372" y="1143"/>
                  </a:lnTo>
                  <a:lnTo>
                    <a:pt x="1258" y="1258"/>
                  </a:lnTo>
                  <a:lnTo>
                    <a:pt x="1144" y="1372"/>
                  </a:lnTo>
                  <a:lnTo>
                    <a:pt x="1029" y="1410"/>
                  </a:lnTo>
                  <a:lnTo>
                    <a:pt x="877" y="1486"/>
                  </a:lnTo>
                  <a:lnTo>
                    <a:pt x="763" y="1486"/>
                  </a:lnTo>
                  <a:lnTo>
                    <a:pt x="763" y="1486"/>
                  </a:lnTo>
                  <a:lnTo>
                    <a:pt x="610" y="1486"/>
                  </a:lnTo>
                  <a:lnTo>
                    <a:pt x="458" y="1410"/>
                  </a:lnTo>
                  <a:lnTo>
                    <a:pt x="343" y="1372"/>
                  </a:lnTo>
                  <a:lnTo>
                    <a:pt x="229" y="1258"/>
                  </a:lnTo>
                  <a:lnTo>
                    <a:pt x="153" y="1143"/>
                  </a:lnTo>
                  <a:lnTo>
                    <a:pt x="77" y="1029"/>
                  </a:lnTo>
                  <a:lnTo>
                    <a:pt x="39" y="915"/>
                  </a:lnTo>
                  <a:lnTo>
                    <a:pt x="0" y="762"/>
                  </a:lnTo>
                  <a:lnTo>
                    <a:pt x="0" y="762"/>
                  </a:lnTo>
                  <a:lnTo>
                    <a:pt x="39" y="610"/>
                  </a:lnTo>
                  <a:lnTo>
                    <a:pt x="77" y="457"/>
                  </a:lnTo>
                  <a:lnTo>
                    <a:pt x="153" y="343"/>
                  </a:lnTo>
                  <a:lnTo>
                    <a:pt x="229" y="229"/>
                  </a:lnTo>
                  <a:lnTo>
                    <a:pt x="343" y="152"/>
                  </a:lnTo>
                  <a:lnTo>
                    <a:pt x="458" y="76"/>
                  </a:lnTo>
                  <a:lnTo>
                    <a:pt x="610" y="38"/>
                  </a:lnTo>
                  <a:lnTo>
                    <a:pt x="763" y="0"/>
                  </a:lnTo>
                  <a:lnTo>
                    <a:pt x="763"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a:off x="6603868" y="2866575"/>
            <a:ext cx="134629" cy="134629"/>
            <a:chOff x="5951775" y="1307350"/>
            <a:chExt cx="147700" cy="147700"/>
          </a:xfrm>
        </p:grpSpPr>
        <p:sp>
          <p:nvSpPr>
            <p:cNvPr id="616" name="Google Shape;616;p25"/>
            <p:cNvSpPr/>
            <p:nvPr/>
          </p:nvSpPr>
          <p:spPr>
            <a:xfrm>
              <a:off x="5951775" y="1307350"/>
              <a:ext cx="147700" cy="147700"/>
            </a:xfrm>
            <a:custGeom>
              <a:rect b="b" l="l" r="r" t="t"/>
              <a:pathLst>
                <a:path extrusionOk="0" fill="none" h="5908" w="5908">
                  <a:moveTo>
                    <a:pt x="2973" y="1"/>
                  </a:moveTo>
                  <a:lnTo>
                    <a:pt x="2973" y="1"/>
                  </a:lnTo>
                  <a:lnTo>
                    <a:pt x="3278" y="39"/>
                  </a:lnTo>
                  <a:lnTo>
                    <a:pt x="3545" y="77"/>
                  </a:lnTo>
                  <a:lnTo>
                    <a:pt x="3850" y="153"/>
                  </a:lnTo>
                  <a:lnTo>
                    <a:pt x="4117" y="229"/>
                  </a:lnTo>
                  <a:lnTo>
                    <a:pt x="4383" y="382"/>
                  </a:lnTo>
                  <a:lnTo>
                    <a:pt x="4612" y="496"/>
                  </a:lnTo>
                  <a:lnTo>
                    <a:pt x="4841" y="687"/>
                  </a:lnTo>
                  <a:lnTo>
                    <a:pt x="5031" y="877"/>
                  </a:lnTo>
                  <a:lnTo>
                    <a:pt x="5222" y="1068"/>
                  </a:lnTo>
                  <a:lnTo>
                    <a:pt x="5412" y="1296"/>
                  </a:lnTo>
                  <a:lnTo>
                    <a:pt x="5565" y="1563"/>
                  </a:lnTo>
                  <a:lnTo>
                    <a:pt x="5679" y="1792"/>
                  </a:lnTo>
                  <a:lnTo>
                    <a:pt x="5793" y="2097"/>
                  </a:lnTo>
                  <a:lnTo>
                    <a:pt x="5832" y="2363"/>
                  </a:lnTo>
                  <a:lnTo>
                    <a:pt x="5908" y="2668"/>
                  </a:lnTo>
                  <a:lnTo>
                    <a:pt x="5908" y="2973"/>
                  </a:lnTo>
                  <a:lnTo>
                    <a:pt x="5908" y="2973"/>
                  </a:lnTo>
                  <a:lnTo>
                    <a:pt x="5908" y="3240"/>
                  </a:lnTo>
                  <a:lnTo>
                    <a:pt x="5832" y="3545"/>
                  </a:lnTo>
                  <a:lnTo>
                    <a:pt x="5793" y="3850"/>
                  </a:lnTo>
                  <a:lnTo>
                    <a:pt x="5679" y="4116"/>
                  </a:lnTo>
                  <a:lnTo>
                    <a:pt x="5565" y="4345"/>
                  </a:lnTo>
                  <a:lnTo>
                    <a:pt x="5412" y="4612"/>
                  </a:lnTo>
                  <a:lnTo>
                    <a:pt x="5222" y="4841"/>
                  </a:lnTo>
                  <a:lnTo>
                    <a:pt x="5031" y="5031"/>
                  </a:lnTo>
                  <a:lnTo>
                    <a:pt x="4841" y="5222"/>
                  </a:lnTo>
                  <a:lnTo>
                    <a:pt x="4612" y="5412"/>
                  </a:lnTo>
                  <a:lnTo>
                    <a:pt x="4383" y="5527"/>
                  </a:lnTo>
                  <a:lnTo>
                    <a:pt x="4117" y="5679"/>
                  </a:lnTo>
                  <a:lnTo>
                    <a:pt x="3850" y="5755"/>
                  </a:lnTo>
                  <a:lnTo>
                    <a:pt x="3545" y="5831"/>
                  </a:lnTo>
                  <a:lnTo>
                    <a:pt x="3278" y="5870"/>
                  </a:lnTo>
                  <a:lnTo>
                    <a:pt x="2973" y="5908"/>
                  </a:lnTo>
                  <a:lnTo>
                    <a:pt x="2973" y="5908"/>
                  </a:lnTo>
                  <a:lnTo>
                    <a:pt x="2668" y="5870"/>
                  </a:lnTo>
                  <a:lnTo>
                    <a:pt x="2363" y="5831"/>
                  </a:lnTo>
                  <a:lnTo>
                    <a:pt x="2097" y="5755"/>
                  </a:lnTo>
                  <a:lnTo>
                    <a:pt x="1830" y="5679"/>
                  </a:lnTo>
                  <a:lnTo>
                    <a:pt x="1563" y="5527"/>
                  </a:lnTo>
                  <a:lnTo>
                    <a:pt x="1335" y="5412"/>
                  </a:lnTo>
                  <a:lnTo>
                    <a:pt x="1106" y="5222"/>
                  </a:lnTo>
                  <a:lnTo>
                    <a:pt x="877" y="5031"/>
                  </a:lnTo>
                  <a:lnTo>
                    <a:pt x="687" y="4841"/>
                  </a:lnTo>
                  <a:lnTo>
                    <a:pt x="534" y="4612"/>
                  </a:lnTo>
                  <a:lnTo>
                    <a:pt x="382" y="4345"/>
                  </a:lnTo>
                  <a:lnTo>
                    <a:pt x="267" y="4116"/>
                  </a:lnTo>
                  <a:lnTo>
                    <a:pt x="153" y="3850"/>
                  </a:lnTo>
                  <a:lnTo>
                    <a:pt x="77" y="3545"/>
                  </a:lnTo>
                  <a:lnTo>
                    <a:pt x="39" y="3240"/>
                  </a:lnTo>
                  <a:lnTo>
                    <a:pt x="1" y="2973"/>
                  </a:lnTo>
                  <a:lnTo>
                    <a:pt x="1" y="2973"/>
                  </a:lnTo>
                  <a:lnTo>
                    <a:pt x="39" y="2668"/>
                  </a:lnTo>
                  <a:lnTo>
                    <a:pt x="77" y="2363"/>
                  </a:lnTo>
                  <a:lnTo>
                    <a:pt x="153" y="2097"/>
                  </a:lnTo>
                  <a:lnTo>
                    <a:pt x="267" y="1792"/>
                  </a:lnTo>
                  <a:lnTo>
                    <a:pt x="382" y="1563"/>
                  </a:lnTo>
                  <a:lnTo>
                    <a:pt x="534" y="1296"/>
                  </a:lnTo>
                  <a:lnTo>
                    <a:pt x="687" y="1068"/>
                  </a:lnTo>
                  <a:lnTo>
                    <a:pt x="877" y="877"/>
                  </a:lnTo>
                  <a:lnTo>
                    <a:pt x="1106" y="687"/>
                  </a:lnTo>
                  <a:lnTo>
                    <a:pt x="1335" y="496"/>
                  </a:lnTo>
                  <a:lnTo>
                    <a:pt x="1563" y="382"/>
                  </a:lnTo>
                  <a:lnTo>
                    <a:pt x="1830" y="229"/>
                  </a:lnTo>
                  <a:lnTo>
                    <a:pt x="2097" y="153"/>
                  </a:lnTo>
                  <a:lnTo>
                    <a:pt x="2363" y="77"/>
                  </a:lnTo>
                  <a:lnTo>
                    <a:pt x="2668" y="39"/>
                  </a:lnTo>
                  <a:lnTo>
                    <a:pt x="2973" y="1"/>
                  </a:lnTo>
                  <a:lnTo>
                    <a:pt x="2973"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6024200" y="1336875"/>
              <a:ext cx="28600" cy="59100"/>
            </a:xfrm>
            <a:custGeom>
              <a:rect b="b" l="l" r="r" t="t"/>
              <a:pathLst>
                <a:path extrusionOk="0" fill="none" h="2364" w="1144">
                  <a:moveTo>
                    <a:pt x="0" y="1"/>
                  </a:moveTo>
                  <a:lnTo>
                    <a:pt x="0" y="1792"/>
                  </a:lnTo>
                  <a:lnTo>
                    <a:pt x="1143" y="2364"/>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25"/>
          <p:cNvSpPr/>
          <p:nvPr/>
        </p:nvSpPr>
        <p:spPr>
          <a:xfrm>
            <a:off x="3289450" y="4125554"/>
            <a:ext cx="2196600" cy="731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txBox="1"/>
          <p:nvPr/>
        </p:nvSpPr>
        <p:spPr>
          <a:xfrm>
            <a:off x="3738700" y="4184438"/>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77.81%</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620" name="Google Shape;620;p25"/>
          <p:cNvGrpSpPr/>
          <p:nvPr/>
        </p:nvGrpSpPr>
        <p:grpSpPr>
          <a:xfrm>
            <a:off x="3490994" y="4261788"/>
            <a:ext cx="134628" cy="135515"/>
            <a:chOff x="887900" y="4259925"/>
            <a:chExt cx="146750" cy="147700"/>
          </a:xfrm>
        </p:grpSpPr>
        <p:sp>
          <p:nvSpPr>
            <p:cNvPr id="621" name="Google Shape;621;p25"/>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5"/>
          <p:cNvSpPr txBox="1"/>
          <p:nvPr/>
        </p:nvSpPr>
        <p:spPr>
          <a:xfrm>
            <a:off x="3738700" y="4432748"/>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a:t>
            </a:r>
            <a:r>
              <a:rPr lang="en" sz="900">
                <a:solidFill>
                  <a:srgbClr val="424242"/>
                </a:solidFill>
                <a:latin typeface="Nunito"/>
                <a:ea typeface="Nunito"/>
                <a:cs typeface="Nunito"/>
                <a:sym typeface="Nunito"/>
              </a:rPr>
              <a:t>: 84.28</a:t>
            </a:r>
            <a:endParaRPr/>
          </a:p>
        </p:txBody>
      </p:sp>
      <p:grpSp>
        <p:nvGrpSpPr>
          <p:cNvPr id="625" name="Google Shape;625;p25"/>
          <p:cNvGrpSpPr/>
          <p:nvPr/>
        </p:nvGrpSpPr>
        <p:grpSpPr>
          <a:xfrm>
            <a:off x="3521293" y="4527379"/>
            <a:ext cx="101183" cy="133807"/>
            <a:chOff x="4080575" y="898625"/>
            <a:chExt cx="88625" cy="117200"/>
          </a:xfrm>
        </p:grpSpPr>
        <p:sp>
          <p:nvSpPr>
            <p:cNvPr id="626" name="Google Shape;626;p25"/>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25"/>
          <p:cNvSpPr txBox="1"/>
          <p:nvPr/>
        </p:nvSpPr>
        <p:spPr>
          <a:xfrm>
            <a:off x="3289450" y="1978400"/>
            <a:ext cx="295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Nunito"/>
                <a:ea typeface="Nunito"/>
                <a:cs typeface="Nunito"/>
                <a:sym typeface="Nunito"/>
              </a:rPr>
              <a:t>Default Parameters:</a:t>
            </a:r>
            <a:endParaRPr i="1" sz="1000">
              <a:latin typeface="Nunito"/>
              <a:ea typeface="Nunito"/>
              <a:cs typeface="Nunito"/>
              <a:sym typeface="Nunito"/>
            </a:endParaRPr>
          </a:p>
        </p:txBody>
      </p:sp>
      <p:sp>
        <p:nvSpPr>
          <p:cNvPr id="630" name="Google Shape;630;p25"/>
          <p:cNvSpPr txBox="1"/>
          <p:nvPr/>
        </p:nvSpPr>
        <p:spPr>
          <a:xfrm>
            <a:off x="3289450" y="3792425"/>
            <a:ext cx="295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Nunito"/>
                <a:ea typeface="Nunito"/>
                <a:cs typeface="Nunito"/>
                <a:sym typeface="Nunito"/>
              </a:rPr>
              <a:t>Tuned Model:</a:t>
            </a:r>
            <a:endParaRPr i="1" sz="1000">
              <a:latin typeface="Nunito"/>
              <a:ea typeface="Nunito"/>
              <a:cs typeface="Nunito"/>
              <a:sym typeface="Nunito"/>
            </a:endParaRPr>
          </a:p>
        </p:txBody>
      </p:sp>
      <p:grpSp>
        <p:nvGrpSpPr>
          <p:cNvPr id="631" name="Google Shape;631;p25"/>
          <p:cNvGrpSpPr/>
          <p:nvPr/>
        </p:nvGrpSpPr>
        <p:grpSpPr>
          <a:xfrm>
            <a:off x="6246250" y="3796150"/>
            <a:ext cx="3000000" cy="907525"/>
            <a:chOff x="6246250" y="3796150"/>
            <a:chExt cx="3000000" cy="907525"/>
          </a:xfrm>
        </p:grpSpPr>
        <p:grpSp>
          <p:nvGrpSpPr>
            <p:cNvPr id="632" name="Google Shape;632;p25"/>
            <p:cNvGrpSpPr/>
            <p:nvPr/>
          </p:nvGrpSpPr>
          <p:grpSpPr>
            <a:xfrm>
              <a:off x="6391250" y="4127765"/>
              <a:ext cx="2196600" cy="575910"/>
              <a:chOff x="6407975" y="3411890"/>
              <a:chExt cx="2196600" cy="575910"/>
            </a:xfrm>
          </p:grpSpPr>
          <p:sp>
            <p:nvSpPr>
              <p:cNvPr id="633" name="Google Shape;633;p25"/>
              <p:cNvSpPr/>
              <p:nvPr/>
            </p:nvSpPr>
            <p:spPr>
              <a:xfrm>
                <a:off x="6407975" y="3411890"/>
                <a:ext cx="2196600" cy="541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txBox="1"/>
              <p:nvPr/>
            </p:nvSpPr>
            <p:spPr>
              <a:xfrm>
                <a:off x="6945125" y="3526100"/>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77.33%</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635" name="Google Shape;635;p25"/>
              <p:cNvGrpSpPr/>
              <p:nvPr/>
            </p:nvGrpSpPr>
            <p:grpSpPr>
              <a:xfrm>
                <a:off x="6697419" y="3603451"/>
                <a:ext cx="134628" cy="135515"/>
                <a:chOff x="887900" y="4259925"/>
                <a:chExt cx="146750" cy="147700"/>
              </a:xfrm>
            </p:grpSpPr>
            <p:sp>
              <p:nvSpPr>
                <p:cNvPr id="636" name="Google Shape;636;p25"/>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9" name="Google Shape;639;p25"/>
            <p:cNvSpPr txBox="1"/>
            <p:nvPr/>
          </p:nvSpPr>
          <p:spPr>
            <a:xfrm>
              <a:off x="6246250" y="379615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900">
                  <a:solidFill>
                    <a:schemeClr val="dk2"/>
                  </a:solidFill>
                  <a:latin typeface="Nunito"/>
                  <a:ea typeface="Nunito"/>
                  <a:cs typeface="Nunito"/>
                  <a:sym typeface="Nunito"/>
                </a:rPr>
                <a:t>Cross Validation:</a:t>
              </a:r>
              <a:endParaRPr/>
            </a:p>
          </p:txBody>
        </p:sp>
      </p:grpSp>
      <p:grpSp>
        <p:nvGrpSpPr>
          <p:cNvPr id="640" name="Google Shape;640;p25"/>
          <p:cNvGrpSpPr/>
          <p:nvPr/>
        </p:nvGrpSpPr>
        <p:grpSpPr>
          <a:xfrm>
            <a:off x="6588477" y="2403129"/>
            <a:ext cx="165375" cy="168629"/>
            <a:chOff x="2786725" y="4259925"/>
            <a:chExt cx="144850" cy="147700"/>
          </a:xfrm>
        </p:grpSpPr>
        <p:sp>
          <p:nvSpPr>
            <p:cNvPr id="641" name="Google Shape;641;p25"/>
            <p:cNvSpPr/>
            <p:nvPr/>
          </p:nvSpPr>
          <p:spPr>
            <a:xfrm>
              <a:off x="2823875" y="4259925"/>
              <a:ext cx="107700" cy="147700"/>
            </a:xfrm>
            <a:custGeom>
              <a:rect b="b" l="l" r="r" t="t"/>
              <a:pathLst>
                <a:path extrusionOk="0" fill="none" h="5908" w="4308">
                  <a:moveTo>
                    <a:pt x="2059" y="2058"/>
                  </a:moveTo>
                  <a:lnTo>
                    <a:pt x="2059" y="877"/>
                  </a:lnTo>
                  <a:lnTo>
                    <a:pt x="2059" y="877"/>
                  </a:lnTo>
                  <a:lnTo>
                    <a:pt x="2021" y="724"/>
                  </a:lnTo>
                  <a:lnTo>
                    <a:pt x="1983" y="534"/>
                  </a:lnTo>
                  <a:lnTo>
                    <a:pt x="1906" y="381"/>
                  </a:lnTo>
                  <a:lnTo>
                    <a:pt x="1792" y="267"/>
                  </a:lnTo>
                  <a:lnTo>
                    <a:pt x="1640" y="153"/>
                  </a:lnTo>
                  <a:lnTo>
                    <a:pt x="1487" y="77"/>
                  </a:lnTo>
                  <a:lnTo>
                    <a:pt x="1335" y="38"/>
                  </a:lnTo>
                  <a:lnTo>
                    <a:pt x="1144" y="0"/>
                  </a:lnTo>
                  <a:lnTo>
                    <a:pt x="1" y="2668"/>
                  </a:lnTo>
                  <a:lnTo>
                    <a:pt x="1" y="5907"/>
                  </a:lnTo>
                  <a:lnTo>
                    <a:pt x="3317" y="5907"/>
                  </a:lnTo>
                  <a:lnTo>
                    <a:pt x="3317" y="5907"/>
                  </a:lnTo>
                  <a:lnTo>
                    <a:pt x="3507" y="5869"/>
                  </a:lnTo>
                  <a:lnTo>
                    <a:pt x="3698" y="5755"/>
                  </a:lnTo>
                  <a:lnTo>
                    <a:pt x="3812" y="5603"/>
                  </a:lnTo>
                  <a:lnTo>
                    <a:pt x="3888" y="5374"/>
                  </a:lnTo>
                  <a:lnTo>
                    <a:pt x="4307" y="2744"/>
                  </a:lnTo>
                  <a:lnTo>
                    <a:pt x="4307" y="2744"/>
                  </a:lnTo>
                  <a:lnTo>
                    <a:pt x="4307" y="2630"/>
                  </a:lnTo>
                  <a:lnTo>
                    <a:pt x="4307" y="2516"/>
                  </a:lnTo>
                  <a:lnTo>
                    <a:pt x="4193" y="2287"/>
                  </a:lnTo>
                  <a:lnTo>
                    <a:pt x="4041" y="2135"/>
                  </a:lnTo>
                  <a:lnTo>
                    <a:pt x="3926" y="2096"/>
                  </a:lnTo>
                  <a:lnTo>
                    <a:pt x="3812" y="2058"/>
                  </a:lnTo>
                  <a:lnTo>
                    <a:pt x="3812" y="2058"/>
                  </a:lnTo>
                  <a:lnTo>
                    <a:pt x="3698" y="2058"/>
                  </a:lnTo>
                  <a:lnTo>
                    <a:pt x="2059" y="2058"/>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2786725" y="4326625"/>
              <a:ext cx="37175" cy="81000"/>
            </a:xfrm>
            <a:custGeom>
              <a:rect b="b" l="l" r="r" t="t"/>
              <a:pathLst>
                <a:path extrusionOk="0" fill="none" h="3240" w="1487">
                  <a:moveTo>
                    <a:pt x="1487" y="3239"/>
                  </a:moveTo>
                  <a:lnTo>
                    <a:pt x="572" y="3239"/>
                  </a:lnTo>
                  <a:lnTo>
                    <a:pt x="572" y="3239"/>
                  </a:lnTo>
                  <a:lnTo>
                    <a:pt x="458" y="3201"/>
                  </a:lnTo>
                  <a:lnTo>
                    <a:pt x="344" y="3163"/>
                  </a:lnTo>
                  <a:lnTo>
                    <a:pt x="153" y="3049"/>
                  </a:lnTo>
                  <a:lnTo>
                    <a:pt x="39" y="2858"/>
                  </a:lnTo>
                  <a:lnTo>
                    <a:pt x="1" y="2744"/>
                  </a:lnTo>
                  <a:lnTo>
                    <a:pt x="1" y="2630"/>
                  </a:lnTo>
                  <a:lnTo>
                    <a:pt x="1" y="572"/>
                  </a:lnTo>
                  <a:lnTo>
                    <a:pt x="1" y="572"/>
                  </a:lnTo>
                  <a:lnTo>
                    <a:pt x="1" y="457"/>
                  </a:lnTo>
                  <a:lnTo>
                    <a:pt x="39" y="343"/>
                  </a:lnTo>
                  <a:lnTo>
                    <a:pt x="153" y="153"/>
                  </a:lnTo>
                  <a:lnTo>
                    <a:pt x="344" y="38"/>
                  </a:lnTo>
                  <a:lnTo>
                    <a:pt x="458" y="0"/>
                  </a:lnTo>
                  <a:lnTo>
                    <a:pt x="572" y="0"/>
                  </a:lnTo>
                  <a:lnTo>
                    <a:pt x="1487"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5"/>
          <p:cNvGrpSpPr/>
          <p:nvPr/>
        </p:nvGrpSpPr>
        <p:grpSpPr>
          <a:xfrm>
            <a:off x="6589026" y="3039820"/>
            <a:ext cx="164262" cy="168629"/>
            <a:chOff x="4686525" y="3411975"/>
            <a:chExt cx="143875" cy="147700"/>
          </a:xfrm>
        </p:grpSpPr>
        <p:sp>
          <p:nvSpPr>
            <p:cNvPr id="644" name="Google Shape;644;p25"/>
            <p:cNvSpPr/>
            <p:nvPr/>
          </p:nvSpPr>
          <p:spPr>
            <a:xfrm>
              <a:off x="4686525" y="3418650"/>
              <a:ext cx="141975" cy="141025"/>
            </a:xfrm>
            <a:custGeom>
              <a:rect b="b" l="l" r="r" t="t"/>
              <a:pathLst>
                <a:path extrusionOk="0" fill="none" h="5641" w="5679">
                  <a:moveTo>
                    <a:pt x="5679" y="3849"/>
                  </a:moveTo>
                  <a:lnTo>
                    <a:pt x="5679" y="3849"/>
                  </a:lnTo>
                  <a:lnTo>
                    <a:pt x="5526" y="4116"/>
                  </a:lnTo>
                  <a:lnTo>
                    <a:pt x="5374" y="4345"/>
                  </a:lnTo>
                  <a:lnTo>
                    <a:pt x="5221" y="4573"/>
                  </a:lnTo>
                  <a:lnTo>
                    <a:pt x="4993" y="4802"/>
                  </a:lnTo>
                  <a:lnTo>
                    <a:pt x="4802" y="4993"/>
                  </a:lnTo>
                  <a:lnTo>
                    <a:pt x="4574" y="5145"/>
                  </a:lnTo>
                  <a:lnTo>
                    <a:pt x="4307" y="5298"/>
                  </a:lnTo>
                  <a:lnTo>
                    <a:pt x="4078" y="5412"/>
                  </a:lnTo>
                  <a:lnTo>
                    <a:pt x="3811" y="5526"/>
                  </a:lnTo>
                  <a:lnTo>
                    <a:pt x="3506" y="5564"/>
                  </a:lnTo>
                  <a:lnTo>
                    <a:pt x="3240" y="5602"/>
                  </a:lnTo>
                  <a:lnTo>
                    <a:pt x="2935" y="5641"/>
                  </a:lnTo>
                  <a:lnTo>
                    <a:pt x="2668" y="5602"/>
                  </a:lnTo>
                  <a:lnTo>
                    <a:pt x="2363" y="5564"/>
                  </a:lnTo>
                  <a:lnTo>
                    <a:pt x="2096" y="5488"/>
                  </a:lnTo>
                  <a:lnTo>
                    <a:pt x="1792" y="5412"/>
                  </a:lnTo>
                  <a:lnTo>
                    <a:pt x="1792" y="5412"/>
                  </a:lnTo>
                  <a:lnTo>
                    <a:pt x="1525" y="5259"/>
                  </a:lnTo>
                  <a:lnTo>
                    <a:pt x="1296" y="5107"/>
                  </a:lnTo>
                  <a:lnTo>
                    <a:pt x="1067" y="4916"/>
                  </a:lnTo>
                  <a:lnTo>
                    <a:pt x="839" y="4726"/>
                  </a:lnTo>
                  <a:lnTo>
                    <a:pt x="648" y="4535"/>
                  </a:lnTo>
                  <a:lnTo>
                    <a:pt x="496" y="4307"/>
                  </a:lnTo>
                  <a:lnTo>
                    <a:pt x="343" y="4040"/>
                  </a:lnTo>
                  <a:lnTo>
                    <a:pt x="229" y="3773"/>
                  </a:lnTo>
                  <a:lnTo>
                    <a:pt x="115" y="3506"/>
                  </a:lnTo>
                  <a:lnTo>
                    <a:pt x="77" y="3240"/>
                  </a:lnTo>
                  <a:lnTo>
                    <a:pt x="38" y="2973"/>
                  </a:lnTo>
                  <a:lnTo>
                    <a:pt x="0" y="2668"/>
                  </a:lnTo>
                  <a:lnTo>
                    <a:pt x="38" y="2401"/>
                  </a:lnTo>
                  <a:lnTo>
                    <a:pt x="77" y="2096"/>
                  </a:lnTo>
                  <a:lnTo>
                    <a:pt x="153" y="1830"/>
                  </a:lnTo>
                  <a:lnTo>
                    <a:pt x="229" y="1525"/>
                  </a:lnTo>
                  <a:lnTo>
                    <a:pt x="229" y="1525"/>
                  </a:lnTo>
                  <a:lnTo>
                    <a:pt x="381" y="1296"/>
                  </a:lnTo>
                  <a:lnTo>
                    <a:pt x="496" y="1029"/>
                  </a:lnTo>
                  <a:lnTo>
                    <a:pt x="686" y="839"/>
                  </a:lnTo>
                  <a:lnTo>
                    <a:pt x="877" y="610"/>
                  </a:lnTo>
                  <a:lnTo>
                    <a:pt x="1067" y="419"/>
                  </a:lnTo>
                  <a:lnTo>
                    <a:pt x="1296" y="267"/>
                  </a:lnTo>
                  <a:lnTo>
                    <a:pt x="1525" y="115"/>
                  </a:lnTo>
                  <a:lnTo>
                    <a:pt x="1792"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4757025" y="3411975"/>
              <a:ext cx="73375" cy="74350"/>
            </a:xfrm>
            <a:custGeom>
              <a:rect b="b" l="l" r="r" t="t"/>
              <a:pathLst>
                <a:path extrusionOk="0" fill="none" h="2974" w="2935">
                  <a:moveTo>
                    <a:pt x="2935" y="2973"/>
                  </a:moveTo>
                  <a:lnTo>
                    <a:pt x="2935" y="2973"/>
                  </a:lnTo>
                  <a:lnTo>
                    <a:pt x="2935" y="2668"/>
                  </a:lnTo>
                  <a:lnTo>
                    <a:pt x="2859" y="2363"/>
                  </a:lnTo>
                  <a:lnTo>
                    <a:pt x="2821" y="2097"/>
                  </a:lnTo>
                  <a:lnTo>
                    <a:pt x="2706" y="1792"/>
                  </a:lnTo>
                  <a:lnTo>
                    <a:pt x="2592" y="1563"/>
                  </a:lnTo>
                  <a:lnTo>
                    <a:pt x="2440" y="1296"/>
                  </a:lnTo>
                  <a:lnTo>
                    <a:pt x="2249" y="1068"/>
                  </a:lnTo>
                  <a:lnTo>
                    <a:pt x="2058" y="877"/>
                  </a:lnTo>
                  <a:lnTo>
                    <a:pt x="1868" y="686"/>
                  </a:lnTo>
                  <a:lnTo>
                    <a:pt x="1639" y="534"/>
                  </a:lnTo>
                  <a:lnTo>
                    <a:pt x="1411" y="382"/>
                  </a:lnTo>
                  <a:lnTo>
                    <a:pt x="1144" y="229"/>
                  </a:lnTo>
                  <a:lnTo>
                    <a:pt x="877" y="153"/>
                  </a:lnTo>
                  <a:lnTo>
                    <a:pt x="572" y="77"/>
                  </a:lnTo>
                  <a:lnTo>
                    <a:pt x="305" y="39"/>
                  </a:lnTo>
                  <a:lnTo>
                    <a:pt x="1" y="1"/>
                  </a:lnTo>
                  <a:lnTo>
                    <a:pt x="1" y="2973"/>
                  </a:lnTo>
                  <a:lnTo>
                    <a:pt x="2935" y="2973"/>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6"/>
          <p:cNvSpPr/>
          <p:nvPr/>
        </p:nvSpPr>
        <p:spPr>
          <a:xfrm>
            <a:off x="5731200" y="1019725"/>
            <a:ext cx="4105200" cy="25779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26"/>
          <p:cNvGrpSpPr/>
          <p:nvPr/>
        </p:nvGrpSpPr>
        <p:grpSpPr>
          <a:xfrm>
            <a:off x="625966" y="-157824"/>
            <a:ext cx="999312" cy="999312"/>
            <a:chOff x="348199" y="179450"/>
            <a:chExt cx="1116300" cy="1116300"/>
          </a:xfrm>
        </p:grpSpPr>
        <p:sp>
          <p:nvSpPr>
            <p:cNvPr id="652" name="Google Shape;652;p2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6"/>
          <p:cNvSpPr txBox="1"/>
          <p:nvPr>
            <p:ph idx="4294967295" type="title"/>
          </p:nvPr>
        </p:nvSpPr>
        <p:spPr>
          <a:xfrm>
            <a:off x="1838425" y="133000"/>
            <a:ext cx="5741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Model 3: XGBoost</a:t>
            </a:r>
            <a:endParaRPr/>
          </a:p>
        </p:txBody>
      </p:sp>
      <p:grpSp>
        <p:nvGrpSpPr>
          <p:cNvPr id="655" name="Google Shape;655;p26"/>
          <p:cNvGrpSpPr/>
          <p:nvPr/>
        </p:nvGrpSpPr>
        <p:grpSpPr>
          <a:xfrm>
            <a:off x="365895" y="1581964"/>
            <a:ext cx="444176" cy="444176"/>
            <a:chOff x="348199" y="179450"/>
            <a:chExt cx="1116300" cy="1116300"/>
          </a:xfrm>
        </p:grpSpPr>
        <p:sp>
          <p:nvSpPr>
            <p:cNvPr id="656" name="Google Shape;656;p2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8" name="Google Shape;658;p26"/>
          <p:cNvCxnSpPr/>
          <p:nvPr/>
        </p:nvCxnSpPr>
        <p:spPr>
          <a:xfrm>
            <a:off x="-187200" y="1804050"/>
            <a:ext cx="9383700" cy="0"/>
          </a:xfrm>
          <a:prstGeom prst="straightConnector1">
            <a:avLst/>
          </a:prstGeom>
          <a:noFill/>
          <a:ln cap="flat" cmpd="sng" w="9525">
            <a:solidFill>
              <a:srgbClr val="CFC9BD"/>
            </a:solidFill>
            <a:prstDash val="solid"/>
            <a:round/>
            <a:headEnd len="med" w="med" type="none"/>
            <a:tailEnd len="med" w="med" type="none"/>
          </a:ln>
        </p:spPr>
      </p:cxnSp>
      <p:sp>
        <p:nvSpPr>
          <p:cNvPr id="659" name="Google Shape;659;p26"/>
          <p:cNvSpPr txBox="1"/>
          <p:nvPr>
            <p:ph idx="4294967295" type="body"/>
          </p:nvPr>
        </p:nvSpPr>
        <p:spPr>
          <a:xfrm>
            <a:off x="625975" y="894888"/>
            <a:ext cx="1343400" cy="909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Summary</a:t>
            </a:r>
            <a:endParaRPr sz="1100"/>
          </a:p>
        </p:txBody>
      </p:sp>
      <p:sp>
        <p:nvSpPr>
          <p:cNvPr id="660" name="Google Shape;660;p26"/>
          <p:cNvSpPr txBox="1"/>
          <p:nvPr>
            <p:ph idx="4294967295" type="body"/>
          </p:nvPr>
        </p:nvSpPr>
        <p:spPr>
          <a:xfrm>
            <a:off x="3211200" y="1072950"/>
            <a:ext cx="2154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Performance</a:t>
            </a:r>
            <a:endParaRPr sz="1600">
              <a:solidFill>
                <a:srgbClr val="351B65"/>
              </a:solidFill>
            </a:endParaRPr>
          </a:p>
        </p:txBody>
      </p:sp>
      <p:sp>
        <p:nvSpPr>
          <p:cNvPr id="661" name="Google Shape;661;p26"/>
          <p:cNvSpPr txBox="1"/>
          <p:nvPr>
            <p:ph idx="4294967295" type="body"/>
          </p:nvPr>
        </p:nvSpPr>
        <p:spPr>
          <a:xfrm>
            <a:off x="6236425" y="1073075"/>
            <a:ext cx="2607900" cy="731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351B65"/>
                </a:solidFill>
              </a:rPr>
              <a:t>Key Variables</a:t>
            </a:r>
            <a:endParaRPr sz="1600">
              <a:solidFill>
                <a:srgbClr val="351B65"/>
              </a:solidFill>
            </a:endParaRPr>
          </a:p>
        </p:txBody>
      </p:sp>
      <p:grpSp>
        <p:nvGrpSpPr>
          <p:cNvPr id="662" name="Google Shape;662;p26"/>
          <p:cNvGrpSpPr/>
          <p:nvPr/>
        </p:nvGrpSpPr>
        <p:grpSpPr>
          <a:xfrm>
            <a:off x="5997670" y="1581964"/>
            <a:ext cx="444176" cy="444176"/>
            <a:chOff x="348199" y="179450"/>
            <a:chExt cx="1116300" cy="1116300"/>
          </a:xfrm>
        </p:grpSpPr>
        <p:sp>
          <p:nvSpPr>
            <p:cNvPr id="663" name="Google Shape;663;p2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6"/>
          <p:cNvGrpSpPr/>
          <p:nvPr/>
        </p:nvGrpSpPr>
        <p:grpSpPr>
          <a:xfrm>
            <a:off x="2973808" y="1581964"/>
            <a:ext cx="444176" cy="444176"/>
            <a:chOff x="348199" y="179450"/>
            <a:chExt cx="1116300" cy="1116300"/>
          </a:xfrm>
        </p:grpSpPr>
        <p:sp>
          <p:nvSpPr>
            <p:cNvPr id="666" name="Google Shape;666;p2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26"/>
          <p:cNvGrpSpPr/>
          <p:nvPr/>
        </p:nvGrpSpPr>
        <p:grpSpPr>
          <a:xfrm>
            <a:off x="3285900" y="2226304"/>
            <a:ext cx="2196600" cy="731100"/>
            <a:chOff x="3346000" y="2158229"/>
            <a:chExt cx="2196600" cy="731100"/>
          </a:xfrm>
        </p:grpSpPr>
        <p:sp>
          <p:nvSpPr>
            <p:cNvPr id="669" name="Google Shape;669;p26"/>
            <p:cNvSpPr/>
            <p:nvPr/>
          </p:nvSpPr>
          <p:spPr>
            <a:xfrm>
              <a:off x="3346000" y="2158229"/>
              <a:ext cx="2196600" cy="731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txBox="1"/>
            <p:nvPr/>
          </p:nvSpPr>
          <p:spPr>
            <a:xfrm>
              <a:off x="3795250" y="2217113"/>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76.76%</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671" name="Google Shape;671;p26"/>
            <p:cNvGrpSpPr/>
            <p:nvPr/>
          </p:nvGrpSpPr>
          <p:grpSpPr>
            <a:xfrm>
              <a:off x="3547544" y="2294463"/>
              <a:ext cx="134628" cy="135515"/>
              <a:chOff x="887900" y="4259925"/>
              <a:chExt cx="146750" cy="147700"/>
            </a:xfrm>
          </p:grpSpPr>
          <p:sp>
            <p:nvSpPr>
              <p:cNvPr id="672" name="Google Shape;672;p26"/>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26"/>
            <p:cNvSpPr txBox="1"/>
            <p:nvPr/>
          </p:nvSpPr>
          <p:spPr>
            <a:xfrm>
              <a:off x="3795250" y="2465423"/>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 83.61</a:t>
              </a:r>
              <a:endParaRPr/>
            </a:p>
          </p:txBody>
        </p:sp>
        <p:grpSp>
          <p:nvGrpSpPr>
            <p:cNvPr id="676" name="Google Shape;676;p26"/>
            <p:cNvGrpSpPr/>
            <p:nvPr/>
          </p:nvGrpSpPr>
          <p:grpSpPr>
            <a:xfrm>
              <a:off x="3577843" y="2560054"/>
              <a:ext cx="101183" cy="133807"/>
              <a:chOff x="4080575" y="898625"/>
              <a:chExt cx="88625" cy="117200"/>
            </a:xfrm>
          </p:grpSpPr>
          <p:sp>
            <p:nvSpPr>
              <p:cNvPr id="677" name="Google Shape;677;p26"/>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0" name="Google Shape;680;p26"/>
          <p:cNvSpPr txBox="1"/>
          <p:nvPr/>
        </p:nvSpPr>
        <p:spPr>
          <a:xfrm>
            <a:off x="235800" y="4643900"/>
            <a:ext cx="2956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Nunito"/>
                <a:ea typeface="Nunito"/>
                <a:cs typeface="Nunito"/>
                <a:sym typeface="Nunito"/>
              </a:rPr>
              <a:t>Hyperparameter tuning</a:t>
            </a:r>
            <a:endParaRPr i="1" sz="1000">
              <a:latin typeface="Nunito"/>
              <a:ea typeface="Nunito"/>
              <a:cs typeface="Nunito"/>
              <a:sym typeface="Nunito"/>
            </a:endParaRPr>
          </a:p>
        </p:txBody>
      </p:sp>
      <p:sp>
        <p:nvSpPr>
          <p:cNvPr id="681" name="Google Shape;681;p26"/>
          <p:cNvSpPr/>
          <p:nvPr/>
        </p:nvSpPr>
        <p:spPr>
          <a:xfrm>
            <a:off x="3289450" y="3592154"/>
            <a:ext cx="2196600" cy="731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txBox="1"/>
          <p:nvPr/>
        </p:nvSpPr>
        <p:spPr>
          <a:xfrm>
            <a:off x="3738700" y="3651038"/>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78.79%</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683" name="Google Shape;683;p26"/>
          <p:cNvGrpSpPr/>
          <p:nvPr/>
        </p:nvGrpSpPr>
        <p:grpSpPr>
          <a:xfrm>
            <a:off x="3490994" y="3728388"/>
            <a:ext cx="134628" cy="135515"/>
            <a:chOff x="887900" y="4259925"/>
            <a:chExt cx="146750" cy="147700"/>
          </a:xfrm>
        </p:grpSpPr>
        <p:sp>
          <p:nvSpPr>
            <p:cNvPr id="684" name="Google Shape;684;p26"/>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6"/>
          <p:cNvSpPr txBox="1"/>
          <p:nvPr/>
        </p:nvSpPr>
        <p:spPr>
          <a:xfrm>
            <a:off x="3738700" y="3899348"/>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 84.31</a:t>
            </a:r>
            <a:endParaRPr/>
          </a:p>
        </p:txBody>
      </p:sp>
      <p:grpSp>
        <p:nvGrpSpPr>
          <p:cNvPr id="688" name="Google Shape;688;p26"/>
          <p:cNvGrpSpPr/>
          <p:nvPr/>
        </p:nvGrpSpPr>
        <p:grpSpPr>
          <a:xfrm>
            <a:off x="3521293" y="3993979"/>
            <a:ext cx="101183" cy="133807"/>
            <a:chOff x="4080575" y="898625"/>
            <a:chExt cx="88625" cy="117200"/>
          </a:xfrm>
        </p:grpSpPr>
        <p:sp>
          <p:nvSpPr>
            <p:cNvPr id="689" name="Google Shape;689;p26"/>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6"/>
          <p:cNvSpPr txBox="1"/>
          <p:nvPr/>
        </p:nvSpPr>
        <p:spPr>
          <a:xfrm>
            <a:off x="3289450" y="1978400"/>
            <a:ext cx="295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Nunito"/>
                <a:ea typeface="Nunito"/>
                <a:cs typeface="Nunito"/>
                <a:sym typeface="Nunito"/>
              </a:rPr>
              <a:t>Default Parameters:</a:t>
            </a:r>
            <a:endParaRPr i="1" sz="1000">
              <a:latin typeface="Nunito"/>
              <a:ea typeface="Nunito"/>
              <a:cs typeface="Nunito"/>
              <a:sym typeface="Nunito"/>
            </a:endParaRPr>
          </a:p>
        </p:txBody>
      </p:sp>
      <p:sp>
        <p:nvSpPr>
          <p:cNvPr id="693" name="Google Shape;693;p26"/>
          <p:cNvSpPr txBox="1"/>
          <p:nvPr/>
        </p:nvSpPr>
        <p:spPr>
          <a:xfrm>
            <a:off x="3289450" y="3259025"/>
            <a:ext cx="295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Nunito"/>
                <a:ea typeface="Nunito"/>
                <a:cs typeface="Nunito"/>
                <a:sym typeface="Nunito"/>
              </a:rPr>
              <a:t>Tuned Model:</a:t>
            </a:r>
            <a:endParaRPr i="1" sz="1000">
              <a:latin typeface="Nunito"/>
              <a:ea typeface="Nunito"/>
              <a:cs typeface="Nunito"/>
              <a:sym typeface="Nunito"/>
            </a:endParaRPr>
          </a:p>
        </p:txBody>
      </p:sp>
      <p:pic>
        <p:nvPicPr>
          <p:cNvPr id="694" name="Google Shape;694;p26"/>
          <p:cNvPicPr preferRelativeResize="0"/>
          <p:nvPr/>
        </p:nvPicPr>
        <p:blipFill>
          <a:blip r:embed="rId3">
            <a:alphaModFix/>
          </a:blip>
          <a:stretch>
            <a:fillRect/>
          </a:stretch>
        </p:blipFill>
        <p:spPr>
          <a:xfrm>
            <a:off x="587025" y="2493372"/>
            <a:ext cx="2511625" cy="993975"/>
          </a:xfrm>
          <a:prstGeom prst="rect">
            <a:avLst/>
          </a:prstGeom>
          <a:noFill/>
          <a:ln>
            <a:noFill/>
          </a:ln>
        </p:spPr>
      </p:pic>
      <p:pic>
        <p:nvPicPr>
          <p:cNvPr id="695" name="Google Shape;695;p26"/>
          <p:cNvPicPr preferRelativeResize="0"/>
          <p:nvPr/>
        </p:nvPicPr>
        <p:blipFill>
          <a:blip r:embed="rId4">
            <a:alphaModFix/>
          </a:blip>
          <a:stretch>
            <a:fillRect/>
          </a:stretch>
        </p:blipFill>
        <p:spPr>
          <a:xfrm>
            <a:off x="625975" y="3445572"/>
            <a:ext cx="1978622" cy="1104175"/>
          </a:xfrm>
          <a:prstGeom prst="rect">
            <a:avLst/>
          </a:prstGeom>
          <a:noFill/>
          <a:ln>
            <a:noFill/>
          </a:ln>
        </p:spPr>
      </p:pic>
      <p:sp>
        <p:nvSpPr>
          <p:cNvPr id="696" name="Google Shape;696;p26"/>
          <p:cNvSpPr txBox="1"/>
          <p:nvPr/>
        </p:nvSpPr>
        <p:spPr>
          <a:xfrm>
            <a:off x="6236425" y="1804050"/>
            <a:ext cx="2744400" cy="168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solidFill>
                  <a:srgbClr val="424242"/>
                </a:solidFill>
                <a:latin typeface="Nunito"/>
                <a:ea typeface="Nunito"/>
                <a:cs typeface="Nunito"/>
                <a:sym typeface="Nunito"/>
              </a:rPr>
              <a:t>Significant Variables:</a:t>
            </a:r>
            <a:endParaRPr i="1"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rgbClr val="424242"/>
                </a:solidFill>
                <a:latin typeface="Nunito"/>
                <a:ea typeface="Nunito"/>
                <a:cs typeface="Nunito"/>
                <a:sym typeface="Nunito"/>
              </a:rPr>
              <a:t>BMXWT: Weight (kg)</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BMXARMC: Arm Circumference (cm)</a:t>
            </a:r>
            <a:endParaRPr i="1"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BMXHT</a:t>
            </a:r>
            <a:r>
              <a:rPr lang="en" sz="900">
                <a:solidFill>
                  <a:schemeClr val="dk2"/>
                </a:solidFill>
                <a:latin typeface="Nunito"/>
                <a:ea typeface="Nunito"/>
                <a:cs typeface="Nunito"/>
                <a:sym typeface="Nunito"/>
              </a:rPr>
              <a:t>: Standing Height (cm)</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RIAGENDR: Gender of Participant</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RIDAGEYR: Age of Participant (Years)</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900">
                <a:solidFill>
                  <a:schemeClr val="dk2"/>
                </a:solidFill>
                <a:latin typeface="Nunito"/>
                <a:ea typeface="Nunito"/>
                <a:cs typeface="Nunito"/>
                <a:sym typeface="Nunito"/>
              </a:rPr>
              <a:t>URDACT: Albumin creatinine ratio (mg/g)</a:t>
            </a:r>
            <a:endParaRPr sz="9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i="1" sz="9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a:p>
            <a:pPr indent="0" lvl="0" marL="457200" rtl="0" algn="l">
              <a:spcBef>
                <a:spcPts val="0"/>
              </a:spcBef>
              <a:spcAft>
                <a:spcPts val="0"/>
              </a:spcAft>
              <a:buNone/>
            </a:pPr>
            <a:r>
              <a:t/>
            </a:r>
            <a:endParaRPr sz="900">
              <a:solidFill>
                <a:srgbClr val="424242"/>
              </a:solidFill>
              <a:latin typeface="Nunito"/>
              <a:ea typeface="Nunito"/>
              <a:cs typeface="Nunito"/>
              <a:sym typeface="Nunito"/>
            </a:endParaRPr>
          </a:p>
        </p:txBody>
      </p:sp>
      <p:grpSp>
        <p:nvGrpSpPr>
          <p:cNvPr id="697" name="Google Shape;697;p26"/>
          <p:cNvGrpSpPr/>
          <p:nvPr/>
        </p:nvGrpSpPr>
        <p:grpSpPr>
          <a:xfrm>
            <a:off x="6603878" y="2685547"/>
            <a:ext cx="134601" cy="150834"/>
            <a:chOff x="267650" y="4691525"/>
            <a:chExt cx="118175" cy="132450"/>
          </a:xfrm>
        </p:grpSpPr>
        <p:sp>
          <p:nvSpPr>
            <p:cNvPr id="698" name="Google Shape;698;p26"/>
            <p:cNvSpPr/>
            <p:nvPr/>
          </p:nvSpPr>
          <p:spPr>
            <a:xfrm>
              <a:off x="267650" y="4779175"/>
              <a:ext cx="118175" cy="44800"/>
            </a:xfrm>
            <a:custGeom>
              <a:rect b="b" l="l" r="r" t="t"/>
              <a:pathLst>
                <a:path extrusionOk="0" fill="none" h="1792" w="4727">
                  <a:moveTo>
                    <a:pt x="4726" y="1791"/>
                  </a:moveTo>
                  <a:lnTo>
                    <a:pt x="4726" y="1182"/>
                  </a:lnTo>
                  <a:lnTo>
                    <a:pt x="4726" y="1182"/>
                  </a:lnTo>
                  <a:lnTo>
                    <a:pt x="4688" y="953"/>
                  </a:lnTo>
                  <a:lnTo>
                    <a:pt x="4650" y="724"/>
                  </a:lnTo>
                  <a:lnTo>
                    <a:pt x="4536" y="534"/>
                  </a:lnTo>
                  <a:lnTo>
                    <a:pt x="4383" y="343"/>
                  </a:lnTo>
                  <a:lnTo>
                    <a:pt x="4193" y="229"/>
                  </a:lnTo>
                  <a:lnTo>
                    <a:pt x="4002" y="115"/>
                  </a:lnTo>
                  <a:lnTo>
                    <a:pt x="3773" y="38"/>
                  </a:lnTo>
                  <a:lnTo>
                    <a:pt x="3545" y="0"/>
                  </a:lnTo>
                  <a:lnTo>
                    <a:pt x="1182" y="0"/>
                  </a:lnTo>
                  <a:lnTo>
                    <a:pt x="1182" y="0"/>
                  </a:lnTo>
                  <a:lnTo>
                    <a:pt x="953" y="38"/>
                  </a:lnTo>
                  <a:lnTo>
                    <a:pt x="725" y="115"/>
                  </a:lnTo>
                  <a:lnTo>
                    <a:pt x="534" y="229"/>
                  </a:lnTo>
                  <a:lnTo>
                    <a:pt x="343" y="343"/>
                  </a:lnTo>
                  <a:lnTo>
                    <a:pt x="229" y="534"/>
                  </a:lnTo>
                  <a:lnTo>
                    <a:pt x="115" y="724"/>
                  </a:lnTo>
                  <a:lnTo>
                    <a:pt x="39" y="953"/>
                  </a:lnTo>
                  <a:lnTo>
                    <a:pt x="0" y="1182"/>
                  </a:lnTo>
                  <a:lnTo>
                    <a:pt x="0" y="179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97175" y="4691525"/>
              <a:ext cx="59100" cy="59075"/>
            </a:xfrm>
            <a:custGeom>
              <a:rect b="b" l="l" r="r" t="t"/>
              <a:pathLst>
                <a:path extrusionOk="0" fill="none" h="2363" w="2364">
                  <a:moveTo>
                    <a:pt x="1182" y="0"/>
                  </a:moveTo>
                  <a:lnTo>
                    <a:pt x="1182" y="0"/>
                  </a:lnTo>
                  <a:lnTo>
                    <a:pt x="1411" y="0"/>
                  </a:lnTo>
                  <a:lnTo>
                    <a:pt x="1640" y="76"/>
                  </a:lnTo>
                  <a:lnTo>
                    <a:pt x="1830" y="191"/>
                  </a:lnTo>
                  <a:lnTo>
                    <a:pt x="2021" y="343"/>
                  </a:lnTo>
                  <a:lnTo>
                    <a:pt x="2173" y="496"/>
                  </a:lnTo>
                  <a:lnTo>
                    <a:pt x="2287" y="724"/>
                  </a:lnTo>
                  <a:lnTo>
                    <a:pt x="2326" y="915"/>
                  </a:lnTo>
                  <a:lnTo>
                    <a:pt x="2364" y="1182"/>
                  </a:lnTo>
                  <a:lnTo>
                    <a:pt x="2364" y="1182"/>
                  </a:lnTo>
                  <a:lnTo>
                    <a:pt x="2326" y="1410"/>
                  </a:lnTo>
                  <a:lnTo>
                    <a:pt x="2287" y="1639"/>
                  </a:lnTo>
                  <a:lnTo>
                    <a:pt x="2173" y="1829"/>
                  </a:lnTo>
                  <a:lnTo>
                    <a:pt x="2021" y="1982"/>
                  </a:lnTo>
                  <a:lnTo>
                    <a:pt x="1830" y="2134"/>
                  </a:lnTo>
                  <a:lnTo>
                    <a:pt x="1640" y="2249"/>
                  </a:lnTo>
                  <a:lnTo>
                    <a:pt x="1411" y="2325"/>
                  </a:lnTo>
                  <a:lnTo>
                    <a:pt x="1182" y="2363"/>
                  </a:lnTo>
                  <a:lnTo>
                    <a:pt x="1182" y="2363"/>
                  </a:lnTo>
                  <a:lnTo>
                    <a:pt x="954" y="2325"/>
                  </a:lnTo>
                  <a:lnTo>
                    <a:pt x="725" y="2249"/>
                  </a:lnTo>
                  <a:lnTo>
                    <a:pt x="534" y="2134"/>
                  </a:lnTo>
                  <a:lnTo>
                    <a:pt x="344" y="1982"/>
                  </a:lnTo>
                  <a:lnTo>
                    <a:pt x="229" y="1829"/>
                  </a:lnTo>
                  <a:lnTo>
                    <a:pt x="115" y="1639"/>
                  </a:lnTo>
                  <a:lnTo>
                    <a:pt x="39" y="1410"/>
                  </a:lnTo>
                  <a:lnTo>
                    <a:pt x="1" y="1182"/>
                  </a:lnTo>
                  <a:lnTo>
                    <a:pt x="1" y="1182"/>
                  </a:lnTo>
                  <a:lnTo>
                    <a:pt x="39" y="915"/>
                  </a:lnTo>
                  <a:lnTo>
                    <a:pt x="115" y="724"/>
                  </a:lnTo>
                  <a:lnTo>
                    <a:pt x="229" y="496"/>
                  </a:lnTo>
                  <a:lnTo>
                    <a:pt x="344" y="343"/>
                  </a:lnTo>
                  <a:lnTo>
                    <a:pt x="534" y="191"/>
                  </a:lnTo>
                  <a:lnTo>
                    <a:pt x="725" y="76"/>
                  </a:lnTo>
                  <a:lnTo>
                    <a:pt x="954" y="0"/>
                  </a:lnTo>
                  <a:lnTo>
                    <a:pt x="1182" y="0"/>
                  </a:lnTo>
                  <a:lnTo>
                    <a:pt x="1182"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26"/>
          <p:cNvGrpSpPr/>
          <p:nvPr/>
        </p:nvGrpSpPr>
        <p:grpSpPr>
          <a:xfrm>
            <a:off x="6603872" y="2210226"/>
            <a:ext cx="134606" cy="106870"/>
            <a:chOff x="4677950" y="4269450"/>
            <a:chExt cx="162000" cy="128650"/>
          </a:xfrm>
        </p:grpSpPr>
        <p:sp>
          <p:nvSpPr>
            <p:cNvPr id="701" name="Google Shape;701;p26"/>
            <p:cNvSpPr/>
            <p:nvPr/>
          </p:nvSpPr>
          <p:spPr>
            <a:xfrm>
              <a:off x="4677950" y="4269450"/>
              <a:ext cx="110550" cy="95300"/>
            </a:xfrm>
            <a:custGeom>
              <a:rect b="b" l="l" r="r" t="t"/>
              <a:pathLst>
                <a:path extrusionOk="0" fill="none" h="3812" w="4422">
                  <a:moveTo>
                    <a:pt x="0" y="0"/>
                  </a:moveTo>
                  <a:lnTo>
                    <a:pt x="4421" y="0"/>
                  </a:lnTo>
                  <a:lnTo>
                    <a:pt x="4421" y="3811"/>
                  </a:lnTo>
                  <a:lnTo>
                    <a:pt x="0" y="3811"/>
                  </a:lnTo>
                  <a:lnTo>
                    <a:pt x="0"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4788475" y="4305650"/>
              <a:ext cx="51475" cy="59100"/>
            </a:xfrm>
            <a:custGeom>
              <a:rect b="b" l="l" r="r" t="t"/>
              <a:pathLst>
                <a:path extrusionOk="0" fill="none" h="2364" w="2059">
                  <a:moveTo>
                    <a:pt x="0" y="1"/>
                  </a:moveTo>
                  <a:lnTo>
                    <a:pt x="1143" y="1"/>
                  </a:lnTo>
                  <a:lnTo>
                    <a:pt x="2058" y="915"/>
                  </a:lnTo>
                  <a:lnTo>
                    <a:pt x="2058" y="2363"/>
                  </a:lnTo>
                  <a:lnTo>
                    <a:pt x="0" y="2363"/>
                  </a:lnTo>
                  <a:lnTo>
                    <a:pt x="0"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4696050" y="4360925"/>
              <a:ext cx="36225" cy="37175"/>
            </a:xfrm>
            <a:custGeom>
              <a:rect b="b" l="l" r="r" t="t"/>
              <a:pathLst>
                <a:path extrusionOk="0" fill="none" h="1487" w="1449">
                  <a:moveTo>
                    <a:pt x="725" y="0"/>
                  </a:moveTo>
                  <a:lnTo>
                    <a:pt x="725" y="0"/>
                  </a:lnTo>
                  <a:lnTo>
                    <a:pt x="877" y="38"/>
                  </a:lnTo>
                  <a:lnTo>
                    <a:pt x="1029" y="76"/>
                  </a:lnTo>
                  <a:lnTo>
                    <a:pt x="1144" y="152"/>
                  </a:lnTo>
                  <a:lnTo>
                    <a:pt x="1258" y="229"/>
                  </a:lnTo>
                  <a:lnTo>
                    <a:pt x="1334" y="343"/>
                  </a:lnTo>
                  <a:lnTo>
                    <a:pt x="1411" y="457"/>
                  </a:lnTo>
                  <a:lnTo>
                    <a:pt x="1449" y="610"/>
                  </a:lnTo>
                  <a:lnTo>
                    <a:pt x="1449" y="762"/>
                  </a:lnTo>
                  <a:lnTo>
                    <a:pt x="1449" y="762"/>
                  </a:lnTo>
                  <a:lnTo>
                    <a:pt x="1449" y="915"/>
                  </a:lnTo>
                  <a:lnTo>
                    <a:pt x="1411" y="1029"/>
                  </a:lnTo>
                  <a:lnTo>
                    <a:pt x="1334" y="1143"/>
                  </a:lnTo>
                  <a:lnTo>
                    <a:pt x="1258" y="1258"/>
                  </a:lnTo>
                  <a:lnTo>
                    <a:pt x="1144" y="1372"/>
                  </a:lnTo>
                  <a:lnTo>
                    <a:pt x="1029" y="1410"/>
                  </a:lnTo>
                  <a:lnTo>
                    <a:pt x="877" y="1486"/>
                  </a:lnTo>
                  <a:lnTo>
                    <a:pt x="725" y="1486"/>
                  </a:lnTo>
                  <a:lnTo>
                    <a:pt x="725" y="1486"/>
                  </a:lnTo>
                  <a:lnTo>
                    <a:pt x="572" y="1486"/>
                  </a:lnTo>
                  <a:lnTo>
                    <a:pt x="458" y="1410"/>
                  </a:lnTo>
                  <a:lnTo>
                    <a:pt x="305" y="1372"/>
                  </a:lnTo>
                  <a:lnTo>
                    <a:pt x="191" y="1258"/>
                  </a:lnTo>
                  <a:lnTo>
                    <a:pt x="115" y="1143"/>
                  </a:lnTo>
                  <a:lnTo>
                    <a:pt x="39" y="1029"/>
                  </a:lnTo>
                  <a:lnTo>
                    <a:pt x="0" y="915"/>
                  </a:lnTo>
                  <a:lnTo>
                    <a:pt x="0" y="762"/>
                  </a:lnTo>
                  <a:lnTo>
                    <a:pt x="0" y="762"/>
                  </a:lnTo>
                  <a:lnTo>
                    <a:pt x="0" y="610"/>
                  </a:lnTo>
                  <a:lnTo>
                    <a:pt x="39" y="457"/>
                  </a:lnTo>
                  <a:lnTo>
                    <a:pt x="115" y="343"/>
                  </a:lnTo>
                  <a:lnTo>
                    <a:pt x="191" y="229"/>
                  </a:lnTo>
                  <a:lnTo>
                    <a:pt x="305" y="152"/>
                  </a:lnTo>
                  <a:lnTo>
                    <a:pt x="458" y="76"/>
                  </a:lnTo>
                  <a:lnTo>
                    <a:pt x="572" y="38"/>
                  </a:lnTo>
                  <a:lnTo>
                    <a:pt x="725" y="0"/>
                  </a:lnTo>
                  <a:lnTo>
                    <a:pt x="72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4791325" y="4360925"/>
              <a:ext cx="37175" cy="37175"/>
            </a:xfrm>
            <a:custGeom>
              <a:rect b="b" l="l" r="r" t="t"/>
              <a:pathLst>
                <a:path extrusionOk="0" fill="none" h="1487" w="1487">
                  <a:moveTo>
                    <a:pt x="763" y="0"/>
                  </a:moveTo>
                  <a:lnTo>
                    <a:pt x="763" y="0"/>
                  </a:lnTo>
                  <a:lnTo>
                    <a:pt x="877" y="38"/>
                  </a:lnTo>
                  <a:lnTo>
                    <a:pt x="1029" y="76"/>
                  </a:lnTo>
                  <a:lnTo>
                    <a:pt x="1144" y="152"/>
                  </a:lnTo>
                  <a:lnTo>
                    <a:pt x="1258" y="229"/>
                  </a:lnTo>
                  <a:lnTo>
                    <a:pt x="1372" y="343"/>
                  </a:lnTo>
                  <a:lnTo>
                    <a:pt x="1411" y="457"/>
                  </a:lnTo>
                  <a:lnTo>
                    <a:pt x="1449" y="610"/>
                  </a:lnTo>
                  <a:lnTo>
                    <a:pt x="1487" y="762"/>
                  </a:lnTo>
                  <a:lnTo>
                    <a:pt x="1487" y="762"/>
                  </a:lnTo>
                  <a:lnTo>
                    <a:pt x="1449" y="915"/>
                  </a:lnTo>
                  <a:lnTo>
                    <a:pt x="1411" y="1029"/>
                  </a:lnTo>
                  <a:lnTo>
                    <a:pt x="1372" y="1143"/>
                  </a:lnTo>
                  <a:lnTo>
                    <a:pt x="1258" y="1258"/>
                  </a:lnTo>
                  <a:lnTo>
                    <a:pt x="1144" y="1372"/>
                  </a:lnTo>
                  <a:lnTo>
                    <a:pt x="1029" y="1410"/>
                  </a:lnTo>
                  <a:lnTo>
                    <a:pt x="877" y="1486"/>
                  </a:lnTo>
                  <a:lnTo>
                    <a:pt x="763" y="1486"/>
                  </a:lnTo>
                  <a:lnTo>
                    <a:pt x="763" y="1486"/>
                  </a:lnTo>
                  <a:lnTo>
                    <a:pt x="610" y="1486"/>
                  </a:lnTo>
                  <a:lnTo>
                    <a:pt x="458" y="1410"/>
                  </a:lnTo>
                  <a:lnTo>
                    <a:pt x="343" y="1372"/>
                  </a:lnTo>
                  <a:lnTo>
                    <a:pt x="229" y="1258"/>
                  </a:lnTo>
                  <a:lnTo>
                    <a:pt x="153" y="1143"/>
                  </a:lnTo>
                  <a:lnTo>
                    <a:pt x="77" y="1029"/>
                  </a:lnTo>
                  <a:lnTo>
                    <a:pt x="39" y="915"/>
                  </a:lnTo>
                  <a:lnTo>
                    <a:pt x="0" y="762"/>
                  </a:lnTo>
                  <a:lnTo>
                    <a:pt x="0" y="762"/>
                  </a:lnTo>
                  <a:lnTo>
                    <a:pt x="39" y="610"/>
                  </a:lnTo>
                  <a:lnTo>
                    <a:pt x="77" y="457"/>
                  </a:lnTo>
                  <a:lnTo>
                    <a:pt x="153" y="343"/>
                  </a:lnTo>
                  <a:lnTo>
                    <a:pt x="229" y="229"/>
                  </a:lnTo>
                  <a:lnTo>
                    <a:pt x="343" y="152"/>
                  </a:lnTo>
                  <a:lnTo>
                    <a:pt x="458" y="76"/>
                  </a:lnTo>
                  <a:lnTo>
                    <a:pt x="610" y="38"/>
                  </a:lnTo>
                  <a:lnTo>
                    <a:pt x="763" y="0"/>
                  </a:lnTo>
                  <a:lnTo>
                    <a:pt x="763"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26"/>
          <p:cNvGrpSpPr/>
          <p:nvPr/>
        </p:nvGrpSpPr>
        <p:grpSpPr>
          <a:xfrm>
            <a:off x="6603868" y="2866575"/>
            <a:ext cx="134629" cy="134629"/>
            <a:chOff x="5951775" y="1307350"/>
            <a:chExt cx="147700" cy="147700"/>
          </a:xfrm>
        </p:grpSpPr>
        <p:sp>
          <p:nvSpPr>
            <p:cNvPr id="706" name="Google Shape;706;p26"/>
            <p:cNvSpPr/>
            <p:nvPr/>
          </p:nvSpPr>
          <p:spPr>
            <a:xfrm>
              <a:off x="5951775" y="1307350"/>
              <a:ext cx="147700" cy="147700"/>
            </a:xfrm>
            <a:custGeom>
              <a:rect b="b" l="l" r="r" t="t"/>
              <a:pathLst>
                <a:path extrusionOk="0" fill="none" h="5908" w="5908">
                  <a:moveTo>
                    <a:pt x="2973" y="1"/>
                  </a:moveTo>
                  <a:lnTo>
                    <a:pt x="2973" y="1"/>
                  </a:lnTo>
                  <a:lnTo>
                    <a:pt x="3278" y="39"/>
                  </a:lnTo>
                  <a:lnTo>
                    <a:pt x="3545" y="77"/>
                  </a:lnTo>
                  <a:lnTo>
                    <a:pt x="3850" y="153"/>
                  </a:lnTo>
                  <a:lnTo>
                    <a:pt x="4117" y="229"/>
                  </a:lnTo>
                  <a:lnTo>
                    <a:pt x="4383" y="382"/>
                  </a:lnTo>
                  <a:lnTo>
                    <a:pt x="4612" y="496"/>
                  </a:lnTo>
                  <a:lnTo>
                    <a:pt x="4841" y="687"/>
                  </a:lnTo>
                  <a:lnTo>
                    <a:pt x="5031" y="877"/>
                  </a:lnTo>
                  <a:lnTo>
                    <a:pt x="5222" y="1068"/>
                  </a:lnTo>
                  <a:lnTo>
                    <a:pt x="5412" y="1296"/>
                  </a:lnTo>
                  <a:lnTo>
                    <a:pt x="5565" y="1563"/>
                  </a:lnTo>
                  <a:lnTo>
                    <a:pt x="5679" y="1792"/>
                  </a:lnTo>
                  <a:lnTo>
                    <a:pt x="5793" y="2097"/>
                  </a:lnTo>
                  <a:lnTo>
                    <a:pt x="5832" y="2363"/>
                  </a:lnTo>
                  <a:lnTo>
                    <a:pt x="5908" y="2668"/>
                  </a:lnTo>
                  <a:lnTo>
                    <a:pt x="5908" y="2973"/>
                  </a:lnTo>
                  <a:lnTo>
                    <a:pt x="5908" y="2973"/>
                  </a:lnTo>
                  <a:lnTo>
                    <a:pt x="5908" y="3240"/>
                  </a:lnTo>
                  <a:lnTo>
                    <a:pt x="5832" y="3545"/>
                  </a:lnTo>
                  <a:lnTo>
                    <a:pt x="5793" y="3850"/>
                  </a:lnTo>
                  <a:lnTo>
                    <a:pt x="5679" y="4116"/>
                  </a:lnTo>
                  <a:lnTo>
                    <a:pt x="5565" y="4345"/>
                  </a:lnTo>
                  <a:lnTo>
                    <a:pt x="5412" y="4612"/>
                  </a:lnTo>
                  <a:lnTo>
                    <a:pt x="5222" y="4841"/>
                  </a:lnTo>
                  <a:lnTo>
                    <a:pt x="5031" y="5031"/>
                  </a:lnTo>
                  <a:lnTo>
                    <a:pt x="4841" y="5222"/>
                  </a:lnTo>
                  <a:lnTo>
                    <a:pt x="4612" y="5412"/>
                  </a:lnTo>
                  <a:lnTo>
                    <a:pt x="4383" y="5527"/>
                  </a:lnTo>
                  <a:lnTo>
                    <a:pt x="4117" y="5679"/>
                  </a:lnTo>
                  <a:lnTo>
                    <a:pt x="3850" y="5755"/>
                  </a:lnTo>
                  <a:lnTo>
                    <a:pt x="3545" y="5831"/>
                  </a:lnTo>
                  <a:lnTo>
                    <a:pt x="3278" y="5870"/>
                  </a:lnTo>
                  <a:lnTo>
                    <a:pt x="2973" y="5908"/>
                  </a:lnTo>
                  <a:lnTo>
                    <a:pt x="2973" y="5908"/>
                  </a:lnTo>
                  <a:lnTo>
                    <a:pt x="2668" y="5870"/>
                  </a:lnTo>
                  <a:lnTo>
                    <a:pt x="2363" y="5831"/>
                  </a:lnTo>
                  <a:lnTo>
                    <a:pt x="2097" y="5755"/>
                  </a:lnTo>
                  <a:lnTo>
                    <a:pt x="1830" y="5679"/>
                  </a:lnTo>
                  <a:lnTo>
                    <a:pt x="1563" y="5527"/>
                  </a:lnTo>
                  <a:lnTo>
                    <a:pt x="1335" y="5412"/>
                  </a:lnTo>
                  <a:lnTo>
                    <a:pt x="1106" y="5222"/>
                  </a:lnTo>
                  <a:lnTo>
                    <a:pt x="877" y="5031"/>
                  </a:lnTo>
                  <a:lnTo>
                    <a:pt x="687" y="4841"/>
                  </a:lnTo>
                  <a:lnTo>
                    <a:pt x="534" y="4612"/>
                  </a:lnTo>
                  <a:lnTo>
                    <a:pt x="382" y="4345"/>
                  </a:lnTo>
                  <a:lnTo>
                    <a:pt x="267" y="4116"/>
                  </a:lnTo>
                  <a:lnTo>
                    <a:pt x="153" y="3850"/>
                  </a:lnTo>
                  <a:lnTo>
                    <a:pt x="77" y="3545"/>
                  </a:lnTo>
                  <a:lnTo>
                    <a:pt x="39" y="3240"/>
                  </a:lnTo>
                  <a:lnTo>
                    <a:pt x="1" y="2973"/>
                  </a:lnTo>
                  <a:lnTo>
                    <a:pt x="1" y="2973"/>
                  </a:lnTo>
                  <a:lnTo>
                    <a:pt x="39" y="2668"/>
                  </a:lnTo>
                  <a:lnTo>
                    <a:pt x="77" y="2363"/>
                  </a:lnTo>
                  <a:lnTo>
                    <a:pt x="153" y="2097"/>
                  </a:lnTo>
                  <a:lnTo>
                    <a:pt x="267" y="1792"/>
                  </a:lnTo>
                  <a:lnTo>
                    <a:pt x="382" y="1563"/>
                  </a:lnTo>
                  <a:lnTo>
                    <a:pt x="534" y="1296"/>
                  </a:lnTo>
                  <a:lnTo>
                    <a:pt x="687" y="1068"/>
                  </a:lnTo>
                  <a:lnTo>
                    <a:pt x="877" y="877"/>
                  </a:lnTo>
                  <a:lnTo>
                    <a:pt x="1106" y="687"/>
                  </a:lnTo>
                  <a:lnTo>
                    <a:pt x="1335" y="496"/>
                  </a:lnTo>
                  <a:lnTo>
                    <a:pt x="1563" y="382"/>
                  </a:lnTo>
                  <a:lnTo>
                    <a:pt x="1830" y="229"/>
                  </a:lnTo>
                  <a:lnTo>
                    <a:pt x="2097" y="153"/>
                  </a:lnTo>
                  <a:lnTo>
                    <a:pt x="2363" y="77"/>
                  </a:lnTo>
                  <a:lnTo>
                    <a:pt x="2668" y="39"/>
                  </a:lnTo>
                  <a:lnTo>
                    <a:pt x="2973" y="1"/>
                  </a:lnTo>
                  <a:lnTo>
                    <a:pt x="2973"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6024200" y="1336875"/>
              <a:ext cx="28600" cy="59100"/>
            </a:xfrm>
            <a:custGeom>
              <a:rect b="b" l="l" r="r" t="t"/>
              <a:pathLst>
                <a:path extrusionOk="0" fill="none" h="2364" w="1144">
                  <a:moveTo>
                    <a:pt x="0" y="1"/>
                  </a:moveTo>
                  <a:lnTo>
                    <a:pt x="0" y="1792"/>
                  </a:lnTo>
                  <a:lnTo>
                    <a:pt x="1143" y="2364"/>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26"/>
          <p:cNvGrpSpPr/>
          <p:nvPr/>
        </p:nvGrpSpPr>
        <p:grpSpPr>
          <a:xfrm>
            <a:off x="6588477" y="2326929"/>
            <a:ext cx="165375" cy="168629"/>
            <a:chOff x="2786725" y="4259925"/>
            <a:chExt cx="144850" cy="147700"/>
          </a:xfrm>
        </p:grpSpPr>
        <p:sp>
          <p:nvSpPr>
            <p:cNvPr id="709" name="Google Shape;709;p26"/>
            <p:cNvSpPr/>
            <p:nvPr/>
          </p:nvSpPr>
          <p:spPr>
            <a:xfrm>
              <a:off x="2823875" y="4259925"/>
              <a:ext cx="107700" cy="147700"/>
            </a:xfrm>
            <a:custGeom>
              <a:rect b="b" l="l" r="r" t="t"/>
              <a:pathLst>
                <a:path extrusionOk="0" fill="none" h="5908" w="4308">
                  <a:moveTo>
                    <a:pt x="2059" y="2058"/>
                  </a:moveTo>
                  <a:lnTo>
                    <a:pt x="2059" y="877"/>
                  </a:lnTo>
                  <a:lnTo>
                    <a:pt x="2059" y="877"/>
                  </a:lnTo>
                  <a:lnTo>
                    <a:pt x="2021" y="724"/>
                  </a:lnTo>
                  <a:lnTo>
                    <a:pt x="1983" y="534"/>
                  </a:lnTo>
                  <a:lnTo>
                    <a:pt x="1906" y="381"/>
                  </a:lnTo>
                  <a:lnTo>
                    <a:pt x="1792" y="267"/>
                  </a:lnTo>
                  <a:lnTo>
                    <a:pt x="1640" y="153"/>
                  </a:lnTo>
                  <a:lnTo>
                    <a:pt x="1487" y="77"/>
                  </a:lnTo>
                  <a:lnTo>
                    <a:pt x="1335" y="38"/>
                  </a:lnTo>
                  <a:lnTo>
                    <a:pt x="1144" y="0"/>
                  </a:lnTo>
                  <a:lnTo>
                    <a:pt x="1" y="2668"/>
                  </a:lnTo>
                  <a:lnTo>
                    <a:pt x="1" y="5907"/>
                  </a:lnTo>
                  <a:lnTo>
                    <a:pt x="3317" y="5907"/>
                  </a:lnTo>
                  <a:lnTo>
                    <a:pt x="3317" y="5907"/>
                  </a:lnTo>
                  <a:lnTo>
                    <a:pt x="3507" y="5869"/>
                  </a:lnTo>
                  <a:lnTo>
                    <a:pt x="3698" y="5755"/>
                  </a:lnTo>
                  <a:lnTo>
                    <a:pt x="3812" y="5603"/>
                  </a:lnTo>
                  <a:lnTo>
                    <a:pt x="3888" y="5374"/>
                  </a:lnTo>
                  <a:lnTo>
                    <a:pt x="4307" y="2744"/>
                  </a:lnTo>
                  <a:lnTo>
                    <a:pt x="4307" y="2744"/>
                  </a:lnTo>
                  <a:lnTo>
                    <a:pt x="4307" y="2630"/>
                  </a:lnTo>
                  <a:lnTo>
                    <a:pt x="4307" y="2516"/>
                  </a:lnTo>
                  <a:lnTo>
                    <a:pt x="4193" y="2287"/>
                  </a:lnTo>
                  <a:lnTo>
                    <a:pt x="4041" y="2135"/>
                  </a:lnTo>
                  <a:lnTo>
                    <a:pt x="3926" y="2096"/>
                  </a:lnTo>
                  <a:lnTo>
                    <a:pt x="3812" y="2058"/>
                  </a:lnTo>
                  <a:lnTo>
                    <a:pt x="3812" y="2058"/>
                  </a:lnTo>
                  <a:lnTo>
                    <a:pt x="3698" y="2058"/>
                  </a:lnTo>
                  <a:lnTo>
                    <a:pt x="2059" y="2058"/>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786725" y="4326625"/>
              <a:ext cx="37175" cy="81000"/>
            </a:xfrm>
            <a:custGeom>
              <a:rect b="b" l="l" r="r" t="t"/>
              <a:pathLst>
                <a:path extrusionOk="0" fill="none" h="3240" w="1487">
                  <a:moveTo>
                    <a:pt x="1487" y="3239"/>
                  </a:moveTo>
                  <a:lnTo>
                    <a:pt x="572" y="3239"/>
                  </a:lnTo>
                  <a:lnTo>
                    <a:pt x="572" y="3239"/>
                  </a:lnTo>
                  <a:lnTo>
                    <a:pt x="458" y="3201"/>
                  </a:lnTo>
                  <a:lnTo>
                    <a:pt x="344" y="3163"/>
                  </a:lnTo>
                  <a:lnTo>
                    <a:pt x="153" y="3049"/>
                  </a:lnTo>
                  <a:lnTo>
                    <a:pt x="39" y="2858"/>
                  </a:lnTo>
                  <a:lnTo>
                    <a:pt x="1" y="2744"/>
                  </a:lnTo>
                  <a:lnTo>
                    <a:pt x="1" y="2630"/>
                  </a:lnTo>
                  <a:lnTo>
                    <a:pt x="1" y="572"/>
                  </a:lnTo>
                  <a:lnTo>
                    <a:pt x="1" y="572"/>
                  </a:lnTo>
                  <a:lnTo>
                    <a:pt x="1" y="457"/>
                  </a:lnTo>
                  <a:lnTo>
                    <a:pt x="39" y="343"/>
                  </a:lnTo>
                  <a:lnTo>
                    <a:pt x="153" y="153"/>
                  </a:lnTo>
                  <a:lnTo>
                    <a:pt x="344" y="38"/>
                  </a:lnTo>
                  <a:lnTo>
                    <a:pt x="458" y="0"/>
                  </a:lnTo>
                  <a:lnTo>
                    <a:pt x="572" y="0"/>
                  </a:lnTo>
                  <a:lnTo>
                    <a:pt x="1487"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6"/>
          <p:cNvGrpSpPr/>
          <p:nvPr/>
        </p:nvGrpSpPr>
        <p:grpSpPr>
          <a:xfrm>
            <a:off x="6589026" y="3039820"/>
            <a:ext cx="164262" cy="168629"/>
            <a:chOff x="4686525" y="3411975"/>
            <a:chExt cx="143875" cy="147700"/>
          </a:xfrm>
        </p:grpSpPr>
        <p:sp>
          <p:nvSpPr>
            <p:cNvPr id="712" name="Google Shape;712;p26"/>
            <p:cNvSpPr/>
            <p:nvPr/>
          </p:nvSpPr>
          <p:spPr>
            <a:xfrm>
              <a:off x="4686525" y="3418650"/>
              <a:ext cx="141975" cy="141025"/>
            </a:xfrm>
            <a:custGeom>
              <a:rect b="b" l="l" r="r" t="t"/>
              <a:pathLst>
                <a:path extrusionOk="0" fill="none" h="5641" w="5679">
                  <a:moveTo>
                    <a:pt x="5679" y="3849"/>
                  </a:moveTo>
                  <a:lnTo>
                    <a:pt x="5679" y="3849"/>
                  </a:lnTo>
                  <a:lnTo>
                    <a:pt x="5526" y="4116"/>
                  </a:lnTo>
                  <a:lnTo>
                    <a:pt x="5374" y="4345"/>
                  </a:lnTo>
                  <a:lnTo>
                    <a:pt x="5221" y="4573"/>
                  </a:lnTo>
                  <a:lnTo>
                    <a:pt x="4993" y="4802"/>
                  </a:lnTo>
                  <a:lnTo>
                    <a:pt x="4802" y="4993"/>
                  </a:lnTo>
                  <a:lnTo>
                    <a:pt x="4574" y="5145"/>
                  </a:lnTo>
                  <a:lnTo>
                    <a:pt x="4307" y="5298"/>
                  </a:lnTo>
                  <a:lnTo>
                    <a:pt x="4078" y="5412"/>
                  </a:lnTo>
                  <a:lnTo>
                    <a:pt x="3811" y="5526"/>
                  </a:lnTo>
                  <a:lnTo>
                    <a:pt x="3506" y="5564"/>
                  </a:lnTo>
                  <a:lnTo>
                    <a:pt x="3240" y="5602"/>
                  </a:lnTo>
                  <a:lnTo>
                    <a:pt x="2935" y="5641"/>
                  </a:lnTo>
                  <a:lnTo>
                    <a:pt x="2668" y="5602"/>
                  </a:lnTo>
                  <a:lnTo>
                    <a:pt x="2363" y="5564"/>
                  </a:lnTo>
                  <a:lnTo>
                    <a:pt x="2096" y="5488"/>
                  </a:lnTo>
                  <a:lnTo>
                    <a:pt x="1792" y="5412"/>
                  </a:lnTo>
                  <a:lnTo>
                    <a:pt x="1792" y="5412"/>
                  </a:lnTo>
                  <a:lnTo>
                    <a:pt x="1525" y="5259"/>
                  </a:lnTo>
                  <a:lnTo>
                    <a:pt x="1296" y="5107"/>
                  </a:lnTo>
                  <a:lnTo>
                    <a:pt x="1067" y="4916"/>
                  </a:lnTo>
                  <a:lnTo>
                    <a:pt x="839" y="4726"/>
                  </a:lnTo>
                  <a:lnTo>
                    <a:pt x="648" y="4535"/>
                  </a:lnTo>
                  <a:lnTo>
                    <a:pt x="496" y="4307"/>
                  </a:lnTo>
                  <a:lnTo>
                    <a:pt x="343" y="4040"/>
                  </a:lnTo>
                  <a:lnTo>
                    <a:pt x="229" y="3773"/>
                  </a:lnTo>
                  <a:lnTo>
                    <a:pt x="115" y="3506"/>
                  </a:lnTo>
                  <a:lnTo>
                    <a:pt x="77" y="3240"/>
                  </a:lnTo>
                  <a:lnTo>
                    <a:pt x="38" y="2973"/>
                  </a:lnTo>
                  <a:lnTo>
                    <a:pt x="0" y="2668"/>
                  </a:lnTo>
                  <a:lnTo>
                    <a:pt x="38" y="2401"/>
                  </a:lnTo>
                  <a:lnTo>
                    <a:pt x="77" y="2096"/>
                  </a:lnTo>
                  <a:lnTo>
                    <a:pt x="153" y="1830"/>
                  </a:lnTo>
                  <a:lnTo>
                    <a:pt x="229" y="1525"/>
                  </a:lnTo>
                  <a:lnTo>
                    <a:pt x="229" y="1525"/>
                  </a:lnTo>
                  <a:lnTo>
                    <a:pt x="381" y="1296"/>
                  </a:lnTo>
                  <a:lnTo>
                    <a:pt x="496" y="1029"/>
                  </a:lnTo>
                  <a:lnTo>
                    <a:pt x="686" y="839"/>
                  </a:lnTo>
                  <a:lnTo>
                    <a:pt x="877" y="610"/>
                  </a:lnTo>
                  <a:lnTo>
                    <a:pt x="1067" y="419"/>
                  </a:lnTo>
                  <a:lnTo>
                    <a:pt x="1296" y="267"/>
                  </a:lnTo>
                  <a:lnTo>
                    <a:pt x="1525" y="115"/>
                  </a:lnTo>
                  <a:lnTo>
                    <a:pt x="1792"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4757025" y="3411975"/>
              <a:ext cx="73375" cy="74350"/>
            </a:xfrm>
            <a:custGeom>
              <a:rect b="b" l="l" r="r" t="t"/>
              <a:pathLst>
                <a:path extrusionOk="0" fill="none" h="2974" w="2935">
                  <a:moveTo>
                    <a:pt x="2935" y="2973"/>
                  </a:moveTo>
                  <a:lnTo>
                    <a:pt x="2935" y="2973"/>
                  </a:lnTo>
                  <a:lnTo>
                    <a:pt x="2935" y="2668"/>
                  </a:lnTo>
                  <a:lnTo>
                    <a:pt x="2859" y="2363"/>
                  </a:lnTo>
                  <a:lnTo>
                    <a:pt x="2821" y="2097"/>
                  </a:lnTo>
                  <a:lnTo>
                    <a:pt x="2706" y="1792"/>
                  </a:lnTo>
                  <a:lnTo>
                    <a:pt x="2592" y="1563"/>
                  </a:lnTo>
                  <a:lnTo>
                    <a:pt x="2440" y="1296"/>
                  </a:lnTo>
                  <a:lnTo>
                    <a:pt x="2249" y="1068"/>
                  </a:lnTo>
                  <a:lnTo>
                    <a:pt x="2058" y="877"/>
                  </a:lnTo>
                  <a:lnTo>
                    <a:pt x="1868" y="686"/>
                  </a:lnTo>
                  <a:lnTo>
                    <a:pt x="1639" y="534"/>
                  </a:lnTo>
                  <a:lnTo>
                    <a:pt x="1411" y="382"/>
                  </a:lnTo>
                  <a:lnTo>
                    <a:pt x="1144" y="229"/>
                  </a:lnTo>
                  <a:lnTo>
                    <a:pt x="877" y="153"/>
                  </a:lnTo>
                  <a:lnTo>
                    <a:pt x="572" y="77"/>
                  </a:lnTo>
                  <a:lnTo>
                    <a:pt x="305" y="39"/>
                  </a:lnTo>
                  <a:lnTo>
                    <a:pt x="1" y="1"/>
                  </a:lnTo>
                  <a:lnTo>
                    <a:pt x="1" y="2973"/>
                  </a:lnTo>
                  <a:lnTo>
                    <a:pt x="2935" y="2973"/>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6"/>
          <p:cNvGrpSpPr/>
          <p:nvPr/>
        </p:nvGrpSpPr>
        <p:grpSpPr>
          <a:xfrm>
            <a:off x="6620567" y="2539959"/>
            <a:ext cx="101171" cy="101185"/>
            <a:chOff x="256225" y="4262775"/>
            <a:chExt cx="141025" cy="141025"/>
          </a:xfrm>
        </p:grpSpPr>
        <p:sp>
          <p:nvSpPr>
            <p:cNvPr id="715" name="Google Shape;715;p26"/>
            <p:cNvSpPr/>
            <p:nvPr/>
          </p:nvSpPr>
          <p:spPr>
            <a:xfrm>
              <a:off x="256225" y="4262775"/>
              <a:ext cx="141025" cy="141025"/>
            </a:xfrm>
            <a:custGeom>
              <a:rect b="b" l="l" r="r" t="t"/>
              <a:pathLst>
                <a:path extrusionOk="0" fill="none" h="5641" w="5641">
                  <a:moveTo>
                    <a:pt x="5488" y="3354"/>
                  </a:moveTo>
                  <a:lnTo>
                    <a:pt x="3354" y="5489"/>
                  </a:lnTo>
                  <a:lnTo>
                    <a:pt x="3354" y="5489"/>
                  </a:lnTo>
                  <a:lnTo>
                    <a:pt x="3278" y="5565"/>
                  </a:lnTo>
                  <a:lnTo>
                    <a:pt x="3163" y="5603"/>
                  </a:lnTo>
                  <a:lnTo>
                    <a:pt x="2935" y="5641"/>
                  </a:lnTo>
                  <a:lnTo>
                    <a:pt x="2744" y="5603"/>
                  </a:lnTo>
                  <a:lnTo>
                    <a:pt x="2630" y="5565"/>
                  </a:lnTo>
                  <a:lnTo>
                    <a:pt x="2515" y="5489"/>
                  </a:lnTo>
                  <a:lnTo>
                    <a:pt x="2515" y="5489"/>
                  </a:lnTo>
                  <a:lnTo>
                    <a:pt x="0" y="2973"/>
                  </a:lnTo>
                  <a:lnTo>
                    <a:pt x="0" y="1"/>
                  </a:lnTo>
                  <a:lnTo>
                    <a:pt x="2935" y="1"/>
                  </a:lnTo>
                  <a:lnTo>
                    <a:pt x="5488" y="2554"/>
                  </a:lnTo>
                  <a:lnTo>
                    <a:pt x="5488" y="2554"/>
                  </a:lnTo>
                  <a:lnTo>
                    <a:pt x="5564" y="2630"/>
                  </a:lnTo>
                  <a:lnTo>
                    <a:pt x="5602" y="2745"/>
                  </a:lnTo>
                  <a:lnTo>
                    <a:pt x="5640" y="2973"/>
                  </a:lnTo>
                  <a:lnTo>
                    <a:pt x="5602" y="3164"/>
                  </a:lnTo>
                  <a:lnTo>
                    <a:pt x="5564" y="3278"/>
                  </a:lnTo>
                  <a:lnTo>
                    <a:pt x="5488" y="3354"/>
                  </a:lnTo>
                  <a:lnTo>
                    <a:pt x="5488" y="3354"/>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93375" y="4301850"/>
              <a:ext cx="25" cy="25"/>
            </a:xfrm>
            <a:custGeom>
              <a:rect b="b" l="l" r="r" t="t"/>
              <a:pathLst>
                <a:path extrusionOk="0" fill="none" h="1" w="1">
                  <a:moveTo>
                    <a:pt x="0" y="0"/>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27"/>
          <p:cNvSpPr/>
          <p:nvPr/>
        </p:nvSpPr>
        <p:spPr>
          <a:xfrm>
            <a:off x="457000" y="1140675"/>
            <a:ext cx="2802900" cy="357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txBox="1"/>
          <p:nvPr>
            <p:ph idx="4294967295" type="title"/>
          </p:nvPr>
        </p:nvSpPr>
        <p:spPr>
          <a:xfrm>
            <a:off x="1190925" y="141375"/>
            <a:ext cx="6958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Models Used</a:t>
            </a:r>
            <a:endParaRPr/>
          </a:p>
        </p:txBody>
      </p:sp>
      <p:sp>
        <p:nvSpPr>
          <p:cNvPr id="723" name="Google Shape;723;p27"/>
          <p:cNvSpPr txBox="1"/>
          <p:nvPr/>
        </p:nvSpPr>
        <p:spPr>
          <a:xfrm>
            <a:off x="847000" y="14533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600">
                <a:solidFill>
                  <a:srgbClr val="351B65"/>
                </a:solidFill>
                <a:latin typeface="Nunito"/>
                <a:ea typeface="Nunito"/>
                <a:cs typeface="Nunito"/>
                <a:sym typeface="Nunito"/>
              </a:rPr>
              <a:t>Logistic Regression</a:t>
            </a:r>
            <a:endParaRPr sz="1600">
              <a:solidFill>
                <a:srgbClr val="351B65"/>
              </a:solidFill>
              <a:latin typeface="Nunito"/>
              <a:ea typeface="Nunito"/>
              <a:cs typeface="Nunito"/>
              <a:sym typeface="Nunito"/>
            </a:endParaRPr>
          </a:p>
        </p:txBody>
      </p:sp>
      <p:grpSp>
        <p:nvGrpSpPr>
          <p:cNvPr id="724" name="Google Shape;724;p27"/>
          <p:cNvGrpSpPr/>
          <p:nvPr/>
        </p:nvGrpSpPr>
        <p:grpSpPr>
          <a:xfrm>
            <a:off x="625966" y="-157824"/>
            <a:ext cx="999312" cy="999312"/>
            <a:chOff x="348199" y="179450"/>
            <a:chExt cx="1116300" cy="1116300"/>
          </a:xfrm>
        </p:grpSpPr>
        <p:sp>
          <p:nvSpPr>
            <p:cNvPr id="725" name="Google Shape;725;p2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27"/>
          <p:cNvSpPr/>
          <p:nvPr/>
        </p:nvSpPr>
        <p:spPr>
          <a:xfrm>
            <a:off x="3304963" y="1140675"/>
            <a:ext cx="2802900" cy="3573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6152925" y="1140675"/>
            <a:ext cx="2802900" cy="35733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txBox="1"/>
          <p:nvPr/>
        </p:nvSpPr>
        <p:spPr>
          <a:xfrm>
            <a:off x="2156450"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1</a:t>
            </a:r>
            <a:endParaRPr sz="6000">
              <a:solidFill>
                <a:schemeClr val="lt1"/>
              </a:solidFill>
              <a:latin typeface="Nunito ExtraBold"/>
              <a:ea typeface="Nunito ExtraBold"/>
              <a:cs typeface="Nunito ExtraBold"/>
              <a:sym typeface="Nunito ExtraBold"/>
            </a:endParaRPr>
          </a:p>
        </p:txBody>
      </p:sp>
      <p:sp>
        <p:nvSpPr>
          <p:cNvPr id="730" name="Google Shape;730;p27"/>
          <p:cNvSpPr txBox="1"/>
          <p:nvPr/>
        </p:nvSpPr>
        <p:spPr>
          <a:xfrm>
            <a:off x="5092175"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2</a:t>
            </a:r>
            <a:endParaRPr sz="6000">
              <a:solidFill>
                <a:schemeClr val="lt1"/>
              </a:solidFill>
              <a:latin typeface="Nunito ExtraBold"/>
              <a:ea typeface="Nunito ExtraBold"/>
              <a:cs typeface="Nunito ExtraBold"/>
              <a:sym typeface="Nunito ExtraBold"/>
            </a:endParaRPr>
          </a:p>
        </p:txBody>
      </p:sp>
      <p:sp>
        <p:nvSpPr>
          <p:cNvPr id="731" name="Google Shape;731;p27"/>
          <p:cNvSpPr txBox="1"/>
          <p:nvPr/>
        </p:nvSpPr>
        <p:spPr>
          <a:xfrm>
            <a:off x="7994450" y="3923375"/>
            <a:ext cx="79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Nunito ExtraBold"/>
                <a:ea typeface="Nunito ExtraBold"/>
                <a:cs typeface="Nunito ExtraBold"/>
                <a:sym typeface="Nunito ExtraBold"/>
              </a:rPr>
              <a:t>3</a:t>
            </a:r>
            <a:endParaRPr sz="6000">
              <a:solidFill>
                <a:schemeClr val="lt1"/>
              </a:solidFill>
              <a:latin typeface="Nunito ExtraBold"/>
              <a:ea typeface="Nunito ExtraBold"/>
              <a:cs typeface="Nunito ExtraBold"/>
              <a:sym typeface="Nunito ExtraBold"/>
            </a:endParaRPr>
          </a:p>
        </p:txBody>
      </p:sp>
      <p:sp>
        <p:nvSpPr>
          <p:cNvPr id="732" name="Google Shape;732;p27"/>
          <p:cNvSpPr txBox="1"/>
          <p:nvPr/>
        </p:nvSpPr>
        <p:spPr>
          <a:xfrm>
            <a:off x="3658725" y="14533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600">
                <a:solidFill>
                  <a:srgbClr val="351B65"/>
                </a:solidFill>
                <a:latin typeface="Nunito"/>
                <a:ea typeface="Nunito"/>
                <a:cs typeface="Nunito"/>
                <a:sym typeface="Nunito"/>
              </a:rPr>
              <a:t>Random Forest</a:t>
            </a:r>
            <a:endParaRPr sz="1600">
              <a:solidFill>
                <a:srgbClr val="351B65"/>
              </a:solidFill>
              <a:latin typeface="Nunito"/>
              <a:ea typeface="Nunito"/>
              <a:cs typeface="Nunito"/>
              <a:sym typeface="Nunito"/>
            </a:endParaRPr>
          </a:p>
        </p:txBody>
      </p:sp>
      <p:sp>
        <p:nvSpPr>
          <p:cNvPr id="733" name="Google Shape;733;p27"/>
          <p:cNvSpPr txBox="1"/>
          <p:nvPr/>
        </p:nvSpPr>
        <p:spPr>
          <a:xfrm>
            <a:off x="6609800" y="1453300"/>
            <a:ext cx="2022900" cy="246300"/>
          </a:xfrm>
          <a:prstGeom prst="rect">
            <a:avLst/>
          </a:prstGeom>
          <a:noFill/>
          <a:ln>
            <a:noFill/>
          </a:ln>
        </p:spPr>
        <p:txBody>
          <a:bodyPr anchorCtr="0" anchor="t" bIns="0" lIns="0" spcFirstLastPara="1" rIns="0" wrap="square" tIns="0">
            <a:spAutoFit/>
          </a:bodyPr>
          <a:lstStyle/>
          <a:p>
            <a:pPr indent="0" lvl="0" marL="0" rtl="0" algn="ctr">
              <a:lnSpc>
                <a:spcPct val="130000"/>
              </a:lnSpc>
              <a:spcBef>
                <a:spcPts val="0"/>
              </a:spcBef>
              <a:spcAft>
                <a:spcPts val="0"/>
              </a:spcAft>
              <a:buNone/>
            </a:pPr>
            <a:r>
              <a:rPr lang="en" sz="1600">
                <a:solidFill>
                  <a:srgbClr val="2E6CA4"/>
                </a:solidFill>
                <a:latin typeface="Nunito"/>
                <a:ea typeface="Nunito"/>
                <a:cs typeface="Nunito"/>
                <a:sym typeface="Nunito"/>
              </a:rPr>
              <a:t>XGBoost</a:t>
            </a:r>
            <a:endParaRPr sz="1600">
              <a:solidFill>
                <a:srgbClr val="351B65"/>
              </a:solidFill>
              <a:latin typeface="Nunito"/>
              <a:ea typeface="Nunito"/>
              <a:cs typeface="Nunito"/>
              <a:sym typeface="Nunito"/>
            </a:endParaRPr>
          </a:p>
        </p:txBody>
      </p:sp>
      <p:pic>
        <p:nvPicPr>
          <p:cNvPr id="734" name="Google Shape;734;p27"/>
          <p:cNvPicPr preferRelativeResize="0"/>
          <p:nvPr/>
        </p:nvPicPr>
        <p:blipFill>
          <a:blip r:embed="rId3">
            <a:alphaModFix/>
          </a:blip>
          <a:stretch>
            <a:fillRect/>
          </a:stretch>
        </p:blipFill>
        <p:spPr>
          <a:xfrm>
            <a:off x="3800317" y="2323600"/>
            <a:ext cx="1739701" cy="1521850"/>
          </a:xfrm>
          <a:prstGeom prst="rect">
            <a:avLst/>
          </a:prstGeom>
          <a:noFill/>
          <a:ln>
            <a:noFill/>
          </a:ln>
        </p:spPr>
      </p:pic>
      <p:pic>
        <p:nvPicPr>
          <p:cNvPr id="735" name="Google Shape;735;p27"/>
          <p:cNvPicPr preferRelativeResize="0"/>
          <p:nvPr/>
        </p:nvPicPr>
        <p:blipFill>
          <a:blip r:embed="rId4">
            <a:alphaModFix/>
          </a:blip>
          <a:stretch>
            <a:fillRect/>
          </a:stretch>
        </p:blipFill>
        <p:spPr>
          <a:xfrm>
            <a:off x="1046675" y="2459250"/>
            <a:ext cx="1523242" cy="1521849"/>
          </a:xfrm>
          <a:prstGeom prst="rect">
            <a:avLst/>
          </a:prstGeom>
          <a:noFill/>
          <a:ln>
            <a:noFill/>
          </a:ln>
        </p:spPr>
      </p:pic>
      <p:pic>
        <p:nvPicPr>
          <p:cNvPr id="736" name="Google Shape;736;p27"/>
          <p:cNvPicPr preferRelativeResize="0"/>
          <p:nvPr/>
        </p:nvPicPr>
        <p:blipFill>
          <a:blip r:embed="rId5">
            <a:alphaModFix/>
          </a:blip>
          <a:stretch>
            <a:fillRect/>
          </a:stretch>
        </p:blipFill>
        <p:spPr>
          <a:xfrm>
            <a:off x="6842927" y="2323598"/>
            <a:ext cx="1523250" cy="1332524"/>
          </a:xfrm>
          <a:prstGeom prst="rect">
            <a:avLst/>
          </a:prstGeom>
          <a:noFill/>
          <a:ln>
            <a:noFill/>
          </a:ln>
        </p:spPr>
      </p:pic>
      <p:grpSp>
        <p:nvGrpSpPr>
          <p:cNvPr id="737" name="Google Shape;737;p27"/>
          <p:cNvGrpSpPr/>
          <p:nvPr/>
        </p:nvGrpSpPr>
        <p:grpSpPr>
          <a:xfrm>
            <a:off x="961694" y="3951975"/>
            <a:ext cx="1685906" cy="571410"/>
            <a:chOff x="3565144" y="4201175"/>
            <a:chExt cx="1685906" cy="571410"/>
          </a:xfrm>
        </p:grpSpPr>
        <p:sp>
          <p:nvSpPr>
            <p:cNvPr id="738" name="Google Shape;738;p27"/>
            <p:cNvSpPr txBox="1"/>
            <p:nvPr/>
          </p:nvSpPr>
          <p:spPr>
            <a:xfrm>
              <a:off x="3812850" y="4201175"/>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76.76%</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739" name="Google Shape;739;p27"/>
            <p:cNvGrpSpPr/>
            <p:nvPr/>
          </p:nvGrpSpPr>
          <p:grpSpPr>
            <a:xfrm>
              <a:off x="3565144" y="4278526"/>
              <a:ext cx="134628" cy="135515"/>
              <a:chOff x="887900" y="4259925"/>
              <a:chExt cx="146750" cy="147700"/>
            </a:xfrm>
          </p:grpSpPr>
          <p:sp>
            <p:nvSpPr>
              <p:cNvPr id="740" name="Google Shape;740;p27"/>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27"/>
            <p:cNvSpPr txBox="1"/>
            <p:nvPr/>
          </p:nvSpPr>
          <p:spPr>
            <a:xfrm>
              <a:off x="3812850" y="4449485"/>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 84.15</a:t>
              </a:r>
              <a:endParaRPr/>
            </a:p>
          </p:txBody>
        </p:sp>
        <p:grpSp>
          <p:nvGrpSpPr>
            <p:cNvPr id="744" name="Google Shape;744;p27"/>
            <p:cNvGrpSpPr/>
            <p:nvPr/>
          </p:nvGrpSpPr>
          <p:grpSpPr>
            <a:xfrm>
              <a:off x="3595443" y="4544117"/>
              <a:ext cx="101183" cy="133807"/>
              <a:chOff x="4080575" y="898625"/>
              <a:chExt cx="88625" cy="117200"/>
            </a:xfrm>
          </p:grpSpPr>
          <p:sp>
            <p:nvSpPr>
              <p:cNvPr id="745" name="Google Shape;745;p27"/>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8" name="Google Shape;748;p27"/>
          <p:cNvSpPr txBox="1"/>
          <p:nvPr/>
        </p:nvSpPr>
        <p:spPr>
          <a:xfrm>
            <a:off x="4151488" y="3951963"/>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77.81%</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749" name="Google Shape;749;p27"/>
          <p:cNvGrpSpPr/>
          <p:nvPr/>
        </p:nvGrpSpPr>
        <p:grpSpPr>
          <a:xfrm>
            <a:off x="3903782" y="4029313"/>
            <a:ext cx="134628" cy="135515"/>
            <a:chOff x="887900" y="4259925"/>
            <a:chExt cx="146750" cy="147700"/>
          </a:xfrm>
        </p:grpSpPr>
        <p:sp>
          <p:nvSpPr>
            <p:cNvPr id="750" name="Google Shape;750;p27"/>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27"/>
          <p:cNvSpPr txBox="1"/>
          <p:nvPr/>
        </p:nvSpPr>
        <p:spPr>
          <a:xfrm>
            <a:off x="4151488" y="4200273"/>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 84.28</a:t>
            </a:r>
            <a:endParaRPr/>
          </a:p>
        </p:txBody>
      </p:sp>
      <p:grpSp>
        <p:nvGrpSpPr>
          <p:cNvPr id="754" name="Google Shape;754;p27"/>
          <p:cNvGrpSpPr/>
          <p:nvPr/>
        </p:nvGrpSpPr>
        <p:grpSpPr>
          <a:xfrm>
            <a:off x="3934081" y="4294904"/>
            <a:ext cx="101183" cy="133807"/>
            <a:chOff x="4080575" y="898625"/>
            <a:chExt cx="88625" cy="117200"/>
          </a:xfrm>
        </p:grpSpPr>
        <p:sp>
          <p:nvSpPr>
            <p:cNvPr id="755" name="Google Shape;755;p27"/>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27"/>
          <p:cNvSpPr txBox="1"/>
          <p:nvPr/>
        </p:nvSpPr>
        <p:spPr>
          <a:xfrm>
            <a:off x="7093600" y="3951963"/>
            <a:ext cx="1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Accuracy: 78.79%</a:t>
            </a:r>
            <a:endParaRPr sz="900">
              <a:solidFill>
                <a:schemeClr val="dk2"/>
              </a:solidFill>
              <a:latin typeface="Nunito"/>
              <a:ea typeface="Nunito"/>
              <a:cs typeface="Nunito"/>
              <a:sym typeface="Nunito"/>
            </a:endParaRPr>
          </a:p>
          <a:p>
            <a:pPr indent="0" lvl="0" marL="457200" rtl="0" algn="l">
              <a:spcBef>
                <a:spcPts val="0"/>
              </a:spcBef>
              <a:spcAft>
                <a:spcPts val="0"/>
              </a:spcAft>
              <a:buNone/>
            </a:pPr>
            <a:r>
              <a:t/>
            </a:r>
            <a:endParaRPr sz="900">
              <a:solidFill>
                <a:schemeClr val="dk2"/>
              </a:solidFill>
              <a:latin typeface="Nunito"/>
              <a:ea typeface="Nunito"/>
              <a:cs typeface="Nunito"/>
              <a:sym typeface="Nunito"/>
            </a:endParaRPr>
          </a:p>
        </p:txBody>
      </p:sp>
      <p:grpSp>
        <p:nvGrpSpPr>
          <p:cNvPr id="759" name="Google Shape;759;p27"/>
          <p:cNvGrpSpPr/>
          <p:nvPr/>
        </p:nvGrpSpPr>
        <p:grpSpPr>
          <a:xfrm>
            <a:off x="6790644" y="4029313"/>
            <a:ext cx="134628" cy="135515"/>
            <a:chOff x="887900" y="4259925"/>
            <a:chExt cx="146750" cy="147700"/>
          </a:xfrm>
        </p:grpSpPr>
        <p:sp>
          <p:nvSpPr>
            <p:cNvPr id="760" name="Google Shape;760;p27"/>
            <p:cNvSpPr/>
            <p:nvPr/>
          </p:nvSpPr>
          <p:spPr>
            <a:xfrm>
              <a:off x="887900" y="4259925"/>
              <a:ext cx="146750" cy="147700"/>
            </a:xfrm>
            <a:custGeom>
              <a:rect b="b" l="l" r="r" t="t"/>
              <a:pathLst>
                <a:path extrusionOk="0" fill="none" h="5908" w="5870">
                  <a:moveTo>
                    <a:pt x="2935" y="0"/>
                  </a:moveTo>
                  <a:lnTo>
                    <a:pt x="2935" y="0"/>
                  </a:lnTo>
                  <a:lnTo>
                    <a:pt x="3239" y="0"/>
                  </a:lnTo>
                  <a:lnTo>
                    <a:pt x="3506" y="77"/>
                  </a:lnTo>
                  <a:lnTo>
                    <a:pt x="3811" y="153"/>
                  </a:lnTo>
                  <a:lnTo>
                    <a:pt x="4078" y="229"/>
                  </a:lnTo>
                  <a:lnTo>
                    <a:pt x="4345" y="343"/>
                  </a:lnTo>
                  <a:lnTo>
                    <a:pt x="4573" y="496"/>
                  </a:lnTo>
                  <a:lnTo>
                    <a:pt x="4802" y="686"/>
                  </a:lnTo>
                  <a:lnTo>
                    <a:pt x="4993" y="877"/>
                  </a:lnTo>
                  <a:lnTo>
                    <a:pt x="5183" y="1067"/>
                  </a:lnTo>
                  <a:lnTo>
                    <a:pt x="5374" y="1296"/>
                  </a:lnTo>
                  <a:lnTo>
                    <a:pt x="5526" y="1563"/>
                  </a:lnTo>
                  <a:lnTo>
                    <a:pt x="5640" y="1792"/>
                  </a:lnTo>
                  <a:lnTo>
                    <a:pt x="5755" y="2058"/>
                  </a:lnTo>
                  <a:lnTo>
                    <a:pt x="5793" y="2363"/>
                  </a:lnTo>
                  <a:lnTo>
                    <a:pt x="5869" y="2630"/>
                  </a:lnTo>
                  <a:lnTo>
                    <a:pt x="5869" y="2935"/>
                  </a:lnTo>
                  <a:lnTo>
                    <a:pt x="5869" y="2935"/>
                  </a:lnTo>
                  <a:lnTo>
                    <a:pt x="5869" y="3240"/>
                  </a:lnTo>
                  <a:lnTo>
                    <a:pt x="5793" y="3545"/>
                  </a:lnTo>
                  <a:lnTo>
                    <a:pt x="5755" y="3811"/>
                  </a:lnTo>
                  <a:lnTo>
                    <a:pt x="5640" y="4078"/>
                  </a:lnTo>
                  <a:lnTo>
                    <a:pt x="5526" y="4345"/>
                  </a:lnTo>
                  <a:lnTo>
                    <a:pt x="5374" y="4612"/>
                  </a:lnTo>
                  <a:lnTo>
                    <a:pt x="5183" y="4802"/>
                  </a:lnTo>
                  <a:lnTo>
                    <a:pt x="4993" y="5031"/>
                  </a:lnTo>
                  <a:lnTo>
                    <a:pt x="4802" y="5221"/>
                  </a:lnTo>
                  <a:lnTo>
                    <a:pt x="4573" y="5374"/>
                  </a:lnTo>
                  <a:lnTo>
                    <a:pt x="4345" y="5526"/>
                  </a:lnTo>
                  <a:lnTo>
                    <a:pt x="4078" y="5679"/>
                  </a:lnTo>
                  <a:lnTo>
                    <a:pt x="3811" y="5755"/>
                  </a:lnTo>
                  <a:lnTo>
                    <a:pt x="3506" y="5831"/>
                  </a:lnTo>
                  <a:lnTo>
                    <a:pt x="3239" y="5869"/>
                  </a:lnTo>
                  <a:lnTo>
                    <a:pt x="2935" y="5907"/>
                  </a:lnTo>
                  <a:lnTo>
                    <a:pt x="2935" y="5907"/>
                  </a:lnTo>
                  <a:lnTo>
                    <a:pt x="2630" y="5869"/>
                  </a:lnTo>
                  <a:lnTo>
                    <a:pt x="2325" y="5831"/>
                  </a:lnTo>
                  <a:lnTo>
                    <a:pt x="2058" y="5755"/>
                  </a:lnTo>
                  <a:lnTo>
                    <a:pt x="1791" y="5679"/>
                  </a:lnTo>
                  <a:lnTo>
                    <a:pt x="1525" y="5526"/>
                  </a:lnTo>
                  <a:lnTo>
                    <a:pt x="1296" y="5374"/>
                  </a:lnTo>
                  <a:lnTo>
                    <a:pt x="1067" y="5221"/>
                  </a:lnTo>
                  <a:lnTo>
                    <a:pt x="839" y="5031"/>
                  </a:lnTo>
                  <a:lnTo>
                    <a:pt x="648" y="4802"/>
                  </a:lnTo>
                  <a:lnTo>
                    <a:pt x="496" y="4612"/>
                  </a:lnTo>
                  <a:lnTo>
                    <a:pt x="343" y="4345"/>
                  </a:lnTo>
                  <a:lnTo>
                    <a:pt x="229" y="4078"/>
                  </a:lnTo>
                  <a:lnTo>
                    <a:pt x="114" y="3811"/>
                  </a:lnTo>
                  <a:lnTo>
                    <a:pt x="38" y="3545"/>
                  </a:lnTo>
                  <a:lnTo>
                    <a:pt x="0" y="3240"/>
                  </a:lnTo>
                  <a:lnTo>
                    <a:pt x="0" y="2935"/>
                  </a:lnTo>
                  <a:lnTo>
                    <a:pt x="0" y="2935"/>
                  </a:lnTo>
                  <a:lnTo>
                    <a:pt x="0" y="2630"/>
                  </a:lnTo>
                  <a:lnTo>
                    <a:pt x="38" y="2363"/>
                  </a:lnTo>
                  <a:lnTo>
                    <a:pt x="114" y="2058"/>
                  </a:lnTo>
                  <a:lnTo>
                    <a:pt x="229" y="1792"/>
                  </a:lnTo>
                  <a:lnTo>
                    <a:pt x="343" y="1563"/>
                  </a:lnTo>
                  <a:lnTo>
                    <a:pt x="496" y="1296"/>
                  </a:lnTo>
                  <a:lnTo>
                    <a:pt x="648" y="1067"/>
                  </a:lnTo>
                  <a:lnTo>
                    <a:pt x="839" y="877"/>
                  </a:lnTo>
                  <a:lnTo>
                    <a:pt x="1067" y="686"/>
                  </a:lnTo>
                  <a:lnTo>
                    <a:pt x="1296" y="496"/>
                  </a:lnTo>
                  <a:lnTo>
                    <a:pt x="1525" y="343"/>
                  </a:lnTo>
                  <a:lnTo>
                    <a:pt x="1791" y="229"/>
                  </a:lnTo>
                  <a:lnTo>
                    <a:pt x="2058" y="153"/>
                  </a:lnTo>
                  <a:lnTo>
                    <a:pt x="2325" y="77"/>
                  </a:lnTo>
                  <a:lnTo>
                    <a:pt x="2630" y="0"/>
                  </a:lnTo>
                  <a:lnTo>
                    <a:pt x="2935" y="0"/>
                  </a:lnTo>
                  <a:lnTo>
                    <a:pt x="293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916475" y="4289450"/>
              <a:ext cx="88625" cy="88625"/>
            </a:xfrm>
            <a:custGeom>
              <a:rect b="b" l="l" r="r" t="t"/>
              <a:pathLst>
                <a:path extrusionOk="0" fill="none" h="3545" w="3545">
                  <a:moveTo>
                    <a:pt x="1792" y="1"/>
                  </a:moveTo>
                  <a:lnTo>
                    <a:pt x="1792" y="1"/>
                  </a:lnTo>
                  <a:lnTo>
                    <a:pt x="2135" y="39"/>
                  </a:lnTo>
                  <a:lnTo>
                    <a:pt x="2478" y="153"/>
                  </a:lnTo>
                  <a:lnTo>
                    <a:pt x="2782" y="306"/>
                  </a:lnTo>
                  <a:lnTo>
                    <a:pt x="3049" y="534"/>
                  </a:lnTo>
                  <a:lnTo>
                    <a:pt x="3240" y="763"/>
                  </a:lnTo>
                  <a:lnTo>
                    <a:pt x="3430" y="1068"/>
                  </a:lnTo>
                  <a:lnTo>
                    <a:pt x="3507" y="1411"/>
                  </a:lnTo>
                  <a:lnTo>
                    <a:pt x="3545" y="1754"/>
                  </a:lnTo>
                  <a:lnTo>
                    <a:pt x="3545" y="1754"/>
                  </a:lnTo>
                  <a:lnTo>
                    <a:pt x="3507" y="2135"/>
                  </a:lnTo>
                  <a:lnTo>
                    <a:pt x="3430" y="2440"/>
                  </a:lnTo>
                  <a:lnTo>
                    <a:pt x="3240" y="2745"/>
                  </a:lnTo>
                  <a:lnTo>
                    <a:pt x="3049" y="3011"/>
                  </a:lnTo>
                  <a:lnTo>
                    <a:pt x="2782" y="3240"/>
                  </a:lnTo>
                  <a:lnTo>
                    <a:pt x="2478" y="3393"/>
                  </a:lnTo>
                  <a:lnTo>
                    <a:pt x="2135" y="3507"/>
                  </a:lnTo>
                  <a:lnTo>
                    <a:pt x="1792" y="3545"/>
                  </a:lnTo>
                  <a:lnTo>
                    <a:pt x="1792" y="3545"/>
                  </a:lnTo>
                  <a:lnTo>
                    <a:pt x="1411" y="3507"/>
                  </a:lnTo>
                  <a:lnTo>
                    <a:pt x="1106" y="3393"/>
                  </a:lnTo>
                  <a:lnTo>
                    <a:pt x="801" y="3240"/>
                  </a:lnTo>
                  <a:lnTo>
                    <a:pt x="534" y="3011"/>
                  </a:lnTo>
                  <a:lnTo>
                    <a:pt x="305" y="2745"/>
                  </a:lnTo>
                  <a:lnTo>
                    <a:pt x="153" y="2440"/>
                  </a:lnTo>
                  <a:lnTo>
                    <a:pt x="39" y="2135"/>
                  </a:lnTo>
                  <a:lnTo>
                    <a:pt x="0" y="1754"/>
                  </a:lnTo>
                  <a:lnTo>
                    <a:pt x="0" y="1754"/>
                  </a:lnTo>
                  <a:lnTo>
                    <a:pt x="39" y="1411"/>
                  </a:lnTo>
                  <a:lnTo>
                    <a:pt x="153" y="1068"/>
                  </a:lnTo>
                  <a:lnTo>
                    <a:pt x="305" y="763"/>
                  </a:lnTo>
                  <a:lnTo>
                    <a:pt x="534" y="534"/>
                  </a:lnTo>
                  <a:lnTo>
                    <a:pt x="801" y="306"/>
                  </a:lnTo>
                  <a:lnTo>
                    <a:pt x="1106" y="153"/>
                  </a:lnTo>
                  <a:lnTo>
                    <a:pt x="1411" y="39"/>
                  </a:lnTo>
                  <a:lnTo>
                    <a:pt x="1792" y="1"/>
                  </a:lnTo>
                  <a:lnTo>
                    <a:pt x="1792"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946000" y="4319000"/>
              <a:ext cx="29575" cy="29550"/>
            </a:xfrm>
            <a:custGeom>
              <a:rect b="b" l="l" r="r" t="t"/>
              <a:pathLst>
                <a:path extrusionOk="0" fill="none" h="1182" w="1183">
                  <a:moveTo>
                    <a:pt x="611" y="0"/>
                  </a:moveTo>
                  <a:lnTo>
                    <a:pt x="611" y="0"/>
                  </a:lnTo>
                  <a:lnTo>
                    <a:pt x="725" y="0"/>
                  </a:lnTo>
                  <a:lnTo>
                    <a:pt x="839" y="38"/>
                  </a:lnTo>
                  <a:lnTo>
                    <a:pt x="1030" y="153"/>
                  </a:lnTo>
                  <a:lnTo>
                    <a:pt x="1144" y="343"/>
                  </a:lnTo>
                  <a:lnTo>
                    <a:pt x="1182" y="458"/>
                  </a:lnTo>
                  <a:lnTo>
                    <a:pt x="1182" y="572"/>
                  </a:lnTo>
                  <a:lnTo>
                    <a:pt x="1182" y="572"/>
                  </a:lnTo>
                  <a:lnTo>
                    <a:pt x="1182" y="686"/>
                  </a:lnTo>
                  <a:lnTo>
                    <a:pt x="1144" y="801"/>
                  </a:lnTo>
                  <a:lnTo>
                    <a:pt x="1030" y="991"/>
                  </a:lnTo>
                  <a:lnTo>
                    <a:pt x="839" y="1143"/>
                  </a:lnTo>
                  <a:lnTo>
                    <a:pt x="725" y="1143"/>
                  </a:lnTo>
                  <a:lnTo>
                    <a:pt x="611" y="1182"/>
                  </a:lnTo>
                  <a:lnTo>
                    <a:pt x="611" y="1182"/>
                  </a:lnTo>
                  <a:lnTo>
                    <a:pt x="496" y="1143"/>
                  </a:lnTo>
                  <a:lnTo>
                    <a:pt x="382" y="1143"/>
                  </a:lnTo>
                  <a:lnTo>
                    <a:pt x="191" y="991"/>
                  </a:lnTo>
                  <a:lnTo>
                    <a:pt x="77" y="801"/>
                  </a:lnTo>
                  <a:lnTo>
                    <a:pt x="39" y="686"/>
                  </a:lnTo>
                  <a:lnTo>
                    <a:pt x="1" y="572"/>
                  </a:lnTo>
                  <a:lnTo>
                    <a:pt x="1" y="572"/>
                  </a:lnTo>
                  <a:lnTo>
                    <a:pt x="39" y="458"/>
                  </a:lnTo>
                  <a:lnTo>
                    <a:pt x="77" y="343"/>
                  </a:lnTo>
                  <a:lnTo>
                    <a:pt x="191" y="153"/>
                  </a:lnTo>
                  <a:lnTo>
                    <a:pt x="382" y="38"/>
                  </a:lnTo>
                  <a:lnTo>
                    <a:pt x="496" y="0"/>
                  </a:lnTo>
                  <a:lnTo>
                    <a:pt x="611" y="0"/>
                  </a:lnTo>
                  <a:lnTo>
                    <a:pt x="611"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7"/>
          <p:cNvSpPr txBox="1"/>
          <p:nvPr/>
        </p:nvSpPr>
        <p:spPr>
          <a:xfrm>
            <a:off x="7038350" y="4200273"/>
            <a:ext cx="134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24242"/>
                </a:solidFill>
                <a:latin typeface="Nunito"/>
                <a:ea typeface="Nunito"/>
                <a:cs typeface="Nunito"/>
                <a:sym typeface="Nunito"/>
              </a:rPr>
              <a:t>AUC: 84.31</a:t>
            </a:r>
            <a:endParaRPr/>
          </a:p>
        </p:txBody>
      </p:sp>
      <p:grpSp>
        <p:nvGrpSpPr>
          <p:cNvPr id="764" name="Google Shape;764;p27"/>
          <p:cNvGrpSpPr/>
          <p:nvPr/>
        </p:nvGrpSpPr>
        <p:grpSpPr>
          <a:xfrm>
            <a:off x="6820943" y="4294904"/>
            <a:ext cx="101183" cy="133807"/>
            <a:chOff x="4080575" y="898625"/>
            <a:chExt cx="88625" cy="117200"/>
          </a:xfrm>
        </p:grpSpPr>
        <p:sp>
          <p:nvSpPr>
            <p:cNvPr id="765" name="Google Shape;765;p27"/>
            <p:cNvSpPr/>
            <p:nvPr/>
          </p:nvSpPr>
          <p:spPr>
            <a:xfrm>
              <a:off x="4125350" y="942450"/>
              <a:ext cx="25" cy="73375"/>
            </a:xfrm>
            <a:custGeom>
              <a:rect b="b" l="l" r="r" t="t"/>
              <a:pathLst>
                <a:path extrusionOk="0" fill="none" h="2935" w="1">
                  <a:moveTo>
                    <a:pt x="0" y="2935"/>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4169175" y="898625"/>
              <a:ext cx="25" cy="117200"/>
            </a:xfrm>
            <a:custGeom>
              <a:rect b="b" l="l" r="r" t="t"/>
              <a:pathLst>
                <a:path extrusionOk="0" fill="none" h="4688" w="1">
                  <a:moveTo>
                    <a:pt x="1" y="4688"/>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4080575" y="987225"/>
              <a:ext cx="25" cy="28600"/>
            </a:xfrm>
            <a:custGeom>
              <a:rect b="b" l="l" r="r" t="t"/>
              <a:pathLst>
                <a:path extrusionOk="0" fill="none" h="1144" w="1">
                  <a:moveTo>
                    <a:pt x="0" y="1144"/>
                  </a:moveTo>
                  <a:lnTo>
                    <a:pt x="0"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27"/>
          <p:cNvSpPr txBox="1"/>
          <p:nvPr/>
        </p:nvSpPr>
        <p:spPr>
          <a:xfrm>
            <a:off x="6395900" y="1605700"/>
            <a:ext cx="2022900" cy="246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1600">
              <a:solidFill>
                <a:srgbClr val="2E6CA4"/>
              </a:solidFill>
              <a:latin typeface="Nunito"/>
              <a:ea typeface="Nunito"/>
              <a:cs typeface="Nunito"/>
              <a:sym typeface="Nunito"/>
            </a:endParaRPr>
          </a:p>
        </p:txBody>
      </p:sp>
      <p:pic>
        <p:nvPicPr>
          <p:cNvPr id="769" name="Google Shape;769;p27"/>
          <p:cNvPicPr preferRelativeResize="0"/>
          <p:nvPr/>
        </p:nvPicPr>
        <p:blipFill>
          <a:blip r:embed="rId6">
            <a:alphaModFix/>
          </a:blip>
          <a:stretch>
            <a:fillRect/>
          </a:stretch>
        </p:blipFill>
        <p:spPr>
          <a:xfrm>
            <a:off x="6842924" y="2334813"/>
            <a:ext cx="1523250" cy="1332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28"/>
          <p:cNvSpPr/>
          <p:nvPr/>
        </p:nvSpPr>
        <p:spPr>
          <a:xfrm>
            <a:off x="1111900" y="1669175"/>
            <a:ext cx="7135800" cy="1916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txBox="1"/>
          <p:nvPr>
            <p:ph type="title"/>
          </p:nvPr>
        </p:nvSpPr>
        <p:spPr>
          <a:xfrm>
            <a:off x="1297625" y="573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776" name="Google Shape;776;p28"/>
          <p:cNvSpPr txBox="1"/>
          <p:nvPr/>
        </p:nvSpPr>
        <p:spPr>
          <a:xfrm>
            <a:off x="1217125" y="1764675"/>
            <a:ext cx="6694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Summary of Approach and Key Findings</a:t>
            </a:r>
            <a:r>
              <a:rPr b="1" lang="en">
                <a:latin typeface="Nunito"/>
                <a:ea typeface="Nunito"/>
                <a:cs typeface="Nunito"/>
                <a:sym typeface="Nunito"/>
              </a:rPr>
              <a:t> </a:t>
            </a:r>
            <a:r>
              <a:rPr lang="en">
                <a:latin typeface="Nunito"/>
                <a:ea typeface="Nunito"/>
                <a:cs typeface="Nunito"/>
                <a:sym typeface="Nunito"/>
              </a:rPr>
              <a:t>- </a:t>
            </a:r>
            <a:r>
              <a:rPr lang="en" sz="1100">
                <a:solidFill>
                  <a:schemeClr val="dk2"/>
                </a:solidFill>
                <a:latin typeface="Nunito"/>
                <a:ea typeface="Nunito"/>
                <a:cs typeface="Nunito"/>
                <a:sym typeface="Nunito"/>
              </a:rPr>
              <a:t>This project started with an initial hypothesis based on current research that </a:t>
            </a:r>
            <a:r>
              <a:rPr lang="en" sz="1100">
                <a:latin typeface="Nunito"/>
                <a:ea typeface="Nunito"/>
                <a:cs typeface="Nunito"/>
                <a:sym typeface="Nunito"/>
              </a:rPr>
              <a:t>weight, age, high sodium diet, and alcohol consumption were not only correlated but could be predictive of elevated blood pressure levels. After extensive pre-processing of the Nutritional Health and Examination data set, involving PCA feature reduction, sparsity elimination, factorization, and several engineered additional features, as final data set was created in order to predict blood pressure using a suite of predictive classifiers, XGB, Random Forest, and Logistic regression. The feature importances of these models confirm some of the initial hypothesis. Weight and age appeared at the top of nearly all of our models, in addition to several other surprising features such as Albumin Creatine, which when further researched</a:t>
            </a:r>
            <a:r>
              <a:rPr baseline="30000" lang="en" sz="1100">
                <a:latin typeface="Nunito"/>
                <a:ea typeface="Nunito"/>
                <a:cs typeface="Nunito"/>
                <a:sym typeface="Nunito"/>
              </a:rPr>
              <a:t>7</a:t>
            </a:r>
            <a:r>
              <a:rPr lang="en" sz="1100">
                <a:latin typeface="Nunito"/>
                <a:ea typeface="Nunito"/>
                <a:cs typeface="Nunito"/>
                <a:sym typeface="Nunito"/>
              </a:rPr>
              <a:t> was noted as being related to hypertension. </a:t>
            </a:r>
            <a:endParaRPr sz="1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777" name="Google Shape;777;p28"/>
          <p:cNvSpPr txBox="1"/>
          <p:nvPr/>
        </p:nvSpPr>
        <p:spPr>
          <a:xfrm>
            <a:off x="1217125" y="3681850"/>
            <a:ext cx="70305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Final Model and Next Steps</a:t>
            </a:r>
            <a:r>
              <a:rPr lang="en">
                <a:latin typeface="Nunito"/>
                <a:ea typeface="Nunito"/>
                <a:cs typeface="Nunito"/>
                <a:sym typeface="Nunito"/>
              </a:rPr>
              <a:t> - </a:t>
            </a:r>
            <a:r>
              <a:rPr lang="en" sz="1100">
                <a:latin typeface="Nunito"/>
                <a:ea typeface="Nunito"/>
                <a:cs typeface="Nunito"/>
                <a:sym typeface="Nunito"/>
              </a:rPr>
              <a:t>With an overall accuracy of 78.8% using a tuned XGB model, on a nearly balanced data set, it can be said with a degree of confidence that the model was a useful endeavour. It is hoped that this research serves as a jumping off point for further predictive analytic work in the space of nutrition and healthcare in order to prescribe preventative measures and additional insights as to potential correlative factors further upstream of a physical blood pressure test.</a:t>
            </a:r>
            <a:endParaRPr sz="11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9"/>
          <p:cNvSpPr/>
          <p:nvPr/>
        </p:nvSpPr>
        <p:spPr>
          <a:xfrm>
            <a:off x="0" y="1720525"/>
            <a:ext cx="9144000" cy="3423000"/>
          </a:xfrm>
          <a:prstGeom prst="roundRect">
            <a:avLst>
              <a:gd fmla="val 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Sources</a:t>
            </a:r>
            <a:endParaRPr/>
          </a:p>
        </p:txBody>
      </p:sp>
      <p:sp>
        <p:nvSpPr>
          <p:cNvPr id="784" name="Google Shape;784;p29"/>
          <p:cNvSpPr txBox="1"/>
          <p:nvPr>
            <p:ph idx="1" type="body"/>
          </p:nvPr>
        </p:nvSpPr>
        <p:spPr>
          <a:xfrm>
            <a:off x="848475" y="2291175"/>
            <a:ext cx="7030500" cy="25416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u="sng">
                <a:solidFill>
                  <a:schemeClr val="hlink"/>
                </a:solidFill>
                <a:hlinkClick r:id="rId3"/>
              </a:rPr>
              <a:t>https://www.who.int/news/item/25-08-2021-more-than-700-million-people-with-untreated-hypertension</a:t>
            </a:r>
            <a:endParaRPr/>
          </a:p>
          <a:p>
            <a:pPr indent="-311150" lvl="0" marL="457200" rtl="0" algn="l">
              <a:lnSpc>
                <a:spcPct val="150000"/>
              </a:lnSpc>
              <a:spcBef>
                <a:spcPts val="0"/>
              </a:spcBef>
              <a:spcAft>
                <a:spcPts val="0"/>
              </a:spcAft>
              <a:buSzPts val="1300"/>
              <a:buChar char="●"/>
            </a:pPr>
            <a:r>
              <a:rPr lang="en" u="sng">
                <a:solidFill>
                  <a:schemeClr val="hlink"/>
                </a:solidFill>
                <a:hlinkClick r:id="rId4"/>
              </a:rPr>
              <a:t>https://www.heart.org/en/health-topics/high-blood-pressure/understanding-blood-pressure-readings</a:t>
            </a:r>
            <a:endParaRPr/>
          </a:p>
          <a:p>
            <a:pPr indent="-311150" lvl="0" marL="457200" rtl="0" algn="l">
              <a:lnSpc>
                <a:spcPct val="150000"/>
              </a:lnSpc>
              <a:spcBef>
                <a:spcPts val="0"/>
              </a:spcBef>
              <a:spcAft>
                <a:spcPts val="0"/>
              </a:spcAft>
              <a:buSzPts val="1300"/>
              <a:buChar char="●"/>
            </a:pPr>
            <a:r>
              <a:rPr lang="en" u="sng">
                <a:solidFill>
                  <a:schemeClr val="hlink"/>
                </a:solidFill>
                <a:hlinkClick r:id="rId5"/>
              </a:rPr>
              <a:t>https://www.ahajournals.org/doi/10.1161/CIR.0000000000000973</a:t>
            </a:r>
            <a:endParaRPr/>
          </a:p>
          <a:p>
            <a:pPr indent="-311150" lvl="0" marL="457200" rtl="0" algn="l">
              <a:lnSpc>
                <a:spcPct val="150000"/>
              </a:lnSpc>
              <a:spcBef>
                <a:spcPts val="0"/>
              </a:spcBef>
              <a:spcAft>
                <a:spcPts val="0"/>
              </a:spcAft>
              <a:buSzPts val="1300"/>
              <a:buChar char="●"/>
            </a:pPr>
            <a:r>
              <a:rPr lang="en" u="sng">
                <a:solidFill>
                  <a:schemeClr val="hlink"/>
                </a:solidFill>
                <a:hlinkClick r:id="rId6"/>
              </a:rPr>
              <a:t>https://www.ncbi.nlm.nih.gov/pmc/articles/PMC6770596/</a:t>
            </a:r>
            <a:endParaRPr/>
          </a:p>
          <a:p>
            <a:pPr indent="-311150" lvl="0" marL="457200" rtl="0" algn="l">
              <a:lnSpc>
                <a:spcPct val="150000"/>
              </a:lnSpc>
              <a:spcBef>
                <a:spcPts val="0"/>
              </a:spcBef>
              <a:spcAft>
                <a:spcPts val="0"/>
              </a:spcAft>
              <a:buSzPts val="1300"/>
              <a:buChar char="●"/>
            </a:pPr>
            <a:r>
              <a:rPr lang="en" u="sng">
                <a:solidFill>
                  <a:schemeClr val="hlink"/>
                </a:solidFill>
                <a:hlinkClick r:id="rId7"/>
              </a:rPr>
              <a:t>https://www.slidescarnival.com/extra-free-resources-icons-and-maps</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p:nvPr/>
        </p:nvSpPr>
        <p:spPr>
          <a:xfrm>
            <a:off x="1025100" y="1597875"/>
            <a:ext cx="7030500" cy="3098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285" name="Google Shape;285;p14"/>
          <p:cNvSpPr txBox="1"/>
          <p:nvPr>
            <p:ph idx="1" type="body"/>
          </p:nvPr>
        </p:nvSpPr>
        <p:spPr>
          <a:xfrm>
            <a:off x="1662450" y="1753525"/>
            <a:ext cx="4099500" cy="3029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600">
                <a:solidFill>
                  <a:srgbClr val="000000"/>
                </a:solidFill>
                <a:latin typeface="Calibri"/>
                <a:ea typeface="Calibri"/>
                <a:cs typeface="Calibri"/>
                <a:sym typeface="Calibri"/>
              </a:rPr>
              <a:t>Project overview</a:t>
            </a:r>
            <a:endParaRPr b="1"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Team members</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Background</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sz="1600">
                <a:solidFill>
                  <a:srgbClr val="000000"/>
                </a:solidFill>
                <a:latin typeface="Calibri"/>
                <a:ea typeface="Calibri"/>
                <a:cs typeface="Calibri"/>
                <a:sym typeface="Calibri"/>
              </a:rPr>
              <a:t>Data Overview</a:t>
            </a:r>
            <a:endParaRPr b="1"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Source and Data Cleaning</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Key Variables</a:t>
            </a:r>
            <a:endParaRPr b="1">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sz="1600">
                <a:solidFill>
                  <a:srgbClr val="000000"/>
                </a:solidFill>
                <a:latin typeface="Calibri"/>
                <a:ea typeface="Calibri"/>
                <a:cs typeface="Calibri"/>
                <a:sym typeface="Calibri"/>
              </a:rPr>
              <a:t>Modeling Overview</a:t>
            </a:r>
            <a:endParaRPr b="1"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Feature Section</a:t>
            </a:r>
            <a:endParaRPr b="1">
              <a:solidFill>
                <a:srgbClr val="000000"/>
              </a:solidFill>
              <a:latin typeface="Calibri"/>
              <a:ea typeface="Calibri"/>
              <a:cs typeface="Calibri"/>
              <a:sym typeface="Calibri"/>
            </a:endParaRPr>
          </a:p>
          <a:p>
            <a:pPr indent="45720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Model Used</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Hyperparameter Optimization</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Model Performance</a:t>
            </a:r>
            <a:endParaRPr b="1">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a:solidFill>
                  <a:srgbClr val="000000"/>
                </a:solidFill>
                <a:latin typeface="Calibri"/>
                <a:ea typeface="Calibri"/>
                <a:cs typeface="Calibri"/>
                <a:sym typeface="Calibri"/>
              </a:rPr>
              <a:t>		</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a:t>
            </a:r>
            <a:endParaRPr b="1">
              <a:solidFill>
                <a:srgbClr val="000000"/>
              </a:solidFill>
              <a:latin typeface="Calibri"/>
              <a:ea typeface="Calibri"/>
              <a:cs typeface="Calibri"/>
              <a:sym typeface="Calibri"/>
            </a:endParaRPr>
          </a:p>
        </p:txBody>
      </p:sp>
      <p:grpSp>
        <p:nvGrpSpPr>
          <p:cNvPr id="286" name="Google Shape;286;p14"/>
          <p:cNvGrpSpPr/>
          <p:nvPr/>
        </p:nvGrpSpPr>
        <p:grpSpPr>
          <a:xfrm>
            <a:off x="1805273" y="1634014"/>
            <a:ext cx="444176" cy="444176"/>
            <a:chOff x="348199" y="179450"/>
            <a:chExt cx="1116300" cy="1116300"/>
          </a:xfrm>
        </p:grpSpPr>
        <p:sp>
          <p:nvSpPr>
            <p:cNvPr id="287" name="Google Shape;287;p1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14"/>
          <p:cNvGrpSpPr/>
          <p:nvPr/>
        </p:nvGrpSpPr>
        <p:grpSpPr>
          <a:xfrm>
            <a:off x="1805273" y="2507052"/>
            <a:ext cx="444176" cy="444176"/>
            <a:chOff x="348199" y="179450"/>
            <a:chExt cx="1116300" cy="1116300"/>
          </a:xfrm>
        </p:grpSpPr>
        <p:sp>
          <p:nvSpPr>
            <p:cNvPr id="290" name="Google Shape;290;p1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4"/>
          <p:cNvGrpSpPr/>
          <p:nvPr/>
        </p:nvGrpSpPr>
        <p:grpSpPr>
          <a:xfrm>
            <a:off x="1805273" y="3380064"/>
            <a:ext cx="444176" cy="444176"/>
            <a:chOff x="348199" y="179450"/>
            <a:chExt cx="1116300" cy="1116300"/>
          </a:xfrm>
        </p:grpSpPr>
        <p:sp>
          <p:nvSpPr>
            <p:cNvPr id="293" name="Google Shape;293;p1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4"/>
          <p:cNvSpPr txBox="1"/>
          <p:nvPr>
            <p:ph idx="1" type="body"/>
          </p:nvPr>
        </p:nvSpPr>
        <p:spPr>
          <a:xfrm>
            <a:off x="4217051" y="1908500"/>
            <a:ext cx="4099500" cy="25416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Overview</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Hypothesis</a:t>
            </a:r>
            <a:endParaRPr b="1" sz="1600">
              <a:solidFill>
                <a:srgbClr val="000000"/>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a:t>
            </a:r>
            <a:endParaRPr b="1">
              <a:solidFill>
                <a:srgbClr val="000000"/>
              </a:solidFill>
              <a:latin typeface="Calibri"/>
              <a:ea typeface="Calibri"/>
              <a:cs typeface="Calibri"/>
              <a:sym typeface="Calibri"/>
            </a:endParaRPr>
          </a:p>
          <a:p>
            <a:pPr indent="45720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Feature Engineering</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EDA</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a:solidFill>
                <a:srgbClr val="000000"/>
              </a:solidFill>
              <a:latin typeface="Calibri"/>
              <a:ea typeface="Calibri"/>
              <a:cs typeface="Calibri"/>
              <a:sym typeface="Calibri"/>
            </a:endParaRPr>
          </a:p>
          <a:p>
            <a:pPr indent="45720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Model Comparison</a:t>
            </a:r>
            <a:endParaRPr b="1">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a:solidFill>
                  <a:srgbClr val="000000"/>
                </a:solidFill>
                <a:latin typeface="Calibri"/>
                <a:ea typeface="Calibri"/>
                <a:cs typeface="Calibri"/>
                <a:sym typeface="Calibri"/>
              </a:rPr>
              <a:t>		Model Selection</a:t>
            </a:r>
            <a:endParaRPr b="1">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b="1" lang="en">
                <a:solidFill>
                  <a:srgbClr val="000000"/>
                </a:solidFill>
                <a:latin typeface="Calibri"/>
                <a:ea typeface="Calibri"/>
                <a:cs typeface="Calibri"/>
                <a:sym typeface="Calibri"/>
              </a:rPr>
              <a:t>	</a:t>
            </a:r>
            <a:endParaRPr b="1">
              <a:solidFill>
                <a:srgbClr val="000000"/>
              </a:solidFill>
              <a:latin typeface="Calibri"/>
              <a:ea typeface="Calibri"/>
              <a:cs typeface="Calibri"/>
              <a:sym typeface="Calibri"/>
            </a:endParaRPr>
          </a:p>
        </p:txBody>
      </p:sp>
      <p:cxnSp>
        <p:nvCxnSpPr>
          <p:cNvPr id="296" name="Google Shape;296;p14"/>
          <p:cNvCxnSpPr/>
          <p:nvPr/>
        </p:nvCxnSpPr>
        <p:spPr>
          <a:xfrm flipH="1" rot="10800000">
            <a:off x="2029675" y="2578057"/>
            <a:ext cx="4803000" cy="12600"/>
          </a:xfrm>
          <a:prstGeom prst="straightConnector1">
            <a:avLst/>
          </a:prstGeom>
          <a:noFill/>
          <a:ln cap="flat" cmpd="sng" w="9525">
            <a:solidFill>
              <a:srgbClr val="CFC9BD"/>
            </a:solidFill>
            <a:prstDash val="dot"/>
            <a:round/>
            <a:headEnd len="med" w="med" type="none"/>
            <a:tailEnd len="med" w="med" type="none"/>
          </a:ln>
        </p:spPr>
      </p:cxnSp>
      <p:cxnSp>
        <p:nvCxnSpPr>
          <p:cNvPr id="297" name="Google Shape;297;p14"/>
          <p:cNvCxnSpPr/>
          <p:nvPr/>
        </p:nvCxnSpPr>
        <p:spPr>
          <a:xfrm flipH="1" rot="10800000">
            <a:off x="2029675" y="3416957"/>
            <a:ext cx="4803000" cy="12600"/>
          </a:xfrm>
          <a:prstGeom prst="straightConnector1">
            <a:avLst/>
          </a:prstGeom>
          <a:noFill/>
          <a:ln cap="flat" cmpd="sng" w="9525">
            <a:solidFill>
              <a:srgbClr val="CFC9BD"/>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p:nvPr/>
        </p:nvSpPr>
        <p:spPr>
          <a:xfrm>
            <a:off x="-687250" y="1597875"/>
            <a:ext cx="7637700" cy="31698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Team #68 Members</a:t>
            </a:r>
            <a:endParaRPr/>
          </a:p>
        </p:txBody>
      </p:sp>
      <p:sp>
        <p:nvSpPr>
          <p:cNvPr id="304" name="Google Shape;304;p15"/>
          <p:cNvSpPr txBox="1"/>
          <p:nvPr>
            <p:ph idx="1" type="body"/>
          </p:nvPr>
        </p:nvSpPr>
        <p:spPr>
          <a:xfrm>
            <a:off x="748051" y="1829725"/>
            <a:ext cx="4099500" cy="25416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600">
                <a:solidFill>
                  <a:srgbClr val="000000"/>
                </a:solidFill>
                <a:latin typeface="Calibri"/>
                <a:ea typeface="Calibri"/>
                <a:cs typeface="Calibri"/>
                <a:sym typeface="Calibri"/>
              </a:rPr>
              <a:t>Gabriel Mink: </a:t>
            </a:r>
            <a:r>
              <a:rPr b="1" lang="en" sz="1600" u="sng">
                <a:solidFill>
                  <a:srgbClr val="1155CC"/>
                </a:solidFill>
                <a:latin typeface="Calibri"/>
                <a:ea typeface="Calibri"/>
                <a:cs typeface="Calibri"/>
                <a:sym typeface="Calibri"/>
                <a:hlinkClick r:id="rId3">
                  <a:extLst>
                    <a:ext uri="{A12FA001-AC4F-418D-AE19-62706E023703}">
                      <ahyp:hlinkClr val="tx"/>
                    </a:ext>
                  </a:extLst>
                </a:hlinkClick>
              </a:rPr>
              <a:t>gmink3@gatech.edu</a:t>
            </a:r>
            <a:r>
              <a:rPr b="1" lang="en" sz="1600">
                <a:solidFill>
                  <a:srgbClr val="000000"/>
                </a:solidFill>
                <a:latin typeface="Calibri"/>
                <a:ea typeface="Calibri"/>
                <a:cs typeface="Calibri"/>
                <a:sym typeface="Calibri"/>
              </a:rPr>
              <a:t> </a:t>
            </a:r>
            <a:endParaRPr b="1"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rPr b="1" lang="en" sz="1600">
                <a:solidFill>
                  <a:srgbClr val="000000"/>
                </a:solidFill>
                <a:latin typeface="Calibri"/>
                <a:ea typeface="Calibri"/>
                <a:cs typeface="Calibri"/>
                <a:sym typeface="Calibri"/>
              </a:rPr>
              <a:t>Bella (Yifei) Ding: </a:t>
            </a:r>
            <a:r>
              <a:rPr b="1" lang="en" sz="1600" u="sng">
                <a:solidFill>
                  <a:srgbClr val="1155CC"/>
                </a:solidFill>
                <a:latin typeface="Calibri"/>
                <a:ea typeface="Calibri"/>
                <a:cs typeface="Calibri"/>
                <a:sym typeface="Calibri"/>
                <a:hlinkClick r:id="rId4">
                  <a:extLst>
                    <a:ext uri="{A12FA001-AC4F-418D-AE19-62706E023703}">
                      <ahyp:hlinkClr val="tx"/>
                    </a:ext>
                  </a:extLst>
                </a:hlinkClick>
              </a:rPr>
              <a:t>yding302@gatech.edu</a:t>
            </a:r>
            <a:r>
              <a:rPr b="1" lang="en" sz="1600">
                <a:solidFill>
                  <a:srgbClr val="000000"/>
                </a:solidFill>
                <a:latin typeface="Calibri"/>
                <a:ea typeface="Calibri"/>
                <a:cs typeface="Calibri"/>
                <a:sym typeface="Calibri"/>
              </a:rPr>
              <a:t>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rPr b="1" lang="en" sz="1600">
                <a:solidFill>
                  <a:srgbClr val="000000"/>
                </a:solidFill>
                <a:latin typeface="Calibri"/>
                <a:ea typeface="Calibri"/>
                <a:cs typeface="Calibri"/>
                <a:sym typeface="Calibri"/>
              </a:rPr>
              <a:t>Vincent Pan: </a:t>
            </a:r>
            <a:r>
              <a:rPr b="1" lang="en" sz="1600" u="sng">
                <a:solidFill>
                  <a:srgbClr val="1155CC"/>
                </a:solidFill>
                <a:latin typeface="Calibri"/>
                <a:ea typeface="Calibri"/>
                <a:cs typeface="Calibri"/>
                <a:sym typeface="Calibri"/>
                <a:hlinkClick r:id="rId5">
                  <a:extLst>
                    <a:ext uri="{A12FA001-AC4F-418D-AE19-62706E023703}">
                      <ahyp:hlinkClr val="tx"/>
                    </a:ext>
                  </a:extLst>
                </a:hlinkClick>
              </a:rPr>
              <a:t>vipan@gatech.edu</a:t>
            </a:r>
            <a:endParaRPr b="1" sz="16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rPr b="1" lang="en" sz="1600">
                <a:solidFill>
                  <a:srgbClr val="000000"/>
                </a:solidFill>
                <a:latin typeface="Calibri"/>
                <a:ea typeface="Calibri"/>
                <a:cs typeface="Calibri"/>
                <a:sym typeface="Calibri"/>
              </a:rPr>
              <a:t>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rPr b="1" lang="en" sz="1600">
                <a:solidFill>
                  <a:srgbClr val="000000"/>
                </a:solidFill>
                <a:latin typeface="Calibri"/>
                <a:ea typeface="Calibri"/>
                <a:cs typeface="Calibri"/>
                <a:sym typeface="Calibri"/>
              </a:rPr>
              <a:t>Nikolos Lahanis: </a:t>
            </a:r>
            <a:r>
              <a:rPr b="1" lang="en" sz="1600" u="sng">
                <a:solidFill>
                  <a:schemeClr val="hlink"/>
                </a:solidFill>
                <a:latin typeface="Calibri"/>
                <a:ea typeface="Calibri"/>
                <a:cs typeface="Calibri"/>
                <a:sym typeface="Calibri"/>
                <a:hlinkClick r:id="rId6"/>
              </a:rPr>
              <a:t>nlahanis3@gatech.edu</a:t>
            </a:r>
            <a:r>
              <a:rPr b="1" lang="en" sz="1600">
                <a:solidFill>
                  <a:srgbClr val="000000"/>
                </a:solidFill>
                <a:latin typeface="Calibri"/>
                <a:ea typeface="Calibri"/>
                <a:cs typeface="Calibri"/>
                <a:sym typeface="Calibri"/>
              </a:rPr>
              <a:t>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t/>
            </a:r>
            <a:endParaRPr b="1" sz="1600">
              <a:solidFill>
                <a:srgbClr val="000000"/>
              </a:solidFill>
              <a:latin typeface="Calibri"/>
              <a:ea typeface="Calibri"/>
              <a:cs typeface="Calibri"/>
              <a:sym typeface="Calibri"/>
            </a:endParaRPr>
          </a:p>
          <a:p>
            <a:pPr indent="0" lvl="0" marL="457200" rtl="0" algn="l">
              <a:lnSpc>
                <a:spcPct val="107916"/>
              </a:lnSpc>
              <a:spcBef>
                <a:spcPts val="0"/>
              </a:spcBef>
              <a:spcAft>
                <a:spcPts val="800"/>
              </a:spcAft>
              <a:buNone/>
            </a:pPr>
            <a:r>
              <a:rPr b="1" lang="en" sz="1600">
                <a:solidFill>
                  <a:srgbClr val="000000"/>
                </a:solidFill>
                <a:latin typeface="Calibri"/>
                <a:ea typeface="Calibri"/>
                <a:cs typeface="Calibri"/>
                <a:sym typeface="Calibri"/>
              </a:rPr>
              <a:t>Rahul Sati: </a:t>
            </a:r>
            <a:r>
              <a:rPr b="1" lang="en" sz="1600" u="sng">
                <a:solidFill>
                  <a:srgbClr val="1155CC"/>
                </a:solidFill>
                <a:latin typeface="Calibri"/>
                <a:ea typeface="Calibri"/>
                <a:cs typeface="Calibri"/>
                <a:sym typeface="Calibri"/>
                <a:hlinkClick r:id="rId7">
                  <a:extLst>
                    <a:ext uri="{A12FA001-AC4F-418D-AE19-62706E023703}">
                      <ahyp:hlinkClr val="tx"/>
                    </a:ext>
                  </a:extLst>
                </a:hlinkClick>
              </a:rPr>
              <a:t>rsati3@gatech.edu</a:t>
            </a:r>
            <a:r>
              <a:rPr b="1" lang="en" sz="1700"/>
              <a:t> </a:t>
            </a:r>
            <a:endParaRPr b="1" sz="1700"/>
          </a:p>
        </p:txBody>
      </p:sp>
      <p:grpSp>
        <p:nvGrpSpPr>
          <p:cNvPr id="305" name="Google Shape;305;p15"/>
          <p:cNvGrpSpPr/>
          <p:nvPr/>
        </p:nvGrpSpPr>
        <p:grpSpPr>
          <a:xfrm>
            <a:off x="890873" y="1745939"/>
            <a:ext cx="444176" cy="444176"/>
            <a:chOff x="348199" y="179450"/>
            <a:chExt cx="1116300" cy="1116300"/>
          </a:xfrm>
        </p:grpSpPr>
        <p:sp>
          <p:nvSpPr>
            <p:cNvPr id="306" name="Google Shape;306;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15"/>
          <p:cNvGrpSpPr/>
          <p:nvPr/>
        </p:nvGrpSpPr>
        <p:grpSpPr>
          <a:xfrm>
            <a:off x="890873" y="2272377"/>
            <a:ext cx="444176" cy="444176"/>
            <a:chOff x="348199" y="179450"/>
            <a:chExt cx="1116300" cy="1116300"/>
          </a:xfrm>
        </p:grpSpPr>
        <p:sp>
          <p:nvSpPr>
            <p:cNvPr id="309" name="Google Shape;309;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5"/>
          <p:cNvGrpSpPr/>
          <p:nvPr/>
        </p:nvGrpSpPr>
        <p:grpSpPr>
          <a:xfrm>
            <a:off x="890873" y="2798814"/>
            <a:ext cx="444176" cy="444176"/>
            <a:chOff x="348199" y="179450"/>
            <a:chExt cx="1116300" cy="1116300"/>
          </a:xfrm>
        </p:grpSpPr>
        <p:sp>
          <p:nvSpPr>
            <p:cNvPr id="312" name="Google Shape;312;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5"/>
          <p:cNvGrpSpPr/>
          <p:nvPr/>
        </p:nvGrpSpPr>
        <p:grpSpPr>
          <a:xfrm>
            <a:off x="890873" y="3325252"/>
            <a:ext cx="444176" cy="444176"/>
            <a:chOff x="348199" y="179450"/>
            <a:chExt cx="1116300" cy="1116300"/>
          </a:xfrm>
        </p:grpSpPr>
        <p:sp>
          <p:nvSpPr>
            <p:cNvPr id="315" name="Google Shape;315;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5"/>
          <p:cNvGrpSpPr/>
          <p:nvPr/>
        </p:nvGrpSpPr>
        <p:grpSpPr>
          <a:xfrm>
            <a:off x="890873" y="3851689"/>
            <a:ext cx="444176" cy="444176"/>
            <a:chOff x="348199" y="179450"/>
            <a:chExt cx="1116300" cy="1116300"/>
          </a:xfrm>
        </p:grpSpPr>
        <p:sp>
          <p:nvSpPr>
            <p:cNvPr id="318" name="Google Shape;318;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0" name="Google Shape;320;p15"/>
          <p:cNvPicPr preferRelativeResize="0"/>
          <p:nvPr/>
        </p:nvPicPr>
        <p:blipFill>
          <a:blip r:embed="rId8">
            <a:alphaModFix/>
          </a:blip>
          <a:stretch>
            <a:fillRect/>
          </a:stretch>
        </p:blipFill>
        <p:spPr>
          <a:xfrm>
            <a:off x="7160800" y="4036825"/>
            <a:ext cx="1654500" cy="7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p:nvPr/>
        </p:nvSpPr>
        <p:spPr>
          <a:xfrm>
            <a:off x="3991550" y="2724525"/>
            <a:ext cx="4808100" cy="20751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991600" y="1532700"/>
            <a:ext cx="4808100" cy="10392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txBox="1"/>
          <p:nvPr>
            <p:ph type="title"/>
          </p:nvPr>
        </p:nvSpPr>
        <p:spPr>
          <a:xfrm>
            <a:off x="1285300" y="740400"/>
            <a:ext cx="7030500" cy="7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r>
              <a:rPr lang="en"/>
              <a:t>Background</a:t>
            </a:r>
            <a:endParaRPr/>
          </a:p>
        </p:txBody>
      </p:sp>
      <p:sp>
        <p:nvSpPr>
          <p:cNvPr id="328" name="Google Shape;328;p16"/>
          <p:cNvSpPr txBox="1"/>
          <p:nvPr>
            <p:ph idx="1" type="body"/>
          </p:nvPr>
        </p:nvSpPr>
        <p:spPr>
          <a:xfrm>
            <a:off x="4060446" y="1575825"/>
            <a:ext cx="4706700" cy="3336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rgbClr val="000000"/>
                </a:solidFill>
              </a:rPr>
              <a:t>According to the </a:t>
            </a:r>
            <a:r>
              <a:rPr lang="en" u="sng">
                <a:solidFill>
                  <a:srgbClr val="1155CC"/>
                </a:solidFill>
                <a:hlinkClick r:id="rId3">
                  <a:extLst>
                    <a:ext uri="{A12FA001-AC4F-418D-AE19-62706E023703}">
                      <ahyp:hlinkClr val="tx"/>
                    </a:ext>
                  </a:extLst>
                </a:hlinkClick>
              </a:rPr>
              <a:t>World Health Organization</a:t>
            </a:r>
            <a:r>
              <a:rPr lang="en">
                <a:solidFill>
                  <a:srgbClr val="000000"/>
                </a:solidFill>
              </a:rPr>
              <a:t>, </a:t>
            </a:r>
            <a:r>
              <a:rPr b="1" baseline="30000" lang="en">
                <a:solidFill>
                  <a:srgbClr val="000000"/>
                </a:solidFill>
              </a:rPr>
              <a:t>1</a:t>
            </a:r>
            <a:r>
              <a:rPr lang="en">
                <a:solidFill>
                  <a:srgbClr val="000000"/>
                </a:solidFill>
              </a:rPr>
              <a:t> “the number of adults living with elevated levels of blood pressure known as “Hypertension” has doubled since 1990 to 1.28 Billion as of August 25, 2021. </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Blood pressure categories used to engineer our response variable were taken from the “</a:t>
            </a:r>
            <a:r>
              <a:rPr lang="en" u="sng">
                <a:solidFill>
                  <a:srgbClr val="1155CC"/>
                </a:solidFill>
                <a:hlinkClick r:id="rId4">
                  <a:extLst>
                    <a:ext uri="{A12FA001-AC4F-418D-AE19-62706E023703}">
                      <ahyp:hlinkClr val="tx"/>
                    </a:ext>
                  </a:extLst>
                </a:hlinkClick>
              </a:rPr>
              <a:t>American Heart Association’s</a:t>
            </a:r>
            <a:r>
              <a:rPr lang="en">
                <a:solidFill>
                  <a:srgbClr val="000000"/>
                </a:solidFill>
              </a:rPr>
              <a:t>” </a:t>
            </a:r>
            <a:r>
              <a:rPr b="1" baseline="30000" lang="en">
                <a:solidFill>
                  <a:srgbClr val="000000"/>
                </a:solidFill>
              </a:rPr>
              <a:t>2</a:t>
            </a:r>
            <a:r>
              <a:rPr lang="en">
                <a:solidFill>
                  <a:srgbClr val="000000"/>
                </a:solidFill>
              </a:rPr>
              <a:t> categorizations.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Can we use this synthesized response variable to draw any meaningful </a:t>
            </a:r>
            <a:r>
              <a:rPr lang="en">
                <a:solidFill>
                  <a:srgbClr val="000000"/>
                </a:solidFill>
              </a:rPr>
              <a:t>insights about circumstances that lead to high blood pressure</a:t>
            </a:r>
            <a:r>
              <a:rPr lang="en">
                <a:solidFill>
                  <a:srgbClr val="000000"/>
                </a:solidFill>
              </a:rPr>
              <a:t>?</a:t>
            </a:r>
            <a:endParaRPr/>
          </a:p>
        </p:txBody>
      </p:sp>
      <p:pic>
        <p:nvPicPr>
          <p:cNvPr id="329" name="Google Shape;329;p16"/>
          <p:cNvPicPr preferRelativeResize="0"/>
          <p:nvPr/>
        </p:nvPicPr>
        <p:blipFill>
          <a:blip r:embed="rId5">
            <a:alphaModFix/>
          </a:blip>
          <a:stretch>
            <a:fillRect/>
          </a:stretch>
        </p:blipFill>
        <p:spPr>
          <a:xfrm>
            <a:off x="1045063" y="1604325"/>
            <a:ext cx="2133000" cy="651450"/>
          </a:xfrm>
          <a:prstGeom prst="rect">
            <a:avLst/>
          </a:prstGeom>
          <a:noFill/>
          <a:ln>
            <a:noFill/>
          </a:ln>
        </p:spPr>
      </p:pic>
      <p:pic>
        <p:nvPicPr>
          <p:cNvPr id="330" name="Google Shape;330;p16"/>
          <p:cNvPicPr preferRelativeResize="0"/>
          <p:nvPr/>
        </p:nvPicPr>
        <p:blipFill rotWithShape="1">
          <a:blip r:embed="rId6">
            <a:alphaModFix/>
          </a:blip>
          <a:srcRect b="8933" l="0" r="0" t="0"/>
          <a:stretch/>
        </p:blipFill>
        <p:spPr>
          <a:xfrm>
            <a:off x="339275" y="2710625"/>
            <a:ext cx="3544575" cy="193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p:nvPr/>
        </p:nvSpPr>
        <p:spPr>
          <a:xfrm>
            <a:off x="1111900" y="1669175"/>
            <a:ext cx="7135800" cy="8025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txBox="1"/>
          <p:nvPr>
            <p:ph type="title"/>
          </p:nvPr>
        </p:nvSpPr>
        <p:spPr>
          <a:xfrm>
            <a:off x="1297625" y="573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337" name="Google Shape;337;p17"/>
          <p:cNvSpPr txBox="1"/>
          <p:nvPr/>
        </p:nvSpPr>
        <p:spPr>
          <a:xfrm>
            <a:off x="1217125" y="1764675"/>
            <a:ext cx="669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Problem </a:t>
            </a:r>
            <a:r>
              <a:rPr lang="en">
                <a:latin typeface="Nunito"/>
                <a:ea typeface="Nunito"/>
                <a:cs typeface="Nunito"/>
                <a:sym typeface="Nunito"/>
              </a:rPr>
              <a:t>- What health factors may correlate and predict an elevated level of blood pressure in American society?</a:t>
            </a:r>
            <a:endParaRPr>
              <a:latin typeface="Nunito"/>
              <a:ea typeface="Nunito"/>
              <a:cs typeface="Nunito"/>
              <a:sym typeface="Nunito"/>
            </a:endParaRPr>
          </a:p>
        </p:txBody>
      </p:sp>
      <p:sp>
        <p:nvSpPr>
          <p:cNvPr id="338" name="Google Shape;338;p17"/>
          <p:cNvSpPr txBox="1"/>
          <p:nvPr/>
        </p:nvSpPr>
        <p:spPr>
          <a:xfrm>
            <a:off x="1217125" y="2541050"/>
            <a:ext cx="703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Approach</a:t>
            </a:r>
            <a:r>
              <a:rPr lang="en">
                <a:latin typeface="Nunito"/>
                <a:ea typeface="Nunito"/>
                <a:cs typeface="Nunito"/>
                <a:sym typeface="Nunito"/>
              </a:rPr>
              <a:t> - </a:t>
            </a:r>
            <a:r>
              <a:rPr lang="en">
                <a:latin typeface="Nunito"/>
                <a:ea typeface="Nunito"/>
                <a:cs typeface="Nunito"/>
                <a:sym typeface="Nunito"/>
              </a:rPr>
              <a:t>Using</a:t>
            </a:r>
            <a:r>
              <a:rPr lang="en">
                <a:latin typeface="Nunito"/>
                <a:ea typeface="Nunito"/>
                <a:cs typeface="Nunito"/>
                <a:sym typeface="Nunito"/>
              </a:rPr>
              <a:t> data provided by the National Health and Nutrition Examination </a:t>
            </a:r>
            <a:r>
              <a:rPr lang="en">
                <a:latin typeface="Nunito"/>
                <a:ea typeface="Nunito"/>
                <a:cs typeface="Nunito"/>
                <a:sym typeface="Nunito"/>
              </a:rPr>
              <a:t>Survey, our intent is to analyze various factors association with blood pressure, including: Demographics, Diet, Lab Test Info, Medications, and Doctor’s Exam Answers.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8"/>
          <p:cNvSpPr txBox="1"/>
          <p:nvPr>
            <p:ph type="title"/>
          </p:nvPr>
        </p:nvSpPr>
        <p:spPr>
          <a:xfrm>
            <a:off x="129765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r>
              <a:rPr lang="en"/>
              <a:t>Hypothesis</a:t>
            </a:r>
            <a:endParaRPr/>
          </a:p>
        </p:txBody>
      </p:sp>
      <p:sp>
        <p:nvSpPr>
          <p:cNvPr id="344" name="Google Shape;344;p18"/>
          <p:cNvSpPr txBox="1"/>
          <p:nvPr/>
        </p:nvSpPr>
        <p:spPr>
          <a:xfrm>
            <a:off x="1101050" y="1597875"/>
            <a:ext cx="6408900" cy="4002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a:p>
        </p:txBody>
      </p:sp>
      <p:pic>
        <p:nvPicPr>
          <p:cNvPr id="345" name="Google Shape;345;p18"/>
          <p:cNvPicPr preferRelativeResize="0"/>
          <p:nvPr/>
        </p:nvPicPr>
        <p:blipFill>
          <a:blip r:embed="rId3">
            <a:alphaModFix amt="79000"/>
          </a:blip>
          <a:stretch>
            <a:fillRect/>
          </a:stretch>
        </p:blipFill>
        <p:spPr>
          <a:xfrm>
            <a:off x="0" y="2386700"/>
            <a:ext cx="9144000" cy="3429000"/>
          </a:xfrm>
          <a:prstGeom prst="rect">
            <a:avLst/>
          </a:prstGeom>
          <a:noFill/>
          <a:ln>
            <a:noFill/>
          </a:ln>
        </p:spPr>
      </p:pic>
      <p:sp>
        <p:nvSpPr>
          <p:cNvPr id="346" name="Google Shape;346;p18"/>
          <p:cNvSpPr txBox="1"/>
          <p:nvPr/>
        </p:nvSpPr>
        <p:spPr>
          <a:xfrm>
            <a:off x="632400" y="1474725"/>
            <a:ext cx="7879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Nunito"/>
                <a:ea typeface="Nunito"/>
                <a:cs typeface="Nunito"/>
                <a:sym typeface="Nunito"/>
              </a:rPr>
              <a:t>Patients in our dataset that are identified to be obese &amp; have a high sodium intake will also have hypertension</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p:nvPr/>
        </p:nvSpPr>
        <p:spPr>
          <a:xfrm>
            <a:off x="-578825" y="2038275"/>
            <a:ext cx="3408900" cy="31053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607950" y="1039900"/>
            <a:ext cx="3438900" cy="32172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19"/>
          <p:cNvPicPr preferRelativeResize="0"/>
          <p:nvPr/>
        </p:nvPicPr>
        <p:blipFill>
          <a:blip r:embed="rId3">
            <a:alphaModFix/>
          </a:blip>
          <a:stretch>
            <a:fillRect/>
          </a:stretch>
        </p:blipFill>
        <p:spPr>
          <a:xfrm>
            <a:off x="2930799" y="1931225"/>
            <a:ext cx="3045375" cy="1884340"/>
          </a:xfrm>
          <a:prstGeom prst="rect">
            <a:avLst/>
          </a:prstGeom>
          <a:noFill/>
          <a:ln>
            <a:noFill/>
          </a:ln>
        </p:spPr>
      </p:pic>
      <p:sp>
        <p:nvSpPr>
          <p:cNvPr id="354" name="Google Shape;354;p19"/>
          <p:cNvSpPr txBox="1"/>
          <p:nvPr>
            <p:ph idx="4294967295" type="title"/>
          </p:nvPr>
        </p:nvSpPr>
        <p:spPr>
          <a:xfrm>
            <a:off x="1190925" y="141375"/>
            <a:ext cx="52248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r>
              <a:rPr lang="en"/>
              <a:t>: </a:t>
            </a:r>
            <a:r>
              <a:rPr lang="en"/>
              <a:t>Data Source and Cleaning</a:t>
            </a:r>
            <a:endParaRPr/>
          </a:p>
        </p:txBody>
      </p:sp>
      <p:sp>
        <p:nvSpPr>
          <p:cNvPr id="355" name="Google Shape;355;p19"/>
          <p:cNvSpPr txBox="1"/>
          <p:nvPr>
            <p:ph idx="4294967295" type="body"/>
          </p:nvPr>
        </p:nvSpPr>
        <p:spPr>
          <a:xfrm>
            <a:off x="702175" y="1946100"/>
            <a:ext cx="2052600" cy="20319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 sz="1000"/>
              <a:t>Demographics Data Set:  47 Variables</a:t>
            </a:r>
            <a:endParaRPr sz="1000"/>
          </a:p>
          <a:p>
            <a:pPr indent="0" lvl="0" marL="0" rtl="0" algn="l">
              <a:lnSpc>
                <a:spcPct val="150000"/>
              </a:lnSpc>
              <a:spcBef>
                <a:spcPts val="1200"/>
              </a:spcBef>
              <a:spcAft>
                <a:spcPts val="0"/>
              </a:spcAft>
              <a:buNone/>
            </a:pPr>
            <a:r>
              <a:rPr lang="en" sz="1000"/>
              <a:t>Diet Data Set: 168 Variables</a:t>
            </a:r>
            <a:endParaRPr sz="1000"/>
          </a:p>
          <a:p>
            <a:pPr indent="0" lvl="0" marL="0" rtl="0" algn="l">
              <a:lnSpc>
                <a:spcPct val="150000"/>
              </a:lnSpc>
              <a:spcBef>
                <a:spcPts val="1200"/>
              </a:spcBef>
              <a:spcAft>
                <a:spcPts val="0"/>
              </a:spcAft>
              <a:buNone/>
            </a:pPr>
            <a:r>
              <a:rPr lang="en" sz="1000"/>
              <a:t>Labs Data Set: 224 Variables</a:t>
            </a:r>
            <a:endParaRPr sz="1000"/>
          </a:p>
          <a:p>
            <a:pPr indent="0" lvl="0" marL="0" rtl="0" algn="l">
              <a:lnSpc>
                <a:spcPct val="150000"/>
              </a:lnSpc>
              <a:spcBef>
                <a:spcPts val="1200"/>
              </a:spcBef>
              <a:spcAft>
                <a:spcPts val="0"/>
              </a:spcAft>
              <a:buNone/>
            </a:pPr>
            <a:r>
              <a:rPr lang="en" sz="1000"/>
              <a:t>Questionnaire Set: 953 Variables </a:t>
            </a:r>
            <a:endParaRPr sz="1000"/>
          </a:p>
          <a:p>
            <a:pPr indent="0" lvl="0" marL="0" rtl="0" algn="l">
              <a:lnSpc>
                <a:spcPct val="150000"/>
              </a:lnSpc>
              <a:spcBef>
                <a:spcPts val="1200"/>
              </a:spcBef>
              <a:spcAft>
                <a:spcPts val="0"/>
              </a:spcAft>
              <a:buNone/>
            </a:pPr>
            <a:r>
              <a:rPr lang="en" sz="1000"/>
              <a:t>Examinations Data Set: 424 Variables</a:t>
            </a:r>
            <a:endParaRPr sz="1000"/>
          </a:p>
          <a:p>
            <a:pPr indent="0" lvl="0" marL="0" rtl="0" algn="l">
              <a:lnSpc>
                <a:spcPct val="150000"/>
              </a:lnSpc>
              <a:spcBef>
                <a:spcPts val="1200"/>
              </a:spcBef>
              <a:spcAft>
                <a:spcPts val="1200"/>
              </a:spcAft>
              <a:buNone/>
            </a:pPr>
            <a:r>
              <a:rPr lang="en" sz="1000"/>
              <a:t>Medication Data Set: 13 Variables</a:t>
            </a:r>
            <a:endParaRPr sz="1000"/>
          </a:p>
        </p:txBody>
      </p:sp>
      <p:pic>
        <p:nvPicPr>
          <p:cNvPr id="356" name="Google Shape;356;p19"/>
          <p:cNvPicPr preferRelativeResize="0"/>
          <p:nvPr/>
        </p:nvPicPr>
        <p:blipFill>
          <a:blip r:embed="rId4">
            <a:alphaModFix/>
          </a:blip>
          <a:stretch>
            <a:fillRect/>
          </a:stretch>
        </p:blipFill>
        <p:spPr>
          <a:xfrm>
            <a:off x="271300" y="4833938"/>
            <a:ext cx="2297751" cy="172025"/>
          </a:xfrm>
          <a:prstGeom prst="rect">
            <a:avLst/>
          </a:prstGeom>
          <a:noFill/>
          <a:ln>
            <a:noFill/>
          </a:ln>
        </p:spPr>
      </p:pic>
      <p:sp>
        <p:nvSpPr>
          <p:cNvPr id="357" name="Google Shape;357;p19"/>
          <p:cNvSpPr txBox="1"/>
          <p:nvPr/>
        </p:nvSpPr>
        <p:spPr>
          <a:xfrm>
            <a:off x="457000" y="1277750"/>
            <a:ext cx="2388600" cy="246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 sz="1600">
                <a:solidFill>
                  <a:srgbClr val="351B65"/>
                </a:solidFill>
                <a:latin typeface="Nunito"/>
                <a:ea typeface="Nunito"/>
                <a:cs typeface="Nunito"/>
                <a:sym typeface="Nunito"/>
              </a:rPr>
              <a:t>Original Data Sets</a:t>
            </a:r>
            <a:endParaRPr sz="100">
              <a:latin typeface="Nunito"/>
              <a:ea typeface="Nunito"/>
              <a:cs typeface="Nunito"/>
              <a:sym typeface="Nunito"/>
            </a:endParaRPr>
          </a:p>
        </p:txBody>
      </p:sp>
      <p:cxnSp>
        <p:nvCxnSpPr>
          <p:cNvPr id="358" name="Google Shape;358;p19"/>
          <p:cNvCxnSpPr/>
          <p:nvPr/>
        </p:nvCxnSpPr>
        <p:spPr>
          <a:xfrm>
            <a:off x="6046087" y="1968506"/>
            <a:ext cx="0" cy="1596600"/>
          </a:xfrm>
          <a:prstGeom prst="straightConnector1">
            <a:avLst/>
          </a:prstGeom>
          <a:noFill/>
          <a:ln cap="flat" cmpd="sng" w="19050">
            <a:solidFill>
              <a:srgbClr val="D9D9D9"/>
            </a:solidFill>
            <a:prstDash val="solid"/>
            <a:round/>
            <a:headEnd len="sm" w="sm" type="none"/>
            <a:tailEnd len="sm" w="sm" type="none"/>
          </a:ln>
        </p:spPr>
      </p:cxnSp>
      <p:sp>
        <p:nvSpPr>
          <p:cNvPr id="359" name="Google Shape;359;p19"/>
          <p:cNvSpPr txBox="1"/>
          <p:nvPr/>
        </p:nvSpPr>
        <p:spPr>
          <a:xfrm>
            <a:off x="3138325" y="1277750"/>
            <a:ext cx="2581500" cy="246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 sz="1600">
                <a:solidFill>
                  <a:srgbClr val="351B65"/>
                </a:solidFill>
                <a:latin typeface="Nunito"/>
                <a:ea typeface="Nunito"/>
                <a:cs typeface="Nunito"/>
                <a:sym typeface="Nunito"/>
              </a:rPr>
              <a:t>Data Cleaning Methods</a:t>
            </a:r>
            <a:endParaRPr sz="100">
              <a:latin typeface="Nunito"/>
              <a:ea typeface="Nunito"/>
              <a:cs typeface="Nunito"/>
              <a:sym typeface="Nunito"/>
            </a:endParaRPr>
          </a:p>
        </p:txBody>
      </p:sp>
      <p:sp>
        <p:nvSpPr>
          <p:cNvPr id="360" name="Google Shape;360;p19"/>
          <p:cNvSpPr txBox="1"/>
          <p:nvPr/>
        </p:nvSpPr>
        <p:spPr>
          <a:xfrm>
            <a:off x="6365525" y="1206600"/>
            <a:ext cx="2581500" cy="375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000" u="sng">
                <a:latin typeface="Nunito"/>
                <a:ea typeface="Nunito"/>
                <a:cs typeface="Nunito"/>
                <a:sym typeface="Nunito"/>
              </a:rPr>
              <a:t>Data/ Entry Selection</a:t>
            </a:r>
            <a:endParaRPr b="1" sz="1000" u="sng">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Response variable existance</a:t>
            </a:r>
            <a:endParaRPr sz="1000">
              <a:latin typeface="Nunito"/>
              <a:ea typeface="Nunito"/>
              <a:cs typeface="Nunito"/>
              <a:sym typeface="Nunito"/>
            </a:endParaRPr>
          </a:p>
          <a:p>
            <a:pPr indent="0" lvl="0" marL="0" rtl="0" algn="l">
              <a:lnSpc>
                <a:spcPct val="150000"/>
              </a:lnSpc>
              <a:spcBef>
                <a:spcPts val="1000"/>
              </a:spcBef>
              <a:spcAft>
                <a:spcPts val="0"/>
              </a:spcAft>
              <a:buNone/>
            </a:pPr>
            <a:r>
              <a:rPr b="1" lang="en" sz="1000" u="sng">
                <a:latin typeface="Nunito"/>
                <a:ea typeface="Nunito"/>
                <a:cs typeface="Nunito"/>
                <a:sym typeface="Nunito"/>
              </a:rPr>
              <a:t>Feature Creation/ Mutation</a:t>
            </a:r>
            <a:endParaRPr b="1" sz="1000" u="sng">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Missing Data Handling</a:t>
            </a:r>
            <a:endParaRPr sz="1000">
              <a:latin typeface="Nunito"/>
              <a:ea typeface="Nunito"/>
              <a:cs typeface="Nunito"/>
              <a:sym typeface="Nunito"/>
            </a:endParaRPr>
          </a:p>
          <a:p>
            <a:pPr indent="0" lvl="0" marL="457200" rtl="0" algn="l">
              <a:lnSpc>
                <a:spcPct val="150000"/>
              </a:lnSpc>
              <a:spcBef>
                <a:spcPts val="0"/>
              </a:spcBef>
              <a:spcAft>
                <a:spcPts val="0"/>
              </a:spcAft>
              <a:buNone/>
            </a:pPr>
            <a:r>
              <a:rPr lang="en" sz="700">
                <a:latin typeface="Nunito"/>
                <a:ea typeface="Nunito"/>
                <a:cs typeface="Nunito"/>
                <a:sym typeface="Nunito"/>
              </a:rPr>
              <a:t>Drop: e.g. sometimes Mode doesn’t make sense</a:t>
            </a:r>
            <a:endParaRPr sz="700">
              <a:latin typeface="Nunito"/>
              <a:ea typeface="Nunito"/>
              <a:cs typeface="Nunito"/>
              <a:sym typeface="Nunito"/>
            </a:endParaRPr>
          </a:p>
          <a:p>
            <a:pPr indent="0" lvl="0" marL="457200" rtl="0" algn="l">
              <a:lnSpc>
                <a:spcPct val="150000"/>
              </a:lnSpc>
              <a:spcBef>
                <a:spcPts val="0"/>
              </a:spcBef>
              <a:spcAft>
                <a:spcPts val="0"/>
              </a:spcAft>
              <a:buNone/>
            </a:pPr>
            <a:r>
              <a:rPr lang="en" sz="700">
                <a:latin typeface="Nunito"/>
                <a:ea typeface="Nunito"/>
                <a:cs typeface="Nunito"/>
                <a:sym typeface="Nunito"/>
              </a:rPr>
              <a:t>Imputation: Median, Mode</a:t>
            </a:r>
            <a:endParaRPr sz="700">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Feature Summarizing</a:t>
            </a:r>
            <a:endParaRPr sz="1000">
              <a:latin typeface="Nunito"/>
              <a:ea typeface="Nunito"/>
              <a:cs typeface="Nunito"/>
              <a:sym typeface="Nunito"/>
            </a:endParaRPr>
          </a:p>
          <a:p>
            <a:pPr indent="0" lvl="0" marL="457200" rtl="0" algn="l">
              <a:lnSpc>
                <a:spcPct val="150000"/>
              </a:lnSpc>
              <a:spcBef>
                <a:spcPts val="0"/>
              </a:spcBef>
              <a:spcAft>
                <a:spcPts val="0"/>
              </a:spcAft>
              <a:buNone/>
            </a:pPr>
            <a:r>
              <a:rPr lang="en" sz="700">
                <a:latin typeface="Nunito"/>
                <a:ea typeface="Nunito"/>
                <a:cs typeface="Nunito"/>
                <a:sym typeface="Nunito"/>
              </a:rPr>
              <a:t>Summarizing the categorization of thirty different teeth into counts of the quality</a:t>
            </a:r>
            <a:endParaRPr sz="700">
              <a:latin typeface="Nunito"/>
              <a:ea typeface="Nunito"/>
              <a:cs typeface="Nunito"/>
              <a:sym typeface="Nunito"/>
            </a:endParaRPr>
          </a:p>
          <a:p>
            <a:pPr indent="0" lvl="0" marL="0" rtl="0" algn="l">
              <a:lnSpc>
                <a:spcPct val="150000"/>
              </a:lnSpc>
              <a:spcBef>
                <a:spcPts val="1000"/>
              </a:spcBef>
              <a:spcAft>
                <a:spcPts val="0"/>
              </a:spcAft>
              <a:buNone/>
            </a:pPr>
            <a:r>
              <a:rPr b="1" lang="en" sz="1000" u="sng">
                <a:latin typeface="Nunito"/>
                <a:ea typeface="Nunito"/>
                <a:cs typeface="Nunito"/>
                <a:sym typeface="Nunito"/>
              </a:rPr>
              <a:t>Feature Selection </a:t>
            </a:r>
            <a:r>
              <a:rPr b="1" lang="en" sz="900" u="sng">
                <a:latin typeface="Nunito"/>
                <a:ea typeface="Nunito"/>
                <a:cs typeface="Nunito"/>
                <a:sym typeface="Nunito"/>
              </a:rPr>
              <a:t>Part 1 (</a:t>
            </a:r>
            <a:r>
              <a:rPr b="1" lang="en" sz="700" u="sng">
                <a:latin typeface="Nunito"/>
                <a:ea typeface="Nunito"/>
                <a:cs typeface="Nunito"/>
                <a:sym typeface="Nunito"/>
              </a:rPr>
              <a:t>Part 2 in next slide)</a:t>
            </a:r>
            <a:endParaRPr b="1" sz="700" u="sng">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Sparse Feature Removal</a:t>
            </a:r>
            <a:endParaRPr sz="1000">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Related Response Feature Removal</a:t>
            </a:r>
            <a:endParaRPr sz="1000">
              <a:latin typeface="Nunito"/>
              <a:ea typeface="Nunito"/>
              <a:cs typeface="Nunito"/>
              <a:sym typeface="Nunito"/>
            </a:endParaRPr>
          </a:p>
          <a:p>
            <a:pPr indent="0" lvl="0" marL="457200" rtl="0" algn="l">
              <a:lnSpc>
                <a:spcPct val="150000"/>
              </a:lnSpc>
              <a:spcBef>
                <a:spcPts val="0"/>
              </a:spcBef>
              <a:spcAft>
                <a:spcPts val="0"/>
              </a:spcAft>
              <a:buNone/>
            </a:pPr>
            <a:r>
              <a:rPr lang="en" sz="700">
                <a:latin typeface="Nunito"/>
                <a:ea typeface="Nunito"/>
                <a:cs typeface="Nunito"/>
                <a:sym typeface="Nunito"/>
              </a:rPr>
              <a:t>Blood Pressure Measurement Features</a:t>
            </a:r>
            <a:endParaRPr sz="700">
              <a:latin typeface="Nunito"/>
              <a:ea typeface="Nunito"/>
              <a:cs typeface="Nunito"/>
              <a:sym typeface="Nunito"/>
            </a:endParaRPr>
          </a:p>
          <a:p>
            <a:pPr indent="228600" lvl="0" marL="0" rtl="0" algn="l">
              <a:lnSpc>
                <a:spcPct val="150000"/>
              </a:lnSpc>
              <a:spcBef>
                <a:spcPts val="0"/>
              </a:spcBef>
              <a:spcAft>
                <a:spcPts val="0"/>
              </a:spcAft>
              <a:buNone/>
            </a:pPr>
            <a:r>
              <a:rPr lang="en" sz="1000">
                <a:latin typeface="Nunito"/>
                <a:ea typeface="Nunito"/>
                <a:cs typeface="Nunito"/>
                <a:sym typeface="Nunito"/>
              </a:rPr>
              <a:t>Unrelated Feature Removal</a:t>
            </a:r>
            <a:endParaRPr sz="1000">
              <a:latin typeface="Nunito"/>
              <a:ea typeface="Nunito"/>
              <a:cs typeface="Nunito"/>
              <a:sym typeface="Nunito"/>
            </a:endParaRPr>
          </a:p>
          <a:p>
            <a:pPr indent="57150" lvl="0" marL="457200" rtl="0" algn="l">
              <a:lnSpc>
                <a:spcPct val="150000"/>
              </a:lnSpc>
              <a:spcBef>
                <a:spcPts val="0"/>
              </a:spcBef>
              <a:spcAft>
                <a:spcPts val="0"/>
              </a:spcAft>
              <a:buNone/>
            </a:pPr>
            <a:r>
              <a:rPr lang="en" sz="700">
                <a:latin typeface="Nunito"/>
                <a:ea typeface="Nunito"/>
                <a:cs typeface="Nunito"/>
                <a:sym typeface="Nunito"/>
              </a:rPr>
              <a:t>E.g. Whether an interpreter conducted the interview</a:t>
            </a:r>
            <a:endParaRPr sz="7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t/>
            </a:r>
            <a:endParaRPr sz="700">
              <a:latin typeface="Nunito"/>
              <a:ea typeface="Nunito"/>
              <a:cs typeface="Nunito"/>
              <a:sym typeface="Nunito"/>
            </a:endParaRPr>
          </a:p>
        </p:txBody>
      </p:sp>
      <p:grpSp>
        <p:nvGrpSpPr>
          <p:cNvPr id="361" name="Google Shape;361;p19"/>
          <p:cNvGrpSpPr/>
          <p:nvPr/>
        </p:nvGrpSpPr>
        <p:grpSpPr>
          <a:xfrm>
            <a:off x="6230776" y="3591135"/>
            <a:ext cx="176250" cy="152303"/>
            <a:chOff x="884075" y="891000"/>
            <a:chExt cx="154375" cy="133400"/>
          </a:xfrm>
        </p:grpSpPr>
        <p:sp>
          <p:nvSpPr>
            <p:cNvPr id="362" name="Google Shape;362;p19"/>
            <p:cNvSpPr/>
            <p:nvPr/>
          </p:nvSpPr>
          <p:spPr>
            <a:xfrm>
              <a:off x="884075" y="891000"/>
              <a:ext cx="154375" cy="133400"/>
            </a:xfrm>
            <a:custGeom>
              <a:rect b="b" l="l" r="r" t="t"/>
              <a:pathLst>
                <a:path extrusionOk="0" fill="none" h="5336" w="6175">
                  <a:moveTo>
                    <a:pt x="2592" y="267"/>
                  </a:moveTo>
                  <a:lnTo>
                    <a:pt x="77" y="4421"/>
                  </a:lnTo>
                  <a:lnTo>
                    <a:pt x="77" y="4421"/>
                  </a:lnTo>
                  <a:lnTo>
                    <a:pt x="39" y="4536"/>
                  </a:lnTo>
                  <a:lnTo>
                    <a:pt x="1" y="4650"/>
                  </a:lnTo>
                  <a:lnTo>
                    <a:pt x="39" y="4879"/>
                  </a:lnTo>
                  <a:lnTo>
                    <a:pt x="115" y="5069"/>
                  </a:lnTo>
                  <a:lnTo>
                    <a:pt x="191" y="5183"/>
                  </a:lnTo>
                  <a:lnTo>
                    <a:pt x="306" y="5260"/>
                  </a:lnTo>
                  <a:lnTo>
                    <a:pt x="306" y="5260"/>
                  </a:lnTo>
                  <a:lnTo>
                    <a:pt x="420" y="5298"/>
                  </a:lnTo>
                  <a:lnTo>
                    <a:pt x="572" y="5336"/>
                  </a:lnTo>
                  <a:lnTo>
                    <a:pt x="5565" y="5336"/>
                  </a:lnTo>
                  <a:lnTo>
                    <a:pt x="5565" y="5336"/>
                  </a:lnTo>
                  <a:lnTo>
                    <a:pt x="5679" y="5298"/>
                  </a:lnTo>
                  <a:lnTo>
                    <a:pt x="5793" y="5260"/>
                  </a:lnTo>
                  <a:lnTo>
                    <a:pt x="5984" y="5145"/>
                  </a:lnTo>
                  <a:lnTo>
                    <a:pt x="6098" y="4955"/>
                  </a:lnTo>
                  <a:lnTo>
                    <a:pt x="6136" y="4840"/>
                  </a:lnTo>
                  <a:lnTo>
                    <a:pt x="6175" y="4726"/>
                  </a:lnTo>
                  <a:lnTo>
                    <a:pt x="6175" y="4726"/>
                  </a:lnTo>
                  <a:lnTo>
                    <a:pt x="6136" y="4574"/>
                  </a:lnTo>
                  <a:lnTo>
                    <a:pt x="6060" y="4421"/>
                  </a:lnTo>
                  <a:lnTo>
                    <a:pt x="3583" y="267"/>
                  </a:lnTo>
                  <a:lnTo>
                    <a:pt x="3583" y="267"/>
                  </a:lnTo>
                  <a:lnTo>
                    <a:pt x="3507" y="191"/>
                  </a:lnTo>
                  <a:lnTo>
                    <a:pt x="3431" y="115"/>
                  </a:lnTo>
                  <a:lnTo>
                    <a:pt x="3202" y="1"/>
                  </a:lnTo>
                  <a:lnTo>
                    <a:pt x="3011" y="1"/>
                  </a:lnTo>
                  <a:lnTo>
                    <a:pt x="2897" y="39"/>
                  </a:lnTo>
                  <a:lnTo>
                    <a:pt x="2783" y="77"/>
                  </a:lnTo>
                  <a:lnTo>
                    <a:pt x="2783" y="77"/>
                  </a:lnTo>
                  <a:lnTo>
                    <a:pt x="2668" y="153"/>
                  </a:lnTo>
                  <a:lnTo>
                    <a:pt x="2592" y="267"/>
                  </a:lnTo>
                  <a:lnTo>
                    <a:pt x="2592" y="267"/>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961250" y="935775"/>
              <a:ext cx="25" cy="29575"/>
            </a:xfrm>
            <a:custGeom>
              <a:rect b="b" l="l" r="r" t="t"/>
              <a:pathLst>
                <a:path extrusionOk="0" fill="none" h="1183" w="1">
                  <a:moveTo>
                    <a:pt x="1" y="1"/>
                  </a:moveTo>
                  <a:lnTo>
                    <a:pt x="1" y="1182"/>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961250" y="994850"/>
              <a:ext cx="25" cy="25"/>
            </a:xfrm>
            <a:custGeom>
              <a:rect b="b" l="l" r="r" t="t"/>
              <a:pathLst>
                <a:path extrusionOk="0" fill="none" h="1" w="1">
                  <a:moveTo>
                    <a:pt x="1" y="1"/>
                  </a:moveTo>
                  <a:lnTo>
                    <a:pt x="1"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9"/>
          <p:cNvGrpSpPr/>
          <p:nvPr/>
        </p:nvGrpSpPr>
        <p:grpSpPr>
          <a:xfrm>
            <a:off x="6230776" y="3800463"/>
            <a:ext cx="184955" cy="151218"/>
            <a:chOff x="2148375" y="891000"/>
            <a:chExt cx="162000" cy="132450"/>
          </a:xfrm>
        </p:grpSpPr>
        <p:sp>
          <p:nvSpPr>
            <p:cNvPr id="366" name="Google Shape;366;p19"/>
            <p:cNvSpPr/>
            <p:nvPr/>
          </p:nvSpPr>
          <p:spPr>
            <a:xfrm>
              <a:off x="2162675" y="928150"/>
              <a:ext cx="132450" cy="95300"/>
            </a:xfrm>
            <a:custGeom>
              <a:rect b="b" l="l" r="r" t="t"/>
              <a:pathLst>
                <a:path extrusionOk="0" fill="none" h="3812" w="5298">
                  <a:moveTo>
                    <a:pt x="5298" y="1"/>
                  </a:moveTo>
                  <a:lnTo>
                    <a:pt x="5298" y="3812"/>
                  </a:lnTo>
                  <a:lnTo>
                    <a:pt x="1" y="3812"/>
                  </a:lnTo>
                  <a:lnTo>
                    <a:pt x="1"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2148375" y="891000"/>
              <a:ext cx="162000" cy="37175"/>
            </a:xfrm>
            <a:custGeom>
              <a:rect b="b" l="l" r="r" t="t"/>
              <a:pathLst>
                <a:path extrusionOk="0" fill="none" h="1487" w="6480">
                  <a:moveTo>
                    <a:pt x="1" y="1"/>
                  </a:moveTo>
                  <a:lnTo>
                    <a:pt x="6480" y="1"/>
                  </a:lnTo>
                  <a:lnTo>
                    <a:pt x="6480" y="1487"/>
                  </a:lnTo>
                  <a:lnTo>
                    <a:pt x="1" y="1487"/>
                  </a:lnTo>
                  <a:lnTo>
                    <a:pt x="1"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2214125" y="957700"/>
              <a:ext cx="29550" cy="25"/>
            </a:xfrm>
            <a:custGeom>
              <a:rect b="b" l="l" r="r" t="t"/>
              <a:pathLst>
                <a:path extrusionOk="0" fill="none" h="1" w="1182">
                  <a:moveTo>
                    <a:pt x="0" y="0"/>
                  </a:moveTo>
                  <a:lnTo>
                    <a:pt x="1182"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a:off x="6230776" y="4199424"/>
            <a:ext cx="184927" cy="184955"/>
            <a:chOff x="6578700" y="1300675"/>
            <a:chExt cx="161975" cy="162000"/>
          </a:xfrm>
        </p:grpSpPr>
        <p:sp>
          <p:nvSpPr>
            <p:cNvPr id="370" name="Google Shape;370;p19"/>
            <p:cNvSpPr/>
            <p:nvPr/>
          </p:nvSpPr>
          <p:spPr>
            <a:xfrm>
              <a:off x="6630150" y="1433125"/>
              <a:ext cx="25" cy="14300"/>
            </a:xfrm>
            <a:custGeom>
              <a:rect b="b" l="l" r="r" t="t"/>
              <a:pathLst>
                <a:path extrusionOk="0" fill="none" h="572" w="1">
                  <a:moveTo>
                    <a:pt x="0" y="0"/>
                  </a:moveTo>
                  <a:lnTo>
                    <a:pt x="0" y="572"/>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6630150" y="1388325"/>
              <a:ext cx="25" cy="15275"/>
            </a:xfrm>
            <a:custGeom>
              <a:rect b="b" l="l" r="r" t="t"/>
              <a:pathLst>
                <a:path extrusionOk="0" fill="none" h="611" w="1">
                  <a:moveTo>
                    <a:pt x="0" y="1"/>
                  </a:moveTo>
                  <a:lnTo>
                    <a:pt x="0" y="61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6689200" y="1433125"/>
              <a:ext cx="25" cy="14300"/>
            </a:xfrm>
            <a:custGeom>
              <a:rect b="b" l="l" r="r" t="t"/>
              <a:pathLst>
                <a:path extrusionOk="0" fill="none" h="572" w="1">
                  <a:moveTo>
                    <a:pt x="1" y="0"/>
                  </a:moveTo>
                  <a:lnTo>
                    <a:pt x="1" y="572"/>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6689200" y="1388325"/>
              <a:ext cx="25" cy="15275"/>
            </a:xfrm>
            <a:custGeom>
              <a:rect b="b" l="l" r="r" t="t"/>
              <a:pathLst>
                <a:path extrusionOk="0" fill="none" h="611" w="1">
                  <a:moveTo>
                    <a:pt x="1" y="1"/>
                  </a:moveTo>
                  <a:lnTo>
                    <a:pt x="1" y="61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6659675" y="1447400"/>
              <a:ext cx="25" cy="15275"/>
            </a:xfrm>
            <a:custGeom>
              <a:rect b="b" l="l" r="r" t="t"/>
              <a:pathLst>
                <a:path extrusionOk="0" fill="none" h="611" w="1">
                  <a:moveTo>
                    <a:pt x="1" y="1"/>
                  </a:moveTo>
                  <a:lnTo>
                    <a:pt x="1" y="61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6659675" y="1403575"/>
              <a:ext cx="25" cy="14325"/>
            </a:xfrm>
            <a:custGeom>
              <a:rect b="b" l="l" r="r" t="t"/>
              <a:pathLst>
                <a:path extrusionOk="0" fill="none" h="573" w="1">
                  <a:moveTo>
                    <a:pt x="1" y="1"/>
                  </a:moveTo>
                  <a:lnTo>
                    <a:pt x="1" y="572"/>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578700" y="1300675"/>
              <a:ext cx="161975" cy="114375"/>
            </a:xfrm>
            <a:custGeom>
              <a:rect b="b" l="l" r="r" t="t"/>
              <a:pathLst>
                <a:path extrusionOk="0" fill="none" h="4575" w="6479">
                  <a:moveTo>
                    <a:pt x="5602" y="4574"/>
                  </a:moveTo>
                  <a:lnTo>
                    <a:pt x="5602" y="4574"/>
                  </a:lnTo>
                  <a:lnTo>
                    <a:pt x="5793" y="4460"/>
                  </a:lnTo>
                  <a:lnTo>
                    <a:pt x="5945" y="4345"/>
                  </a:lnTo>
                  <a:lnTo>
                    <a:pt x="6098" y="4231"/>
                  </a:lnTo>
                  <a:lnTo>
                    <a:pt x="6212" y="4040"/>
                  </a:lnTo>
                  <a:lnTo>
                    <a:pt x="6326" y="3888"/>
                  </a:lnTo>
                  <a:lnTo>
                    <a:pt x="6403" y="3697"/>
                  </a:lnTo>
                  <a:lnTo>
                    <a:pt x="6441" y="3507"/>
                  </a:lnTo>
                  <a:lnTo>
                    <a:pt x="6479" y="3316"/>
                  </a:lnTo>
                  <a:lnTo>
                    <a:pt x="6479" y="3126"/>
                  </a:lnTo>
                  <a:lnTo>
                    <a:pt x="6441" y="2897"/>
                  </a:lnTo>
                  <a:lnTo>
                    <a:pt x="6365" y="2707"/>
                  </a:lnTo>
                  <a:lnTo>
                    <a:pt x="6288" y="2516"/>
                  </a:lnTo>
                  <a:lnTo>
                    <a:pt x="6174" y="2326"/>
                  </a:lnTo>
                  <a:lnTo>
                    <a:pt x="6022" y="2135"/>
                  </a:lnTo>
                  <a:lnTo>
                    <a:pt x="5831" y="1983"/>
                  </a:lnTo>
                  <a:lnTo>
                    <a:pt x="5602" y="1830"/>
                  </a:lnTo>
                  <a:lnTo>
                    <a:pt x="5602" y="1830"/>
                  </a:lnTo>
                  <a:lnTo>
                    <a:pt x="5450" y="1754"/>
                  </a:lnTo>
                  <a:lnTo>
                    <a:pt x="5297" y="1754"/>
                  </a:lnTo>
                  <a:lnTo>
                    <a:pt x="4611" y="1754"/>
                  </a:lnTo>
                  <a:lnTo>
                    <a:pt x="4611" y="1754"/>
                  </a:lnTo>
                  <a:lnTo>
                    <a:pt x="4535" y="1449"/>
                  </a:lnTo>
                  <a:lnTo>
                    <a:pt x="4383" y="1182"/>
                  </a:lnTo>
                  <a:lnTo>
                    <a:pt x="4230" y="915"/>
                  </a:lnTo>
                  <a:lnTo>
                    <a:pt x="4040" y="687"/>
                  </a:lnTo>
                  <a:lnTo>
                    <a:pt x="3811" y="496"/>
                  </a:lnTo>
                  <a:lnTo>
                    <a:pt x="3544" y="306"/>
                  </a:lnTo>
                  <a:lnTo>
                    <a:pt x="3316" y="191"/>
                  </a:lnTo>
                  <a:lnTo>
                    <a:pt x="3011" y="77"/>
                  </a:lnTo>
                  <a:lnTo>
                    <a:pt x="2706" y="1"/>
                  </a:lnTo>
                  <a:lnTo>
                    <a:pt x="2439" y="1"/>
                  </a:lnTo>
                  <a:lnTo>
                    <a:pt x="2096" y="1"/>
                  </a:lnTo>
                  <a:lnTo>
                    <a:pt x="1791" y="39"/>
                  </a:lnTo>
                  <a:lnTo>
                    <a:pt x="1486" y="153"/>
                  </a:lnTo>
                  <a:lnTo>
                    <a:pt x="1182" y="306"/>
                  </a:lnTo>
                  <a:lnTo>
                    <a:pt x="877" y="496"/>
                  </a:lnTo>
                  <a:lnTo>
                    <a:pt x="610" y="725"/>
                  </a:lnTo>
                  <a:lnTo>
                    <a:pt x="610" y="725"/>
                  </a:lnTo>
                  <a:lnTo>
                    <a:pt x="419" y="915"/>
                  </a:lnTo>
                  <a:lnTo>
                    <a:pt x="419" y="915"/>
                  </a:lnTo>
                  <a:lnTo>
                    <a:pt x="305" y="1144"/>
                  </a:lnTo>
                  <a:lnTo>
                    <a:pt x="191" y="1373"/>
                  </a:lnTo>
                  <a:lnTo>
                    <a:pt x="38" y="1830"/>
                  </a:lnTo>
                  <a:lnTo>
                    <a:pt x="0" y="2287"/>
                  </a:lnTo>
                  <a:lnTo>
                    <a:pt x="38" y="2745"/>
                  </a:lnTo>
                  <a:lnTo>
                    <a:pt x="153" y="3164"/>
                  </a:lnTo>
                  <a:lnTo>
                    <a:pt x="305" y="3545"/>
                  </a:lnTo>
                  <a:lnTo>
                    <a:pt x="572" y="3888"/>
                  </a:lnTo>
                  <a:lnTo>
                    <a:pt x="877" y="4193"/>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9"/>
          <p:cNvSpPr/>
          <p:nvPr/>
        </p:nvSpPr>
        <p:spPr>
          <a:xfrm>
            <a:off x="6230776" y="1522573"/>
            <a:ext cx="176221" cy="153387"/>
          </a:xfrm>
          <a:custGeom>
            <a:rect b="b" l="l" r="r" t="t"/>
            <a:pathLst>
              <a:path extrusionOk="0" fill="none" h="5374" w="6174">
                <a:moveTo>
                  <a:pt x="5679" y="458"/>
                </a:moveTo>
                <a:lnTo>
                  <a:pt x="5679" y="458"/>
                </a:lnTo>
                <a:lnTo>
                  <a:pt x="5450" y="267"/>
                </a:lnTo>
                <a:lnTo>
                  <a:pt x="5145" y="115"/>
                </a:lnTo>
                <a:lnTo>
                  <a:pt x="4840" y="38"/>
                </a:lnTo>
                <a:lnTo>
                  <a:pt x="4535" y="0"/>
                </a:lnTo>
                <a:lnTo>
                  <a:pt x="4230" y="38"/>
                </a:lnTo>
                <a:lnTo>
                  <a:pt x="3925" y="115"/>
                </a:lnTo>
                <a:lnTo>
                  <a:pt x="3659" y="267"/>
                </a:lnTo>
                <a:lnTo>
                  <a:pt x="3392" y="458"/>
                </a:lnTo>
                <a:lnTo>
                  <a:pt x="3392" y="458"/>
                </a:lnTo>
                <a:lnTo>
                  <a:pt x="3392" y="458"/>
                </a:lnTo>
                <a:lnTo>
                  <a:pt x="3087" y="801"/>
                </a:lnTo>
                <a:lnTo>
                  <a:pt x="2782" y="458"/>
                </a:lnTo>
                <a:lnTo>
                  <a:pt x="2782" y="458"/>
                </a:lnTo>
                <a:lnTo>
                  <a:pt x="2515" y="267"/>
                </a:lnTo>
                <a:lnTo>
                  <a:pt x="2249" y="115"/>
                </a:lnTo>
                <a:lnTo>
                  <a:pt x="1944" y="38"/>
                </a:lnTo>
                <a:lnTo>
                  <a:pt x="1639" y="0"/>
                </a:lnTo>
                <a:lnTo>
                  <a:pt x="1334" y="38"/>
                </a:lnTo>
                <a:lnTo>
                  <a:pt x="1029" y="115"/>
                </a:lnTo>
                <a:lnTo>
                  <a:pt x="724" y="267"/>
                </a:lnTo>
                <a:lnTo>
                  <a:pt x="496" y="458"/>
                </a:lnTo>
                <a:lnTo>
                  <a:pt x="496" y="458"/>
                </a:lnTo>
                <a:lnTo>
                  <a:pt x="267" y="724"/>
                </a:lnTo>
                <a:lnTo>
                  <a:pt x="114" y="1029"/>
                </a:lnTo>
                <a:lnTo>
                  <a:pt x="38" y="1296"/>
                </a:lnTo>
                <a:lnTo>
                  <a:pt x="0" y="1639"/>
                </a:lnTo>
                <a:lnTo>
                  <a:pt x="38" y="1944"/>
                </a:lnTo>
                <a:lnTo>
                  <a:pt x="114" y="2249"/>
                </a:lnTo>
                <a:lnTo>
                  <a:pt x="267" y="2516"/>
                </a:lnTo>
                <a:lnTo>
                  <a:pt x="496" y="2782"/>
                </a:lnTo>
                <a:lnTo>
                  <a:pt x="800" y="3087"/>
                </a:lnTo>
                <a:lnTo>
                  <a:pt x="3087" y="5374"/>
                </a:lnTo>
                <a:lnTo>
                  <a:pt x="5374" y="3087"/>
                </a:lnTo>
                <a:lnTo>
                  <a:pt x="5679" y="2782"/>
                </a:lnTo>
                <a:lnTo>
                  <a:pt x="5679" y="2782"/>
                </a:lnTo>
                <a:lnTo>
                  <a:pt x="5907" y="2516"/>
                </a:lnTo>
                <a:lnTo>
                  <a:pt x="6060" y="2249"/>
                </a:lnTo>
                <a:lnTo>
                  <a:pt x="6136" y="1944"/>
                </a:lnTo>
                <a:lnTo>
                  <a:pt x="6174" y="1639"/>
                </a:lnTo>
                <a:lnTo>
                  <a:pt x="6136" y="1296"/>
                </a:lnTo>
                <a:lnTo>
                  <a:pt x="6060" y="1029"/>
                </a:lnTo>
                <a:lnTo>
                  <a:pt x="5907" y="724"/>
                </a:lnTo>
                <a:lnTo>
                  <a:pt x="5679" y="458"/>
                </a:lnTo>
                <a:lnTo>
                  <a:pt x="5679" y="458"/>
                </a:lnTo>
                <a:lnTo>
                  <a:pt x="5679" y="458"/>
                </a:lnTo>
                <a:lnTo>
                  <a:pt x="5679" y="458"/>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9"/>
          <p:cNvGrpSpPr/>
          <p:nvPr/>
        </p:nvGrpSpPr>
        <p:grpSpPr>
          <a:xfrm>
            <a:off x="6230776" y="2668377"/>
            <a:ext cx="168629" cy="186040"/>
            <a:chOff x="1521475" y="3404350"/>
            <a:chExt cx="147700" cy="162950"/>
          </a:xfrm>
        </p:grpSpPr>
        <p:sp>
          <p:nvSpPr>
            <p:cNvPr id="379" name="Google Shape;379;p19"/>
            <p:cNvSpPr/>
            <p:nvPr/>
          </p:nvSpPr>
          <p:spPr>
            <a:xfrm>
              <a:off x="1521475" y="3404350"/>
              <a:ext cx="147700" cy="159125"/>
            </a:xfrm>
            <a:custGeom>
              <a:rect b="b" l="l" r="r" t="t"/>
              <a:pathLst>
                <a:path extrusionOk="0" fill="none" h="6365" w="5908">
                  <a:moveTo>
                    <a:pt x="3202" y="77"/>
                  </a:moveTo>
                  <a:lnTo>
                    <a:pt x="5564" y="1258"/>
                  </a:lnTo>
                  <a:lnTo>
                    <a:pt x="5564" y="1258"/>
                  </a:lnTo>
                  <a:lnTo>
                    <a:pt x="5717" y="1334"/>
                  </a:lnTo>
                  <a:lnTo>
                    <a:pt x="5793" y="1487"/>
                  </a:lnTo>
                  <a:lnTo>
                    <a:pt x="5869" y="1639"/>
                  </a:lnTo>
                  <a:lnTo>
                    <a:pt x="5907" y="1792"/>
                  </a:lnTo>
                  <a:lnTo>
                    <a:pt x="5907" y="4574"/>
                  </a:lnTo>
                  <a:lnTo>
                    <a:pt x="5907" y="4574"/>
                  </a:lnTo>
                  <a:lnTo>
                    <a:pt x="5869" y="4764"/>
                  </a:lnTo>
                  <a:lnTo>
                    <a:pt x="5793" y="4917"/>
                  </a:lnTo>
                  <a:lnTo>
                    <a:pt x="5717" y="5031"/>
                  </a:lnTo>
                  <a:lnTo>
                    <a:pt x="5564" y="5107"/>
                  </a:lnTo>
                  <a:lnTo>
                    <a:pt x="3202" y="6289"/>
                  </a:lnTo>
                  <a:lnTo>
                    <a:pt x="3202" y="6289"/>
                  </a:lnTo>
                  <a:lnTo>
                    <a:pt x="3087" y="6327"/>
                  </a:lnTo>
                  <a:lnTo>
                    <a:pt x="2935" y="6365"/>
                  </a:lnTo>
                  <a:lnTo>
                    <a:pt x="2821" y="6327"/>
                  </a:lnTo>
                  <a:lnTo>
                    <a:pt x="2668" y="6289"/>
                  </a:lnTo>
                  <a:lnTo>
                    <a:pt x="343" y="5107"/>
                  </a:lnTo>
                  <a:lnTo>
                    <a:pt x="343" y="5107"/>
                  </a:lnTo>
                  <a:lnTo>
                    <a:pt x="191" y="5031"/>
                  </a:lnTo>
                  <a:lnTo>
                    <a:pt x="77" y="4917"/>
                  </a:lnTo>
                  <a:lnTo>
                    <a:pt x="39" y="4764"/>
                  </a:lnTo>
                  <a:lnTo>
                    <a:pt x="0" y="4574"/>
                  </a:lnTo>
                  <a:lnTo>
                    <a:pt x="0" y="1792"/>
                  </a:lnTo>
                  <a:lnTo>
                    <a:pt x="0" y="1792"/>
                  </a:lnTo>
                  <a:lnTo>
                    <a:pt x="39" y="1639"/>
                  </a:lnTo>
                  <a:lnTo>
                    <a:pt x="77" y="1487"/>
                  </a:lnTo>
                  <a:lnTo>
                    <a:pt x="191" y="1334"/>
                  </a:lnTo>
                  <a:lnTo>
                    <a:pt x="343" y="1258"/>
                  </a:lnTo>
                  <a:lnTo>
                    <a:pt x="2668" y="77"/>
                  </a:lnTo>
                  <a:lnTo>
                    <a:pt x="2668" y="77"/>
                  </a:lnTo>
                  <a:lnTo>
                    <a:pt x="2821" y="39"/>
                  </a:lnTo>
                  <a:lnTo>
                    <a:pt x="2935" y="1"/>
                  </a:lnTo>
                  <a:lnTo>
                    <a:pt x="3087" y="39"/>
                  </a:lnTo>
                  <a:lnTo>
                    <a:pt x="3202" y="77"/>
                  </a:lnTo>
                  <a:lnTo>
                    <a:pt x="3202" y="77"/>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525275" y="3440550"/>
              <a:ext cx="142000" cy="36225"/>
            </a:xfrm>
            <a:custGeom>
              <a:rect b="b" l="l" r="r" t="t"/>
              <a:pathLst>
                <a:path extrusionOk="0" fill="none" h="1449" w="5680">
                  <a:moveTo>
                    <a:pt x="1" y="1"/>
                  </a:moveTo>
                  <a:lnTo>
                    <a:pt x="2821" y="1449"/>
                  </a:lnTo>
                  <a:lnTo>
                    <a:pt x="5679"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594825" y="3478675"/>
              <a:ext cx="25" cy="88625"/>
            </a:xfrm>
            <a:custGeom>
              <a:rect b="b" l="l" r="r" t="t"/>
              <a:pathLst>
                <a:path extrusionOk="0" fill="none" h="3545" w="1">
                  <a:moveTo>
                    <a:pt x="1" y="3544"/>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1559575" y="3421500"/>
              <a:ext cx="73400" cy="37175"/>
            </a:xfrm>
            <a:custGeom>
              <a:rect b="b" l="l" r="r" t="t"/>
              <a:pathLst>
                <a:path extrusionOk="0" fill="none" h="1487" w="2936">
                  <a:moveTo>
                    <a:pt x="1" y="1"/>
                  </a:moveTo>
                  <a:lnTo>
                    <a:pt x="2935" y="1487"/>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9"/>
          <p:cNvGrpSpPr/>
          <p:nvPr/>
        </p:nvGrpSpPr>
        <p:grpSpPr>
          <a:xfrm>
            <a:off x="6230776" y="2120888"/>
            <a:ext cx="153387" cy="168629"/>
            <a:chOff x="5958450" y="1731325"/>
            <a:chExt cx="134350" cy="147700"/>
          </a:xfrm>
        </p:grpSpPr>
        <p:sp>
          <p:nvSpPr>
            <p:cNvPr id="384" name="Google Shape;384;p19"/>
            <p:cNvSpPr/>
            <p:nvPr/>
          </p:nvSpPr>
          <p:spPr>
            <a:xfrm>
              <a:off x="5960350" y="1731325"/>
              <a:ext cx="132450" cy="44800"/>
            </a:xfrm>
            <a:custGeom>
              <a:rect b="b" l="l" r="r" t="t"/>
              <a:pathLst>
                <a:path extrusionOk="0" fill="none" h="1792" w="5298">
                  <a:moveTo>
                    <a:pt x="2668" y="1"/>
                  </a:moveTo>
                  <a:lnTo>
                    <a:pt x="2668" y="1"/>
                  </a:lnTo>
                  <a:lnTo>
                    <a:pt x="3202" y="39"/>
                  </a:lnTo>
                  <a:lnTo>
                    <a:pt x="3697" y="77"/>
                  </a:lnTo>
                  <a:lnTo>
                    <a:pt x="4155" y="153"/>
                  </a:lnTo>
                  <a:lnTo>
                    <a:pt x="4536" y="267"/>
                  </a:lnTo>
                  <a:lnTo>
                    <a:pt x="4879" y="382"/>
                  </a:lnTo>
                  <a:lnTo>
                    <a:pt x="5107" y="534"/>
                  </a:lnTo>
                  <a:lnTo>
                    <a:pt x="5260" y="725"/>
                  </a:lnTo>
                  <a:lnTo>
                    <a:pt x="5298" y="801"/>
                  </a:lnTo>
                  <a:lnTo>
                    <a:pt x="5298" y="877"/>
                  </a:lnTo>
                  <a:lnTo>
                    <a:pt x="5298" y="877"/>
                  </a:lnTo>
                  <a:lnTo>
                    <a:pt x="5298" y="991"/>
                  </a:lnTo>
                  <a:lnTo>
                    <a:pt x="5260" y="1068"/>
                  </a:lnTo>
                  <a:lnTo>
                    <a:pt x="5107" y="1220"/>
                  </a:lnTo>
                  <a:lnTo>
                    <a:pt x="4879" y="1372"/>
                  </a:lnTo>
                  <a:lnTo>
                    <a:pt x="4536" y="1525"/>
                  </a:lnTo>
                  <a:lnTo>
                    <a:pt x="4155" y="1639"/>
                  </a:lnTo>
                  <a:lnTo>
                    <a:pt x="3697" y="1715"/>
                  </a:lnTo>
                  <a:lnTo>
                    <a:pt x="3202" y="1754"/>
                  </a:lnTo>
                  <a:lnTo>
                    <a:pt x="2668" y="1792"/>
                  </a:lnTo>
                  <a:lnTo>
                    <a:pt x="2668" y="1792"/>
                  </a:lnTo>
                  <a:lnTo>
                    <a:pt x="2135" y="1754"/>
                  </a:lnTo>
                  <a:lnTo>
                    <a:pt x="1639" y="1715"/>
                  </a:lnTo>
                  <a:lnTo>
                    <a:pt x="1182" y="1639"/>
                  </a:lnTo>
                  <a:lnTo>
                    <a:pt x="801" y="1525"/>
                  </a:lnTo>
                  <a:lnTo>
                    <a:pt x="458" y="1372"/>
                  </a:lnTo>
                  <a:lnTo>
                    <a:pt x="229" y="1220"/>
                  </a:lnTo>
                  <a:lnTo>
                    <a:pt x="77" y="1068"/>
                  </a:lnTo>
                  <a:lnTo>
                    <a:pt x="39" y="991"/>
                  </a:lnTo>
                  <a:lnTo>
                    <a:pt x="1" y="877"/>
                  </a:lnTo>
                  <a:lnTo>
                    <a:pt x="1" y="877"/>
                  </a:lnTo>
                  <a:lnTo>
                    <a:pt x="39" y="801"/>
                  </a:lnTo>
                  <a:lnTo>
                    <a:pt x="77" y="725"/>
                  </a:lnTo>
                  <a:lnTo>
                    <a:pt x="229" y="534"/>
                  </a:lnTo>
                  <a:lnTo>
                    <a:pt x="458" y="382"/>
                  </a:lnTo>
                  <a:lnTo>
                    <a:pt x="801" y="267"/>
                  </a:lnTo>
                  <a:lnTo>
                    <a:pt x="1182" y="153"/>
                  </a:lnTo>
                  <a:lnTo>
                    <a:pt x="1639" y="77"/>
                  </a:lnTo>
                  <a:lnTo>
                    <a:pt x="2135" y="39"/>
                  </a:lnTo>
                  <a:lnTo>
                    <a:pt x="2668" y="1"/>
                  </a:lnTo>
                  <a:lnTo>
                    <a:pt x="2668"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5960350" y="1804675"/>
              <a:ext cx="132450" cy="22900"/>
            </a:xfrm>
            <a:custGeom>
              <a:rect b="b" l="l" r="r" t="t"/>
              <a:pathLst>
                <a:path extrusionOk="0" fill="none" h="916" w="5298">
                  <a:moveTo>
                    <a:pt x="5298" y="1"/>
                  </a:moveTo>
                  <a:lnTo>
                    <a:pt x="5298" y="1"/>
                  </a:lnTo>
                  <a:lnTo>
                    <a:pt x="5298" y="115"/>
                  </a:lnTo>
                  <a:lnTo>
                    <a:pt x="5260" y="192"/>
                  </a:lnTo>
                  <a:lnTo>
                    <a:pt x="5107" y="344"/>
                  </a:lnTo>
                  <a:lnTo>
                    <a:pt x="4879" y="496"/>
                  </a:lnTo>
                  <a:lnTo>
                    <a:pt x="4536" y="649"/>
                  </a:lnTo>
                  <a:lnTo>
                    <a:pt x="4155" y="763"/>
                  </a:lnTo>
                  <a:lnTo>
                    <a:pt x="3697" y="839"/>
                  </a:lnTo>
                  <a:lnTo>
                    <a:pt x="3202" y="878"/>
                  </a:lnTo>
                  <a:lnTo>
                    <a:pt x="2668" y="916"/>
                  </a:lnTo>
                  <a:lnTo>
                    <a:pt x="2668" y="916"/>
                  </a:lnTo>
                  <a:lnTo>
                    <a:pt x="2135" y="878"/>
                  </a:lnTo>
                  <a:lnTo>
                    <a:pt x="1639" y="839"/>
                  </a:lnTo>
                  <a:lnTo>
                    <a:pt x="1182" y="763"/>
                  </a:lnTo>
                  <a:lnTo>
                    <a:pt x="801" y="649"/>
                  </a:lnTo>
                  <a:lnTo>
                    <a:pt x="458" y="496"/>
                  </a:lnTo>
                  <a:lnTo>
                    <a:pt x="229" y="344"/>
                  </a:lnTo>
                  <a:lnTo>
                    <a:pt x="77" y="192"/>
                  </a:lnTo>
                  <a:lnTo>
                    <a:pt x="39" y="115"/>
                  </a:lnTo>
                  <a:lnTo>
                    <a:pt x="1"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5958450" y="1753250"/>
              <a:ext cx="132450" cy="125775"/>
            </a:xfrm>
            <a:custGeom>
              <a:rect b="b" l="l" r="r" t="t"/>
              <a:pathLst>
                <a:path extrusionOk="0" fill="none" h="5031" w="5298">
                  <a:moveTo>
                    <a:pt x="0" y="0"/>
                  </a:moveTo>
                  <a:lnTo>
                    <a:pt x="0" y="4154"/>
                  </a:lnTo>
                  <a:lnTo>
                    <a:pt x="0" y="4154"/>
                  </a:lnTo>
                  <a:lnTo>
                    <a:pt x="0" y="4230"/>
                  </a:lnTo>
                  <a:lnTo>
                    <a:pt x="39" y="4306"/>
                  </a:lnTo>
                  <a:lnTo>
                    <a:pt x="229" y="4497"/>
                  </a:lnTo>
                  <a:lnTo>
                    <a:pt x="458" y="4649"/>
                  </a:lnTo>
                  <a:lnTo>
                    <a:pt x="763" y="4764"/>
                  </a:lnTo>
                  <a:lnTo>
                    <a:pt x="1182" y="4878"/>
                  </a:lnTo>
                  <a:lnTo>
                    <a:pt x="1601" y="4954"/>
                  </a:lnTo>
                  <a:lnTo>
                    <a:pt x="2135" y="4992"/>
                  </a:lnTo>
                  <a:lnTo>
                    <a:pt x="2668" y="5031"/>
                  </a:lnTo>
                  <a:lnTo>
                    <a:pt x="2668" y="5031"/>
                  </a:lnTo>
                  <a:lnTo>
                    <a:pt x="3202" y="4992"/>
                  </a:lnTo>
                  <a:lnTo>
                    <a:pt x="3697" y="4954"/>
                  </a:lnTo>
                  <a:lnTo>
                    <a:pt x="4154" y="4878"/>
                  </a:lnTo>
                  <a:lnTo>
                    <a:pt x="4536" y="4764"/>
                  </a:lnTo>
                  <a:lnTo>
                    <a:pt x="4840" y="4649"/>
                  </a:lnTo>
                  <a:lnTo>
                    <a:pt x="5107" y="4497"/>
                  </a:lnTo>
                  <a:lnTo>
                    <a:pt x="5260" y="4306"/>
                  </a:lnTo>
                  <a:lnTo>
                    <a:pt x="5298" y="4230"/>
                  </a:lnTo>
                  <a:lnTo>
                    <a:pt x="5298" y="4154"/>
                  </a:lnTo>
                  <a:lnTo>
                    <a:pt x="5298"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355296" y="2038274"/>
            <a:ext cx="168629" cy="168629"/>
            <a:chOff x="5318200" y="3835950"/>
            <a:chExt cx="147700" cy="147700"/>
          </a:xfrm>
        </p:grpSpPr>
        <p:sp>
          <p:nvSpPr>
            <p:cNvPr id="388" name="Google Shape;388;p19"/>
            <p:cNvSpPr/>
            <p:nvPr/>
          </p:nvSpPr>
          <p:spPr>
            <a:xfrm>
              <a:off x="5318200" y="3835950"/>
              <a:ext cx="147700" cy="147700"/>
            </a:xfrm>
            <a:custGeom>
              <a:rect b="b" l="l" r="r" t="t"/>
              <a:pathLst>
                <a:path extrusionOk="0" fill="none" h="5908" w="5908">
                  <a:moveTo>
                    <a:pt x="2973" y="0"/>
                  </a:moveTo>
                  <a:lnTo>
                    <a:pt x="2973" y="0"/>
                  </a:lnTo>
                  <a:lnTo>
                    <a:pt x="3278" y="39"/>
                  </a:lnTo>
                  <a:lnTo>
                    <a:pt x="3545" y="77"/>
                  </a:lnTo>
                  <a:lnTo>
                    <a:pt x="3850" y="153"/>
                  </a:lnTo>
                  <a:lnTo>
                    <a:pt x="4116" y="229"/>
                  </a:lnTo>
                  <a:lnTo>
                    <a:pt x="4383" y="343"/>
                  </a:lnTo>
                  <a:lnTo>
                    <a:pt x="4612" y="496"/>
                  </a:lnTo>
                  <a:lnTo>
                    <a:pt x="4840" y="686"/>
                  </a:lnTo>
                  <a:lnTo>
                    <a:pt x="5031" y="877"/>
                  </a:lnTo>
                  <a:lnTo>
                    <a:pt x="5221" y="1068"/>
                  </a:lnTo>
                  <a:lnTo>
                    <a:pt x="5412" y="1296"/>
                  </a:lnTo>
                  <a:lnTo>
                    <a:pt x="5564" y="1563"/>
                  </a:lnTo>
                  <a:lnTo>
                    <a:pt x="5679" y="1792"/>
                  </a:lnTo>
                  <a:lnTo>
                    <a:pt x="5755" y="2058"/>
                  </a:lnTo>
                  <a:lnTo>
                    <a:pt x="5831" y="2363"/>
                  </a:lnTo>
                  <a:lnTo>
                    <a:pt x="5907" y="2668"/>
                  </a:lnTo>
                  <a:lnTo>
                    <a:pt x="5907" y="2935"/>
                  </a:lnTo>
                  <a:lnTo>
                    <a:pt x="5907" y="2935"/>
                  </a:lnTo>
                  <a:lnTo>
                    <a:pt x="5907" y="3240"/>
                  </a:lnTo>
                  <a:lnTo>
                    <a:pt x="5831" y="3545"/>
                  </a:lnTo>
                  <a:lnTo>
                    <a:pt x="5755" y="3811"/>
                  </a:lnTo>
                  <a:lnTo>
                    <a:pt x="5679" y="4116"/>
                  </a:lnTo>
                  <a:lnTo>
                    <a:pt x="5564" y="4345"/>
                  </a:lnTo>
                  <a:lnTo>
                    <a:pt x="5412" y="4612"/>
                  </a:lnTo>
                  <a:lnTo>
                    <a:pt x="5221" y="4840"/>
                  </a:lnTo>
                  <a:lnTo>
                    <a:pt x="5031" y="5031"/>
                  </a:lnTo>
                  <a:lnTo>
                    <a:pt x="4840" y="5222"/>
                  </a:lnTo>
                  <a:lnTo>
                    <a:pt x="4612" y="5412"/>
                  </a:lnTo>
                  <a:lnTo>
                    <a:pt x="4383" y="5526"/>
                  </a:lnTo>
                  <a:lnTo>
                    <a:pt x="4116" y="5679"/>
                  </a:lnTo>
                  <a:lnTo>
                    <a:pt x="3850" y="5755"/>
                  </a:lnTo>
                  <a:lnTo>
                    <a:pt x="3545" y="5831"/>
                  </a:lnTo>
                  <a:lnTo>
                    <a:pt x="3278" y="5869"/>
                  </a:lnTo>
                  <a:lnTo>
                    <a:pt x="2973" y="5907"/>
                  </a:lnTo>
                  <a:lnTo>
                    <a:pt x="2973" y="5907"/>
                  </a:lnTo>
                  <a:lnTo>
                    <a:pt x="2668" y="5869"/>
                  </a:lnTo>
                  <a:lnTo>
                    <a:pt x="2363" y="5831"/>
                  </a:lnTo>
                  <a:lnTo>
                    <a:pt x="2096" y="5755"/>
                  </a:lnTo>
                  <a:lnTo>
                    <a:pt x="1830" y="5679"/>
                  </a:lnTo>
                  <a:lnTo>
                    <a:pt x="1563" y="5526"/>
                  </a:lnTo>
                  <a:lnTo>
                    <a:pt x="1296" y="5412"/>
                  </a:lnTo>
                  <a:lnTo>
                    <a:pt x="1106" y="5222"/>
                  </a:lnTo>
                  <a:lnTo>
                    <a:pt x="877" y="5031"/>
                  </a:lnTo>
                  <a:lnTo>
                    <a:pt x="686" y="4840"/>
                  </a:lnTo>
                  <a:lnTo>
                    <a:pt x="534" y="4612"/>
                  </a:lnTo>
                  <a:lnTo>
                    <a:pt x="381" y="4345"/>
                  </a:lnTo>
                  <a:lnTo>
                    <a:pt x="229" y="4116"/>
                  </a:lnTo>
                  <a:lnTo>
                    <a:pt x="153" y="3811"/>
                  </a:lnTo>
                  <a:lnTo>
                    <a:pt x="77" y="3545"/>
                  </a:lnTo>
                  <a:lnTo>
                    <a:pt x="39" y="3240"/>
                  </a:lnTo>
                  <a:lnTo>
                    <a:pt x="0" y="2935"/>
                  </a:lnTo>
                  <a:lnTo>
                    <a:pt x="0" y="2935"/>
                  </a:lnTo>
                  <a:lnTo>
                    <a:pt x="39" y="2668"/>
                  </a:lnTo>
                  <a:lnTo>
                    <a:pt x="77" y="2363"/>
                  </a:lnTo>
                  <a:lnTo>
                    <a:pt x="153" y="2058"/>
                  </a:lnTo>
                  <a:lnTo>
                    <a:pt x="229" y="1792"/>
                  </a:lnTo>
                  <a:lnTo>
                    <a:pt x="381" y="1563"/>
                  </a:lnTo>
                  <a:lnTo>
                    <a:pt x="534" y="1296"/>
                  </a:lnTo>
                  <a:lnTo>
                    <a:pt x="686" y="1068"/>
                  </a:lnTo>
                  <a:lnTo>
                    <a:pt x="877" y="877"/>
                  </a:lnTo>
                  <a:lnTo>
                    <a:pt x="1106" y="686"/>
                  </a:lnTo>
                  <a:lnTo>
                    <a:pt x="1296" y="496"/>
                  </a:lnTo>
                  <a:lnTo>
                    <a:pt x="1563" y="343"/>
                  </a:lnTo>
                  <a:lnTo>
                    <a:pt x="1830" y="229"/>
                  </a:lnTo>
                  <a:lnTo>
                    <a:pt x="2096" y="153"/>
                  </a:lnTo>
                  <a:lnTo>
                    <a:pt x="2363" y="77"/>
                  </a:lnTo>
                  <a:lnTo>
                    <a:pt x="2668" y="39"/>
                  </a:lnTo>
                  <a:lnTo>
                    <a:pt x="2973" y="0"/>
                  </a:lnTo>
                  <a:lnTo>
                    <a:pt x="2973"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5362975" y="3924550"/>
              <a:ext cx="59100" cy="14325"/>
            </a:xfrm>
            <a:custGeom>
              <a:rect b="b" l="l" r="r" t="t"/>
              <a:pathLst>
                <a:path extrusionOk="0" fill="none" h="573" w="2364">
                  <a:moveTo>
                    <a:pt x="1" y="1"/>
                  </a:moveTo>
                  <a:lnTo>
                    <a:pt x="1" y="1"/>
                  </a:lnTo>
                  <a:lnTo>
                    <a:pt x="77" y="77"/>
                  </a:lnTo>
                  <a:lnTo>
                    <a:pt x="305" y="306"/>
                  </a:lnTo>
                  <a:lnTo>
                    <a:pt x="458" y="382"/>
                  </a:lnTo>
                  <a:lnTo>
                    <a:pt x="687" y="496"/>
                  </a:lnTo>
                  <a:lnTo>
                    <a:pt x="915" y="572"/>
                  </a:lnTo>
                  <a:lnTo>
                    <a:pt x="1182" y="572"/>
                  </a:lnTo>
                  <a:lnTo>
                    <a:pt x="1182" y="572"/>
                  </a:lnTo>
                  <a:lnTo>
                    <a:pt x="1449" y="572"/>
                  </a:lnTo>
                  <a:lnTo>
                    <a:pt x="1677" y="496"/>
                  </a:lnTo>
                  <a:lnTo>
                    <a:pt x="1868" y="382"/>
                  </a:lnTo>
                  <a:lnTo>
                    <a:pt x="2020" y="306"/>
                  </a:lnTo>
                  <a:lnTo>
                    <a:pt x="2249" y="77"/>
                  </a:lnTo>
                  <a:lnTo>
                    <a:pt x="2363"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5369650" y="3886450"/>
              <a:ext cx="25" cy="25"/>
            </a:xfrm>
            <a:custGeom>
              <a:rect b="b" l="l" r="r" t="t"/>
              <a:pathLst>
                <a:path extrusionOk="0" fill="none" h="1" w="1">
                  <a:moveTo>
                    <a:pt x="0" y="0"/>
                  </a:moveTo>
                  <a:lnTo>
                    <a:pt x="0"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5414425" y="3886450"/>
              <a:ext cx="25" cy="25"/>
            </a:xfrm>
            <a:custGeom>
              <a:rect b="b" l="l" r="r" t="t"/>
              <a:pathLst>
                <a:path extrusionOk="0" fill="none" h="1" w="1">
                  <a:moveTo>
                    <a:pt x="1" y="0"/>
                  </a:moveTo>
                  <a:lnTo>
                    <a:pt x="1"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a:off x="355839" y="3058913"/>
            <a:ext cx="167544" cy="151218"/>
            <a:chOff x="7219900" y="2995625"/>
            <a:chExt cx="146750" cy="132450"/>
          </a:xfrm>
        </p:grpSpPr>
        <p:sp>
          <p:nvSpPr>
            <p:cNvPr id="393" name="Google Shape;393;p19"/>
            <p:cNvSpPr/>
            <p:nvPr/>
          </p:nvSpPr>
          <p:spPr>
            <a:xfrm>
              <a:off x="7219900" y="2995625"/>
              <a:ext cx="146750" cy="102925"/>
            </a:xfrm>
            <a:custGeom>
              <a:rect b="b" l="l" r="r" t="t"/>
              <a:pathLst>
                <a:path extrusionOk="0" fill="none" h="4117" w="5870">
                  <a:moveTo>
                    <a:pt x="572" y="0"/>
                  </a:moveTo>
                  <a:lnTo>
                    <a:pt x="5298" y="0"/>
                  </a:lnTo>
                  <a:lnTo>
                    <a:pt x="5298" y="0"/>
                  </a:lnTo>
                  <a:lnTo>
                    <a:pt x="5412" y="0"/>
                  </a:lnTo>
                  <a:lnTo>
                    <a:pt x="5526" y="39"/>
                  </a:lnTo>
                  <a:lnTo>
                    <a:pt x="5717" y="191"/>
                  </a:lnTo>
                  <a:lnTo>
                    <a:pt x="5831" y="343"/>
                  </a:lnTo>
                  <a:lnTo>
                    <a:pt x="5869" y="458"/>
                  </a:lnTo>
                  <a:lnTo>
                    <a:pt x="5869" y="610"/>
                  </a:lnTo>
                  <a:lnTo>
                    <a:pt x="5869" y="3545"/>
                  </a:lnTo>
                  <a:lnTo>
                    <a:pt x="5869" y="3545"/>
                  </a:lnTo>
                  <a:lnTo>
                    <a:pt x="5869" y="3659"/>
                  </a:lnTo>
                  <a:lnTo>
                    <a:pt x="5831" y="3773"/>
                  </a:lnTo>
                  <a:lnTo>
                    <a:pt x="5717" y="3964"/>
                  </a:lnTo>
                  <a:lnTo>
                    <a:pt x="5526" y="4078"/>
                  </a:lnTo>
                  <a:lnTo>
                    <a:pt x="5412" y="4116"/>
                  </a:lnTo>
                  <a:lnTo>
                    <a:pt x="5298" y="4116"/>
                  </a:lnTo>
                  <a:lnTo>
                    <a:pt x="572" y="4116"/>
                  </a:lnTo>
                  <a:lnTo>
                    <a:pt x="572" y="4116"/>
                  </a:lnTo>
                  <a:lnTo>
                    <a:pt x="458" y="4116"/>
                  </a:lnTo>
                  <a:lnTo>
                    <a:pt x="343" y="4078"/>
                  </a:lnTo>
                  <a:lnTo>
                    <a:pt x="153" y="3964"/>
                  </a:lnTo>
                  <a:lnTo>
                    <a:pt x="38" y="3773"/>
                  </a:lnTo>
                  <a:lnTo>
                    <a:pt x="0" y="3659"/>
                  </a:lnTo>
                  <a:lnTo>
                    <a:pt x="0" y="3545"/>
                  </a:lnTo>
                  <a:lnTo>
                    <a:pt x="0" y="610"/>
                  </a:lnTo>
                  <a:lnTo>
                    <a:pt x="0" y="610"/>
                  </a:lnTo>
                  <a:lnTo>
                    <a:pt x="0" y="458"/>
                  </a:lnTo>
                  <a:lnTo>
                    <a:pt x="38" y="343"/>
                  </a:lnTo>
                  <a:lnTo>
                    <a:pt x="153" y="191"/>
                  </a:lnTo>
                  <a:lnTo>
                    <a:pt x="343" y="39"/>
                  </a:lnTo>
                  <a:lnTo>
                    <a:pt x="458" y="0"/>
                  </a:lnTo>
                  <a:lnTo>
                    <a:pt x="572" y="0"/>
                  </a:lnTo>
                  <a:lnTo>
                    <a:pt x="572"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7263725" y="3128050"/>
              <a:ext cx="59100" cy="25"/>
            </a:xfrm>
            <a:custGeom>
              <a:rect b="b" l="l" r="r" t="t"/>
              <a:pathLst>
                <a:path extrusionOk="0" fill="none" h="1" w="2364">
                  <a:moveTo>
                    <a:pt x="0" y="1"/>
                  </a:moveTo>
                  <a:lnTo>
                    <a:pt x="2363" y="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7293250" y="3098525"/>
              <a:ext cx="25" cy="29550"/>
            </a:xfrm>
            <a:custGeom>
              <a:rect b="b" l="l" r="r" t="t"/>
              <a:pathLst>
                <a:path extrusionOk="0" fill="none" h="1182" w="1">
                  <a:moveTo>
                    <a:pt x="1" y="0"/>
                  </a:moveTo>
                  <a:lnTo>
                    <a:pt x="1" y="1182"/>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9"/>
          <p:cNvSpPr/>
          <p:nvPr/>
        </p:nvSpPr>
        <p:spPr>
          <a:xfrm>
            <a:off x="402081" y="2710708"/>
            <a:ext cx="75067" cy="184955"/>
          </a:xfrm>
          <a:custGeom>
            <a:rect b="b" l="l" r="r" t="t"/>
            <a:pathLst>
              <a:path extrusionOk="0" fill="none" h="6480" w="2630">
                <a:moveTo>
                  <a:pt x="2058" y="4078"/>
                </a:moveTo>
                <a:lnTo>
                  <a:pt x="2058" y="801"/>
                </a:lnTo>
                <a:lnTo>
                  <a:pt x="2058" y="801"/>
                </a:lnTo>
                <a:lnTo>
                  <a:pt x="2020" y="534"/>
                </a:lnTo>
                <a:lnTo>
                  <a:pt x="1906" y="305"/>
                </a:lnTo>
                <a:lnTo>
                  <a:pt x="1715" y="153"/>
                </a:lnTo>
                <a:lnTo>
                  <a:pt x="1601" y="77"/>
                </a:lnTo>
                <a:lnTo>
                  <a:pt x="1486" y="39"/>
                </a:lnTo>
                <a:lnTo>
                  <a:pt x="1486" y="39"/>
                </a:lnTo>
                <a:lnTo>
                  <a:pt x="1296" y="0"/>
                </a:lnTo>
                <a:lnTo>
                  <a:pt x="1143" y="39"/>
                </a:lnTo>
                <a:lnTo>
                  <a:pt x="991" y="77"/>
                </a:lnTo>
                <a:lnTo>
                  <a:pt x="839" y="153"/>
                </a:lnTo>
                <a:lnTo>
                  <a:pt x="724" y="267"/>
                </a:lnTo>
                <a:lnTo>
                  <a:pt x="648" y="420"/>
                </a:lnTo>
                <a:lnTo>
                  <a:pt x="610" y="572"/>
                </a:lnTo>
                <a:lnTo>
                  <a:pt x="572" y="763"/>
                </a:lnTo>
                <a:lnTo>
                  <a:pt x="572" y="4078"/>
                </a:lnTo>
                <a:lnTo>
                  <a:pt x="572" y="4078"/>
                </a:lnTo>
                <a:lnTo>
                  <a:pt x="343" y="4269"/>
                </a:lnTo>
                <a:lnTo>
                  <a:pt x="153" y="4497"/>
                </a:lnTo>
                <a:lnTo>
                  <a:pt x="38" y="4764"/>
                </a:lnTo>
                <a:lnTo>
                  <a:pt x="0" y="5031"/>
                </a:lnTo>
                <a:lnTo>
                  <a:pt x="0" y="5336"/>
                </a:lnTo>
                <a:lnTo>
                  <a:pt x="76" y="5603"/>
                </a:lnTo>
                <a:lnTo>
                  <a:pt x="191" y="5869"/>
                </a:lnTo>
                <a:lnTo>
                  <a:pt x="381" y="6136"/>
                </a:lnTo>
                <a:lnTo>
                  <a:pt x="381" y="6136"/>
                </a:lnTo>
                <a:lnTo>
                  <a:pt x="534" y="6251"/>
                </a:lnTo>
                <a:lnTo>
                  <a:pt x="686" y="6327"/>
                </a:lnTo>
                <a:lnTo>
                  <a:pt x="877" y="6403"/>
                </a:lnTo>
                <a:lnTo>
                  <a:pt x="1067" y="6479"/>
                </a:lnTo>
                <a:lnTo>
                  <a:pt x="1220" y="6479"/>
                </a:lnTo>
                <a:lnTo>
                  <a:pt x="1410" y="6479"/>
                </a:lnTo>
                <a:lnTo>
                  <a:pt x="1601" y="6441"/>
                </a:lnTo>
                <a:lnTo>
                  <a:pt x="1791" y="6403"/>
                </a:lnTo>
                <a:lnTo>
                  <a:pt x="1791" y="6403"/>
                </a:lnTo>
                <a:lnTo>
                  <a:pt x="2058" y="6251"/>
                </a:lnTo>
                <a:lnTo>
                  <a:pt x="2287" y="6060"/>
                </a:lnTo>
                <a:lnTo>
                  <a:pt x="2477" y="5831"/>
                </a:lnTo>
                <a:lnTo>
                  <a:pt x="2592" y="5565"/>
                </a:lnTo>
                <a:lnTo>
                  <a:pt x="2630" y="5260"/>
                </a:lnTo>
                <a:lnTo>
                  <a:pt x="2630" y="4993"/>
                </a:lnTo>
                <a:lnTo>
                  <a:pt x="2554" y="4688"/>
                </a:lnTo>
                <a:lnTo>
                  <a:pt x="2401" y="4421"/>
                </a:lnTo>
                <a:lnTo>
                  <a:pt x="2401" y="4421"/>
                </a:lnTo>
                <a:lnTo>
                  <a:pt x="2249" y="4231"/>
                </a:lnTo>
                <a:lnTo>
                  <a:pt x="2058" y="4078"/>
                </a:lnTo>
                <a:lnTo>
                  <a:pt x="2058" y="4078"/>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19"/>
          <p:cNvGrpSpPr/>
          <p:nvPr/>
        </p:nvGrpSpPr>
        <p:grpSpPr>
          <a:xfrm>
            <a:off x="355294" y="3373380"/>
            <a:ext cx="168629" cy="168629"/>
            <a:chOff x="4684625" y="1307350"/>
            <a:chExt cx="147700" cy="147700"/>
          </a:xfrm>
        </p:grpSpPr>
        <p:sp>
          <p:nvSpPr>
            <p:cNvPr id="398" name="Google Shape;398;p19"/>
            <p:cNvSpPr/>
            <p:nvPr/>
          </p:nvSpPr>
          <p:spPr>
            <a:xfrm>
              <a:off x="4684625" y="1307350"/>
              <a:ext cx="147700" cy="147700"/>
            </a:xfrm>
            <a:custGeom>
              <a:rect b="b" l="l" r="r" t="t"/>
              <a:pathLst>
                <a:path extrusionOk="0" fill="none" h="5908" w="5908">
                  <a:moveTo>
                    <a:pt x="5907" y="2668"/>
                  </a:moveTo>
                  <a:lnTo>
                    <a:pt x="5907" y="2935"/>
                  </a:lnTo>
                  <a:lnTo>
                    <a:pt x="5907" y="2935"/>
                  </a:lnTo>
                  <a:lnTo>
                    <a:pt x="5869" y="3392"/>
                  </a:lnTo>
                  <a:lnTo>
                    <a:pt x="5755" y="3850"/>
                  </a:lnTo>
                  <a:lnTo>
                    <a:pt x="5602" y="4269"/>
                  </a:lnTo>
                  <a:lnTo>
                    <a:pt x="5374" y="4650"/>
                  </a:lnTo>
                  <a:lnTo>
                    <a:pt x="5107" y="4993"/>
                  </a:lnTo>
                  <a:lnTo>
                    <a:pt x="4764" y="5298"/>
                  </a:lnTo>
                  <a:lnTo>
                    <a:pt x="4383" y="5565"/>
                  </a:lnTo>
                  <a:lnTo>
                    <a:pt x="3964" y="5717"/>
                  </a:lnTo>
                  <a:lnTo>
                    <a:pt x="3964" y="5717"/>
                  </a:lnTo>
                  <a:lnTo>
                    <a:pt x="3506" y="5831"/>
                  </a:lnTo>
                  <a:lnTo>
                    <a:pt x="3087" y="5908"/>
                  </a:lnTo>
                  <a:lnTo>
                    <a:pt x="2668" y="5870"/>
                  </a:lnTo>
                  <a:lnTo>
                    <a:pt x="2249" y="5831"/>
                  </a:lnTo>
                  <a:lnTo>
                    <a:pt x="1868" y="5679"/>
                  </a:lnTo>
                  <a:lnTo>
                    <a:pt x="1525" y="5527"/>
                  </a:lnTo>
                  <a:lnTo>
                    <a:pt x="1182" y="5298"/>
                  </a:lnTo>
                  <a:lnTo>
                    <a:pt x="915" y="5069"/>
                  </a:lnTo>
                  <a:lnTo>
                    <a:pt x="648" y="4764"/>
                  </a:lnTo>
                  <a:lnTo>
                    <a:pt x="419" y="4459"/>
                  </a:lnTo>
                  <a:lnTo>
                    <a:pt x="229" y="4078"/>
                  </a:lnTo>
                  <a:lnTo>
                    <a:pt x="114" y="3697"/>
                  </a:lnTo>
                  <a:lnTo>
                    <a:pt x="38" y="3316"/>
                  </a:lnTo>
                  <a:lnTo>
                    <a:pt x="0" y="2897"/>
                  </a:lnTo>
                  <a:lnTo>
                    <a:pt x="38" y="2478"/>
                  </a:lnTo>
                  <a:lnTo>
                    <a:pt x="153" y="2020"/>
                  </a:lnTo>
                  <a:lnTo>
                    <a:pt x="153" y="2020"/>
                  </a:lnTo>
                  <a:lnTo>
                    <a:pt x="305" y="1677"/>
                  </a:lnTo>
                  <a:lnTo>
                    <a:pt x="496" y="1334"/>
                  </a:lnTo>
                  <a:lnTo>
                    <a:pt x="724" y="1030"/>
                  </a:lnTo>
                  <a:lnTo>
                    <a:pt x="991" y="763"/>
                  </a:lnTo>
                  <a:lnTo>
                    <a:pt x="991" y="763"/>
                  </a:lnTo>
                  <a:lnTo>
                    <a:pt x="1372" y="496"/>
                  </a:lnTo>
                  <a:lnTo>
                    <a:pt x="1753" y="267"/>
                  </a:lnTo>
                  <a:lnTo>
                    <a:pt x="2134" y="115"/>
                  </a:lnTo>
                  <a:lnTo>
                    <a:pt x="2554" y="39"/>
                  </a:lnTo>
                  <a:lnTo>
                    <a:pt x="2973" y="1"/>
                  </a:lnTo>
                  <a:lnTo>
                    <a:pt x="3354" y="39"/>
                  </a:lnTo>
                  <a:lnTo>
                    <a:pt x="3773" y="115"/>
                  </a:lnTo>
                  <a:lnTo>
                    <a:pt x="4154" y="267"/>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4736075" y="1322600"/>
              <a:ext cx="96250" cy="73375"/>
            </a:xfrm>
            <a:custGeom>
              <a:rect b="b" l="l" r="r" t="t"/>
              <a:pathLst>
                <a:path extrusionOk="0" fill="none" h="2935" w="3850">
                  <a:moveTo>
                    <a:pt x="3849" y="0"/>
                  </a:moveTo>
                  <a:lnTo>
                    <a:pt x="915" y="2935"/>
                  </a:lnTo>
                  <a:lnTo>
                    <a:pt x="0" y="2058"/>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19"/>
          <p:cNvGrpSpPr/>
          <p:nvPr/>
        </p:nvGrpSpPr>
        <p:grpSpPr>
          <a:xfrm>
            <a:off x="372707" y="3705259"/>
            <a:ext cx="133807" cy="168629"/>
            <a:chOff x="5333450" y="1307350"/>
            <a:chExt cx="117200" cy="147700"/>
          </a:xfrm>
        </p:grpSpPr>
        <p:sp>
          <p:nvSpPr>
            <p:cNvPr id="401" name="Google Shape;401;p19"/>
            <p:cNvSpPr/>
            <p:nvPr/>
          </p:nvSpPr>
          <p:spPr>
            <a:xfrm>
              <a:off x="5333450" y="1322600"/>
              <a:ext cx="117200" cy="132450"/>
            </a:xfrm>
            <a:custGeom>
              <a:rect b="b" l="l" r="r" t="t"/>
              <a:pathLst>
                <a:path extrusionOk="0" fill="none" h="5298" w="4688">
                  <a:moveTo>
                    <a:pt x="3544" y="0"/>
                  </a:moveTo>
                  <a:lnTo>
                    <a:pt x="4116" y="0"/>
                  </a:lnTo>
                  <a:lnTo>
                    <a:pt x="4116" y="0"/>
                  </a:lnTo>
                  <a:lnTo>
                    <a:pt x="4230" y="0"/>
                  </a:lnTo>
                  <a:lnTo>
                    <a:pt x="4345" y="38"/>
                  </a:lnTo>
                  <a:lnTo>
                    <a:pt x="4535" y="153"/>
                  </a:lnTo>
                  <a:lnTo>
                    <a:pt x="4650" y="343"/>
                  </a:lnTo>
                  <a:lnTo>
                    <a:pt x="4688" y="458"/>
                  </a:lnTo>
                  <a:lnTo>
                    <a:pt x="4688" y="572"/>
                  </a:lnTo>
                  <a:lnTo>
                    <a:pt x="4688" y="4688"/>
                  </a:lnTo>
                  <a:lnTo>
                    <a:pt x="4688" y="4688"/>
                  </a:lnTo>
                  <a:lnTo>
                    <a:pt x="4688" y="4802"/>
                  </a:lnTo>
                  <a:lnTo>
                    <a:pt x="4650" y="4917"/>
                  </a:lnTo>
                  <a:lnTo>
                    <a:pt x="4535" y="5107"/>
                  </a:lnTo>
                  <a:lnTo>
                    <a:pt x="4345" y="5260"/>
                  </a:lnTo>
                  <a:lnTo>
                    <a:pt x="4230" y="5298"/>
                  </a:lnTo>
                  <a:lnTo>
                    <a:pt x="4116" y="5298"/>
                  </a:lnTo>
                  <a:lnTo>
                    <a:pt x="572" y="5298"/>
                  </a:lnTo>
                  <a:lnTo>
                    <a:pt x="572" y="5298"/>
                  </a:lnTo>
                  <a:lnTo>
                    <a:pt x="457" y="5298"/>
                  </a:lnTo>
                  <a:lnTo>
                    <a:pt x="343" y="5260"/>
                  </a:lnTo>
                  <a:lnTo>
                    <a:pt x="153" y="5107"/>
                  </a:lnTo>
                  <a:lnTo>
                    <a:pt x="38" y="4917"/>
                  </a:lnTo>
                  <a:lnTo>
                    <a:pt x="0" y="4802"/>
                  </a:lnTo>
                  <a:lnTo>
                    <a:pt x="0" y="4688"/>
                  </a:lnTo>
                  <a:lnTo>
                    <a:pt x="0" y="572"/>
                  </a:lnTo>
                  <a:lnTo>
                    <a:pt x="0" y="572"/>
                  </a:lnTo>
                  <a:lnTo>
                    <a:pt x="0" y="458"/>
                  </a:lnTo>
                  <a:lnTo>
                    <a:pt x="38" y="343"/>
                  </a:lnTo>
                  <a:lnTo>
                    <a:pt x="153" y="153"/>
                  </a:lnTo>
                  <a:lnTo>
                    <a:pt x="343" y="38"/>
                  </a:lnTo>
                  <a:lnTo>
                    <a:pt x="457" y="0"/>
                  </a:lnTo>
                  <a:lnTo>
                    <a:pt x="572" y="0"/>
                  </a:lnTo>
                  <a:lnTo>
                    <a:pt x="1182" y="0"/>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5362975" y="1307350"/>
              <a:ext cx="59100" cy="29550"/>
            </a:xfrm>
            <a:custGeom>
              <a:rect b="b" l="l" r="r" t="t"/>
              <a:pathLst>
                <a:path extrusionOk="0" fill="none" h="1182" w="2364">
                  <a:moveTo>
                    <a:pt x="267" y="1"/>
                  </a:moveTo>
                  <a:lnTo>
                    <a:pt x="2059" y="1"/>
                  </a:lnTo>
                  <a:lnTo>
                    <a:pt x="2059" y="1"/>
                  </a:lnTo>
                  <a:lnTo>
                    <a:pt x="2173" y="39"/>
                  </a:lnTo>
                  <a:lnTo>
                    <a:pt x="2249" y="115"/>
                  </a:lnTo>
                  <a:lnTo>
                    <a:pt x="2325" y="191"/>
                  </a:lnTo>
                  <a:lnTo>
                    <a:pt x="2363" y="305"/>
                  </a:lnTo>
                  <a:lnTo>
                    <a:pt x="2363" y="877"/>
                  </a:lnTo>
                  <a:lnTo>
                    <a:pt x="2363" y="877"/>
                  </a:lnTo>
                  <a:lnTo>
                    <a:pt x="2325" y="991"/>
                  </a:lnTo>
                  <a:lnTo>
                    <a:pt x="2249" y="1106"/>
                  </a:lnTo>
                  <a:lnTo>
                    <a:pt x="2173" y="1182"/>
                  </a:lnTo>
                  <a:lnTo>
                    <a:pt x="2059" y="1182"/>
                  </a:lnTo>
                  <a:lnTo>
                    <a:pt x="267" y="1182"/>
                  </a:lnTo>
                  <a:lnTo>
                    <a:pt x="267" y="1182"/>
                  </a:lnTo>
                  <a:lnTo>
                    <a:pt x="153" y="1182"/>
                  </a:lnTo>
                  <a:lnTo>
                    <a:pt x="77" y="1106"/>
                  </a:lnTo>
                  <a:lnTo>
                    <a:pt x="1" y="991"/>
                  </a:lnTo>
                  <a:lnTo>
                    <a:pt x="1" y="877"/>
                  </a:lnTo>
                  <a:lnTo>
                    <a:pt x="1" y="305"/>
                  </a:lnTo>
                  <a:lnTo>
                    <a:pt x="1" y="305"/>
                  </a:lnTo>
                  <a:lnTo>
                    <a:pt x="1" y="191"/>
                  </a:lnTo>
                  <a:lnTo>
                    <a:pt x="77" y="115"/>
                  </a:lnTo>
                  <a:lnTo>
                    <a:pt x="153" y="39"/>
                  </a:lnTo>
                  <a:lnTo>
                    <a:pt x="267" y="1"/>
                  </a:lnTo>
                  <a:lnTo>
                    <a:pt x="267"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347682" y="2370153"/>
            <a:ext cx="183871" cy="177306"/>
            <a:chOff x="3409825" y="3832150"/>
            <a:chExt cx="161050" cy="155300"/>
          </a:xfrm>
        </p:grpSpPr>
        <p:sp>
          <p:nvSpPr>
            <p:cNvPr id="404" name="Google Shape;404;p19"/>
            <p:cNvSpPr/>
            <p:nvPr/>
          </p:nvSpPr>
          <p:spPr>
            <a:xfrm>
              <a:off x="3460325" y="3973150"/>
              <a:ext cx="14325" cy="14300"/>
            </a:xfrm>
            <a:custGeom>
              <a:rect b="b" l="l" r="r" t="t"/>
              <a:pathLst>
                <a:path extrusionOk="0" fill="none" h="572" w="573">
                  <a:moveTo>
                    <a:pt x="267" y="0"/>
                  </a:moveTo>
                  <a:lnTo>
                    <a:pt x="267" y="0"/>
                  </a:lnTo>
                  <a:lnTo>
                    <a:pt x="382" y="0"/>
                  </a:lnTo>
                  <a:lnTo>
                    <a:pt x="496" y="76"/>
                  </a:lnTo>
                  <a:lnTo>
                    <a:pt x="572" y="191"/>
                  </a:lnTo>
                  <a:lnTo>
                    <a:pt x="572" y="305"/>
                  </a:lnTo>
                  <a:lnTo>
                    <a:pt x="572" y="305"/>
                  </a:lnTo>
                  <a:lnTo>
                    <a:pt x="572" y="419"/>
                  </a:lnTo>
                  <a:lnTo>
                    <a:pt x="496" y="496"/>
                  </a:lnTo>
                  <a:lnTo>
                    <a:pt x="382" y="572"/>
                  </a:lnTo>
                  <a:lnTo>
                    <a:pt x="267" y="572"/>
                  </a:lnTo>
                  <a:lnTo>
                    <a:pt x="267" y="572"/>
                  </a:lnTo>
                  <a:lnTo>
                    <a:pt x="153" y="572"/>
                  </a:lnTo>
                  <a:lnTo>
                    <a:pt x="77" y="496"/>
                  </a:lnTo>
                  <a:lnTo>
                    <a:pt x="1" y="419"/>
                  </a:lnTo>
                  <a:lnTo>
                    <a:pt x="1" y="305"/>
                  </a:lnTo>
                  <a:lnTo>
                    <a:pt x="1" y="305"/>
                  </a:lnTo>
                  <a:lnTo>
                    <a:pt x="1" y="191"/>
                  </a:lnTo>
                  <a:lnTo>
                    <a:pt x="77" y="76"/>
                  </a:lnTo>
                  <a:lnTo>
                    <a:pt x="153" y="0"/>
                  </a:lnTo>
                  <a:lnTo>
                    <a:pt x="267" y="0"/>
                  </a:lnTo>
                  <a:lnTo>
                    <a:pt x="267"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3541300" y="3973150"/>
              <a:ext cx="14325" cy="14300"/>
            </a:xfrm>
            <a:custGeom>
              <a:rect b="b" l="l" r="r" t="t"/>
              <a:pathLst>
                <a:path extrusionOk="0" fill="none" h="572" w="573">
                  <a:moveTo>
                    <a:pt x="268" y="0"/>
                  </a:moveTo>
                  <a:lnTo>
                    <a:pt x="268" y="0"/>
                  </a:lnTo>
                  <a:lnTo>
                    <a:pt x="382" y="0"/>
                  </a:lnTo>
                  <a:lnTo>
                    <a:pt x="496" y="76"/>
                  </a:lnTo>
                  <a:lnTo>
                    <a:pt x="573" y="191"/>
                  </a:lnTo>
                  <a:lnTo>
                    <a:pt x="573" y="305"/>
                  </a:lnTo>
                  <a:lnTo>
                    <a:pt x="573" y="305"/>
                  </a:lnTo>
                  <a:lnTo>
                    <a:pt x="573" y="419"/>
                  </a:lnTo>
                  <a:lnTo>
                    <a:pt x="496" y="496"/>
                  </a:lnTo>
                  <a:lnTo>
                    <a:pt x="382" y="572"/>
                  </a:lnTo>
                  <a:lnTo>
                    <a:pt x="268" y="572"/>
                  </a:lnTo>
                  <a:lnTo>
                    <a:pt x="268" y="572"/>
                  </a:lnTo>
                  <a:lnTo>
                    <a:pt x="153" y="572"/>
                  </a:lnTo>
                  <a:lnTo>
                    <a:pt x="77" y="496"/>
                  </a:lnTo>
                  <a:lnTo>
                    <a:pt x="1" y="419"/>
                  </a:lnTo>
                  <a:lnTo>
                    <a:pt x="1" y="305"/>
                  </a:lnTo>
                  <a:lnTo>
                    <a:pt x="1" y="305"/>
                  </a:lnTo>
                  <a:lnTo>
                    <a:pt x="1" y="191"/>
                  </a:lnTo>
                  <a:lnTo>
                    <a:pt x="77" y="76"/>
                  </a:lnTo>
                  <a:lnTo>
                    <a:pt x="153" y="0"/>
                  </a:lnTo>
                  <a:lnTo>
                    <a:pt x="268" y="0"/>
                  </a:lnTo>
                  <a:lnTo>
                    <a:pt x="268"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3409825" y="3832150"/>
              <a:ext cx="161050" cy="110525"/>
            </a:xfrm>
            <a:custGeom>
              <a:rect b="b" l="l" r="r" t="t"/>
              <a:pathLst>
                <a:path extrusionOk="0" fill="none" h="4421" w="6442">
                  <a:moveTo>
                    <a:pt x="1" y="0"/>
                  </a:moveTo>
                  <a:lnTo>
                    <a:pt x="1144" y="0"/>
                  </a:lnTo>
                  <a:lnTo>
                    <a:pt x="1906" y="3925"/>
                  </a:lnTo>
                  <a:lnTo>
                    <a:pt x="1906" y="3925"/>
                  </a:lnTo>
                  <a:lnTo>
                    <a:pt x="1982" y="4116"/>
                  </a:lnTo>
                  <a:lnTo>
                    <a:pt x="2135" y="4268"/>
                  </a:lnTo>
                  <a:lnTo>
                    <a:pt x="2287" y="4383"/>
                  </a:lnTo>
                  <a:lnTo>
                    <a:pt x="2516" y="4421"/>
                  </a:lnTo>
                  <a:lnTo>
                    <a:pt x="5374" y="4421"/>
                  </a:lnTo>
                  <a:lnTo>
                    <a:pt x="5374" y="4421"/>
                  </a:lnTo>
                  <a:lnTo>
                    <a:pt x="5565" y="4383"/>
                  </a:lnTo>
                  <a:lnTo>
                    <a:pt x="5755" y="4268"/>
                  </a:lnTo>
                  <a:lnTo>
                    <a:pt x="5870" y="4116"/>
                  </a:lnTo>
                  <a:lnTo>
                    <a:pt x="5946" y="3925"/>
                  </a:lnTo>
                  <a:lnTo>
                    <a:pt x="6441" y="1448"/>
                  </a:lnTo>
                  <a:lnTo>
                    <a:pt x="1449" y="1448"/>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9"/>
          <p:cNvSpPr txBox="1"/>
          <p:nvPr>
            <p:ph idx="4294967295" type="body"/>
          </p:nvPr>
        </p:nvSpPr>
        <p:spPr>
          <a:xfrm>
            <a:off x="457000" y="1563925"/>
            <a:ext cx="2473800" cy="642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000"/>
              <a:t>Original Total Variables: 1.8k</a:t>
            </a:r>
            <a:endParaRPr sz="1000"/>
          </a:p>
        </p:txBody>
      </p:sp>
      <p:sp>
        <p:nvSpPr>
          <p:cNvPr id="408" name="Google Shape;408;p19"/>
          <p:cNvSpPr txBox="1"/>
          <p:nvPr>
            <p:ph idx="4294967295" type="body"/>
          </p:nvPr>
        </p:nvSpPr>
        <p:spPr>
          <a:xfrm>
            <a:off x="3138313" y="1563925"/>
            <a:ext cx="2473800" cy="460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000"/>
              <a:t>Resulting Total Variables: 152</a:t>
            </a:r>
            <a:endParaRPr sz="1000"/>
          </a:p>
        </p:txBody>
      </p:sp>
      <p:grpSp>
        <p:nvGrpSpPr>
          <p:cNvPr id="409" name="Google Shape;409;p19"/>
          <p:cNvGrpSpPr/>
          <p:nvPr/>
        </p:nvGrpSpPr>
        <p:grpSpPr>
          <a:xfrm>
            <a:off x="625966" y="-157824"/>
            <a:ext cx="999312" cy="999312"/>
            <a:chOff x="348199" y="179450"/>
            <a:chExt cx="1116300" cy="1116300"/>
          </a:xfrm>
        </p:grpSpPr>
        <p:sp>
          <p:nvSpPr>
            <p:cNvPr id="410" name="Google Shape;410;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9"/>
          <p:cNvSpPr txBox="1"/>
          <p:nvPr/>
        </p:nvSpPr>
        <p:spPr>
          <a:xfrm>
            <a:off x="3433975" y="3748925"/>
            <a:ext cx="1990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
                <a:latin typeface="Nunito"/>
                <a:ea typeface="Nunito"/>
                <a:cs typeface="Nunito"/>
                <a:sym typeface="Nunito"/>
              </a:rPr>
              <a:t>Examinations Data: </a:t>
            </a:r>
            <a:endParaRPr i="1" sz="600">
              <a:latin typeface="Nunito"/>
              <a:ea typeface="Nunito"/>
              <a:cs typeface="Nunito"/>
              <a:sym typeface="Nunito"/>
            </a:endParaRPr>
          </a:p>
          <a:p>
            <a:pPr indent="0" lvl="0" marL="0" rtl="0" algn="ctr">
              <a:spcBef>
                <a:spcPts val="0"/>
              </a:spcBef>
              <a:spcAft>
                <a:spcPts val="0"/>
              </a:spcAft>
              <a:buNone/>
            </a:pPr>
            <a:r>
              <a:rPr i="1" lang="en" sz="600">
                <a:latin typeface="Nunito"/>
                <a:ea typeface="Nunito"/>
                <a:cs typeface="Nunito"/>
                <a:sym typeface="Nunito"/>
              </a:rPr>
              <a:t>Distribution of Columns by the Percentage of Missing Values in the Column </a:t>
            </a:r>
            <a:endParaRPr i="1" sz="600">
              <a:latin typeface="Nunito"/>
              <a:ea typeface="Nunito"/>
              <a:cs typeface="Nunito"/>
              <a:sym typeface="Nunito"/>
            </a:endParaRPr>
          </a:p>
          <a:p>
            <a:pPr indent="0" lvl="0" marL="0" rtl="0" algn="ctr">
              <a:spcBef>
                <a:spcPts val="0"/>
              </a:spcBef>
              <a:spcAft>
                <a:spcPts val="0"/>
              </a:spcAft>
              <a:buNone/>
            </a:pPr>
            <a:r>
              <a:rPr i="1" lang="en" sz="600">
                <a:latin typeface="Nunito"/>
                <a:ea typeface="Nunito"/>
                <a:cs typeface="Nunito"/>
                <a:sym typeface="Nunito"/>
              </a:rPr>
              <a:t>(e.g. 13 variables had 95%+ missing values)</a:t>
            </a:r>
            <a:endParaRPr i="1" sz="600">
              <a:latin typeface="Nunito"/>
              <a:ea typeface="Nunito"/>
              <a:cs typeface="Nunito"/>
              <a:sym typeface="Nunito"/>
            </a:endParaRPr>
          </a:p>
        </p:txBody>
      </p:sp>
      <p:pic>
        <p:nvPicPr>
          <p:cNvPr id="413" name="Google Shape;413;p19"/>
          <p:cNvPicPr preferRelativeResize="0"/>
          <p:nvPr/>
        </p:nvPicPr>
        <p:blipFill>
          <a:blip r:embed="rId5">
            <a:alphaModFix/>
          </a:blip>
          <a:stretch>
            <a:fillRect/>
          </a:stretch>
        </p:blipFill>
        <p:spPr>
          <a:xfrm>
            <a:off x="2053968" y="4407952"/>
            <a:ext cx="551926" cy="393200"/>
          </a:xfrm>
          <a:prstGeom prst="rect">
            <a:avLst/>
          </a:prstGeom>
          <a:noFill/>
          <a:ln>
            <a:noFill/>
          </a:ln>
        </p:spPr>
      </p:pic>
      <p:sp>
        <p:nvSpPr>
          <p:cNvPr id="414" name="Google Shape;414;p19"/>
          <p:cNvSpPr txBox="1"/>
          <p:nvPr/>
        </p:nvSpPr>
        <p:spPr>
          <a:xfrm>
            <a:off x="277925" y="4455500"/>
            <a:ext cx="1402200" cy="246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 sz="1600">
                <a:solidFill>
                  <a:srgbClr val="D9D9D9"/>
                </a:solidFill>
                <a:latin typeface="Nunito"/>
                <a:ea typeface="Nunito"/>
                <a:cs typeface="Nunito"/>
                <a:sym typeface="Nunito"/>
              </a:rPr>
              <a:t>Dataset Source</a:t>
            </a:r>
            <a:endParaRPr sz="100">
              <a:solidFill>
                <a:srgbClr val="D9D9D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0"/>
          <p:cNvSpPr/>
          <p:nvPr/>
        </p:nvSpPr>
        <p:spPr>
          <a:xfrm>
            <a:off x="5956075" y="1225475"/>
            <a:ext cx="3833100" cy="39180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20"/>
          <p:cNvGrpSpPr/>
          <p:nvPr/>
        </p:nvGrpSpPr>
        <p:grpSpPr>
          <a:xfrm>
            <a:off x="625966" y="223176"/>
            <a:ext cx="999312" cy="999312"/>
            <a:chOff x="348199" y="179450"/>
            <a:chExt cx="1116300" cy="1116300"/>
          </a:xfrm>
        </p:grpSpPr>
        <p:sp>
          <p:nvSpPr>
            <p:cNvPr id="421" name="Google Shape;421;p2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0"/>
          <p:cNvSpPr txBox="1"/>
          <p:nvPr>
            <p:ph idx="4294967295" type="title"/>
          </p:nvPr>
        </p:nvSpPr>
        <p:spPr>
          <a:xfrm>
            <a:off x="1190925" y="530460"/>
            <a:ext cx="7743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EDA and Key Variables</a:t>
            </a:r>
            <a:endParaRPr/>
          </a:p>
        </p:txBody>
      </p:sp>
      <p:grpSp>
        <p:nvGrpSpPr>
          <p:cNvPr id="424" name="Google Shape;424;p20"/>
          <p:cNvGrpSpPr/>
          <p:nvPr/>
        </p:nvGrpSpPr>
        <p:grpSpPr>
          <a:xfrm>
            <a:off x="670695" y="1734364"/>
            <a:ext cx="444176" cy="444176"/>
            <a:chOff x="348199" y="179450"/>
            <a:chExt cx="1116300" cy="1116300"/>
          </a:xfrm>
        </p:grpSpPr>
        <p:sp>
          <p:nvSpPr>
            <p:cNvPr id="425" name="Google Shape;425;p2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7" name="Google Shape;427;p20"/>
          <p:cNvCxnSpPr/>
          <p:nvPr/>
        </p:nvCxnSpPr>
        <p:spPr>
          <a:xfrm>
            <a:off x="-187200" y="1956450"/>
            <a:ext cx="9383700" cy="0"/>
          </a:xfrm>
          <a:prstGeom prst="straightConnector1">
            <a:avLst/>
          </a:prstGeom>
          <a:noFill/>
          <a:ln cap="flat" cmpd="sng" w="9525">
            <a:solidFill>
              <a:srgbClr val="CFC9BD"/>
            </a:solidFill>
            <a:prstDash val="solid"/>
            <a:round/>
            <a:headEnd len="med" w="med" type="none"/>
            <a:tailEnd len="med" w="med" type="none"/>
          </a:ln>
        </p:spPr>
      </p:cxnSp>
      <p:sp>
        <p:nvSpPr>
          <p:cNvPr id="428" name="Google Shape;428;p20"/>
          <p:cNvSpPr txBox="1"/>
          <p:nvPr>
            <p:ph idx="4294967295" type="body"/>
          </p:nvPr>
        </p:nvSpPr>
        <p:spPr>
          <a:xfrm>
            <a:off x="930775" y="1047300"/>
            <a:ext cx="4831200" cy="909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EDA</a:t>
            </a:r>
            <a:endParaRPr sz="1100"/>
          </a:p>
        </p:txBody>
      </p:sp>
      <p:grpSp>
        <p:nvGrpSpPr>
          <p:cNvPr id="429" name="Google Shape;429;p20"/>
          <p:cNvGrpSpPr/>
          <p:nvPr/>
        </p:nvGrpSpPr>
        <p:grpSpPr>
          <a:xfrm>
            <a:off x="6145770" y="1734364"/>
            <a:ext cx="444176" cy="444176"/>
            <a:chOff x="348199" y="179450"/>
            <a:chExt cx="1116300" cy="1116300"/>
          </a:xfrm>
        </p:grpSpPr>
        <p:sp>
          <p:nvSpPr>
            <p:cNvPr id="430" name="Google Shape;430;p2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0"/>
          <p:cNvSpPr txBox="1"/>
          <p:nvPr>
            <p:ph idx="4294967295" type="body"/>
          </p:nvPr>
        </p:nvSpPr>
        <p:spPr>
          <a:xfrm>
            <a:off x="6374375" y="2098998"/>
            <a:ext cx="2744400" cy="224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Our team’s research on what is linked to elevated blood pressure encompassed medical websites and journals such as cdc.gov, mayoclinic.org, and a research paper from the journal of the American College of Cardiology.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From those sources, we hypothesized weight, age, high sodium diet, and alcohol consumption would all be predictive factors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i="1" lang="en" sz="900"/>
              <a:t>Significant Variables from Preliminary Model:</a:t>
            </a:r>
            <a:endParaRPr i="1" sz="900"/>
          </a:p>
          <a:p>
            <a:pPr indent="0" lvl="0" marL="457200" rtl="0" algn="l">
              <a:lnSpc>
                <a:spcPct val="115000"/>
              </a:lnSpc>
              <a:spcBef>
                <a:spcPts val="0"/>
              </a:spcBef>
              <a:spcAft>
                <a:spcPts val="0"/>
              </a:spcAft>
              <a:buNone/>
            </a:pPr>
            <a:r>
              <a:rPr lang="en" sz="900"/>
              <a:t>BMXWT: Weight (kg)</a:t>
            </a:r>
            <a:endParaRPr sz="900"/>
          </a:p>
          <a:p>
            <a:pPr indent="0" lvl="0" marL="457200" rtl="0" algn="l">
              <a:lnSpc>
                <a:spcPct val="115000"/>
              </a:lnSpc>
              <a:spcBef>
                <a:spcPts val="0"/>
              </a:spcBef>
              <a:spcAft>
                <a:spcPts val="0"/>
              </a:spcAft>
              <a:buNone/>
            </a:pPr>
            <a:r>
              <a:rPr lang="en" sz="900"/>
              <a:t>LDBTCSI: Total Cholesterol (mmol/L)</a:t>
            </a:r>
            <a:endParaRPr sz="900"/>
          </a:p>
          <a:p>
            <a:pPr indent="0" lvl="0" marL="457200" rtl="0" algn="l">
              <a:lnSpc>
                <a:spcPct val="115000"/>
              </a:lnSpc>
              <a:spcBef>
                <a:spcPts val="0"/>
              </a:spcBef>
              <a:spcAft>
                <a:spcPts val="0"/>
              </a:spcAft>
              <a:buNone/>
            </a:pPr>
            <a:r>
              <a:rPr lang="en" sz="900"/>
              <a:t>RIAGENDR: Gender of Participant</a:t>
            </a:r>
            <a:endParaRPr sz="900"/>
          </a:p>
          <a:p>
            <a:pPr indent="0" lvl="0" marL="457200" rtl="0" algn="l">
              <a:lnSpc>
                <a:spcPct val="115000"/>
              </a:lnSpc>
              <a:spcBef>
                <a:spcPts val="0"/>
              </a:spcBef>
              <a:spcAft>
                <a:spcPts val="0"/>
              </a:spcAft>
              <a:buNone/>
            </a:pPr>
            <a:r>
              <a:rPr lang="en" sz="900"/>
              <a:t>RIDAGEYR: Age of Participant (Years)</a:t>
            </a:r>
            <a:endParaRPr sz="9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900"/>
          </a:p>
          <a:p>
            <a:pPr indent="0" lvl="0" marL="457200" rtl="0" algn="l">
              <a:lnSpc>
                <a:spcPct val="115000"/>
              </a:lnSpc>
              <a:spcBef>
                <a:spcPts val="0"/>
              </a:spcBef>
              <a:spcAft>
                <a:spcPts val="0"/>
              </a:spcAft>
              <a:buNone/>
            </a:pPr>
            <a:r>
              <a:t/>
            </a:r>
            <a:endParaRPr sz="900"/>
          </a:p>
          <a:p>
            <a:pPr indent="0" lvl="0" marL="457200" rtl="0" algn="l">
              <a:lnSpc>
                <a:spcPct val="115000"/>
              </a:lnSpc>
              <a:spcBef>
                <a:spcPts val="0"/>
              </a:spcBef>
              <a:spcAft>
                <a:spcPts val="0"/>
              </a:spcAft>
              <a:buNone/>
            </a:pPr>
            <a:r>
              <a:t/>
            </a:r>
            <a:endParaRPr sz="900"/>
          </a:p>
        </p:txBody>
      </p:sp>
      <p:sp>
        <p:nvSpPr>
          <p:cNvPr id="433" name="Google Shape;433;p20"/>
          <p:cNvSpPr txBox="1"/>
          <p:nvPr>
            <p:ph idx="4294967295" type="body"/>
          </p:nvPr>
        </p:nvSpPr>
        <p:spPr>
          <a:xfrm>
            <a:off x="6384525" y="1225475"/>
            <a:ext cx="1685400" cy="731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Key Variables</a:t>
            </a:r>
            <a:endParaRPr sz="1100"/>
          </a:p>
        </p:txBody>
      </p:sp>
      <p:grpSp>
        <p:nvGrpSpPr>
          <p:cNvPr id="434" name="Google Shape;434;p20"/>
          <p:cNvGrpSpPr/>
          <p:nvPr/>
        </p:nvGrpSpPr>
        <p:grpSpPr>
          <a:xfrm>
            <a:off x="6726871" y="4090924"/>
            <a:ext cx="134606" cy="106870"/>
            <a:chOff x="4677950" y="4269450"/>
            <a:chExt cx="162000" cy="128650"/>
          </a:xfrm>
        </p:grpSpPr>
        <p:sp>
          <p:nvSpPr>
            <p:cNvPr id="435" name="Google Shape;435;p20"/>
            <p:cNvSpPr/>
            <p:nvPr/>
          </p:nvSpPr>
          <p:spPr>
            <a:xfrm>
              <a:off x="4677950" y="4269450"/>
              <a:ext cx="110550" cy="95300"/>
            </a:xfrm>
            <a:custGeom>
              <a:rect b="b" l="l" r="r" t="t"/>
              <a:pathLst>
                <a:path extrusionOk="0" fill="none" h="3812" w="4422">
                  <a:moveTo>
                    <a:pt x="0" y="0"/>
                  </a:moveTo>
                  <a:lnTo>
                    <a:pt x="4421" y="0"/>
                  </a:lnTo>
                  <a:lnTo>
                    <a:pt x="4421" y="3811"/>
                  </a:lnTo>
                  <a:lnTo>
                    <a:pt x="0" y="3811"/>
                  </a:lnTo>
                  <a:lnTo>
                    <a:pt x="0"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4788475" y="4305650"/>
              <a:ext cx="51475" cy="59100"/>
            </a:xfrm>
            <a:custGeom>
              <a:rect b="b" l="l" r="r" t="t"/>
              <a:pathLst>
                <a:path extrusionOk="0" fill="none" h="2364" w="2059">
                  <a:moveTo>
                    <a:pt x="0" y="1"/>
                  </a:moveTo>
                  <a:lnTo>
                    <a:pt x="1143" y="1"/>
                  </a:lnTo>
                  <a:lnTo>
                    <a:pt x="2058" y="915"/>
                  </a:lnTo>
                  <a:lnTo>
                    <a:pt x="2058" y="2363"/>
                  </a:lnTo>
                  <a:lnTo>
                    <a:pt x="0" y="2363"/>
                  </a:lnTo>
                  <a:lnTo>
                    <a:pt x="0"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4696050" y="4360925"/>
              <a:ext cx="36225" cy="37175"/>
            </a:xfrm>
            <a:custGeom>
              <a:rect b="b" l="l" r="r" t="t"/>
              <a:pathLst>
                <a:path extrusionOk="0" fill="none" h="1487" w="1449">
                  <a:moveTo>
                    <a:pt x="725" y="0"/>
                  </a:moveTo>
                  <a:lnTo>
                    <a:pt x="725" y="0"/>
                  </a:lnTo>
                  <a:lnTo>
                    <a:pt x="877" y="38"/>
                  </a:lnTo>
                  <a:lnTo>
                    <a:pt x="1029" y="76"/>
                  </a:lnTo>
                  <a:lnTo>
                    <a:pt x="1144" y="152"/>
                  </a:lnTo>
                  <a:lnTo>
                    <a:pt x="1258" y="229"/>
                  </a:lnTo>
                  <a:lnTo>
                    <a:pt x="1334" y="343"/>
                  </a:lnTo>
                  <a:lnTo>
                    <a:pt x="1411" y="457"/>
                  </a:lnTo>
                  <a:lnTo>
                    <a:pt x="1449" y="610"/>
                  </a:lnTo>
                  <a:lnTo>
                    <a:pt x="1449" y="762"/>
                  </a:lnTo>
                  <a:lnTo>
                    <a:pt x="1449" y="762"/>
                  </a:lnTo>
                  <a:lnTo>
                    <a:pt x="1449" y="915"/>
                  </a:lnTo>
                  <a:lnTo>
                    <a:pt x="1411" y="1029"/>
                  </a:lnTo>
                  <a:lnTo>
                    <a:pt x="1334" y="1143"/>
                  </a:lnTo>
                  <a:lnTo>
                    <a:pt x="1258" y="1258"/>
                  </a:lnTo>
                  <a:lnTo>
                    <a:pt x="1144" y="1372"/>
                  </a:lnTo>
                  <a:lnTo>
                    <a:pt x="1029" y="1410"/>
                  </a:lnTo>
                  <a:lnTo>
                    <a:pt x="877" y="1486"/>
                  </a:lnTo>
                  <a:lnTo>
                    <a:pt x="725" y="1486"/>
                  </a:lnTo>
                  <a:lnTo>
                    <a:pt x="725" y="1486"/>
                  </a:lnTo>
                  <a:lnTo>
                    <a:pt x="572" y="1486"/>
                  </a:lnTo>
                  <a:lnTo>
                    <a:pt x="458" y="1410"/>
                  </a:lnTo>
                  <a:lnTo>
                    <a:pt x="305" y="1372"/>
                  </a:lnTo>
                  <a:lnTo>
                    <a:pt x="191" y="1258"/>
                  </a:lnTo>
                  <a:lnTo>
                    <a:pt x="115" y="1143"/>
                  </a:lnTo>
                  <a:lnTo>
                    <a:pt x="39" y="1029"/>
                  </a:lnTo>
                  <a:lnTo>
                    <a:pt x="0" y="915"/>
                  </a:lnTo>
                  <a:lnTo>
                    <a:pt x="0" y="762"/>
                  </a:lnTo>
                  <a:lnTo>
                    <a:pt x="0" y="762"/>
                  </a:lnTo>
                  <a:lnTo>
                    <a:pt x="0" y="610"/>
                  </a:lnTo>
                  <a:lnTo>
                    <a:pt x="39" y="457"/>
                  </a:lnTo>
                  <a:lnTo>
                    <a:pt x="115" y="343"/>
                  </a:lnTo>
                  <a:lnTo>
                    <a:pt x="191" y="229"/>
                  </a:lnTo>
                  <a:lnTo>
                    <a:pt x="305" y="152"/>
                  </a:lnTo>
                  <a:lnTo>
                    <a:pt x="458" y="76"/>
                  </a:lnTo>
                  <a:lnTo>
                    <a:pt x="572" y="38"/>
                  </a:lnTo>
                  <a:lnTo>
                    <a:pt x="725" y="0"/>
                  </a:lnTo>
                  <a:lnTo>
                    <a:pt x="725"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4791325" y="4360925"/>
              <a:ext cx="37175" cy="37175"/>
            </a:xfrm>
            <a:custGeom>
              <a:rect b="b" l="l" r="r" t="t"/>
              <a:pathLst>
                <a:path extrusionOk="0" fill="none" h="1487" w="1487">
                  <a:moveTo>
                    <a:pt x="763" y="0"/>
                  </a:moveTo>
                  <a:lnTo>
                    <a:pt x="763" y="0"/>
                  </a:lnTo>
                  <a:lnTo>
                    <a:pt x="877" y="38"/>
                  </a:lnTo>
                  <a:lnTo>
                    <a:pt x="1029" y="76"/>
                  </a:lnTo>
                  <a:lnTo>
                    <a:pt x="1144" y="152"/>
                  </a:lnTo>
                  <a:lnTo>
                    <a:pt x="1258" y="229"/>
                  </a:lnTo>
                  <a:lnTo>
                    <a:pt x="1372" y="343"/>
                  </a:lnTo>
                  <a:lnTo>
                    <a:pt x="1411" y="457"/>
                  </a:lnTo>
                  <a:lnTo>
                    <a:pt x="1449" y="610"/>
                  </a:lnTo>
                  <a:lnTo>
                    <a:pt x="1487" y="762"/>
                  </a:lnTo>
                  <a:lnTo>
                    <a:pt x="1487" y="762"/>
                  </a:lnTo>
                  <a:lnTo>
                    <a:pt x="1449" y="915"/>
                  </a:lnTo>
                  <a:lnTo>
                    <a:pt x="1411" y="1029"/>
                  </a:lnTo>
                  <a:lnTo>
                    <a:pt x="1372" y="1143"/>
                  </a:lnTo>
                  <a:lnTo>
                    <a:pt x="1258" y="1258"/>
                  </a:lnTo>
                  <a:lnTo>
                    <a:pt x="1144" y="1372"/>
                  </a:lnTo>
                  <a:lnTo>
                    <a:pt x="1029" y="1410"/>
                  </a:lnTo>
                  <a:lnTo>
                    <a:pt x="877" y="1486"/>
                  </a:lnTo>
                  <a:lnTo>
                    <a:pt x="763" y="1486"/>
                  </a:lnTo>
                  <a:lnTo>
                    <a:pt x="763" y="1486"/>
                  </a:lnTo>
                  <a:lnTo>
                    <a:pt x="610" y="1486"/>
                  </a:lnTo>
                  <a:lnTo>
                    <a:pt x="458" y="1410"/>
                  </a:lnTo>
                  <a:lnTo>
                    <a:pt x="343" y="1372"/>
                  </a:lnTo>
                  <a:lnTo>
                    <a:pt x="229" y="1258"/>
                  </a:lnTo>
                  <a:lnTo>
                    <a:pt x="153" y="1143"/>
                  </a:lnTo>
                  <a:lnTo>
                    <a:pt x="77" y="1029"/>
                  </a:lnTo>
                  <a:lnTo>
                    <a:pt x="39" y="915"/>
                  </a:lnTo>
                  <a:lnTo>
                    <a:pt x="0" y="762"/>
                  </a:lnTo>
                  <a:lnTo>
                    <a:pt x="0" y="762"/>
                  </a:lnTo>
                  <a:lnTo>
                    <a:pt x="39" y="610"/>
                  </a:lnTo>
                  <a:lnTo>
                    <a:pt x="77" y="457"/>
                  </a:lnTo>
                  <a:lnTo>
                    <a:pt x="153" y="343"/>
                  </a:lnTo>
                  <a:lnTo>
                    <a:pt x="229" y="229"/>
                  </a:lnTo>
                  <a:lnTo>
                    <a:pt x="343" y="152"/>
                  </a:lnTo>
                  <a:lnTo>
                    <a:pt x="458" y="76"/>
                  </a:lnTo>
                  <a:lnTo>
                    <a:pt x="610" y="38"/>
                  </a:lnTo>
                  <a:lnTo>
                    <a:pt x="763" y="0"/>
                  </a:lnTo>
                  <a:lnTo>
                    <a:pt x="763"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0"/>
          <p:cNvGrpSpPr/>
          <p:nvPr/>
        </p:nvGrpSpPr>
        <p:grpSpPr>
          <a:xfrm>
            <a:off x="6728288" y="4375408"/>
            <a:ext cx="134601" cy="150834"/>
            <a:chOff x="267650" y="4691525"/>
            <a:chExt cx="118175" cy="132450"/>
          </a:xfrm>
        </p:grpSpPr>
        <p:sp>
          <p:nvSpPr>
            <p:cNvPr id="440" name="Google Shape;440;p20"/>
            <p:cNvSpPr/>
            <p:nvPr/>
          </p:nvSpPr>
          <p:spPr>
            <a:xfrm>
              <a:off x="267650" y="4779175"/>
              <a:ext cx="118175" cy="44800"/>
            </a:xfrm>
            <a:custGeom>
              <a:rect b="b" l="l" r="r" t="t"/>
              <a:pathLst>
                <a:path extrusionOk="0" fill="none" h="1792" w="4727">
                  <a:moveTo>
                    <a:pt x="4726" y="1791"/>
                  </a:moveTo>
                  <a:lnTo>
                    <a:pt x="4726" y="1182"/>
                  </a:lnTo>
                  <a:lnTo>
                    <a:pt x="4726" y="1182"/>
                  </a:lnTo>
                  <a:lnTo>
                    <a:pt x="4688" y="953"/>
                  </a:lnTo>
                  <a:lnTo>
                    <a:pt x="4650" y="724"/>
                  </a:lnTo>
                  <a:lnTo>
                    <a:pt x="4536" y="534"/>
                  </a:lnTo>
                  <a:lnTo>
                    <a:pt x="4383" y="343"/>
                  </a:lnTo>
                  <a:lnTo>
                    <a:pt x="4193" y="229"/>
                  </a:lnTo>
                  <a:lnTo>
                    <a:pt x="4002" y="115"/>
                  </a:lnTo>
                  <a:lnTo>
                    <a:pt x="3773" y="38"/>
                  </a:lnTo>
                  <a:lnTo>
                    <a:pt x="3545" y="0"/>
                  </a:lnTo>
                  <a:lnTo>
                    <a:pt x="1182" y="0"/>
                  </a:lnTo>
                  <a:lnTo>
                    <a:pt x="1182" y="0"/>
                  </a:lnTo>
                  <a:lnTo>
                    <a:pt x="953" y="38"/>
                  </a:lnTo>
                  <a:lnTo>
                    <a:pt x="725" y="115"/>
                  </a:lnTo>
                  <a:lnTo>
                    <a:pt x="534" y="229"/>
                  </a:lnTo>
                  <a:lnTo>
                    <a:pt x="343" y="343"/>
                  </a:lnTo>
                  <a:lnTo>
                    <a:pt x="229" y="534"/>
                  </a:lnTo>
                  <a:lnTo>
                    <a:pt x="115" y="724"/>
                  </a:lnTo>
                  <a:lnTo>
                    <a:pt x="39" y="953"/>
                  </a:lnTo>
                  <a:lnTo>
                    <a:pt x="0" y="1182"/>
                  </a:lnTo>
                  <a:lnTo>
                    <a:pt x="0" y="1791"/>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297175" y="4691525"/>
              <a:ext cx="59100" cy="59075"/>
            </a:xfrm>
            <a:custGeom>
              <a:rect b="b" l="l" r="r" t="t"/>
              <a:pathLst>
                <a:path extrusionOk="0" fill="none" h="2363" w="2364">
                  <a:moveTo>
                    <a:pt x="1182" y="0"/>
                  </a:moveTo>
                  <a:lnTo>
                    <a:pt x="1182" y="0"/>
                  </a:lnTo>
                  <a:lnTo>
                    <a:pt x="1411" y="0"/>
                  </a:lnTo>
                  <a:lnTo>
                    <a:pt x="1640" y="76"/>
                  </a:lnTo>
                  <a:lnTo>
                    <a:pt x="1830" y="191"/>
                  </a:lnTo>
                  <a:lnTo>
                    <a:pt x="2021" y="343"/>
                  </a:lnTo>
                  <a:lnTo>
                    <a:pt x="2173" y="496"/>
                  </a:lnTo>
                  <a:lnTo>
                    <a:pt x="2287" y="724"/>
                  </a:lnTo>
                  <a:lnTo>
                    <a:pt x="2326" y="915"/>
                  </a:lnTo>
                  <a:lnTo>
                    <a:pt x="2364" y="1182"/>
                  </a:lnTo>
                  <a:lnTo>
                    <a:pt x="2364" y="1182"/>
                  </a:lnTo>
                  <a:lnTo>
                    <a:pt x="2326" y="1410"/>
                  </a:lnTo>
                  <a:lnTo>
                    <a:pt x="2287" y="1639"/>
                  </a:lnTo>
                  <a:lnTo>
                    <a:pt x="2173" y="1829"/>
                  </a:lnTo>
                  <a:lnTo>
                    <a:pt x="2021" y="1982"/>
                  </a:lnTo>
                  <a:lnTo>
                    <a:pt x="1830" y="2134"/>
                  </a:lnTo>
                  <a:lnTo>
                    <a:pt x="1640" y="2249"/>
                  </a:lnTo>
                  <a:lnTo>
                    <a:pt x="1411" y="2325"/>
                  </a:lnTo>
                  <a:lnTo>
                    <a:pt x="1182" y="2363"/>
                  </a:lnTo>
                  <a:lnTo>
                    <a:pt x="1182" y="2363"/>
                  </a:lnTo>
                  <a:lnTo>
                    <a:pt x="954" y="2325"/>
                  </a:lnTo>
                  <a:lnTo>
                    <a:pt x="725" y="2249"/>
                  </a:lnTo>
                  <a:lnTo>
                    <a:pt x="534" y="2134"/>
                  </a:lnTo>
                  <a:lnTo>
                    <a:pt x="344" y="1982"/>
                  </a:lnTo>
                  <a:lnTo>
                    <a:pt x="229" y="1829"/>
                  </a:lnTo>
                  <a:lnTo>
                    <a:pt x="115" y="1639"/>
                  </a:lnTo>
                  <a:lnTo>
                    <a:pt x="39" y="1410"/>
                  </a:lnTo>
                  <a:lnTo>
                    <a:pt x="1" y="1182"/>
                  </a:lnTo>
                  <a:lnTo>
                    <a:pt x="1" y="1182"/>
                  </a:lnTo>
                  <a:lnTo>
                    <a:pt x="39" y="915"/>
                  </a:lnTo>
                  <a:lnTo>
                    <a:pt x="115" y="724"/>
                  </a:lnTo>
                  <a:lnTo>
                    <a:pt x="229" y="496"/>
                  </a:lnTo>
                  <a:lnTo>
                    <a:pt x="344" y="343"/>
                  </a:lnTo>
                  <a:lnTo>
                    <a:pt x="534" y="191"/>
                  </a:lnTo>
                  <a:lnTo>
                    <a:pt x="725" y="76"/>
                  </a:lnTo>
                  <a:lnTo>
                    <a:pt x="954" y="0"/>
                  </a:lnTo>
                  <a:lnTo>
                    <a:pt x="1182" y="0"/>
                  </a:lnTo>
                  <a:lnTo>
                    <a:pt x="1182" y="0"/>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0"/>
          <p:cNvSpPr/>
          <p:nvPr/>
        </p:nvSpPr>
        <p:spPr>
          <a:xfrm>
            <a:off x="6726859" y="4249768"/>
            <a:ext cx="134624" cy="117180"/>
          </a:xfrm>
          <a:custGeom>
            <a:rect b="b" l="l" r="r" t="t"/>
            <a:pathLst>
              <a:path extrusionOk="0" fill="none" h="5374" w="6174">
                <a:moveTo>
                  <a:pt x="5679" y="458"/>
                </a:moveTo>
                <a:lnTo>
                  <a:pt x="5679" y="458"/>
                </a:lnTo>
                <a:lnTo>
                  <a:pt x="5450" y="267"/>
                </a:lnTo>
                <a:lnTo>
                  <a:pt x="5145" y="115"/>
                </a:lnTo>
                <a:lnTo>
                  <a:pt x="4840" y="38"/>
                </a:lnTo>
                <a:lnTo>
                  <a:pt x="4535" y="0"/>
                </a:lnTo>
                <a:lnTo>
                  <a:pt x="4230" y="38"/>
                </a:lnTo>
                <a:lnTo>
                  <a:pt x="3925" y="115"/>
                </a:lnTo>
                <a:lnTo>
                  <a:pt x="3659" y="267"/>
                </a:lnTo>
                <a:lnTo>
                  <a:pt x="3392" y="458"/>
                </a:lnTo>
                <a:lnTo>
                  <a:pt x="3392" y="458"/>
                </a:lnTo>
                <a:lnTo>
                  <a:pt x="3392" y="458"/>
                </a:lnTo>
                <a:lnTo>
                  <a:pt x="3087" y="801"/>
                </a:lnTo>
                <a:lnTo>
                  <a:pt x="2782" y="458"/>
                </a:lnTo>
                <a:lnTo>
                  <a:pt x="2782" y="458"/>
                </a:lnTo>
                <a:lnTo>
                  <a:pt x="2515" y="267"/>
                </a:lnTo>
                <a:lnTo>
                  <a:pt x="2249" y="115"/>
                </a:lnTo>
                <a:lnTo>
                  <a:pt x="1944" y="38"/>
                </a:lnTo>
                <a:lnTo>
                  <a:pt x="1639" y="0"/>
                </a:lnTo>
                <a:lnTo>
                  <a:pt x="1334" y="38"/>
                </a:lnTo>
                <a:lnTo>
                  <a:pt x="1029" y="115"/>
                </a:lnTo>
                <a:lnTo>
                  <a:pt x="724" y="267"/>
                </a:lnTo>
                <a:lnTo>
                  <a:pt x="496" y="458"/>
                </a:lnTo>
                <a:lnTo>
                  <a:pt x="496" y="458"/>
                </a:lnTo>
                <a:lnTo>
                  <a:pt x="267" y="724"/>
                </a:lnTo>
                <a:lnTo>
                  <a:pt x="114" y="1029"/>
                </a:lnTo>
                <a:lnTo>
                  <a:pt x="38" y="1296"/>
                </a:lnTo>
                <a:lnTo>
                  <a:pt x="0" y="1639"/>
                </a:lnTo>
                <a:lnTo>
                  <a:pt x="38" y="1944"/>
                </a:lnTo>
                <a:lnTo>
                  <a:pt x="114" y="2249"/>
                </a:lnTo>
                <a:lnTo>
                  <a:pt x="267" y="2516"/>
                </a:lnTo>
                <a:lnTo>
                  <a:pt x="496" y="2782"/>
                </a:lnTo>
                <a:lnTo>
                  <a:pt x="800" y="3087"/>
                </a:lnTo>
                <a:lnTo>
                  <a:pt x="3087" y="5374"/>
                </a:lnTo>
                <a:lnTo>
                  <a:pt x="5374" y="3087"/>
                </a:lnTo>
                <a:lnTo>
                  <a:pt x="5679" y="2782"/>
                </a:lnTo>
                <a:lnTo>
                  <a:pt x="5679" y="2782"/>
                </a:lnTo>
                <a:lnTo>
                  <a:pt x="5907" y="2516"/>
                </a:lnTo>
                <a:lnTo>
                  <a:pt x="6060" y="2249"/>
                </a:lnTo>
                <a:lnTo>
                  <a:pt x="6136" y="1944"/>
                </a:lnTo>
                <a:lnTo>
                  <a:pt x="6174" y="1639"/>
                </a:lnTo>
                <a:lnTo>
                  <a:pt x="6136" y="1296"/>
                </a:lnTo>
                <a:lnTo>
                  <a:pt x="6060" y="1029"/>
                </a:lnTo>
                <a:lnTo>
                  <a:pt x="5907" y="724"/>
                </a:lnTo>
                <a:lnTo>
                  <a:pt x="5679" y="458"/>
                </a:lnTo>
                <a:lnTo>
                  <a:pt x="5679" y="458"/>
                </a:lnTo>
                <a:lnTo>
                  <a:pt x="5679" y="458"/>
                </a:lnTo>
                <a:lnTo>
                  <a:pt x="5679" y="458"/>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0"/>
          <p:cNvGrpSpPr/>
          <p:nvPr/>
        </p:nvGrpSpPr>
        <p:grpSpPr>
          <a:xfrm>
            <a:off x="6728278" y="4556436"/>
            <a:ext cx="134629" cy="134629"/>
            <a:chOff x="5951775" y="1307350"/>
            <a:chExt cx="147700" cy="147700"/>
          </a:xfrm>
        </p:grpSpPr>
        <p:sp>
          <p:nvSpPr>
            <p:cNvPr id="444" name="Google Shape;444;p20"/>
            <p:cNvSpPr/>
            <p:nvPr/>
          </p:nvSpPr>
          <p:spPr>
            <a:xfrm>
              <a:off x="5951775" y="1307350"/>
              <a:ext cx="147700" cy="147700"/>
            </a:xfrm>
            <a:custGeom>
              <a:rect b="b" l="l" r="r" t="t"/>
              <a:pathLst>
                <a:path extrusionOk="0" fill="none" h="5908" w="5908">
                  <a:moveTo>
                    <a:pt x="2973" y="1"/>
                  </a:moveTo>
                  <a:lnTo>
                    <a:pt x="2973" y="1"/>
                  </a:lnTo>
                  <a:lnTo>
                    <a:pt x="3278" y="39"/>
                  </a:lnTo>
                  <a:lnTo>
                    <a:pt x="3545" y="77"/>
                  </a:lnTo>
                  <a:lnTo>
                    <a:pt x="3850" y="153"/>
                  </a:lnTo>
                  <a:lnTo>
                    <a:pt x="4117" y="229"/>
                  </a:lnTo>
                  <a:lnTo>
                    <a:pt x="4383" y="382"/>
                  </a:lnTo>
                  <a:lnTo>
                    <a:pt x="4612" y="496"/>
                  </a:lnTo>
                  <a:lnTo>
                    <a:pt x="4841" y="687"/>
                  </a:lnTo>
                  <a:lnTo>
                    <a:pt x="5031" y="877"/>
                  </a:lnTo>
                  <a:lnTo>
                    <a:pt x="5222" y="1068"/>
                  </a:lnTo>
                  <a:lnTo>
                    <a:pt x="5412" y="1296"/>
                  </a:lnTo>
                  <a:lnTo>
                    <a:pt x="5565" y="1563"/>
                  </a:lnTo>
                  <a:lnTo>
                    <a:pt x="5679" y="1792"/>
                  </a:lnTo>
                  <a:lnTo>
                    <a:pt x="5793" y="2097"/>
                  </a:lnTo>
                  <a:lnTo>
                    <a:pt x="5832" y="2363"/>
                  </a:lnTo>
                  <a:lnTo>
                    <a:pt x="5908" y="2668"/>
                  </a:lnTo>
                  <a:lnTo>
                    <a:pt x="5908" y="2973"/>
                  </a:lnTo>
                  <a:lnTo>
                    <a:pt x="5908" y="2973"/>
                  </a:lnTo>
                  <a:lnTo>
                    <a:pt x="5908" y="3240"/>
                  </a:lnTo>
                  <a:lnTo>
                    <a:pt x="5832" y="3545"/>
                  </a:lnTo>
                  <a:lnTo>
                    <a:pt x="5793" y="3850"/>
                  </a:lnTo>
                  <a:lnTo>
                    <a:pt x="5679" y="4116"/>
                  </a:lnTo>
                  <a:lnTo>
                    <a:pt x="5565" y="4345"/>
                  </a:lnTo>
                  <a:lnTo>
                    <a:pt x="5412" y="4612"/>
                  </a:lnTo>
                  <a:lnTo>
                    <a:pt x="5222" y="4841"/>
                  </a:lnTo>
                  <a:lnTo>
                    <a:pt x="5031" y="5031"/>
                  </a:lnTo>
                  <a:lnTo>
                    <a:pt x="4841" y="5222"/>
                  </a:lnTo>
                  <a:lnTo>
                    <a:pt x="4612" y="5412"/>
                  </a:lnTo>
                  <a:lnTo>
                    <a:pt x="4383" y="5527"/>
                  </a:lnTo>
                  <a:lnTo>
                    <a:pt x="4117" y="5679"/>
                  </a:lnTo>
                  <a:lnTo>
                    <a:pt x="3850" y="5755"/>
                  </a:lnTo>
                  <a:lnTo>
                    <a:pt x="3545" y="5831"/>
                  </a:lnTo>
                  <a:lnTo>
                    <a:pt x="3278" y="5870"/>
                  </a:lnTo>
                  <a:lnTo>
                    <a:pt x="2973" y="5908"/>
                  </a:lnTo>
                  <a:lnTo>
                    <a:pt x="2973" y="5908"/>
                  </a:lnTo>
                  <a:lnTo>
                    <a:pt x="2668" y="5870"/>
                  </a:lnTo>
                  <a:lnTo>
                    <a:pt x="2363" y="5831"/>
                  </a:lnTo>
                  <a:lnTo>
                    <a:pt x="2097" y="5755"/>
                  </a:lnTo>
                  <a:lnTo>
                    <a:pt x="1830" y="5679"/>
                  </a:lnTo>
                  <a:lnTo>
                    <a:pt x="1563" y="5527"/>
                  </a:lnTo>
                  <a:lnTo>
                    <a:pt x="1335" y="5412"/>
                  </a:lnTo>
                  <a:lnTo>
                    <a:pt x="1106" y="5222"/>
                  </a:lnTo>
                  <a:lnTo>
                    <a:pt x="877" y="5031"/>
                  </a:lnTo>
                  <a:lnTo>
                    <a:pt x="687" y="4841"/>
                  </a:lnTo>
                  <a:lnTo>
                    <a:pt x="534" y="4612"/>
                  </a:lnTo>
                  <a:lnTo>
                    <a:pt x="382" y="4345"/>
                  </a:lnTo>
                  <a:lnTo>
                    <a:pt x="267" y="4116"/>
                  </a:lnTo>
                  <a:lnTo>
                    <a:pt x="153" y="3850"/>
                  </a:lnTo>
                  <a:lnTo>
                    <a:pt x="77" y="3545"/>
                  </a:lnTo>
                  <a:lnTo>
                    <a:pt x="39" y="3240"/>
                  </a:lnTo>
                  <a:lnTo>
                    <a:pt x="1" y="2973"/>
                  </a:lnTo>
                  <a:lnTo>
                    <a:pt x="1" y="2973"/>
                  </a:lnTo>
                  <a:lnTo>
                    <a:pt x="39" y="2668"/>
                  </a:lnTo>
                  <a:lnTo>
                    <a:pt x="77" y="2363"/>
                  </a:lnTo>
                  <a:lnTo>
                    <a:pt x="153" y="2097"/>
                  </a:lnTo>
                  <a:lnTo>
                    <a:pt x="267" y="1792"/>
                  </a:lnTo>
                  <a:lnTo>
                    <a:pt x="382" y="1563"/>
                  </a:lnTo>
                  <a:lnTo>
                    <a:pt x="534" y="1296"/>
                  </a:lnTo>
                  <a:lnTo>
                    <a:pt x="687" y="1068"/>
                  </a:lnTo>
                  <a:lnTo>
                    <a:pt x="877" y="877"/>
                  </a:lnTo>
                  <a:lnTo>
                    <a:pt x="1106" y="687"/>
                  </a:lnTo>
                  <a:lnTo>
                    <a:pt x="1335" y="496"/>
                  </a:lnTo>
                  <a:lnTo>
                    <a:pt x="1563" y="382"/>
                  </a:lnTo>
                  <a:lnTo>
                    <a:pt x="1830" y="229"/>
                  </a:lnTo>
                  <a:lnTo>
                    <a:pt x="2097" y="153"/>
                  </a:lnTo>
                  <a:lnTo>
                    <a:pt x="2363" y="77"/>
                  </a:lnTo>
                  <a:lnTo>
                    <a:pt x="2668" y="39"/>
                  </a:lnTo>
                  <a:lnTo>
                    <a:pt x="2973" y="1"/>
                  </a:lnTo>
                  <a:lnTo>
                    <a:pt x="2973" y="1"/>
                  </a:lnTo>
                  <a:close/>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6024200" y="1336875"/>
              <a:ext cx="28600" cy="59100"/>
            </a:xfrm>
            <a:custGeom>
              <a:rect b="b" l="l" r="r" t="t"/>
              <a:pathLst>
                <a:path extrusionOk="0" fill="none" h="2364" w="1144">
                  <a:moveTo>
                    <a:pt x="0" y="1"/>
                  </a:moveTo>
                  <a:lnTo>
                    <a:pt x="0" y="1792"/>
                  </a:lnTo>
                  <a:lnTo>
                    <a:pt x="1143" y="2364"/>
                  </a:lnTo>
                </a:path>
              </a:pathLst>
            </a:custGeom>
            <a:noFill/>
            <a:ln cap="rnd" cmpd="sng" w="143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6" name="Google Shape;446;p20"/>
          <p:cNvCxnSpPr/>
          <p:nvPr/>
        </p:nvCxnSpPr>
        <p:spPr>
          <a:xfrm>
            <a:off x="6402100" y="3764600"/>
            <a:ext cx="2566500" cy="0"/>
          </a:xfrm>
          <a:prstGeom prst="straightConnector1">
            <a:avLst/>
          </a:prstGeom>
          <a:noFill/>
          <a:ln cap="flat" cmpd="sng" w="9525">
            <a:solidFill>
              <a:srgbClr val="CFC9BD"/>
            </a:solidFill>
            <a:prstDash val="dot"/>
            <a:round/>
            <a:headEnd len="med" w="med" type="none"/>
            <a:tailEnd len="med" w="med" type="none"/>
          </a:ln>
        </p:spPr>
      </p:cxnSp>
      <p:pic>
        <p:nvPicPr>
          <p:cNvPr id="447" name="Google Shape;447;p20"/>
          <p:cNvPicPr preferRelativeResize="0"/>
          <p:nvPr/>
        </p:nvPicPr>
        <p:blipFill>
          <a:blip r:embed="rId3">
            <a:alphaModFix/>
          </a:blip>
          <a:stretch>
            <a:fillRect/>
          </a:stretch>
        </p:blipFill>
        <p:spPr>
          <a:xfrm>
            <a:off x="1114875" y="3045875"/>
            <a:ext cx="3341850" cy="2097625"/>
          </a:xfrm>
          <a:prstGeom prst="rect">
            <a:avLst/>
          </a:prstGeom>
          <a:noFill/>
          <a:ln>
            <a:noFill/>
          </a:ln>
        </p:spPr>
      </p:pic>
      <p:sp>
        <p:nvSpPr>
          <p:cNvPr id="448" name="Google Shape;448;p20"/>
          <p:cNvSpPr txBox="1"/>
          <p:nvPr>
            <p:ph idx="4294967295" type="body"/>
          </p:nvPr>
        </p:nvSpPr>
        <p:spPr>
          <a:xfrm>
            <a:off x="4087900" y="3850400"/>
            <a:ext cx="1779600" cy="1410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i="1" lang="en" sz="700"/>
              <a:t>Example of Plot on a sample of variables of our Data</a:t>
            </a:r>
            <a:endParaRPr i="1" sz="700"/>
          </a:p>
          <a:p>
            <a:pPr indent="0" lvl="0" marL="0" rtl="0" algn="l">
              <a:lnSpc>
                <a:spcPct val="80000"/>
              </a:lnSpc>
              <a:spcBef>
                <a:spcPts val="0"/>
              </a:spcBef>
              <a:spcAft>
                <a:spcPts val="0"/>
              </a:spcAft>
              <a:buNone/>
            </a:pPr>
            <a:r>
              <a:t/>
            </a:r>
            <a:endParaRPr i="1" sz="700"/>
          </a:p>
          <a:p>
            <a:pPr indent="0" lvl="0" marL="0" rtl="0" algn="l">
              <a:lnSpc>
                <a:spcPct val="80000"/>
              </a:lnSpc>
              <a:spcBef>
                <a:spcPts val="0"/>
              </a:spcBef>
              <a:spcAft>
                <a:spcPts val="0"/>
              </a:spcAft>
              <a:buNone/>
            </a:pPr>
            <a:r>
              <a:rPr i="1" lang="en" sz="700"/>
              <a:t>As expected, as height increases, weight generally increases. However it is not a perfectly linear relationship.</a:t>
            </a:r>
            <a:endParaRPr i="1" sz="700"/>
          </a:p>
          <a:p>
            <a:pPr indent="0" lvl="0" marL="0" rtl="0" algn="l">
              <a:lnSpc>
                <a:spcPct val="80000"/>
              </a:lnSpc>
              <a:spcBef>
                <a:spcPts val="0"/>
              </a:spcBef>
              <a:spcAft>
                <a:spcPts val="0"/>
              </a:spcAft>
              <a:buNone/>
            </a:pPr>
            <a:r>
              <a:t/>
            </a:r>
            <a:endParaRPr i="1" sz="700"/>
          </a:p>
          <a:p>
            <a:pPr indent="0" lvl="0" marL="0" rtl="0" algn="l">
              <a:lnSpc>
                <a:spcPct val="80000"/>
              </a:lnSpc>
              <a:spcBef>
                <a:spcPts val="0"/>
              </a:spcBef>
              <a:spcAft>
                <a:spcPts val="0"/>
              </a:spcAft>
              <a:buNone/>
            </a:pPr>
            <a:r>
              <a:rPr i="1" lang="en" sz="700"/>
              <a:t>We observe a few data points that share the same height around the 161 cm mark, and the 60 kg mark. This could be an indication of some data accuracy issue.</a:t>
            </a:r>
            <a:endParaRPr i="1" sz="700"/>
          </a:p>
        </p:txBody>
      </p:sp>
      <p:sp>
        <p:nvSpPr>
          <p:cNvPr id="449" name="Google Shape;449;p20"/>
          <p:cNvSpPr txBox="1"/>
          <p:nvPr>
            <p:ph idx="4294967295" type="body"/>
          </p:nvPr>
        </p:nvSpPr>
        <p:spPr>
          <a:xfrm>
            <a:off x="989150" y="1956450"/>
            <a:ext cx="4633200" cy="573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900"/>
              <a:t>In addition to selecting features by removing Features </a:t>
            </a:r>
            <a:endParaRPr sz="900"/>
          </a:p>
          <a:p>
            <a:pPr indent="-285750" lvl="0" marL="457200" rtl="0" algn="l">
              <a:lnSpc>
                <a:spcPct val="80000"/>
              </a:lnSpc>
              <a:spcBef>
                <a:spcPts val="0"/>
              </a:spcBef>
              <a:spcAft>
                <a:spcPts val="0"/>
              </a:spcAft>
              <a:buSzPts val="900"/>
              <a:buAutoNum type="arabicPeriod"/>
            </a:pPr>
            <a:r>
              <a:rPr lang="en" sz="900"/>
              <a:t>With Sparse Rows;</a:t>
            </a:r>
            <a:endParaRPr sz="900"/>
          </a:p>
          <a:p>
            <a:pPr indent="-285750" lvl="0" marL="457200" rtl="0" algn="l">
              <a:lnSpc>
                <a:spcPct val="80000"/>
              </a:lnSpc>
              <a:spcBef>
                <a:spcPts val="0"/>
              </a:spcBef>
              <a:spcAft>
                <a:spcPts val="0"/>
              </a:spcAft>
              <a:buSzPts val="900"/>
              <a:buAutoNum type="arabicPeriod"/>
            </a:pPr>
            <a:r>
              <a:rPr lang="en" sz="900"/>
              <a:t>Directly Related to the Response, and </a:t>
            </a:r>
            <a:endParaRPr sz="900"/>
          </a:p>
          <a:p>
            <a:pPr indent="-285750" lvl="0" marL="457200" rtl="0" algn="l">
              <a:lnSpc>
                <a:spcPct val="80000"/>
              </a:lnSpc>
              <a:spcBef>
                <a:spcPts val="0"/>
              </a:spcBef>
              <a:spcAft>
                <a:spcPts val="0"/>
              </a:spcAft>
              <a:buSzPts val="900"/>
              <a:buAutoNum type="arabicPeriod"/>
            </a:pPr>
            <a:r>
              <a:rPr lang="en" sz="900"/>
              <a:t>Unrelated to the Response (see prev. slide), </a:t>
            </a:r>
            <a:endParaRPr sz="900"/>
          </a:p>
          <a:p>
            <a:pPr indent="0" lvl="0" marL="0" rtl="0" algn="l">
              <a:lnSpc>
                <a:spcPct val="80000"/>
              </a:lnSpc>
              <a:spcBef>
                <a:spcPts val="0"/>
              </a:spcBef>
              <a:spcAft>
                <a:spcPts val="0"/>
              </a:spcAft>
              <a:buNone/>
            </a:pPr>
            <a:r>
              <a:rPr lang="en" sz="900"/>
              <a:t>   below are some of the additional methods we attempted while doing EDA</a:t>
            </a:r>
            <a:endParaRPr sz="900"/>
          </a:p>
          <a:p>
            <a:pPr indent="0" lvl="0" marL="0" rtl="0" algn="l">
              <a:lnSpc>
                <a:spcPct val="80000"/>
              </a:lnSpc>
              <a:spcBef>
                <a:spcPts val="0"/>
              </a:spcBef>
              <a:spcAft>
                <a:spcPts val="0"/>
              </a:spcAft>
              <a:buNone/>
            </a:pPr>
            <a:r>
              <a:t/>
            </a:r>
            <a:endParaRPr i="1" sz="900"/>
          </a:p>
          <a:p>
            <a:pPr indent="0" lvl="0" marL="0" rtl="0" algn="l">
              <a:lnSpc>
                <a:spcPct val="80000"/>
              </a:lnSpc>
              <a:spcBef>
                <a:spcPts val="0"/>
              </a:spcBef>
              <a:spcAft>
                <a:spcPts val="0"/>
              </a:spcAft>
              <a:buNone/>
            </a:pPr>
            <a:r>
              <a:rPr i="1" lang="en" sz="900"/>
              <a:t>Plots and additional Data Issues</a:t>
            </a:r>
            <a:endParaRPr sz="900"/>
          </a:p>
          <a:p>
            <a:pPr indent="0" lvl="0" marL="0" rtl="0" algn="l">
              <a:lnSpc>
                <a:spcPct val="80000"/>
              </a:lnSpc>
              <a:spcBef>
                <a:spcPts val="0"/>
              </a:spcBef>
              <a:spcAft>
                <a:spcPts val="0"/>
              </a:spcAft>
              <a:buNone/>
            </a:pPr>
            <a:r>
              <a:rPr lang="en" sz="900"/>
              <a:t>Additional plots to investigate and understand the data was done to develop a sense of intuition between the variables.</a:t>
            </a:r>
            <a:endParaRPr sz="900"/>
          </a:p>
        </p:txBody>
      </p:sp>
      <p:pic>
        <p:nvPicPr>
          <p:cNvPr id="450" name="Google Shape;450;p20"/>
          <p:cNvPicPr preferRelativeResize="0"/>
          <p:nvPr/>
        </p:nvPicPr>
        <p:blipFill rotWithShape="1">
          <a:blip r:embed="rId4">
            <a:alphaModFix/>
          </a:blip>
          <a:srcRect b="19113" l="0" r="0" t="0"/>
          <a:stretch/>
        </p:blipFill>
        <p:spPr>
          <a:xfrm>
            <a:off x="763500" y="2690413"/>
            <a:ext cx="258556" cy="208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21"/>
          <p:cNvGrpSpPr/>
          <p:nvPr/>
        </p:nvGrpSpPr>
        <p:grpSpPr>
          <a:xfrm>
            <a:off x="625966" y="-157824"/>
            <a:ext cx="999312" cy="999312"/>
            <a:chOff x="348199" y="179450"/>
            <a:chExt cx="1116300" cy="1116300"/>
          </a:xfrm>
        </p:grpSpPr>
        <p:sp>
          <p:nvSpPr>
            <p:cNvPr id="456" name="Google Shape;456;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1"/>
          <p:cNvSpPr txBox="1"/>
          <p:nvPr>
            <p:ph idx="4294967295" type="title"/>
          </p:nvPr>
        </p:nvSpPr>
        <p:spPr>
          <a:xfrm>
            <a:off x="1190925" y="149460"/>
            <a:ext cx="77430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EDA, Feature Engineering, and Feature Selection</a:t>
            </a:r>
            <a:endParaRPr/>
          </a:p>
        </p:txBody>
      </p:sp>
      <p:sp>
        <p:nvSpPr>
          <p:cNvPr id="459" name="Google Shape;459;p21"/>
          <p:cNvSpPr txBox="1"/>
          <p:nvPr>
            <p:ph idx="4294967295" type="body"/>
          </p:nvPr>
        </p:nvSpPr>
        <p:spPr>
          <a:xfrm>
            <a:off x="526075" y="1749200"/>
            <a:ext cx="4439400" cy="1261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900"/>
          </a:p>
          <a:p>
            <a:pPr indent="0" lvl="0" marL="0" rtl="0" algn="l">
              <a:lnSpc>
                <a:spcPct val="80000"/>
              </a:lnSpc>
              <a:spcBef>
                <a:spcPts val="0"/>
              </a:spcBef>
              <a:spcAft>
                <a:spcPts val="0"/>
              </a:spcAft>
              <a:buNone/>
            </a:pPr>
            <a:r>
              <a:rPr lang="en" sz="900"/>
              <a:t> </a:t>
            </a:r>
            <a:endParaRPr sz="900"/>
          </a:p>
          <a:p>
            <a:pPr indent="0" lvl="0" marL="0" rtl="0" algn="l">
              <a:lnSpc>
                <a:spcPct val="80000"/>
              </a:lnSpc>
              <a:spcBef>
                <a:spcPts val="0"/>
              </a:spcBef>
              <a:spcAft>
                <a:spcPts val="0"/>
              </a:spcAft>
              <a:buNone/>
            </a:pPr>
            <a:r>
              <a:rPr i="1" lang="en" sz="900"/>
              <a:t>Correlation and Variance Inflation Factor (VIF)</a:t>
            </a:r>
            <a:endParaRPr i="1" sz="900"/>
          </a:p>
          <a:p>
            <a:pPr indent="0" lvl="0" marL="0" rtl="0" algn="l">
              <a:lnSpc>
                <a:spcPct val="80000"/>
              </a:lnSpc>
              <a:spcBef>
                <a:spcPts val="0"/>
              </a:spcBef>
              <a:spcAft>
                <a:spcPts val="0"/>
              </a:spcAft>
              <a:buNone/>
            </a:pPr>
            <a:r>
              <a:rPr lang="en" sz="900"/>
              <a:t>Correlation plots were created in many of the data sets to gain a quick understanding of what the data set included. This combined with running a VIF allowed us to identify variables to treat/ remove (especially to reduce multicollinearity)</a:t>
            </a:r>
            <a:endParaRPr sz="900"/>
          </a:p>
          <a:p>
            <a:pPr indent="0" lvl="0" marL="0" rtl="0" algn="l">
              <a:lnSpc>
                <a:spcPct val="80000"/>
              </a:lnSpc>
              <a:spcBef>
                <a:spcPts val="0"/>
              </a:spcBef>
              <a:spcAft>
                <a:spcPts val="0"/>
              </a:spcAft>
              <a:buNone/>
            </a:pPr>
            <a:r>
              <a:t/>
            </a:r>
            <a:endParaRPr sz="900"/>
          </a:p>
          <a:p>
            <a:pPr indent="0" lvl="0" marL="0" rtl="0" algn="l">
              <a:lnSpc>
                <a:spcPct val="80000"/>
              </a:lnSpc>
              <a:spcBef>
                <a:spcPts val="0"/>
              </a:spcBef>
              <a:spcAft>
                <a:spcPts val="0"/>
              </a:spcAft>
              <a:buNone/>
            </a:pPr>
            <a:r>
              <a:t/>
            </a:r>
            <a:endParaRPr sz="900"/>
          </a:p>
          <a:p>
            <a:pPr indent="0" lvl="0" marL="0" rtl="0" algn="l">
              <a:lnSpc>
                <a:spcPct val="80000"/>
              </a:lnSpc>
              <a:spcBef>
                <a:spcPts val="0"/>
              </a:spcBef>
              <a:spcAft>
                <a:spcPts val="0"/>
              </a:spcAft>
              <a:buNone/>
            </a:pPr>
            <a:r>
              <a:t/>
            </a:r>
            <a:endParaRPr sz="900"/>
          </a:p>
          <a:p>
            <a:pPr indent="0" lvl="0" marL="0" rtl="0" algn="l">
              <a:lnSpc>
                <a:spcPct val="80000"/>
              </a:lnSpc>
              <a:spcBef>
                <a:spcPts val="0"/>
              </a:spcBef>
              <a:spcAft>
                <a:spcPts val="0"/>
              </a:spcAft>
              <a:buNone/>
            </a:pPr>
            <a:r>
              <a:t/>
            </a:r>
            <a:endParaRPr sz="900"/>
          </a:p>
        </p:txBody>
      </p:sp>
      <p:grpSp>
        <p:nvGrpSpPr>
          <p:cNvPr id="460" name="Google Shape;460;p21"/>
          <p:cNvGrpSpPr/>
          <p:nvPr/>
        </p:nvGrpSpPr>
        <p:grpSpPr>
          <a:xfrm>
            <a:off x="365895" y="1353364"/>
            <a:ext cx="444176" cy="444176"/>
            <a:chOff x="348199" y="179450"/>
            <a:chExt cx="1116300" cy="1116300"/>
          </a:xfrm>
        </p:grpSpPr>
        <p:sp>
          <p:nvSpPr>
            <p:cNvPr id="461" name="Google Shape;461;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3" name="Google Shape;463;p21"/>
          <p:cNvCxnSpPr/>
          <p:nvPr/>
        </p:nvCxnSpPr>
        <p:spPr>
          <a:xfrm>
            <a:off x="-187200" y="1575450"/>
            <a:ext cx="9383700" cy="0"/>
          </a:xfrm>
          <a:prstGeom prst="straightConnector1">
            <a:avLst/>
          </a:prstGeom>
          <a:noFill/>
          <a:ln cap="flat" cmpd="sng" w="9525">
            <a:solidFill>
              <a:srgbClr val="CFC9BD"/>
            </a:solidFill>
            <a:prstDash val="solid"/>
            <a:round/>
            <a:headEnd len="med" w="med" type="none"/>
            <a:tailEnd len="med" w="med" type="none"/>
          </a:ln>
        </p:spPr>
      </p:cxnSp>
      <p:sp>
        <p:nvSpPr>
          <p:cNvPr id="464" name="Google Shape;464;p21"/>
          <p:cNvSpPr txBox="1"/>
          <p:nvPr>
            <p:ph idx="4294967295" type="body"/>
          </p:nvPr>
        </p:nvSpPr>
        <p:spPr>
          <a:xfrm>
            <a:off x="625975" y="666300"/>
            <a:ext cx="4831200" cy="909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51B65"/>
                </a:solidFill>
              </a:rPr>
              <a:t>Feature Engineering and Feature Selection</a:t>
            </a:r>
            <a:endParaRPr sz="1100"/>
          </a:p>
        </p:txBody>
      </p:sp>
      <p:pic>
        <p:nvPicPr>
          <p:cNvPr id="465" name="Google Shape;465;p21"/>
          <p:cNvPicPr preferRelativeResize="0"/>
          <p:nvPr/>
        </p:nvPicPr>
        <p:blipFill>
          <a:blip r:embed="rId3">
            <a:alphaModFix/>
          </a:blip>
          <a:stretch>
            <a:fillRect/>
          </a:stretch>
        </p:blipFill>
        <p:spPr>
          <a:xfrm>
            <a:off x="428950" y="2840575"/>
            <a:ext cx="2647250" cy="1856800"/>
          </a:xfrm>
          <a:prstGeom prst="rect">
            <a:avLst/>
          </a:prstGeom>
          <a:noFill/>
          <a:ln>
            <a:noFill/>
          </a:ln>
        </p:spPr>
      </p:pic>
      <p:sp>
        <p:nvSpPr>
          <p:cNvPr id="466" name="Google Shape;466;p21"/>
          <p:cNvSpPr txBox="1"/>
          <p:nvPr>
            <p:ph idx="4294967295" type="body"/>
          </p:nvPr>
        </p:nvSpPr>
        <p:spPr>
          <a:xfrm>
            <a:off x="2887225" y="2939900"/>
            <a:ext cx="1804500" cy="180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i="1" lang="en" sz="700"/>
              <a:t>Example of Correlation Plot on a sample of variables of our Data</a:t>
            </a:r>
            <a:endParaRPr i="1" sz="700"/>
          </a:p>
          <a:p>
            <a:pPr indent="0" lvl="0" marL="0" rtl="0" algn="l">
              <a:lnSpc>
                <a:spcPct val="80000"/>
              </a:lnSpc>
              <a:spcBef>
                <a:spcPts val="0"/>
              </a:spcBef>
              <a:spcAft>
                <a:spcPts val="0"/>
              </a:spcAft>
              <a:buNone/>
            </a:pPr>
            <a:r>
              <a:t/>
            </a:r>
            <a:endParaRPr i="1" sz="700"/>
          </a:p>
          <a:p>
            <a:pPr indent="0" lvl="0" marL="0" rtl="0" algn="l">
              <a:lnSpc>
                <a:spcPct val="80000"/>
              </a:lnSpc>
              <a:spcBef>
                <a:spcPts val="0"/>
              </a:spcBef>
              <a:spcAft>
                <a:spcPts val="0"/>
              </a:spcAft>
              <a:buNone/>
            </a:pPr>
            <a:r>
              <a:rPr i="1" lang="en" sz="700"/>
              <a:t>Variables RXQSEEN is positively correlated with RXDDAY and RXDCOUNT.</a:t>
            </a:r>
            <a:endParaRPr i="1" sz="700"/>
          </a:p>
          <a:p>
            <a:pPr indent="0" lvl="0" marL="0" rtl="0" algn="l">
              <a:lnSpc>
                <a:spcPct val="80000"/>
              </a:lnSpc>
              <a:spcBef>
                <a:spcPts val="0"/>
              </a:spcBef>
              <a:spcAft>
                <a:spcPts val="0"/>
              </a:spcAft>
              <a:buNone/>
            </a:pPr>
            <a:r>
              <a:t/>
            </a:r>
            <a:endParaRPr i="1" sz="700"/>
          </a:p>
          <a:p>
            <a:pPr indent="0" lvl="0" marL="0" rtl="0" algn="l">
              <a:lnSpc>
                <a:spcPct val="80000"/>
              </a:lnSpc>
              <a:spcBef>
                <a:spcPts val="0"/>
              </a:spcBef>
              <a:spcAft>
                <a:spcPts val="0"/>
              </a:spcAft>
              <a:buNone/>
            </a:pPr>
            <a:r>
              <a:rPr i="1" lang="en" sz="700"/>
              <a:t>This helped us understand groups of variables intuitively rather than one by one.</a:t>
            </a:r>
            <a:endParaRPr i="1" sz="700"/>
          </a:p>
          <a:p>
            <a:pPr indent="0" lvl="0" marL="0" rtl="0" algn="l">
              <a:lnSpc>
                <a:spcPct val="80000"/>
              </a:lnSpc>
              <a:spcBef>
                <a:spcPts val="0"/>
              </a:spcBef>
              <a:spcAft>
                <a:spcPts val="0"/>
              </a:spcAft>
              <a:buNone/>
            </a:pPr>
            <a:r>
              <a:t/>
            </a:r>
            <a:endParaRPr i="1" sz="700"/>
          </a:p>
          <a:p>
            <a:pPr indent="0" lvl="0" marL="0" rtl="0" algn="l">
              <a:lnSpc>
                <a:spcPct val="80000"/>
              </a:lnSpc>
              <a:spcBef>
                <a:spcPts val="0"/>
              </a:spcBef>
              <a:spcAft>
                <a:spcPts val="0"/>
              </a:spcAft>
              <a:buNone/>
            </a:pPr>
            <a:r>
              <a:rPr i="1" lang="en" sz="700"/>
              <a:t>RXQSEEN is a flag that indicates whether a Medicine container was seen by the interviewer, RXDDAYS was the number of days taken medicine, and RXDCOUNT is the number of medication. Intuitively it makes sense</a:t>
            </a:r>
            <a:endParaRPr i="1" sz="700"/>
          </a:p>
        </p:txBody>
      </p:sp>
      <p:sp>
        <p:nvSpPr>
          <p:cNvPr id="467" name="Google Shape;467;p21"/>
          <p:cNvSpPr txBox="1"/>
          <p:nvPr>
            <p:ph idx="4294967295" type="body"/>
          </p:nvPr>
        </p:nvSpPr>
        <p:spPr>
          <a:xfrm>
            <a:off x="4991800" y="1882825"/>
            <a:ext cx="4047600" cy="1306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i="1" lang="en" sz="900"/>
              <a:t>Logging Variables and Aggregating Variables</a:t>
            </a:r>
            <a:endParaRPr sz="900"/>
          </a:p>
          <a:p>
            <a:pPr indent="0" lvl="0" marL="0" rtl="0" algn="l">
              <a:lnSpc>
                <a:spcPct val="80000"/>
              </a:lnSpc>
              <a:spcBef>
                <a:spcPts val="0"/>
              </a:spcBef>
              <a:spcAft>
                <a:spcPts val="0"/>
              </a:spcAft>
              <a:buNone/>
            </a:pPr>
            <a:r>
              <a:rPr lang="en" sz="900"/>
              <a:t>We tried to log data and aggregate similar variables to create new variables.</a:t>
            </a:r>
            <a:endParaRPr sz="900"/>
          </a:p>
          <a:p>
            <a:pPr indent="0" lvl="0" marL="0" rtl="0" algn="l">
              <a:lnSpc>
                <a:spcPct val="80000"/>
              </a:lnSpc>
              <a:spcBef>
                <a:spcPts val="0"/>
              </a:spcBef>
              <a:spcAft>
                <a:spcPts val="0"/>
              </a:spcAft>
              <a:buNone/>
            </a:pPr>
            <a:r>
              <a:rPr lang="en" sz="700"/>
              <a:t>One example is that we had whether a single tooth was health, missing, filled, etc. Instead of having 32 separate columns (as per original data), we summarized it into a few columns that counted how many were healthy, how many were filled etc. The quality of these variables is understood in the Modelling section</a:t>
            </a:r>
            <a:endParaRPr sz="700"/>
          </a:p>
          <a:p>
            <a:pPr indent="0" lvl="0" marL="0" rtl="0" algn="l">
              <a:lnSpc>
                <a:spcPct val="80000"/>
              </a:lnSpc>
              <a:spcBef>
                <a:spcPts val="0"/>
              </a:spcBef>
              <a:spcAft>
                <a:spcPts val="0"/>
              </a:spcAft>
              <a:buNone/>
            </a:pPr>
            <a:r>
              <a:t/>
            </a:r>
            <a:endParaRPr sz="900"/>
          </a:p>
          <a:p>
            <a:pPr indent="0" lvl="0" marL="0" rtl="0" algn="l">
              <a:lnSpc>
                <a:spcPct val="80000"/>
              </a:lnSpc>
              <a:spcBef>
                <a:spcPts val="0"/>
              </a:spcBef>
              <a:spcAft>
                <a:spcPts val="0"/>
              </a:spcAft>
              <a:buNone/>
            </a:pPr>
            <a:r>
              <a:rPr i="1" lang="en" sz="900"/>
              <a:t>PCAs</a:t>
            </a:r>
            <a:endParaRPr i="1" sz="900"/>
          </a:p>
          <a:p>
            <a:pPr indent="0" lvl="0" marL="0" rtl="0" algn="l">
              <a:lnSpc>
                <a:spcPct val="80000"/>
              </a:lnSpc>
              <a:spcBef>
                <a:spcPts val="0"/>
              </a:spcBef>
              <a:spcAft>
                <a:spcPts val="0"/>
              </a:spcAft>
              <a:buNone/>
            </a:pPr>
            <a:r>
              <a:rPr lang="en" sz="900"/>
              <a:t>PCAs were run on each of the sub data sets to see if we could create new variables that reduce the dimensions of the data set</a:t>
            </a:r>
            <a:endParaRPr sz="900"/>
          </a:p>
        </p:txBody>
      </p:sp>
      <p:pic>
        <p:nvPicPr>
          <p:cNvPr id="468" name="Google Shape;468;p21"/>
          <p:cNvPicPr preferRelativeResize="0"/>
          <p:nvPr/>
        </p:nvPicPr>
        <p:blipFill rotWithShape="1">
          <a:blip r:embed="rId4">
            <a:alphaModFix/>
          </a:blip>
          <a:srcRect b="23136" l="0" r="0" t="0"/>
          <a:stretch/>
        </p:blipFill>
        <p:spPr>
          <a:xfrm>
            <a:off x="299975" y="2082838"/>
            <a:ext cx="326001" cy="250341"/>
          </a:xfrm>
          <a:prstGeom prst="rect">
            <a:avLst/>
          </a:prstGeom>
          <a:noFill/>
          <a:ln>
            <a:noFill/>
          </a:ln>
        </p:spPr>
      </p:pic>
      <p:pic>
        <p:nvPicPr>
          <p:cNvPr id="469" name="Google Shape;469;p21"/>
          <p:cNvPicPr preferRelativeResize="0"/>
          <p:nvPr/>
        </p:nvPicPr>
        <p:blipFill rotWithShape="1">
          <a:blip r:embed="rId5">
            <a:alphaModFix/>
          </a:blip>
          <a:srcRect b="14434" l="0" r="0" t="0"/>
          <a:stretch/>
        </p:blipFill>
        <p:spPr>
          <a:xfrm>
            <a:off x="4721917" y="1982126"/>
            <a:ext cx="326001" cy="278671"/>
          </a:xfrm>
          <a:prstGeom prst="rect">
            <a:avLst/>
          </a:prstGeom>
          <a:noFill/>
          <a:ln>
            <a:noFill/>
          </a:ln>
        </p:spPr>
      </p:pic>
      <p:pic>
        <p:nvPicPr>
          <p:cNvPr id="470" name="Google Shape;470;p21"/>
          <p:cNvPicPr preferRelativeResize="0"/>
          <p:nvPr/>
        </p:nvPicPr>
        <p:blipFill>
          <a:blip r:embed="rId6">
            <a:alphaModFix/>
          </a:blip>
          <a:stretch>
            <a:fillRect/>
          </a:stretch>
        </p:blipFill>
        <p:spPr>
          <a:xfrm>
            <a:off x="4691763" y="2624388"/>
            <a:ext cx="386324" cy="386324"/>
          </a:xfrm>
          <a:prstGeom prst="rect">
            <a:avLst/>
          </a:prstGeom>
          <a:noFill/>
          <a:ln>
            <a:noFill/>
          </a:ln>
        </p:spPr>
      </p:pic>
      <p:pic>
        <p:nvPicPr>
          <p:cNvPr id="471" name="Google Shape;471;p21"/>
          <p:cNvPicPr preferRelativeResize="0"/>
          <p:nvPr/>
        </p:nvPicPr>
        <p:blipFill>
          <a:blip r:embed="rId7">
            <a:alphaModFix/>
          </a:blip>
          <a:stretch>
            <a:fillRect/>
          </a:stretch>
        </p:blipFill>
        <p:spPr>
          <a:xfrm>
            <a:off x="6878900" y="3189025"/>
            <a:ext cx="2152025" cy="1432107"/>
          </a:xfrm>
          <a:prstGeom prst="rect">
            <a:avLst/>
          </a:prstGeom>
          <a:noFill/>
          <a:ln>
            <a:noFill/>
          </a:ln>
        </p:spPr>
      </p:pic>
      <p:pic>
        <p:nvPicPr>
          <p:cNvPr id="472" name="Google Shape;472;p21"/>
          <p:cNvPicPr preferRelativeResize="0"/>
          <p:nvPr/>
        </p:nvPicPr>
        <p:blipFill rotWithShape="1">
          <a:blip r:embed="rId8">
            <a:alphaModFix/>
          </a:blip>
          <a:srcRect b="1980" l="0" r="0" t="0"/>
          <a:stretch/>
        </p:blipFill>
        <p:spPr>
          <a:xfrm>
            <a:off x="4769249" y="3210150"/>
            <a:ext cx="2099902" cy="1389850"/>
          </a:xfrm>
          <a:prstGeom prst="rect">
            <a:avLst/>
          </a:prstGeom>
          <a:noFill/>
          <a:ln>
            <a:noFill/>
          </a:ln>
        </p:spPr>
      </p:pic>
      <p:sp>
        <p:nvSpPr>
          <p:cNvPr id="473" name="Google Shape;473;p21"/>
          <p:cNvSpPr txBox="1"/>
          <p:nvPr>
            <p:ph idx="4294967295" type="body"/>
          </p:nvPr>
        </p:nvSpPr>
        <p:spPr>
          <a:xfrm>
            <a:off x="4875350" y="4621125"/>
            <a:ext cx="1755000" cy="444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i="1" lang="en" sz="600"/>
              <a:t>Example of PCA on Examination Data Set.</a:t>
            </a:r>
            <a:endParaRPr i="1" sz="600"/>
          </a:p>
          <a:p>
            <a:pPr indent="0" lvl="0" marL="0" rtl="0" algn="ctr">
              <a:lnSpc>
                <a:spcPct val="80000"/>
              </a:lnSpc>
              <a:spcBef>
                <a:spcPts val="0"/>
              </a:spcBef>
              <a:spcAft>
                <a:spcPts val="0"/>
              </a:spcAft>
              <a:buNone/>
            </a:pPr>
            <a:r>
              <a:rPr i="1" lang="en" sz="600"/>
              <a:t>We can see on the bottom right that there is a cluster of similarly colored datapoints</a:t>
            </a:r>
            <a:endParaRPr i="1" sz="600"/>
          </a:p>
        </p:txBody>
      </p:sp>
      <p:sp>
        <p:nvSpPr>
          <p:cNvPr id="474" name="Google Shape;474;p21"/>
          <p:cNvSpPr txBox="1"/>
          <p:nvPr>
            <p:ph idx="4294967295" type="body"/>
          </p:nvPr>
        </p:nvSpPr>
        <p:spPr>
          <a:xfrm>
            <a:off x="7112213" y="4621113"/>
            <a:ext cx="1685400" cy="444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i="1" lang="en" sz="600"/>
              <a:t>Example of PCA on Demographic Data Set.</a:t>
            </a:r>
            <a:endParaRPr i="1" sz="600"/>
          </a:p>
          <a:p>
            <a:pPr indent="0" lvl="0" marL="0" rtl="0" algn="ctr">
              <a:lnSpc>
                <a:spcPct val="80000"/>
              </a:lnSpc>
              <a:spcBef>
                <a:spcPts val="0"/>
              </a:spcBef>
              <a:spcAft>
                <a:spcPts val="0"/>
              </a:spcAft>
              <a:buNone/>
            </a:pPr>
            <a:r>
              <a:rPr i="1" lang="en" sz="600"/>
              <a:t>It looks like a soft margin SVM could be used on Demographics or Diet PCA to get a quick result</a:t>
            </a:r>
            <a:endParaRPr i="1" sz="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