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78bfe7bb4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78bfe7bb4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getting there, We also faces quite a few road bumps. For example, we had started with a lot of variables, and some of the variable were tricky when it came to understanding the </a:t>
            </a:r>
            <a:r>
              <a:rPr lang="en"/>
              <a:t>correlations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listed the causes and the solutions in the slide, but just to dive into one</a:t>
            </a:r>
            <a:r>
              <a:rPr lang="en"/>
              <a:t> as an example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decided to </a:t>
            </a:r>
            <a:r>
              <a:rPr lang="en"/>
              <a:t>model Blood Pressure, the data set already had a Blood Pressure response column. However, we found that it was highly imbalanced variable of High Hypertension.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Luckily, the data set also had the measurements that calculates Blood Pressure.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constructed a new response (Normal Blood Pressure vs Elevation). And that was much more balanced.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forward, our team is excited to try additional models, use what we have learnt in the course, such as needing a train, validation, test split, and do further transformations.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all from our team!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78bfe7bb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78bfe7bb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8cbdfa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8cbdfa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6cda21e92f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6cda21e92f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cda21e92f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cda21e92f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8bfe7b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78bfe7b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8bfe7bb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78bfe7bb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78bfe7bb4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78bfe7bb4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8bfe7bb4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78bfe7bb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Niko,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this slide I’m going to go over Data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left I’ve have an overview of the data sets that we started out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set started with over one point eight thousand variables </a:t>
            </a:r>
            <a:r>
              <a:rPr lang="en"/>
              <a:t>across</a:t>
            </a:r>
            <a:r>
              <a:rPr lang="en"/>
              <a:t> the 6 data sets.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that data was consistent and usable, we had a do a few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had to filter out the rows that didn’t have our response for the </a:t>
            </a:r>
            <a:r>
              <a:rPr lang="en"/>
              <a:t>model</a:t>
            </a:r>
            <a:r>
              <a:rPr lang="en"/>
              <a:t> building, and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had to think about how to handle columns with </a:t>
            </a:r>
            <a:r>
              <a:rPr lang="en"/>
              <a:t>missing data, and also rows with missing</a:t>
            </a:r>
            <a:r>
              <a:rPr lang="en"/>
              <a:t>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chart in the middle is a snapshot of the Examination data set,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columns are distributed based on their percentage of missing data. If the column was too sparse,we removed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summarized and removed some of the unrelated features to reduce the total number of variables to one hundred and fifty two.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78bfe7bb4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78bfe7bb4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starting on the project, the team has gone through a bit of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to understand the data, as well as the domain. Even understanding that Blood Pressure was a combination of two measurements was new to a few of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EDA that we did is discussed in our progress reports. But some of the highlights that we looked into </a:t>
            </a:r>
            <a:r>
              <a:rPr lang="en">
                <a:solidFill>
                  <a:schemeClr val="dk1"/>
                </a:solidFill>
              </a:rPr>
              <a:t>to help ensure that our data won’t have too many issues when we start modelling,</a:t>
            </a:r>
            <a:r>
              <a:rPr lang="en"/>
              <a:t> include looking at the correlations of our variables and the variance inflation factors of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ran an initial model this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logistic regression and found that Weight, Gender, Age, and Cholesterol are significant </a:t>
            </a:r>
            <a:r>
              <a:rPr lang="en"/>
              <a:t>features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terms of performance, the model had 76.76% accuracy, and a ROC of 84.15. In the slide we have the ROC curve on the right for your reference.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ho.int/news/item/25-08-2021-more-than-700-million-people-with-untreated-hypertension" TargetMode="External"/><Relationship Id="rId4" Type="http://schemas.openxmlformats.org/officeDocument/2006/relationships/hyperlink" Target="https://www.heart.org/en/health-topics/high-blood-pressure/understanding-blood-pressure-readings" TargetMode="External"/><Relationship Id="rId5" Type="http://schemas.openxmlformats.org/officeDocument/2006/relationships/hyperlink" Target="https://www.ahajournals.org/doi/10.1161/CIR.0000000000000973" TargetMode="External"/><Relationship Id="rId6" Type="http://schemas.openxmlformats.org/officeDocument/2006/relationships/hyperlink" Target="https://www.ncbi.nlm.nih.gov/pmc/articles/PMC6770596/" TargetMode="External"/><Relationship Id="rId7" Type="http://schemas.openxmlformats.org/officeDocument/2006/relationships/hyperlink" Target="https://www.slidescarnival.com/extra-free-resources-icons-and-ma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gmink3@gatech.edu" TargetMode="External"/><Relationship Id="rId4" Type="http://schemas.openxmlformats.org/officeDocument/2006/relationships/hyperlink" Target="mailto:yding302@gatech.edu" TargetMode="External"/><Relationship Id="rId5" Type="http://schemas.openxmlformats.org/officeDocument/2006/relationships/hyperlink" Target="mailto:vipan@gatech.edu" TargetMode="External"/><Relationship Id="rId6" Type="http://schemas.openxmlformats.org/officeDocument/2006/relationships/hyperlink" Target="mailto:nlahanis3@gatech.edu" TargetMode="External"/><Relationship Id="rId7" Type="http://schemas.openxmlformats.org/officeDocument/2006/relationships/hyperlink" Target="mailto:rsati3@gatech.edu" TargetMode="External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ho.int/news/item/25-08-2021-more-than-700-million-people-with-untreated-hypertension" TargetMode="External"/><Relationship Id="rId4" Type="http://schemas.openxmlformats.org/officeDocument/2006/relationships/hyperlink" Target="https://www.heart.org/en/health-topics/high-blood-pressure/understanding-blood-pressure-reading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Health and Nutrition Examination Survey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MGT6203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28,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"/>
          <p:cNvSpPr/>
          <p:nvPr/>
        </p:nvSpPr>
        <p:spPr>
          <a:xfrm>
            <a:off x="5731199" y="1209475"/>
            <a:ext cx="4105200" cy="400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22"/>
          <p:cNvGrpSpPr/>
          <p:nvPr/>
        </p:nvGrpSpPr>
        <p:grpSpPr>
          <a:xfrm>
            <a:off x="625966" y="-157824"/>
            <a:ext cx="999312" cy="999312"/>
            <a:chOff x="348199" y="179450"/>
            <a:chExt cx="1116300" cy="1116300"/>
          </a:xfrm>
        </p:grpSpPr>
        <p:sp>
          <p:nvSpPr>
            <p:cNvPr id="497" name="Google Shape;49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22"/>
          <p:cNvSpPr txBox="1"/>
          <p:nvPr>
            <p:ph idx="4294967295" type="title"/>
          </p:nvPr>
        </p:nvSpPr>
        <p:spPr>
          <a:xfrm>
            <a:off x="1190925" y="141375"/>
            <a:ext cx="5741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Plans</a:t>
            </a:r>
            <a:endParaRPr/>
          </a:p>
        </p:txBody>
      </p:sp>
      <p:sp>
        <p:nvSpPr>
          <p:cNvPr id="500" name="Google Shape;500;p22"/>
          <p:cNvSpPr txBox="1"/>
          <p:nvPr>
            <p:ph idx="4294967295" type="body"/>
          </p:nvPr>
        </p:nvSpPr>
        <p:spPr>
          <a:xfrm>
            <a:off x="545750" y="2180175"/>
            <a:ext cx="14898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Some Variables broke when we threw it into a correlation Matrix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51B65"/>
                </a:solidFill>
              </a:rPr>
              <a:t>Cause</a:t>
            </a:r>
            <a:r>
              <a:rPr lang="en" sz="900">
                <a:solidFill>
                  <a:srgbClr val="351B65"/>
                </a:solidFill>
              </a:rPr>
              <a:t>:</a:t>
            </a:r>
            <a:r>
              <a:rPr lang="en" sz="900"/>
              <a:t> Boolean Features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51B65"/>
                </a:solidFill>
              </a:rPr>
              <a:t>Solution</a:t>
            </a:r>
            <a:r>
              <a:rPr lang="en" sz="900">
                <a:solidFill>
                  <a:srgbClr val="351B65"/>
                </a:solidFill>
              </a:rPr>
              <a:t>:</a:t>
            </a:r>
            <a:r>
              <a:rPr lang="en" sz="900"/>
              <a:t> Removal (and revisit possible inclusion if time permits)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501" name="Google Shape;501;p22"/>
          <p:cNvGrpSpPr/>
          <p:nvPr/>
        </p:nvGrpSpPr>
        <p:grpSpPr>
          <a:xfrm>
            <a:off x="365895" y="1581964"/>
            <a:ext cx="444176" cy="444176"/>
            <a:chOff x="348199" y="179450"/>
            <a:chExt cx="1116300" cy="1116300"/>
          </a:xfrm>
        </p:grpSpPr>
        <p:sp>
          <p:nvSpPr>
            <p:cNvPr id="502" name="Google Shape;50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4" name="Google Shape;504;p22"/>
          <p:cNvCxnSpPr/>
          <p:nvPr/>
        </p:nvCxnSpPr>
        <p:spPr>
          <a:xfrm>
            <a:off x="-187200" y="1804050"/>
            <a:ext cx="9383700" cy="0"/>
          </a:xfrm>
          <a:prstGeom prst="straightConnector1">
            <a:avLst/>
          </a:prstGeom>
          <a:noFill/>
          <a:ln cap="flat" cmpd="sng" w="9525">
            <a:solidFill>
              <a:srgbClr val="CFC9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2"/>
          <p:cNvSpPr txBox="1"/>
          <p:nvPr>
            <p:ph idx="4294967295" type="body"/>
          </p:nvPr>
        </p:nvSpPr>
        <p:spPr>
          <a:xfrm>
            <a:off x="625975" y="894888"/>
            <a:ext cx="13434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</a:rPr>
              <a:t>Correlation Calculations</a:t>
            </a:r>
            <a:endParaRPr sz="1100"/>
          </a:p>
        </p:txBody>
      </p:sp>
      <p:sp>
        <p:nvSpPr>
          <p:cNvPr id="506" name="Google Shape;506;p22"/>
          <p:cNvSpPr txBox="1"/>
          <p:nvPr>
            <p:ph idx="4294967295" type="body"/>
          </p:nvPr>
        </p:nvSpPr>
        <p:spPr>
          <a:xfrm>
            <a:off x="6236425" y="2283775"/>
            <a:ext cx="26079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51B65"/>
                </a:solidFill>
              </a:rPr>
              <a:t>Next Steps:</a:t>
            </a:r>
            <a:endParaRPr b="1" sz="900" u="sng">
              <a:solidFill>
                <a:srgbClr val="351B6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Additional Models: </a:t>
            </a:r>
            <a:endParaRPr i="1" sz="9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Random Forest, XGBoost, linear-log, log-linear, log-log, and polynomial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Multiple Models means we need a train, validation, test split (e.g. 60%, 20%, and 20% respectively). We will also conduct cross-validation on the model.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Tuning </a:t>
            </a:r>
            <a:r>
              <a:rPr lang="en" sz="900"/>
              <a:t>of Parameters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Other </a:t>
            </a:r>
            <a:r>
              <a:rPr i="1" lang="en" sz="900"/>
              <a:t>Transformation </a:t>
            </a:r>
            <a:r>
              <a:rPr lang="en" sz="900"/>
              <a:t>of Response and Variable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Further </a:t>
            </a:r>
            <a:r>
              <a:rPr i="1" lang="en" sz="900"/>
              <a:t>Variable Reduction</a:t>
            </a:r>
            <a:r>
              <a:rPr lang="en" sz="900"/>
              <a:t> (e.g. interpreting p-values to do further analysis, PCA, or K-means clustering)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07" name="Google Shape;507;p22"/>
          <p:cNvSpPr txBox="1"/>
          <p:nvPr>
            <p:ph idx="4294967295" type="body"/>
          </p:nvPr>
        </p:nvSpPr>
        <p:spPr>
          <a:xfrm>
            <a:off x="2274175" y="1073075"/>
            <a:ext cx="13434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</a:rPr>
              <a:t>Response Variable</a:t>
            </a:r>
            <a:endParaRPr sz="1600">
              <a:solidFill>
                <a:srgbClr val="351B65"/>
              </a:solidFill>
            </a:endParaRPr>
          </a:p>
        </p:txBody>
      </p:sp>
      <p:grpSp>
        <p:nvGrpSpPr>
          <p:cNvPr id="508" name="Google Shape;508;p22"/>
          <p:cNvGrpSpPr/>
          <p:nvPr/>
        </p:nvGrpSpPr>
        <p:grpSpPr>
          <a:xfrm>
            <a:off x="2035420" y="1581964"/>
            <a:ext cx="444176" cy="444176"/>
            <a:chOff x="348199" y="179450"/>
            <a:chExt cx="1116300" cy="1116300"/>
          </a:xfrm>
        </p:grpSpPr>
        <p:sp>
          <p:nvSpPr>
            <p:cNvPr id="509" name="Google Shape;50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2"/>
          <p:cNvSpPr txBox="1"/>
          <p:nvPr>
            <p:ph idx="4294967295" type="body"/>
          </p:nvPr>
        </p:nvSpPr>
        <p:spPr>
          <a:xfrm>
            <a:off x="6236425" y="1073075"/>
            <a:ext cx="13434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</a:rPr>
              <a:t>Future Plans</a:t>
            </a:r>
            <a:endParaRPr sz="1600">
              <a:solidFill>
                <a:srgbClr val="351B65"/>
              </a:solidFill>
            </a:endParaRPr>
          </a:p>
        </p:txBody>
      </p:sp>
      <p:grpSp>
        <p:nvGrpSpPr>
          <p:cNvPr id="512" name="Google Shape;512;p22"/>
          <p:cNvGrpSpPr/>
          <p:nvPr/>
        </p:nvGrpSpPr>
        <p:grpSpPr>
          <a:xfrm>
            <a:off x="5997670" y="1581964"/>
            <a:ext cx="444176" cy="444176"/>
            <a:chOff x="348199" y="179450"/>
            <a:chExt cx="1116300" cy="1116300"/>
          </a:xfrm>
        </p:grpSpPr>
        <p:sp>
          <p:nvSpPr>
            <p:cNvPr id="513" name="Google Shape;513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5" name="Google Shape;5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85" y="3713750"/>
            <a:ext cx="1779975" cy="12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2"/>
          <p:cNvSpPr txBox="1"/>
          <p:nvPr>
            <p:ph idx="4294967295" type="body"/>
          </p:nvPr>
        </p:nvSpPr>
        <p:spPr>
          <a:xfrm>
            <a:off x="2193950" y="2193775"/>
            <a:ext cx="14247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Our original variable pulled from the raw data was highly </a:t>
            </a:r>
            <a:r>
              <a:rPr lang="en" sz="900"/>
              <a:t>imbalance</a:t>
            </a: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51B65"/>
                </a:solidFill>
              </a:rPr>
              <a:t>Cause:</a:t>
            </a:r>
            <a:r>
              <a:rPr lang="en" sz="900"/>
              <a:t> Data categorized patients as high hypertension vs non-</a:t>
            </a:r>
            <a:r>
              <a:rPr lang="en" sz="900"/>
              <a:t>hypertension (317:9493)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51B65"/>
                </a:solidFill>
              </a:rPr>
              <a:t>Solution:</a:t>
            </a:r>
            <a:r>
              <a:rPr lang="en" sz="900"/>
              <a:t> Reconstruct response variable to compare </a:t>
            </a:r>
            <a:r>
              <a:rPr lang="en" sz="900"/>
              <a:t>elevated</a:t>
            </a:r>
            <a:r>
              <a:rPr lang="en" sz="900"/>
              <a:t> vs normal (3027: 4145)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17" name="Google Shape;517;p22"/>
          <p:cNvSpPr txBox="1"/>
          <p:nvPr>
            <p:ph idx="4294967295" type="body"/>
          </p:nvPr>
        </p:nvSpPr>
        <p:spPr>
          <a:xfrm>
            <a:off x="4004700" y="1073075"/>
            <a:ext cx="13434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</a:rPr>
              <a:t>Abundance in Factors</a:t>
            </a:r>
            <a:endParaRPr sz="1600">
              <a:solidFill>
                <a:srgbClr val="351B65"/>
              </a:solidFill>
            </a:endParaRPr>
          </a:p>
        </p:txBody>
      </p:sp>
      <p:grpSp>
        <p:nvGrpSpPr>
          <p:cNvPr id="518" name="Google Shape;518;p22"/>
          <p:cNvGrpSpPr/>
          <p:nvPr/>
        </p:nvGrpSpPr>
        <p:grpSpPr>
          <a:xfrm>
            <a:off x="3765945" y="1581964"/>
            <a:ext cx="444176" cy="444176"/>
            <a:chOff x="348199" y="179450"/>
            <a:chExt cx="1116300" cy="1116300"/>
          </a:xfrm>
        </p:grpSpPr>
        <p:sp>
          <p:nvSpPr>
            <p:cNvPr id="519" name="Google Shape;51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2"/>
          <p:cNvSpPr txBox="1"/>
          <p:nvPr>
            <p:ph idx="4294967295" type="body"/>
          </p:nvPr>
        </p:nvSpPr>
        <p:spPr>
          <a:xfrm>
            <a:off x="3924475" y="2193775"/>
            <a:ext cx="14247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Our data set had a lot of variable to </a:t>
            </a:r>
            <a:r>
              <a:rPr lang="en" sz="900"/>
              <a:t>describe</a:t>
            </a:r>
            <a:r>
              <a:rPr lang="en" sz="900"/>
              <a:t> one aspect of a </a:t>
            </a:r>
            <a:r>
              <a:rPr lang="en" sz="900"/>
              <a:t>person’s behavior, or attribute. Not all were useful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51B65"/>
                </a:solidFill>
              </a:rPr>
              <a:t>Cause:</a:t>
            </a:r>
            <a:r>
              <a:rPr lang="en" sz="900"/>
              <a:t> Granular data, e.g. for Diet we had intake of each individual Vitamin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51B65"/>
                </a:solidFill>
              </a:rPr>
              <a:t>Solution:</a:t>
            </a:r>
            <a:r>
              <a:rPr lang="en" sz="900"/>
              <a:t> Segment the features into groups, e.g. Salt intake, and Nutrient Intake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2" name="Google Shape;522;p22"/>
          <p:cNvSpPr txBox="1"/>
          <p:nvPr/>
        </p:nvSpPr>
        <p:spPr>
          <a:xfrm>
            <a:off x="1969375" y="4573300"/>
            <a:ext cx="19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Example of our Correlation </a:t>
            </a: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Calculation</a:t>
            </a: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 Challenge: </a:t>
            </a:r>
            <a:endParaRPr i="1" sz="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Many Variables Errored out (as seen by the ‘?’ marks when running correlations</a:t>
            </a:r>
            <a:endParaRPr i="1"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"/>
          <p:cNvSpPr/>
          <p:nvPr/>
        </p:nvSpPr>
        <p:spPr>
          <a:xfrm>
            <a:off x="0" y="1720525"/>
            <a:ext cx="9144000" cy="34230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Sources</a:t>
            </a:r>
            <a:endParaRPr/>
          </a:p>
        </p:txBody>
      </p:sp>
      <p:sp>
        <p:nvSpPr>
          <p:cNvPr id="529" name="Google Shape;529;p23"/>
          <p:cNvSpPr txBox="1"/>
          <p:nvPr>
            <p:ph idx="1" type="body"/>
          </p:nvPr>
        </p:nvSpPr>
        <p:spPr>
          <a:xfrm>
            <a:off x="848475" y="2291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https://www.who.int/news/item/25-08-2021-more-than-700-million-people-with-untreated-hypertension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https://www.heart.org/en/health-topics/high-blood-pressure/understanding-blood-pressure-readings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https://www.ahajournals.org/doi/10.1161/CIR.0000000000000973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https://www.ncbi.nlm.nih.gov/pmc/articles/PMC6770596/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https://www.slidescarnival.com/extra-free-resources-icons-and-maps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-687250" y="1597875"/>
            <a:ext cx="7637700" cy="3169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-687250" y="1597875"/>
            <a:ext cx="4328100" cy="316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748051" y="1829725"/>
            <a:ext cx="409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#68 Members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and Approach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Academic Research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 b="1" sz="17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800" y="4036825"/>
            <a:ext cx="1654500" cy="730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14"/>
          <p:cNvGrpSpPr/>
          <p:nvPr/>
        </p:nvGrpSpPr>
        <p:grpSpPr>
          <a:xfrm>
            <a:off x="890873" y="1745939"/>
            <a:ext cx="444176" cy="444176"/>
            <a:chOff x="348199" y="179450"/>
            <a:chExt cx="1116300" cy="1116300"/>
          </a:xfrm>
        </p:grpSpPr>
        <p:sp>
          <p:nvSpPr>
            <p:cNvPr id="289" name="Google Shape;289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4"/>
          <p:cNvGrpSpPr/>
          <p:nvPr/>
        </p:nvGrpSpPr>
        <p:grpSpPr>
          <a:xfrm>
            <a:off x="890873" y="2253327"/>
            <a:ext cx="444176" cy="444176"/>
            <a:chOff x="348199" y="179450"/>
            <a:chExt cx="1116300" cy="1116300"/>
          </a:xfrm>
        </p:grpSpPr>
        <p:sp>
          <p:nvSpPr>
            <p:cNvPr id="292" name="Google Shape;292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14"/>
          <p:cNvGrpSpPr/>
          <p:nvPr/>
        </p:nvGrpSpPr>
        <p:grpSpPr>
          <a:xfrm>
            <a:off x="890873" y="2760714"/>
            <a:ext cx="444176" cy="444176"/>
            <a:chOff x="348199" y="179450"/>
            <a:chExt cx="1116300" cy="1116300"/>
          </a:xfrm>
        </p:grpSpPr>
        <p:sp>
          <p:nvSpPr>
            <p:cNvPr id="295" name="Google Shape;295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890873" y="3268102"/>
            <a:ext cx="444176" cy="444176"/>
            <a:chOff x="348199" y="179450"/>
            <a:chExt cx="1116300" cy="1116300"/>
          </a:xfrm>
        </p:grpSpPr>
        <p:sp>
          <p:nvSpPr>
            <p:cNvPr id="298" name="Google Shape;298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4"/>
          <p:cNvGrpSpPr/>
          <p:nvPr/>
        </p:nvGrpSpPr>
        <p:grpSpPr>
          <a:xfrm>
            <a:off x="890873" y="3775489"/>
            <a:ext cx="444176" cy="444176"/>
            <a:chOff x="348199" y="179450"/>
            <a:chExt cx="1116300" cy="1116300"/>
          </a:xfrm>
        </p:grpSpPr>
        <p:sp>
          <p:nvSpPr>
            <p:cNvPr id="301" name="Google Shape;301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4"/>
          <p:cNvSpPr txBox="1"/>
          <p:nvPr>
            <p:ph idx="1" type="body"/>
          </p:nvPr>
        </p:nvSpPr>
        <p:spPr>
          <a:xfrm>
            <a:off x="3866626" y="1829725"/>
            <a:ext cx="409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 and Plans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Sources</a:t>
            </a:r>
            <a:endParaRPr b="1" sz="1700"/>
          </a:p>
        </p:txBody>
      </p:sp>
      <p:grpSp>
        <p:nvGrpSpPr>
          <p:cNvPr id="304" name="Google Shape;304;p14"/>
          <p:cNvGrpSpPr/>
          <p:nvPr/>
        </p:nvGrpSpPr>
        <p:grpSpPr>
          <a:xfrm>
            <a:off x="4015073" y="1745939"/>
            <a:ext cx="444176" cy="444176"/>
            <a:chOff x="348199" y="179450"/>
            <a:chExt cx="1116300" cy="1116300"/>
          </a:xfrm>
        </p:grpSpPr>
        <p:sp>
          <p:nvSpPr>
            <p:cNvPr id="305" name="Google Shape;305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4"/>
          <p:cNvGrpSpPr/>
          <p:nvPr/>
        </p:nvGrpSpPr>
        <p:grpSpPr>
          <a:xfrm>
            <a:off x="4015073" y="2253327"/>
            <a:ext cx="444176" cy="444176"/>
            <a:chOff x="348199" y="179450"/>
            <a:chExt cx="1116300" cy="1116300"/>
          </a:xfrm>
        </p:grpSpPr>
        <p:sp>
          <p:nvSpPr>
            <p:cNvPr id="308" name="Google Shape;308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4"/>
          <p:cNvGrpSpPr/>
          <p:nvPr/>
        </p:nvGrpSpPr>
        <p:grpSpPr>
          <a:xfrm>
            <a:off x="4015073" y="2760714"/>
            <a:ext cx="444176" cy="444176"/>
            <a:chOff x="348199" y="179450"/>
            <a:chExt cx="1116300" cy="1116300"/>
          </a:xfrm>
        </p:grpSpPr>
        <p:sp>
          <p:nvSpPr>
            <p:cNvPr id="311" name="Google Shape;311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4"/>
          <p:cNvGrpSpPr/>
          <p:nvPr/>
        </p:nvGrpSpPr>
        <p:grpSpPr>
          <a:xfrm>
            <a:off x="4015073" y="3775489"/>
            <a:ext cx="444176" cy="444176"/>
            <a:chOff x="348199" y="179450"/>
            <a:chExt cx="1116300" cy="1116300"/>
          </a:xfrm>
        </p:grpSpPr>
        <p:sp>
          <p:nvSpPr>
            <p:cNvPr id="314" name="Google Shape;314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6" name="Google Shape;316;p14"/>
          <p:cNvCxnSpPr/>
          <p:nvPr/>
        </p:nvCxnSpPr>
        <p:spPr>
          <a:xfrm>
            <a:off x="4395381" y="3792375"/>
            <a:ext cx="19914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/>
          <p:nvPr/>
        </p:nvSpPr>
        <p:spPr>
          <a:xfrm>
            <a:off x="-687250" y="1597875"/>
            <a:ext cx="7637700" cy="3169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#68 Members</a:t>
            </a:r>
            <a:endParaRPr/>
          </a:p>
        </p:txBody>
      </p:sp>
      <p:sp>
        <p:nvSpPr>
          <p:cNvPr id="323" name="Google Shape;323;p15"/>
          <p:cNvSpPr txBox="1"/>
          <p:nvPr>
            <p:ph idx="1" type="body"/>
          </p:nvPr>
        </p:nvSpPr>
        <p:spPr>
          <a:xfrm>
            <a:off x="748051" y="1829725"/>
            <a:ext cx="409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Gabriel Mink: </a:t>
            </a:r>
            <a:r>
              <a:rPr b="1" lang="en" sz="1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gmink3@gatech.edu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Bella (Yifei) Ding: </a:t>
            </a:r>
            <a:r>
              <a:rPr b="1" lang="en" sz="1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yding302@gatech.edu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Vincent Pan: </a:t>
            </a:r>
            <a:r>
              <a:rPr b="1" lang="en" sz="1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vipan@gatech.edu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Nikolos Lahanis: </a:t>
            </a:r>
            <a:r>
              <a:rPr b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nlahanis3@gatech.edu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Rahul Sati: </a:t>
            </a:r>
            <a:r>
              <a:rPr b="1" lang="en" sz="1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rsati3@gatech.edu</a:t>
            </a:r>
            <a:r>
              <a:rPr b="1" lang="en" sz="1700"/>
              <a:t> </a:t>
            </a:r>
            <a:endParaRPr b="1" sz="1700"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890873" y="1745939"/>
            <a:ext cx="444176" cy="444176"/>
            <a:chOff x="348199" y="179450"/>
            <a:chExt cx="1116300" cy="1116300"/>
          </a:xfrm>
        </p:grpSpPr>
        <p:sp>
          <p:nvSpPr>
            <p:cNvPr id="325" name="Google Shape;325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890873" y="2272377"/>
            <a:ext cx="444176" cy="444176"/>
            <a:chOff x="348199" y="179450"/>
            <a:chExt cx="1116300" cy="1116300"/>
          </a:xfrm>
        </p:grpSpPr>
        <p:sp>
          <p:nvSpPr>
            <p:cNvPr id="328" name="Google Shape;328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890873" y="2798814"/>
            <a:ext cx="444176" cy="444176"/>
            <a:chOff x="348199" y="179450"/>
            <a:chExt cx="1116300" cy="1116300"/>
          </a:xfrm>
        </p:grpSpPr>
        <p:sp>
          <p:nvSpPr>
            <p:cNvPr id="331" name="Google Shape;331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890873" y="3325252"/>
            <a:ext cx="444176" cy="444176"/>
            <a:chOff x="348199" y="179450"/>
            <a:chExt cx="1116300" cy="1116300"/>
          </a:xfrm>
        </p:grpSpPr>
        <p:sp>
          <p:nvSpPr>
            <p:cNvPr id="334" name="Google Shape;334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890873" y="3851689"/>
            <a:ext cx="444176" cy="444176"/>
            <a:chOff x="348199" y="179450"/>
            <a:chExt cx="1116300" cy="1116300"/>
          </a:xfrm>
        </p:grpSpPr>
        <p:sp>
          <p:nvSpPr>
            <p:cNvPr id="337" name="Google Shape;337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9" name="Google Shape;33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0800" y="4036825"/>
            <a:ext cx="1654500" cy="7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3991550" y="2724525"/>
            <a:ext cx="4808100" cy="2075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3991600" y="1532700"/>
            <a:ext cx="4808100" cy="103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 txBox="1"/>
          <p:nvPr>
            <p:ph type="title"/>
          </p:nvPr>
        </p:nvSpPr>
        <p:spPr>
          <a:xfrm>
            <a:off x="1285300" y="740400"/>
            <a:ext cx="70305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47" name="Google Shape;347;p16"/>
          <p:cNvSpPr txBox="1"/>
          <p:nvPr>
            <p:ph idx="1" type="body"/>
          </p:nvPr>
        </p:nvSpPr>
        <p:spPr>
          <a:xfrm>
            <a:off x="4060446" y="1575825"/>
            <a:ext cx="4706700" cy="3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According to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Health Organization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baseline="30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“the number of adults living with elevated levels of blood pressure known as “Hypertension” has doubled since 1990 to 1.28 Billion as of August 25, 2021.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Blood pressure categories used to engineer our response variable were taken from the “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American Heart Association’s</a:t>
            </a:r>
            <a:r>
              <a:rPr lang="en">
                <a:solidFill>
                  <a:srgbClr val="000000"/>
                </a:solidFill>
              </a:rPr>
              <a:t>” 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categorizations.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we use this synthesized response variable to draw any meaningful </a:t>
            </a:r>
            <a:r>
              <a:rPr lang="en">
                <a:solidFill>
                  <a:srgbClr val="000000"/>
                </a:solidFill>
              </a:rPr>
              <a:t>insights about circumstances that lead to high blood pressure</a:t>
            </a:r>
            <a:r>
              <a:rPr lang="en">
                <a:solidFill>
                  <a:srgbClr val="000000"/>
                </a:solidFill>
              </a:rPr>
              <a:t>?</a:t>
            </a:r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063" y="1604325"/>
            <a:ext cx="2133000" cy="6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6">
            <a:alphaModFix/>
          </a:blip>
          <a:srcRect b="8933" l="0" r="0" t="0"/>
          <a:stretch/>
        </p:blipFill>
        <p:spPr>
          <a:xfrm>
            <a:off x="339275" y="2710625"/>
            <a:ext cx="3544575" cy="1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/>
          <p:nvPr/>
        </p:nvSpPr>
        <p:spPr>
          <a:xfrm>
            <a:off x="1111900" y="1669175"/>
            <a:ext cx="7135800" cy="802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"/>
          <p:cNvSpPr txBox="1"/>
          <p:nvPr>
            <p:ph type="title"/>
          </p:nvPr>
        </p:nvSpPr>
        <p:spPr>
          <a:xfrm>
            <a:off x="1297625" y="573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Approach</a:t>
            </a:r>
            <a:endParaRPr/>
          </a:p>
        </p:txBody>
      </p:sp>
      <p:pic>
        <p:nvPicPr>
          <p:cNvPr id="356" name="Google Shape;3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325" y="3581425"/>
            <a:ext cx="1801800" cy="12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900" y="4403200"/>
            <a:ext cx="5498375" cy="4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7"/>
          <p:cNvSpPr txBox="1"/>
          <p:nvPr/>
        </p:nvSpPr>
        <p:spPr>
          <a:xfrm>
            <a:off x="1217125" y="1764675"/>
            <a:ext cx="669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Problem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 What health factors may correlate and predict an elevated level of blood pressure in American society?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1217125" y="2541050"/>
            <a:ext cx="703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Approach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Using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data provided by the National Health and Nutrition Examination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Survey, our intent is to analyze various factors association with blood pressure, including: Demographics, Diet, Lab Test Info, Medications, and Doctor’s Exam Answers.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type="title"/>
          </p:nvPr>
        </p:nvSpPr>
        <p:spPr>
          <a:xfrm>
            <a:off x="1303800" y="598575"/>
            <a:ext cx="7030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</a:t>
            </a:r>
            <a:r>
              <a:rPr lang="en"/>
              <a:t>Research</a:t>
            </a:r>
            <a:endParaRPr/>
          </a:p>
        </p:txBody>
      </p:sp>
      <p:sp>
        <p:nvSpPr>
          <p:cNvPr id="365" name="Google Shape;365;p18"/>
          <p:cNvSpPr txBox="1"/>
          <p:nvPr>
            <p:ph idx="1" type="body"/>
          </p:nvPr>
        </p:nvSpPr>
        <p:spPr>
          <a:xfrm>
            <a:off x="831925" y="1298350"/>
            <a:ext cx="76554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51B65"/>
              </a:buClr>
              <a:buSzPts val="1300"/>
              <a:buAutoNum type="arabicPeriod"/>
            </a:pPr>
            <a:r>
              <a:rPr b="1" lang="en">
                <a:solidFill>
                  <a:srgbClr val="351B65"/>
                </a:solidFill>
              </a:rPr>
              <a:t>“</a:t>
            </a:r>
            <a:r>
              <a:rPr b="1" lang="en">
                <a:solidFill>
                  <a:srgbClr val="351B65"/>
                </a:solidFill>
              </a:rPr>
              <a:t>Obesity</a:t>
            </a:r>
            <a:r>
              <a:rPr b="1" lang="en">
                <a:solidFill>
                  <a:srgbClr val="351B65"/>
                </a:solidFill>
              </a:rPr>
              <a:t> and Cardiovascular Disease: AHA Scientific Statement” </a:t>
            </a:r>
            <a:endParaRPr b="1">
              <a:solidFill>
                <a:srgbClr val="351B65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Point -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Obesity contributes directly to incident cardiovascular risk factors, including dyslipidemia, type 2 diabetes,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</a:rPr>
              <a:t>hypertension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, and sleep disorders. Obesity also leads to the development of cardiovascular disease and cardiovascular disease mortality independently of other cardiovascular risk factors.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51B65"/>
              </a:buClr>
              <a:buSzPts val="1300"/>
              <a:buAutoNum type="arabicPeriod"/>
            </a:pPr>
            <a:r>
              <a:rPr b="1" lang="en">
                <a:solidFill>
                  <a:srgbClr val="351B65"/>
                </a:solidFill>
              </a:rPr>
              <a:t>“</a:t>
            </a:r>
            <a:r>
              <a:rPr b="1" lang="en">
                <a:solidFill>
                  <a:srgbClr val="351B65"/>
                </a:solidFill>
                <a:highlight>
                  <a:srgbClr val="FFFFFF"/>
                </a:highlight>
              </a:rPr>
              <a:t>Sodium Intake and Hypertension</a:t>
            </a:r>
            <a:r>
              <a:rPr b="1" lang="en">
                <a:solidFill>
                  <a:srgbClr val="351B65"/>
                </a:solidFill>
              </a:rPr>
              <a:t>” </a:t>
            </a:r>
            <a:endParaRPr b="1">
              <a:solidFill>
                <a:srgbClr val="351B65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Key Point -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The close relationship between </a:t>
            </a:r>
            <a:r>
              <a:rPr lang="en" u="sng">
                <a:solidFill>
                  <a:srgbClr val="212121"/>
                </a:solidFill>
                <a:highlight>
                  <a:srgbClr val="FFFFFF"/>
                </a:highlight>
              </a:rPr>
              <a:t>hypertension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 and dietary sodium intake is widely recognized and supported by several studies. A reduction in dietary sodium not only decreases the blood pressure and the incidence of </a:t>
            </a:r>
            <a:r>
              <a:rPr lang="en" u="sng">
                <a:solidFill>
                  <a:srgbClr val="212121"/>
                </a:solidFill>
                <a:highlight>
                  <a:srgbClr val="FFFFFF"/>
                </a:highlight>
              </a:rPr>
              <a:t>hypertension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, but is also associated with a reduction in morbidity and mortality from cardiovascular diseases. </a:t>
            </a:r>
            <a:endParaRPr b="1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type="title"/>
          </p:nvPr>
        </p:nvSpPr>
        <p:spPr>
          <a:xfrm>
            <a:off x="12976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371" name="Google Shape;371;p19"/>
          <p:cNvSpPr txBox="1"/>
          <p:nvPr/>
        </p:nvSpPr>
        <p:spPr>
          <a:xfrm>
            <a:off x="1101050" y="1597875"/>
            <a:ext cx="6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19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0" y="2386700"/>
            <a:ext cx="9144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9"/>
          <p:cNvSpPr txBox="1"/>
          <p:nvPr/>
        </p:nvSpPr>
        <p:spPr>
          <a:xfrm>
            <a:off x="632400" y="1474725"/>
            <a:ext cx="787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Patients in our dataset that are identified to be obese &amp; have a high sodium intake will also have hypertension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/>
          <p:nvPr/>
        </p:nvSpPr>
        <p:spPr>
          <a:xfrm>
            <a:off x="-607950" y="1039900"/>
            <a:ext cx="3438900" cy="365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799" y="1931225"/>
            <a:ext cx="3045375" cy="188434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0"/>
          <p:cNvSpPr txBox="1"/>
          <p:nvPr>
            <p:ph idx="4294967295" type="title"/>
          </p:nvPr>
        </p:nvSpPr>
        <p:spPr>
          <a:xfrm>
            <a:off x="1190925" y="141375"/>
            <a:ext cx="3620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81" name="Google Shape;381;p20"/>
          <p:cNvSpPr txBox="1"/>
          <p:nvPr>
            <p:ph idx="4294967295" type="body"/>
          </p:nvPr>
        </p:nvSpPr>
        <p:spPr>
          <a:xfrm>
            <a:off x="702175" y="2327100"/>
            <a:ext cx="20526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Demographics Data Set:  47 Variables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Diet Data Set: 168 Variables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Labs Data Set: 224 Variables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Questionnaire Set: 953 Variables 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Examinations Data Set: 424 Variables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Medication Data Set: 13 Variables</a:t>
            </a:r>
            <a:endParaRPr sz="1000"/>
          </a:p>
        </p:txBody>
      </p:sp>
      <p:pic>
        <p:nvPicPr>
          <p:cNvPr id="382" name="Google Shape;3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50" y="2063988"/>
            <a:ext cx="2297751" cy="1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 txBox="1"/>
          <p:nvPr/>
        </p:nvSpPr>
        <p:spPr>
          <a:xfrm>
            <a:off x="457000" y="1277750"/>
            <a:ext cx="238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  <a:latin typeface="Nunito"/>
                <a:ea typeface="Nunito"/>
                <a:cs typeface="Nunito"/>
                <a:sym typeface="Nunito"/>
              </a:rPr>
              <a:t>Original Data Sets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4" name="Google Shape;384;p20"/>
          <p:cNvCxnSpPr/>
          <p:nvPr/>
        </p:nvCxnSpPr>
        <p:spPr>
          <a:xfrm>
            <a:off x="6046087" y="1968506"/>
            <a:ext cx="0" cy="1596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20"/>
          <p:cNvSpPr txBox="1"/>
          <p:nvPr/>
        </p:nvSpPr>
        <p:spPr>
          <a:xfrm>
            <a:off x="3138325" y="1277750"/>
            <a:ext cx="25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  <a:latin typeface="Nunito"/>
                <a:ea typeface="Nunito"/>
                <a:cs typeface="Nunito"/>
                <a:sym typeface="Nunito"/>
              </a:rPr>
              <a:t>Data Cleaning Methods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6365525" y="1206600"/>
            <a:ext cx="2581500" cy="3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Nunito"/>
                <a:ea typeface="Nunito"/>
                <a:cs typeface="Nunito"/>
                <a:sym typeface="Nunito"/>
              </a:rPr>
              <a:t>Data/ Entry Selection</a:t>
            </a:r>
            <a:endParaRPr b="1" sz="1000" u="sng">
              <a:latin typeface="Nunito"/>
              <a:ea typeface="Nunito"/>
              <a:cs typeface="Nunito"/>
              <a:sym typeface="Nunito"/>
            </a:endParaRPr>
          </a:p>
          <a:p>
            <a:pPr indent="228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Response variable existance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 u="sng">
                <a:latin typeface="Nunito"/>
                <a:ea typeface="Nunito"/>
                <a:cs typeface="Nunito"/>
                <a:sym typeface="Nunito"/>
              </a:rPr>
              <a:t>Feature Creation/ Mutation</a:t>
            </a:r>
            <a:endParaRPr b="1" sz="1000" u="sng">
              <a:latin typeface="Nunito"/>
              <a:ea typeface="Nunito"/>
              <a:cs typeface="Nunito"/>
              <a:sym typeface="Nunito"/>
            </a:endParaRPr>
          </a:p>
          <a:p>
            <a:pPr indent="228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Missing Data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Handling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Drop: e.g. sometimes Mode doesn’t make sense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Imputation: Median, Mode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228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Feature Summarizing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Summarizing the categorization of thirty different teeth into counts of the quality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 u="sng">
                <a:latin typeface="Nunito"/>
                <a:ea typeface="Nunito"/>
                <a:cs typeface="Nunito"/>
                <a:sym typeface="Nunito"/>
              </a:rPr>
              <a:t>Feature Selection</a:t>
            </a:r>
            <a:endParaRPr b="1" sz="1000" u="sng">
              <a:latin typeface="Nunito"/>
              <a:ea typeface="Nunito"/>
              <a:cs typeface="Nunito"/>
              <a:sym typeface="Nunito"/>
            </a:endParaRPr>
          </a:p>
          <a:p>
            <a:pPr indent="228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Sparse Feature Removal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228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Related Response Feature Removal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Blood Pressure Measurement Features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228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Unrelated Feature Removal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57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E.g. Whether an interpreter conducted the interview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7" name="Google Shape;387;p20"/>
          <p:cNvGrpSpPr/>
          <p:nvPr/>
        </p:nvGrpSpPr>
        <p:grpSpPr>
          <a:xfrm>
            <a:off x="6230776" y="3591135"/>
            <a:ext cx="176250" cy="152303"/>
            <a:chOff x="884075" y="891000"/>
            <a:chExt cx="154375" cy="133400"/>
          </a:xfrm>
        </p:grpSpPr>
        <p:sp>
          <p:nvSpPr>
            <p:cNvPr id="388" name="Google Shape;388;p20"/>
            <p:cNvSpPr/>
            <p:nvPr/>
          </p:nvSpPr>
          <p:spPr>
            <a:xfrm>
              <a:off x="884075" y="891000"/>
              <a:ext cx="154375" cy="133400"/>
            </a:xfrm>
            <a:custGeom>
              <a:rect b="b" l="l" r="r" t="t"/>
              <a:pathLst>
                <a:path extrusionOk="0" fill="none" h="5336" w="6175">
                  <a:moveTo>
                    <a:pt x="2592" y="267"/>
                  </a:moveTo>
                  <a:lnTo>
                    <a:pt x="77" y="4421"/>
                  </a:lnTo>
                  <a:lnTo>
                    <a:pt x="77" y="4421"/>
                  </a:lnTo>
                  <a:lnTo>
                    <a:pt x="39" y="4536"/>
                  </a:lnTo>
                  <a:lnTo>
                    <a:pt x="1" y="4650"/>
                  </a:lnTo>
                  <a:lnTo>
                    <a:pt x="39" y="4879"/>
                  </a:lnTo>
                  <a:lnTo>
                    <a:pt x="115" y="5069"/>
                  </a:lnTo>
                  <a:lnTo>
                    <a:pt x="191" y="5183"/>
                  </a:lnTo>
                  <a:lnTo>
                    <a:pt x="306" y="5260"/>
                  </a:lnTo>
                  <a:lnTo>
                    <a:pt x="306" y="5260"/>
                  </a:lnTo>
                  <a:lnTo>
                    <a:pt x="420" y="5298"/>
                  </a:lnTo>
                  <a:lnTo>
                    <a:pt x="572" y="5336"/>
                  </a:lnTo>
                  <a:lnTo>
                    <a:pt x="5565" y="5336"/>
                  </a:lnTo>
                  <a:lnTo>
                    <a:pt x="5565" y="5336"/>
                  </a:lnTo>
                  <a:lnTo>
                    <a:pt x="5679" y="5298"/>
                  </a:lnTo>
                  <a:lnTo>
                    <a:pt x="5793" y="5260"/>
                  </a:lnTo>
                  <a:lnTo>
                    <a:pt x="5984" y="5145"/>
                  </a:lnTo>
                  <a:lnTo>
                    <a:pt x="6098" y="4955"/>
                  </a:lnTo>
                  <a:lnTo>
                    <a:pt x="6136" y="4840"/>
                  </a:lnTo>
                  <a:lnTo>
                    <a:pt x="6175" y="4726"/>
                  </a:lnTo>
                  <a:lnTo>
                    <a:pt x="6175" y="4726"/>
                  </a:lnTo>
                  <a:lnTo>
                    <a:pt x="6136" y="4574"/>
                  </a:lnTo>
                  <a:lnTo>
                    <a:pt x="6060" y="4421"/>
                  </a:lnTo>
                  <a:lnTo>
                    <a:pt x="3583" y="267"/>
                  </a:lnTo>
                  <a:lnTo>
                    <a:pt x="3583" y="267"/>
                  </a:lnTo>
                  <a:lnTo>
                    <a:pt x="3507" y="191"/>
                  </a:lnTo>
                  <a:lnTo>
                    <a:pt x="3431" y="115"/>
                  </a:lnTo>
                  <a:lnTo>
                    <a:pt x="3202" y="1"/>
                  </a:lnTo>
                  <a:lnTo>
                    <a:pt x="3011" y="1"/>
                  </a:lnTo>
                  <a:lnTo>
                    <a:pt x="2897" y="39"/>
                  </a:lnTo>
                  <a:lnTo>
                    <a:pt x="2783" y="77"/>
                  </a:lnTo>
                  <a:lnTo>
                    <a:pt x="2783" y="77"/>
                  </a:lnTo>
                  <a:lnTo>
                    <a:pt x="2668" y="153"/>
                  </a:lnTo>
                  <a:lnTo>
                    <a:pt x="2592" y="267"/>
                  </a:lnTo>
                  <a:lnTo>
                    <a:pt x="2592" y="267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961250" y="935775"/>
              <a:ext cx="25" cy="29575"/>
            </a:xfrm>
            <a:custGeom>
              <a:rect b="b" l="l" r="r" t="t"/>
              <a:pathLst>
                <a:path extrusionOk="0" fill="none" h="1183" w="1">
                  <a:moveTo>
                    <a:pt x="1" y="1"/>
                  </a:moveTo>
                  <a:lnTo>
                    <a:pt x="1" y="1182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961250" y="994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0"/>
          <p:cNvGrpSpPr/>
          <p:nvPr/>
        </p:nvGrpSpPr>
        <p:grpSpPr>
          <a:xfrm>
            <a:off x="6230776" y="3800463"/>
            <a:ext cx="184955" cy="151218"/>
            <a:chOff x="2148375" y="891000"/>
            <a:chExt cx="162000" cy="132450"/>
          </a:xfrm>
        </p:grpSpPr>
        <p:sp>
          <p:nvSpPr>
            <p:cNvPr id="392" name="Google Shape;392;p20"/>
            <p:cNvSpPr/>
            <p:nvPr/>
          </p:nvSpPr>
          <p:spPr>
            <a:xfrm>
              <a:off x="2162675" y="928150"/>
              <a:ext cx="132450" cy="95300"/>
            </a:xfrm>
            <a:custGeom>
              <a:rect b="b" l="l" r="r" t="t"/>
              <a:pathLst>
                <a:path extrusionOk="0" fill="none" h="3812" w="5298">
                  <a:moveTo>
                    <a:pt x="5298" y="1"/>
                  </a:moveTo>
                  <a:lnTo>
                    <a:pt x="5298" y="3812"/>
                  </a:lnTo>
                  <a:lnTo>
                    <a:pt x="1" y="3812"/>
                  </a:lnTo>
                  <a:lnTo>
                    <a:pt x="1" y="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2148375" y="891000"/>
              <a:ext cx="162000" cy="37175"/>
            </a:xfrm>
            <a:custGeom>
              <a:rect b="b" l="l" r="r" t="t"/>
              <a:pathLst>
                <a:path extrusionOk="0" fill="none" h="1487" w="6480">
                  <a:moveTo>
                    <a:pt x="1" y="1"/>
                  </a:moveTo>
                  <a:lnTo>
                    <a:pt x="6480" y="1"/>
                  </a:lnTo>
                  <a:lnTo>
                    <a:pt x="6480" y="1487"/>
                  </a:lnTo>
                  <a:lnTo>
                    <a:pt x="1" y="1487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2214125" y="957700"/>
              <a:ext cx="29550" cy="25"/>
            </a:xfrm>
            <a:custGeom>
              <a:rect b="b" l="l" r="r" t="t"/>
              <a:pathLst>
                <a:path extrusionOk="0" fill="none" h="1" w="1182">
                  <a:moveTo>
                    <a:pt x="0" y="0"/>
                  </a:moveTo>
                  <a:lnTo>
                    <a:pt x="1182" y="0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0"/>
          <p:cNvGrpSpPr/>
          <p:nvPr/>
        </p:nvGrpSpPr>
        <p:grpSpPr>
          <a:xfrm>
            <a:off x="6230776" y="4199424"/>
            <a:ext cx="184927" cy="184955"/>
            <a:chOff x="6578700" y="1300675"/>
            <a:chExt cx="161975" cy="162000"/>
          </a:xfrm>
        </p:grpSpPr>
        <p:sp>
          <p:nvSpPr>
            <p:cNvPr id="396" name="Google Shape;396;p20"/>
            <p:cNvSpPr/>
            <p:nvPr/>
          </p:nvSpPr>
          <p:spPr>
            <a:xfrm>
              <a:off x="6630150" y="1433125"/>
              <a:ext cx="25" cy="14300"/>
            </a:xfrm>
            <a:custGeom>
              <a:rect b="b" l="l" r="r" t="t"/>
              <a:pathLst>
                <a:path extrusionOk="0" fill="none" h="572" w="1">
                  <a:moveTo>
                    <a:pt x="0" y="0"/>
                  </a:moveTo>
                  <a:lnTo>
                    <a:pt x="0" y="572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6630150" y="1388325"/>
              <a:ext cx="25" cy="15275"/>
            </a:xfrm>
            <a:custGeom>
              <a:rect b="b" l="l" r="r" t="t"/>
              <a:pathLst>
                <a:path extrusionOk="0" fill="none" h="611" w="1">
                  <a:moveTo>
                    <a:pt x="0" y="1"/>
                  </a:moveTo>
                  <a:lnTo>
                    <a:pt x="0" y="61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6689200" y="1433125"/>
              <a:ext cx="25" cy="14300"/>
            </a:xfrm>
            <a:custGeom>
              <a:rect b="b" l="l" r="r" t="t"/>
              <a:pathLst>
                <a:path extrusionOk="0" fill="none" h="572" w="1">
                  <a:moveTo>
                    <a:pt x="1" y="0"/>
                  </a:moveTo>
                  <a:lnTo>
                    <a:pt x="1" y="572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6689200" y="1388325"/>
              <a:ext cx="25" cy="15275"/>
            </a:xfrm>
            <a:custGeom>
              <a:rect b="b" l="l" r="r" t="t"/>
              <a:pathLst>
                <a:path extrusionOk="0" fill="none" h="611" w="1">
                  <a:moveTo>
                    <a:pt x="1" y="1"/>
                  </a:moveTo>
                  <a:lnTo>
                    <a:pt x="1" y="61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6659675" y="1447400"/>
              <a:ext cx="25" cy="15275"/>
            </a:xfrm>
            <a:custGeom>
              <a:rect b="b" l="l" r="r" t="t"/>
              <a:pathLst>
                <a:path extrusionOk="0" fill="none" h="611" w="1">
                  <a:moveTo>
                    <a:pt x="1" y="1"/>
                  </a:moveTo>
                  <a:lnTo>
                    <a:pt x="1" y="61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659675" y="1403575"/>
              <a:ext cx="25" cy="14325"/>
            </a:xfrm>
            <a:custGeom>
              <a:rect b="b" l="l" r="r" t="t"/>
              <a:pathLst>
                <a:path extrusionOk="0" fill="none" h="573" w="1">
                  <a:moveTo>
                    <a:pt x="1" y="1"/>
                  </a:moveTo>
                  <a:lnTo>
                    <a:pt x="1" y="572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578700" y="1300675"/>
              <a:ext cx="161975" cy="114375"/>
            </a:xfrm>
            <a:custGeom>
              <a:rect b="b" l="l" r="r" t="t"/>
              <a:pathLst>
                <a:path extrusionOk="0" fill="none" h="4575" w="6479">
                  <a:moveTo>
                    <a:pt x="5602" y="4574"/>
                  </a:moveTo>
                  <a:lnTo>
                    <a:pt x="5602" y="4574"/>
                  </a:lnTo>
                  <a:lnTo>
                    <a:pt x="5793" y="4460"/>
                  </a:lnTo>
                  <a:lnTo>
                    <a:pt x="5945" y="4345"/>
                  </a:lnTo>
                  <a:lnTo>
                    <a:pt x="6098" y="4231"/>
                  </a:lnTo>
                  <a:lnTo>
                    <a:pt x="6212" y="4040"/>
                  </a:lnTo>
                  <a:lnTo>
                    <a:pt x="6326" y="3888"/>
                  </a:lnTo>
                  <a:lnTo>
                    <a:pt x="6403" y="3697"/>
                  </a:lnTo>
                  <a:lnTo>
                    <a:pt x="6441" y="3507"/>
                  </a:lnTo>
                  <a:lnTo>
                    <a:pt x="6479" y="3316"/>
                  </a:lnTo>
                  <a:lnTo>
                    <a:pt x="6479" y="3126"/>
                  </a:lnTo>
                  <a:lnTo>
                    <a:pt x="6441" y="2897"/>
                  </a:lnTo>
                  <a:lnTo>
                    <a:pt x="6365" y="2707"/>
                  </a:lnTo>
                  <a:lnTo>
                    <a:pt x="6288" y="2516"/>
                  </a:lnTo>
                  <a:lnTo>
                    <a:pt x="6174" y="2326"/>
                  </a:lnTo>
                  <a:lnTo>
                    <a:pt x="6022" y="2135"/>
                  </a:lnTo>
                  <a:lnTo>
                    <a:pt x="5831" y="1983"/>
                  </a:lnTo>
                  <a:lnTo>
                    <a:pt x="5602" y="1830"/>
                  </a:lnTo>
                  <a:lnTo>
                    <a:pt x="5602" y="1830"/>
                  </a:lnTo>
                  <a:lnTo>
                    <a:pt x="5450" y="1754"/>
                  </a:lnTo>
                  <a:lnTo>
                    <a:pt x="5297" y="1754"/>
                  </a:lnTo>
                  <a:lnTo>
                    <a:pt x="4611" y="1754"/>
                  </a:lnTo>
                  <a:lnTo>
                    <a:pt x="4611" y="1754"/>
                  </a:lnTo>
                  <a:lnTo>
                    <a:pt x="4535" y="1449"/>
                  </a:lnTo>
                  <a:lnTo>
                    <a:pt x="4383" y="1182"/>
                  </a:lnTo>
                  <a:lnTo>
                    <a:pt x="4230" y="915"/>
                  </a:lnTo>
                  <a:lnTo>
                    <a:pt x="4040" y="687"/>
                  </a:lnTo>
                  <a:lnTo>
                    <a:pt x="3811" y="496"/>
                  </a:lnTo>
                  <a:lnTo>
                    <a:pt x="3544" y="306"/>
                  </a:lnTo>
                  <a:lnTo>
                    <a:pt x="3316" y="191"/>
                  </a:lnTo>
                  <a:lnTo>
                    <a:pt x="3011" y="77"/>
                  </a:lnTo>
                  <a:lnTo>
                    <a:pt x="2706" y="1"/>
                  </a:lnTo>
                  <a:lnTo>
                    <a:pt x="2439" y="1"/>
                  </a:lnTo>
                  <a:lnTo>
                    <a:pt x="2096" y="1"/>
                  </a:lnTo>
                  <a:lnTo>
                    <a:pt x="1791" y="39"/>
                  </a:lnTo>
                  <a:lnTo>
                    <a:pt x="1486" y="153"/>
                  </a:lnTo>
                  <a:lnTo>
                    <a:pt x="1182" y="306"/>
                  </a:lnTo>
                  <a:lnTo>
                    <a:pt x="877" y="496"/>
                  </a:lnTo>
                  <a:lnTo>
                    <a:pt x="610" y="725"/>
                  </a:lnTo>
                  <a:lnTo>
                    <a:pt x="610" y="725"/>
                  </a:lnTo>
                  <a:lnTo>
                    <a:pt x="419" y="915"/>
                  </a:lnTo>
                  <a:lnTo>
                    <a:pt x="419" y="915"/>
                  </a:lnTo>
                  <a:lnTo>
                    <a:pt x="305" y="1144"/>
                  </a:lnTo>
                  <a:lnTo>
                    <a:pt x="191" y="1373"/>
                  </a:lnTo>
                  <a:lnTo>
                    <a:pt x="38" y="1830"/>
                  </a:lnTo>
                  <a:lnTo>
                    <a:pt x="0" y="2287"/>
                  </a:lnTo>
                  <a:lnTo>
                    <a:pt x="38" y="2745"/>
                  </a:lnTo>
                  <a:lnTo>
                    <a:pt x="153" y="3164"/>
                  </a:lnTo>
                  <a:lnTo>
                    <a:pt x="305" y="3545"/>
                  </a:lnTo>
                  <a:lnTo>
                    <a:pt x="572" y="3888"/>
                  </a:lnTo>
                  <a:lnTo>
                    <a:pt x="877" y="4193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0"/>
          <p:cNvSpPr/>
          <p:nvPr/>
        </p:nvSpPr>
        <p:spPr>
          <a:xfrm>
            <a:off x="6230776" y="1522573"/>
            <a:ext cx="176221" cy="153387"/>
          </a:xfrm>
          <a:custGeom>
            <a:rect b="b" l="l" r="r" t="t"/>
            <a:pathLst>
              <a:path extrusionOk="0" fill="none" h="5374" w="6174">
                <a:moveTo>
                  <a:pt x="5679" y="458"/>
                </a:moveTo>
                <a:lnTo>
                  <a:pt x="5679" y="458"/>
                </a:lnTo>
                <a:lnTo>
                  <a:pt x="5450" y="267"/>
                </a:lnTo>
                <a:lnTo>
                  <a:pt x="5145" y="115"/>
                </a:lnTo>
                <a:lnTo>
                  <a:pt x="4840" y="38"/>
                </a:lnTo>
                <a:lnTo>
                  <a:pt x="4535" y="0"/>
                </a:lnTo>
                <a:lnTo>
                  <a:pt x="4230" y="38"/>
                </a:lnTo>
                <a:lnTo>
                  <a:pt x="3925" y="115"/>
                </a:lnTo>
                <a:lnTo>
                  <a:pt x="3659" y="267"/>
                </a:lnTo>
                <a:lnTo>
                  <a:pt x="3392" y="458"/>
                </a:lnTo>
                <a:lnTo>
                  <a:pt x="3392" y="458"/>
                </a:lnTo>
                <a:lnTo>
                  <a:pt x="3392" y="458"/>
                </a:lnTo>
                <a:lnTo>
                  <a:pt x="3087" y="801"/>
                </a:lnTo>
                <a:lnTo>
                  <a:pt x="2782" y="458"/>
                </a:lnTo>
                <a:lnTo>
                  <a:pt x="2782" y="458"/>
                </a:lnTo>
                <a:lnTo>
                  <a:pt x="2515" y="267"/>
                </a:lnTo>
                <a:lnTo>
                  <a:pt x="2249" y="115"/>
                </a:lnTo>
                <a:lnTo>
                  <a:pt x="1944" y="38"/>
                </a:lnTo>
                <a:lnTo>
                  <a:pt x="1639" y="0"/>
                </a:lnTo>
                <a:lnTo>
                  <a:pt x="1334" y="38"/>
                </a:lnTo>
                <a:lnTo>
                  <a:pt x="1029" y="115"/>
                </a:lnTo>
                <a:lnTo>
                  <a:pt x="724" y="267"/>
                </a:lnTo>
                <a:lnTo>
                  <a:pt x="496" y="458"/>
                </a:lnTo>
                <a:lnTo>
                  <a:pt x="496" y="458"/>
                </a:lnTo>
                <a:lnTo>
                  <a:pt x="267" y="724"/>
                </a:lnTo>
                <a:lnTo>
                  <a:pt x="114" y="1029"/>
                </a:lnTo>
                <a:lnTo>
                  <a:pt x="38" y="1296"/>
                </a:lnTo>
                <a:lnTo>
                  <a:pt x="0" y="1639"/>
                </a:lnTo>
                <a:lnTo>
                  <a:pt x="38" y="1944"/>
                </a:lnTo>
                <a:lnTo>
                  <a:pt x="114" y="2249"/>
                </a:lnTo>
                <a:lnTo>
                  <a:pt x="267" y="2516"/>
                </a:lnTo>
                <a:lnTo>
                  <a:pt x="496" y="2782"/>
                </a:lnTo>
                <a:lnTo>
                  <a:pt x="800" y="3087"/>
                </a:lnTo>
                <a:lnTo>
                  <a:pt x="3087" y="5374"/>
                </a:lnTo>
                <a:lnTo>
                  <a:pt x="5374" y="3087"/>
                </a:lnTo>
                <a:lnTo>
                  <a:pt x="5679" y="2782"/>
                </a:lnTo>
                <a:lnTo>
                  <a:pt x="5679" y="2782"/>
                </a:lnTo>
                <a:lnTo>
                  <a:pt x="5907" y="2516"/>
                </a:lnTo>
                <a:lnTo>
                  <a:pt x="6060" y="2249"/>
                </a:lnTo>
                <a:lnTo>
                  <a:pt x="6136" y="1944"/>
                </a:lnTo>
                <a:lnTo>
                  <a:pt x="6174" y="1639"/>
                </a:lnTo>
                <a:lnTo>
                  <a:pt x="6136" y="1296"/>
                </a:lnTo>
                <a:lnTo>
                  <a:pt x="6060" y="1029"/>
                </a:lnTo>
                <a:lnTo>
                  <a:pt x="5907" y="724"/>
                </a:lnTo>
                <a:lnTo>
                  <a:pt x="5679" y="458"/>
                </a:lnTo>
                <a:lnTo>
                  <a:pt x="5679" y="458"/>
                </a:lnTo>
                <a:lnTo>
                  <a:pt x="5679" y="458"/>
                </a:lnTo>
                <a:lnTo>
                  <a:pt x="5679" y="458"/>
                </a:lnTo>
                <a:close/>
              </a:path>
            </a:pathLst>
          </a:custGeom>
          <a:noFill/>
          <a:ln cap="rnd" cmpd="sng" w="143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20"/>
          <p:cNvGrpSpPr/>
          <p:nvPr/>
        </p:nvGrpSpPr>
        <p:grpSpPr>
          <a:xfrm>
            <a:off x="6230776" y="2668377"/>
            <a:ext cx="168629" cy="186040"/>
            <a:chOff x="1521475" y="3404350"/>
            <a:chExt cx="147700" cy="162950"/>
          </a:xfrm>
        </p:grpSpPr>
        <p:sp>
          <p:nvSpPr>
            <p:cNvPr id="405" name="Google Shape;405;p20"/>
            <p:cNvSpPr/>
            <p:nvPr/>
          </p:nvSpPr>
          <p:spPr>
            <a:xfrm>
              <a:off x="1521475" y="3404350"/>
              <a:ext cx="147700" cy="159125"/>
            </a:xfrm>
            <a:custGeom>
              <a:rect b="b" l="l" r="r" t="t"/>
              <a:pathLst>
                <a:path extrusionOk="0" fill="none" h="6365" w="5908">
                  <a:moveTo>
                    <a:pt x="3202" y="77"/>
                  </a:moveTo>
                  <a:lnTo>
                    <a:pt x="5564" y="1258"/>
                  </a:lnTo>
                  <a:lnTo>
                    <a:pt x="5564" y="1258"/>
                  </a:lnTo>
                  <a:lnTo>
                    <a:pt x="5717" y="1334"/>
                  </a:lnTo>
                  <a:lnTo>
                    <a:pt x="5793" y="1487"/>
                  </a:lnTo>
                  <a:lnTo>
                    <a:pt x="5869" y="1639"/>
                  </a:lnTo>
                  <a:lnTo>
                    <a:pt x="5907" y="1792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64"/>
                  </a:lnTo>
                  <a:lnTo>
                    <a:pt x="5793" y="4917"/>
                  </a:lnTo>
                  <a:lnTo>
                    <a:pt x="5717" y="5031"/>
                  </a:lnTo>
                  <a:lnTo>
                    <a:pt x="5564" y="5107"/>
                  </a:lnTo>
                  <a:lnTo>
                    <a:pt x="3202" y="6289"/>
                  </a:lnTo>
                  <a:lnTo>
                    <a:pt x="3202" y="6289"/>
                  </a:lnTo>
                  <a:lnTo>
                    <a:pt x="3087" y="6327"/>
                  </a:lnTo>
                  <a:lnTo>
                    <a:pt x="2935" y="6365"/>
                  </a:lnTo>
                  <a:lnTo>
                    <a:pt x="2821" y="6327"/>
                  </a:lnTo>
                  <a:lnTo>
                    <a:pt x="2668" y="6289"/>
                  </a:lnTo>
                  <a:lnTo>
                    <a:pt x="343" y="5107"/>
                  </a:lnTo>
                  <a:lnTo>
                    <a:pt x="343" y="5107"/>
                  </a:lnTo>
                  <a:lnTo>
                    <a:pt x="191" y="5031"/>
                  </a:lnTo>
                  <a:lnTo>
                    <a:pt x="77" y="4917"/>
                  </a:lnTo>
                  <a:lnTo>
                    <a:pt x="39" y="4764"/>
                  </a:lnTo>
                  <a:lnTo>
                    <a:pt x="0" y="4574"/>
                  </a:lnTo>
                  <a:lnTo>
                    <a:pt x="0" y="1792"/>
                  </a:lnTo>
                  <a:lnTo>
                    <a:pt x="0" y="1792"/>
                  </a:lnTo>
                  <a:lnTo>
                    <a:pt x="39" y="1639"/>
                  </a:lnTo>
                  <a:lnTo>
                    <a:pt x="77" y="1487"/>
                  </a:lnTo>
                  <a:lnTo>
                    <a:pt x="191" y="1334"/>
                  </a:lnTo>
                  <a:lnTo>
                    <a:pt x="343" y="1258"/>
                  </a:lnTo>
                  <a:lnTo>
                    <a:pt x="2668" y="77"/>
                  </a:lnTo>
                  <a:lnTo>
                    <a:pt x="2668" y="77"/>
                  </a:lnTo>
                  <a:lnTo>
                    <a:pt x="2821" y="39"/>
                  </a:lnTo>
                  <a:lnTo>
                    <a:pt x="2935" y="1"/>
                  </a:lnTo>
                  <a:lnTo>
                    <a:pt x="3087" y="39"/>
                  </a:lnTo>
                  <a:lnTo>
                    <a:pt x="3202" y="77"/>
                  </a:lnTo>
                  <a:lnTo>
                    <a:pt x="3202" y="77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525275" y="3440550"/>
              <a:ext cx="142000" cy="36225"/>
            </a:xfrm>
            <a:custGeom>
              <a:rect b="b" l="l" r="r" t="t"/>
              <a:pathLst>
                <a:path extrusionOk="0" fill="none" h="1449" w="5680">
                  <a:moveTo>
                    <a:pt x="1" y="1"/>
                  </a:moveTo>
                  <a:lnTo>
                    <a:pt x="2821" y="1449"/>
                  </a:lnTo>
                  <a:lnTo>
                    <a:pt x="5679" y="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1594825" y="3478675"/>
              <a:ext cx="25" cy="88625"/>
            </a:xfrm>
            <a:custGeom>
              <a:rect b="b" l="l" r="r" t="t"/>
              <a:pathLst>
                <a:path extrusionOk="0" fill="none" h="3545" w="1">
                  <a:moveTo>
                    <a:pt x="1" y="3544"/>
                  </a:moveTo>
                  <a:lnTo>
                    <a:pt x="1" y="0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1559575" y="3421500"/>
              <a:ext cx="73400" cy="37175"/>
            </a:xfrm>
            <a:custGeom>
              <a:rect b="b" l="l" r="r" t="t"/>
              <a:pathLst>
                <a:path extrusionOk="0" fill="none" h="1487" w="2936">
                  <a:moveTo>
                    <a:pt x="1" y="1"/>
                  </a:moveTo>
                  <a:lnTo>
                    <a:pt x="2935" y="1487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6230776" y="2120888"/>
            <a:ext cx="153387" cy="168629"/>
            <a:chOff x="5958450" y="1731325"/>
            <a:chExt cx="134350" cy="147700"/>
          </a:xfrm>
        </p:grpSpPr>
        <p:sp>
          <p:nvSpPr>
            <p:cNvPr id="410" name="Google Shape;410;p20"/>
            <p:cNvSpPr/>
            <p:nvPr/>
          </p:nvSpPr>
          <p:spPr>
            <a:xfrm>
              <a:off x="5960350" y="1731325"/>
              <a:ext cx="132450" cy="44800"/>
            </a:xfrm>
            <a:custGeom>
              <a:rect b="b" l="l" r="r" t="t"/>
              <a:pathLst>
                <a:path extrusionOk="0" fill="none" h="1792" w="5298">
                  <a:moveTo>
                    <a:pt x="2668" y="1"/>
                  </a:moveTo>
                  <a:lnTo>
                    <a:pt x="2668" y="1"/>
                  </a:lnTo>
                  <a:lnTo>
                    <a:pt x="3202" y="39"/>
                  </a:lnTo>
                  <a:lnTo>
                    <a:pt x="3697" y="77"/>
                  </a:lnTo>
                  <a:lnTo>
                    <a:pt x="4155" y="153"/>
                  </a:lnTo>
                  <a:lnTo>
                    <a:pt x="4536" y="267"/>
                  </a:lnTo>
                  <a:lnTo>
                    <a:pt x="4879" y="382"/>
                  </a:lnTo>
                  <a:lnTo>
                    <a:pt x="5107" y="534"/>
                  </a:lnTo>
                  <a:lnTo>
                    <a:pt x="5260" y="725"/>
                  </a:lnTo>
                  <a:lnTo>
                    <a:pt x="5298" y="801"/>
                  </a:lnTo>
                  <a:lnTo>
                    <a:pt x="5298" y="877"/>
                  </a:lnTo>
                  <a:lnTo>
                    <a:pt x="5298" y="877"/>
                  </a:lnTo>
                  <a:lnTo>
                    <a:pt x="5298" y="991"/>
                  </a:lnTo>
                  <a:lnTo>
                    <a:pt x="5260" y="1068"/>
                  </a:lnTo>
                  <a:lnTo>
                    <a:pt x="5107" y="1220"/>
                  </a:lnTo>
                  <a:lnTo>
                    <a:pt x="4879" y="1372"/>
                  </a:lnTo>
                  <a:lnTo>
                    <a:pt x="4536" y="1525"/>
                  </a:lnTo>
                  <a:lnTo>
                    <a:pt x="4155" y="1639"/>
                  </a:lnTo>
                  <a:lnTo>
                    <a:pt x="3697" y="1715"/>
                  </a:lnTo>
                  <a:lnTo>
                    <a:pt x="3202" y="1754"/>
                  </a:lnTo>
                  <a:lnTo>
                    <a:pt x="2668" y="1792"/>
                  </a:lnTo>
                  <a:lnTo>
                    <a:pt x="2668" y="1792"/>
                  </a:lnTo>
                  <a:lnTo>
                    <a:pt x="2135" y="1754"/>
                  </a:lnTo>
                  <a:lnTo>
                    <a:pt x="1639" y="1715"/>
                  </a:lnTo>
                  <a:lnTo>
                    <a:pt x="1182" y="1639"/>
                  </a:lnTo>
                  <a:lnTo>
                    <a:pt x="801" y="1525"/>
                  </a:lnTo>
                  <a:lnTo>
                    <a:pt x="458" y="1372"/>
                  </a:lnTo>
                  <a:lnTo>
                    <a:pt x="229" y="1220"/>
                  </a:lnTo>
                  <a:lnTo>
                    <a:pt x="77" y="1068"/>
                  </a:lnTo>
                  <a:lnTo>
                    <a:pt x="39" y="991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39" y="801"/>
                  </a:lnTo>
                  <a:lnTo>
                    <a:pt x="77" y="725"/>
                  </a:lnTo>
                  <a:lnTo>
                    <a:pt x="229" y="534"/>
                  </a:lnTo>
                  <a:lnTo>
                    <a:pt x="458" y="382"/>
                  </a:lnTo>
                  <a:lnTo>
                    <a:pt x="801" y="267"/>
                  </a:lnTo>
                  <a:lnTo>
                    <a:pt x="1182" y="153"/>
                  </a:lnTo>
                  <a:lnTo>
                    <a:pt x="1639" y="77"/>
                  </a:lnTo>
                  <a:lnTo>
                    <a:pt x="2135" y="39"/>
                  </a:lnTo>
                  <a:lnTo>
                    <a:pt x="2668" y="1"/>
                  </a:lnTo>
                  <a:lnTo>
                    <a:pt x="2668" y="1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5960350" y="1804675"/>
              <a:ext cx="132450" cy="22900"/>
            </a:xfrm>
            <a:custGeom>
              <a:rect b="b" l="l" r="r" t="t"/>
              <a:pathLst>
                <a:path extrusionOk="0" fill="none" h="916" w="5298">
                  <a:moveTo>
                    <a:pt x="5298" y="1"/>
                  </a:moveTo>
                  <a:lnTo>
                    <a:pt x="5298" y="1"/>
                  </a:lnTo>
                  <a:lnTo>
                    <a:pt x="5298" y="115"/>
                  </a:lnTo>
                  <a:lnTo>
                    <a:pt x="5260" y="192"/>
                  </a:lnTo>
                  <a:lnTo>
                    <a:pt x="5107" y="344"/>
                  </a:lnTo>
                  <a:lnTo>
                    <a:pt x="4879" y="496"/>
                  </a:lnTo>
                  <a:lnTo>
                    <a:pt x="4536" y="649"/>
                  </a:lnTo>
                  <a:lnTo>
                    <a:pt x="4155" y="763"/>
                  </a:lnTo>
                  <a:lnTo>
                    <a:pt x="3697" y="839"/>
                  </a:lnTo>
                  <a:lnTo>
                    <a:pt x="3202" y="878"/>
                  </a:lnTo>
                  <a:lnTo>
                    <a:pt x="2668" y="916"/>
                  </a:lnTo>
                  <a:lnTo>
                    <a:pt x="2668" y="916"/>
                  </a:lnTo>
                  <a:lnTo>
                    <a:pt x="2135" y="878"/>
                  </a:lnTo>
                  <a:lnTo>
                    <a:pt x="1639" y="839"/>
                  </a:lnTo>
                  <a:lnTo>
                    <a:pt x="1182" y="763"/>
                  </a:lnTo>
                  <a:lnTo>
                    <a:pt x="801" y="649"/>
                  </a:lnTo>
                  <a:lnTo>
                    <a:pt x="458" y="496"/>
                  </a:lnTo>
                  <a:lnTo>
                    <a:pt x="229" y="344"/>
                  </a:lnTo>
                  <a:lnTo>
                    <a:pt x="77" y="192"/>
                  </a:lnTo>
                  <a:lnTo>
                    <a:pt x="39" y="115"/>
                  </a:lnTo>
                  <a:lnTo>
                    <a:pt x="1" y="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5958450" y="1753250"/>
              <a:ext cx="132450" cy="125775"/>
            </a:xfrm>
            <a:custGeom>
              <a:rect b="b" l="l" r="r" t="t"/>
              <a:pathLst>
                <a:path extrusionOk="0" fill="none" h="5031" w="5298">
                  <a:moveTo>
                    <a:pt x="0" y="0"/>
                  </a:moveTo>
                  <a:lnTo>
                    <a:pt x="0" y="4154"/>
                  </a:lnTo>
                  <a:lnTo>
                    <a:pt x="0" y="4154"/>
                  </a:lnTo>
                  <a:lnTo>
                    <a:pt x="0" y="4230"/>
                  </a:lnTo>
                  <a:lnTo>
                    <a:pt x="39" y="4306"/>
                  </a:lnTo>
                  <a:lnTo>
                    <a:pt x="229" y="4497"/>
                  </a:lnTo>
                  <a:lnTo>
                    <a:pt x="458" y="4649"/>
                  </a:lnTo>
                  <a:lnTo>
                    <a:pt x="763" y="4764"/>
                  </a:lnTo>
                  <a:lnTo>
                    <a:pt x="1182" y="4878"/>
                  </a:lnTo>
                  <a:lnTo>
                    <a:pt x="1601" y="4954"/>
                  </a:lnTo>
                  <a:lnTo>
                    <a:pt x="2135" y="4992"/>
                  </a:lnTo>
                  <a:lnTo>
                    <a:pt x="2668" y="5031"/>
                  </a:lnTo>
                  <a:lnTo>
                    <a:pt x="2668" y="5031"/>
                  </a:lnTo>
                  <a:lnTo>
                    <a:pt x="3202" y="4992"/>
                  </a:lnTo>
                  <a:lnTo>
                    <a:pt x="3697" y="4954"/>
                  </a:lnTo>
                  <a:lnTo>
                    <a:pt x="4154" y="4878"/>
                  </a:lnTo>
                  <a:lnTo>
                    <a:pt x="4536" y="4764"/>
                  </a:lnTo>
                  <a:lnTo>
                    <a:pt x="4840" y="4649"/>
                  </a:lnTo>
                  <a:lnTo>
                    <a:pt x="5107" y="4497"/>
                  </a:lnTo>
                  <a:lnTo>
                    <a:pt x="5260" y="4306"/>
                  </a:lnTo>
                  <a:lnTo>
                    <a:pt x="5298" y="4230"/>
                  </a:lnTo>
                  <a:lnTo>
                    <a:pt x="5298" y="4154"/>
                  </a:lnTo>
                  <a:lnTo>
                    <a:pt x="5298" y="0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0"/>
          <p:cNvGrpSpPr/>
          <p:nvPr/>
        </p:nvGrpSpPr>
        <p:grpSpPr>
          <a:xfrm>
            <a:off x="355296" y="2419274"/>
            <a:ext cx="168629" cy="168629"/>
            <a:chOff x="5318200" y="3835950"/>
            <a:chExt cx="147700" cy="147700"/>
          </a:xfrm>
        </p:grpSpPr>
        <p:sp>
          <p:nvSpPr>
            <p:cNvPr id="414" name="Google Shape;414;p20"/>
            <p:cNvSpPr/>
            <p:nvPr/>
          </p:nvSpPr>
          <p:spPr>
            <a:xfrm>
              <a:off x="5318200" y="3835950"/>
              <a:ext cx="147700" cy="147700"/>
            </a:xfrm>
            <a:custGeom>
              <a:rect b="b" l="l" r="r" t="t"/>
              <a:pathLst>
                <a:path extrusionOk="0" fill="none" h="5908" w="5908">
                  <a:moveTo>
                    <a:pt x="2973" y="0"/>
                  </a:moveTo>
                  <a:lnTo>
                    <a:pt x="2973" y="0"/>
                  </a:lnTo>
                  <a:lnTo>
                    <a:pt x="3278" y="39"/>
                  </a:lnTo>
                  <a:lnTo>
                    <a:pt x="3545" y="77"/>
                  </a:lnTo>
                  <a:lnTo>
                    <a:pt x="3850" y="153"/>
                  </a:lnTo>
                  <a:lnTo>
                    <a:pt x="4116" y="229"/>
                  </a:lnTo>
                  <a:lnTo>
                    <a:pt x="4383" y="343"/>
                  </a:lnTo>
                  <a:lnTo>
                    <a:pt x="4612" y="496"/>
                  </a:lnTo>
                  <a:lnTo>
                    <a:pt x="4840" y="686"/>
                  </a:lnTo>
                  <a:lnTo>
                    <a:pt x="5031" y="877"/>
                  </a:lnTo>
                  <a:lnTo>
                    <a:pt x="5221" y="1068"/>
                  </a:lnTo>
                  <a:lnTo>
                    <a:pt x="5412" y="1296"/>
                  </a:lnTo>
                  <a:lnTo>
                    <a:pt x="5564" y="1563"/>
                  </a:lnTo>
                  <a:lnTo>
                    <a:pt x="5679" y="1792"/>
                  </a:lnTo>
                  <a:lnTo>
                    <a:pt x="5755" y="2058"/>
                  </a:lnTo>
                  <a:lnTo>
                    <a:pt x="5831" y="2363"/>
                  </a:lnTo>
                  <a:lnTo>
                    <a:pt x="5907" y="2668"/>
                  </a:lnTo>
                  <a:lnTo>
                    <a:pt x="5907" y="2935"/>
                  </a:lnTo>
                  <a:lnTo>
                    <a:pt x="5907" y="2935"/>
                  </a:lnTo>
                  <a:lnTo>
                    <a:pt x="5907" y="3240"/>
                  </a:lnTo>
                  <a:lnTo>
                    <a:pt x="5831" y="3545"/>
                  </a:lnTo>
                  <a:lnTo>
                    <a:pt x="5755" y="3811"/>
                  </a:lnTo>
                  <a:lnTo>
                    <a:pt x="5679" y="4116"/>
                  </a:lnTo>
                  <a:lnTo>
                    <a:pt x="5564" y="4345"/>
                  </a:lnTo>
                  <a:lnTo>
                    <a:pt x="5412" y="4612"/>
                  </a:lnTo>
                  <a:lnTo>
                    <a:pt x="5221" y="4840"/>
                  </a:lnTo>
                  <a:lnTo>
                    <a:pt x="5031" y="5031"/>
                  </a:lnTo>
                  <a:lnTo>
                    <a:pt x="4840" y="5222"/>
                  </a:lnTo>
                  <a:lnTo>
                    <a:pt x="4612" y="5412"/>
                  </a:lnTo>
                  <a:lnTo>
                    <a:pt x="4383" y="5526"/>
                  </a:lnTo>
                  <a:lnTo>
                    <a:pt x="4116" y="5679"/>
                  </a:lnTo>
                  <a:lnTo>
                    <a:pt x="3850" y="5755"/>
                  </a:lnTo>
                  <a:lnTo>
                    <a:pt x="3545" y="5831"/>
                  </a:lnTo>
                  <a:lnTo>
                    <a:pt x="3278" y="5869"/>
                  </a:lnTo>
                  <a:lnTo>
                    <a:pt x="2973" y="5907"/>
                  </a:lnTo>
                  <a:lnTo>
                    <a:pt x="2973" y="5907"/>
                  </a:lnTo>
                  <a:lnTo>
                    <a:pt x="2668" y="5869"/>
                  </a:lnTo>
                  <a:lnTo>
                    <a:pt x="2363" y="5831"/>
                  </a:lnTo>
                  <a:lnTo>
                    <a:pt x="2096" y="5755"/>
                  </a:lnTo>
                  <a:lnTo>
                    <a:pt x="1830" y="5679"/>
                  </a:lnTo>
                  <a:lnTo>
                    <a:pt x="1563" y="5526"/>
                  </a:lnTo>
                  <a:lnTo>
                    <a:pt x="1296" y="5412"/>
                  </a:lnTo>
                  <a:lnTo>
                    <a:pt x="1106" y="5222"/>
                  </a:lnTo>
                  <a:lnTo>
                    <a:pt x="877" y="5031"/>
                  </a:lnTo>
                  <a:lnTo>
                    <a:pt x="686" y="4840"/>
                  </a:lnTo>
                  <a:lnTo>
                    <a:pt x="534" y="4612"/>
                  </a:lnTo>
                  <a:lnTo>
                    <a:pt x="381" y="4345"/>
                  </a:lnTo>
                  <a:lnTo>
                    <a:pt x="229" y="4116"/>
                  </a:lnTo>
                  <a:lnTo>
                    <a:pt x="153" y="3811"/>
                  </a:lnTo>
                  <a:lnTo>
                    <a:pt x="77" y="3545"/>
                  </a:lnTo>
                  <a:lnTo>
                    <a:pt x="39" y="3240"/>
                  </a:lnTo>
                  <a:lnTo>
                    <a:pt x="0" y="2935"/>
                  </a:lnTo>
                  <a:lnTo>
                    <a:pt x="0" y="2935"/>
                  </a:lnTo>
                  <a:lnTo>
                    <a:pt x="39" y="2668"/>
                  </a:lnTo>
                  <a:lnTo>
                    <a:pt x="77" y="2363"/>
                  </a:lnTo>
                  <a:lnTo>
                    <a:pt x="153" y="2058"/>
                  </a:lnTo>
                  <a:lnTo>
                    <a:pt x="229" y="1792"/>
                  </a:lnTo>
                  <a:lnTo>
                    <a:pt x="381" y="1563"/>
                  </a:lnTo>
                  <a:lnTo>
                    <a:pt x="534" y="1296"/>
                  </a:lnTo>
                  <a:lnTo>
                    <a:pt x="686" y="1068"/>
                  </a:lnTo>
                  <a:lnTo>
                    <a:pt x="877" y="877"/>
                  </a:lnTo>
                  <a:lnTo>
                    <a:pt x="1106" y="686"/>
                  </a:lnTo>
                  <a:lnTo>
                    <a:pt x="1296" y="496"/>
                  </a:lnTo>
                  <a:lnTo>
                    <a:pt x="1563" y="343"/>
                  </a:lnTo>
                  <a:lnTo>
                    <a:pt x="1830" y="229"/>
                  </a:lnTo>
                  <a:lnTo>
                    <a:pt x="2096" y="153"/>
                  </a:lnTo>
                  <a:lnTo>
                    <a:pt x="2363" y="77"/>
                  </a:lnTo>
                  <a:lnTo>
                    <a:pt x="2668" y="39"/>
                  </a:lnTo>
                  <a:lnTo>
                    <a:pt x="2973" y="0"/>
                  </a:lnTo>
                  <a:lnTo>
                    <a:pt x="2973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5362975" y="3924550"/>
              <a:ext cx="59100" cy="14325"/>
            </a:xfrm>
            <a:custGeom>
              <a:rect b="b" l="l" r="r" t="t"/>
              <a:pathLst>
                <a:path extrusionOk="0" fill="none" h="573" w="2364">
                  <a:moveTo>
                    <a:pt x="1" y="1"/>
                  </a:moveTo>
                  <a:lnTo>
                    <a:pt x="1" y="1"/>
                  </a:lnTo>
                  <a:lnTo>
                    <a:pt x="77" y="77"/>
                  </a:lnTo>
                  <a:lnTo>
                    <a:pt x="305" y="306"/>
                  </a:lnTo>
                  <a:lnTo>
                    <a:pt x="458" y="382"/>
                  </a:lnTo>
                  <a:lnTo>
                    <a:pt x="687" y="496"/>
                  </a:lnTo>
                  <a:lnTo>
                    <a:pt x="915" y="572"/>
                  </a:lnTo>
                  <a:lnTo>
                    <a:pt x="1182" y="572"/>
                  </a:lnTo>
                  <a:lnTo>
                    <a:pt x="1182" y="572"/>
                  </a:lnTo>
                  <a:lnTo>
                    <a:pt x="1449" y="572"/>
                  </a:lnTo>
                  <a:lnTo>
                    <a:pt x="1677" y="496"/>
                  </a:lnTo>
                  <a:lnTo>
                    <a:pt x="1868" y="382"/>
                  </a:lnTo>
                  <a:lnTo>
                    <a:pt x="2020" y="306"/>
                  </a:lnTo>
                  <a:lnTo>
                    <a:pt x="2249" y="77"/>
                  </a:lnTo>
                  <a:lnTo>
                    <a:pt x="2363" y="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5369650" y="3886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5414425" y="3886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20"/>
          <p:cNvGrpSpPr/>
          <p:nvPr/>
        </p:nvGrpSpPr>
        <p:grpSpPr>
          <a:xfrm>
            <a:off x="355839" y="3439913"/>
            <a:ext cx="167544" cy="151218"/>
            <a:chOff x="7219900" y="2995625"/>
            <a:chExt cx="146750" cy="132450"/>
          </a:xfrm>
        </p:grpSpPr>
        <p:sp>
          <p:nvSpPr>
            <p:cNvPr id="419" name="Google Shape;419;p20"/>
            <p:cNvSpPr/>
            <p:nvPr/>
          </p:nvSpPr>
          <p:spPr>
            <a:xfrm>
              <a:off x="7219900" y="2995625"/>
              <a:ext cx="146750" cy="102925"/>
            </a:xfrm>
            <a:custGeom>
              <a:rect b="b" l="l" r="r" t="t"/>
              <a:pathLst>
                <a:path extrusionOk="0" fill="none" h="4117" w="5870">
                  <a:moveTo>
                    <a:pt x="572" y="0"/>
                  </a:moveTo>
                  <a:lnTo>
                    <a:pt x="5298" y="0"/>
                  </a:lnTo>
                  <a:lnTo>
                    <a:pt x="5298" y="0"/>
                  </a:lnTo>
                  <a:lnTo>
                    <a:pt x="5412" y="0"/>
                  </a:lnTo>
                  <a:lnTo>
                    <a:pt x="5526" y="39"/>
                  </a:lnTo>
                  <a:lnTo>
                    <a:pt x="5717" y="191"/>
                  </a:lnTo>
                  <a:lnTo>
                    <a:pt x="5831" y="343"/>
                  </a:lnTo>
                  <a:lnTo>
                    <a:pt x="5869" y="458"/>
                  </a:lnTo>
                  <a:lnTo>
                    <a:pt x="5869" y="610"/>
                  </a:lnTo>
                  <a:lnTo>
                    <a:pt x="5869" y="3545"/>
                  </a:lnTo>
                  <a:lnTo>
                    <a:pt x="5869" y="3545"/>
                  </a:lnTo>
                  <a:lnTo>
                    <a:pt x="5869" y="3659"/>
                  </a:lnTo>
                  <a:lnTo>
                    <a:pt x="5831" y="3773"/>
                  </a:lnTo>
                  <a:lnTo>
                    <a:pt x="5717" y="3964"/>
                  </a:lnTo>
                  <a:lnTo>
                    <a:pt x="5526" y="4078"/>
                  </a:lnTo>
                  <a:lnTo>
                    <a:pt x="5412" y="4116"/>
                  </a:lnTo>
                  <a:lnTo>
                    <a:pt x="5298" y="4116"/>
                  </a:lnTo>
                  <a:lnTo>
                    <a:pt x="572" y="4116"/>
                  </a:lnTo>
                  <a:lnTo>
                    <a:pt x="572" y="4116"/>
                  </a:lnTo>
                  <a:lnTo>
                    <a:pt x="458" y="4116"/>
                  </a:lnTo>
                  <a:lnTo>
                    <a:pt x="343" y="4078"/>
                  </a:lnTo>
                  <a:lnTo>
                    <a:pt x="153" y="3964"/>
                  </a:lnTo>
                  <a:lnTo>
                    <a:pt x="38" y="3773"/>
                  </a:lnTo>
                  <a:lnTo>
                    <a:pt x="0" y="3659"/>
                  </a:lnTo>
                  <a:lnTo>
                    <a:pt x="0" y="3545"/>
                  </a:lnTo>
                  <a:lnTo>
                    <a:pt x="0" y="610"/>
                  </a:lnTo>
                  <a:lnTo>
                    <a:pt x="0" y="610"/>
                  </a:lnTo>
                  <a:lnTo>
                    <a:pt x="0" y="458"/>
                  </a:lnTo>
                  <a:lnTo>
                    <a:pt x="38" y="343"/>
                  </a:lnTo>
                  <a:lnTo>
                    <a:pt x="153" y="191"/>
                  </a:lnTo>
                  <a:lnTo>
                    <a:pt x="343" y="39"/>
                  </a:lnTo>
                  <a:lnTo>
                    <a:pt x="458" y="0"/>
                  </a:lnTo>
                  <a:lnTo>
                    <a:pt x="572" y="0"/>
                  </a:lnTo>
                  <a:lnTo>
                    <a:pt x="572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263725" y="3128050"/>
              <a:ext cx="59100" cy="25"/>
            </a:xfrm>
            <a:custGeom>
              <a:rect b="b" l="l" r="r" t="t"/>
              <a:pathLst>
                <a:path extrusionOk="0" fill="none" h="1" w="2364">
                  <a:moveTo>
                    <a:pt x="0" y="1"/>
                  </a:moveTo>
                  <a:lnTo>
                    <a:pt x="2363" y="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293250" y="3098525"/>
              <a:ext cx="25" cy="29550"/>
            </a:xfrm>
            <a:custGeom>
              <a:rect b="b" l="l" r="r" t="t"/>
              <a:pathLst>
                <a:path extrusionOk="0" fill="none" h="1182" w="1">
                  <a:moveTo>
                    <a:pt x="1" y="0"/>
                  </a:moveTo>
                  <a:lnTo>
                    <a:pt x="1" y="1182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0"/>
          <p:cNvSpPr/>
          <p:nvPr/>
        </p:nvSpPr>
        <p:spPr>
          <a:xfrm>
            <a:off x="402081" y="3091708"/>
            <a:ext cx="75067" cy="184955"/>
          </a:xfrm>
          <a:custGeom>
            <a:rect b="b" l="l" r="r" t="t"/>
            <a:pathLst>
              <a:path extrusionOk="0" fill="none" h="6480" w="2630">
                <a:moveTo>
                  <a:pt x="2058" y="4078"/>
                </a:moveTo>
                <a:lnTo>
                  <a:pt x="2058" y="801"/>
                </a:lnTo>
                <a:lnTo>
                  <a:pt x="2058" y="801"/>
                </a:lnTo>
                <a:lnTo>
                  <a:pt x="2020" y="534"/>
                </a:lnTo>
                <a:lnTo>
                  <a:pt x="1906" y="305"/>
                </a:lnTo>
                <a:lnTo>
                  <a:pt x="1715" y="153"/>
                </a:lnTo>
                <a:lnTo>
                  <a:pt x="1601" y="77"/>
                </a:lnTo>
                <a:lnTo>
                  <a:pt x="1486" y="39"/>
                </a:lnTo>
                <a:lnTo>
                  <a:pt x="1486" y="39"/>
                </a:lnTo>
                <a:lnTo>
                  <a:pt x="1296" y="0"/>
                </a:lnTo>
                <a:lnTo>
                  <a:pt x="1143" y="39"/>
                </a:lnTo>
                <a:lnTo>
                  <a:pt x="991" y="77"/>
                </a:lnTo>
                <a:lnTo>
                  <a:pt x="839" y="153"/>
                </a:lnTo>
                <a:lnTo>
                  <a:pt x="724" y="267"/>
                </a:lnTo>
                <a:lnTo>
                  <a:pt x="648" y="420"/>
                </a:lnTo>
                <a:lnTo>
                  <a:pt x="610" y="572"/>
                </a:lnTo>
                <a:lnTo>
                  <a:pt x="572" y="763"/>
                </a:lnTo>
                <a:lnTo>
                  <a:pt x="572" y="4078"/>
                </a:lnTo>
                <a:lnTo>
                  <a:pt x="572" y="4078"/>
                </a:lnTo>
                <a:lnTo>
                  <a:pt x="343" y="4269"/>
                </a:lnTo>
                <a:lnTo>
                  <a:pt x="153" y="4497"/>
                </a:lnTo>
                <a:lnTo>
                  <a:pt x="38" y="4764"/>
                </a:lnTo>
                <a:lnTo>
                  <a:pt x="0" y="5031"/>
                </a:lnTo>
                <a:lnTo>
                  <a:pt x="0" y="5336"/>
                </a:lnTo>
                <a:lnTo>
                  <a:pt x="76" y="5603"/>
                </a:lnTo>
                <a:lnTo>
                  <a:pt x="191" y="5869"/>
                </a:lnTo>
                <a:lnTo>
                  <a:pt x="381" y="6136"/>
                </a:lnTo>
                <a:lnTo>
                  <a:pt x="381" y="6136"/>
                </a:lnTo>
                <a:lnTo>
                  <a:pt x="534" y="6251"/>
                </a:lnTo>
                <a:lnTo>
                  <a:pt x="686" y="6327"/>
                </a:lnTo>
                <a:lnTo>
                  <a:pt x="877" y="6403"/>
                </a:lnTo>
                <a:lnTo>
                  <a:pt x="1067" y="6479"/>
                </a:lnTo>
                <a:lnTo>
                  <a:pt x="1220" y="6479"/>
                </a:lnTo>
                <a:lnTo>
                  <a:pt x="1410" y="6479"/>
                </a:lnTo>
                <a:lnTo>
                  <a:pt x="1601" y="6441"/>
                </a:lnTo>
                <a:lnTo>
                  <a:pt x="1791" y="6403"/>
                </a:lnTo>
                <a:lnTo>
                  <a:pt x="1791" y="6403"/>
                </a:lnTo>
                <a:lnTo>
                  <a:pt x="2058" y="6251"/>
                </a:lnTo>
                <a:lnTo>
                  <a:pt x="2287" y="6060"/>
                </a:lnTo>
                <a:lnTo>
                  <a:pt x="2477" y="5831"/>
                </a:lnTo>
                <a:lnTo>
                  <a:pt x="2592" y="5565"/>
                </a:lnTo>
                <a:lnTo>
                  <a:pt x="2630" y="5260"/>
                </a:lnTo>
                <a:lnTo>
                  <a:pt x="2630" y="4993"/>
                </a:lnTo>
                <a:lnTo>
                  <a:pt x="2554" y="4688"/>
                </a:lnTo>
                <a:lnTo>
                  <a:pt x="2401" y="4421"/>
                </a:lnTo>
                <a:lnTo>
                  <a:pt x="2401" y="4421"/>
                </a:lnTo>
                <a:lnTo>
                  <a:pt x="2249" y="4231"/>
                </a:lnTo>
                <a:lnTo>
                  <a:pt x="2058" y="4078"/>
                </a:lnTo>
                <a:lnTo>
                  <a:pt x="2058" y="4078"/>
                </a:lnTo>
                <a:close/>
              </a:path>
            </a:pathLst>
          </a:custGeom>
          <a:noFill/>
          <a:ln cap="rnd" cmpd="sng" w="143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20"/>
          <p:cNvGrpSpPr/>
          <p:nvPr/>
        </p:nvGrpSpPr>
        <p:grpSpPr>
          <a:xfrm>
            <a:off x="355294" y="3754380"/>
            <a:ext cx="168629" cy="168629"/>
            <a:chOff x="4684625" y="1307350"/>
            <a:chExt cx="147700" cy="147700"/>
          </a:xfrm>
        </p:grpSpPr>
        <p:sp>
          <p:nvSpPr>
            <p:cNvPr id="424" name="Google Shape;424;p20"/>
            <p:cNvSpPr/>
            <p:nvPr/>
          </p:nvSpPr>
          <p:spPr>
            <a:xfrm>
              <a:off x="4684625" y="1307350"/>
              <a:ext cx="147700" cy="147700"/>
            </a:xfrm>
            <a:custGeom>
              <a:rect b="b" l="l" r="r" t="t"/>
              <a:pathLst>
                <a:path extrusionOk="0" fill="none" h="5908" w="5908">
                  <a:moveTo>
                    <a:pt x="5907" y="2668"/>
                  </a:moveTo>
                  <a:lnTo>
                    <a:pt x="5907" y="2935"/>
                  </a:lnTo>
                  <a:lnTo>
                    <a:pt x="5907" y="2935"/>
                  </a:lnTo>
                  <a:lnTo>
                    <a:pt x="5869" y="3392"/>
                  </a:lnTo>
                  <a:lnTo>
                    <a:pt x="5755" y="3850"/>
                  </a:lnTo>
                  <a:lnTo>
                    <a:pt x="5602" y="4269"/>
                  </a:lnTo>
                  <a:lnTo>
                    <a:pt x="5374" y="4650"/>
                  </a:lnTo>
                  <a:lnTo>
                    <a:pt x="5107" y="4993"/>
                  </a:lnTo>
                  <a:lnTo>
                    <a:pt x="4764" y="5298"/>
                  </a:lnTo>
                  <a:lnTo>
                    <a:pt x="4383" y="5565"/>
                  </a:lnTo>
                  <a:lnTo>
                    <a:pt x="3964" y="5717"/>
                  </a:lnTo>
                  <a:lnTo>
                    <a:pt x="3964" y="5717"/>
                  </a:lnTo>
                  <a:lnTo>
                    <a:pt x="3506" y="5831"/>
                  </a:lnTo>
                  <a:lnTo>
                    <a:pt x="3087" y="5908"/>
                  </a:lnTo>
                  <a:lnTo>
                    <a:pt x="2668" y="5870"/>
                  </a:lnTo>
                  <a:lnTo>
                    <a:pt x="2249" y="5831"/>
                  </a:lnTo>
                  <a:lnTo>
                    <a:pt x="1868" y="5679"/>
                  </a:lnTo>
                  <a:lnTo>
                    <a:pt x="1525" y="5527"/>
                  </a:lnTo>
                  <a:lnTo>
                    <a:pt x="1182" y="5298"/>
                  </a:lnTo>
                  <a:lnTo>
                    <a:pt x="915" y="5069"/>
                  </a:lnTo>
                  <a:lnTo>
                    <a:pt x="648" y="4764"/>
                  </a:lnTo>
                  <a:lnTo>
                    <a:pt x="419" y="4459"/>
                  </a:lnTo>
                  <a:lnTo>
                    <a:pt x="229" y="4078"/>
                  </a:lnTo>
                  <a:lnTo>
                    <a:pt x="114" y="3697"/>
                  </a:lnTo>
                  <a:lnTo>
                    <a:pt x="38" y="3316"/>
                  </a:lnTo>
                  <a:lnTo>
                    <a:pt x="0" y="2897"/>
                  </a:lnTo>
                  <a:lnTo>
                    <a:pt x="38" y="2478"/>
                  </a:lnTo>
                  <a:lnTo>
                    <a:pt x="153" y="2020"/>
                  </a:lnTo>
                  <a:lnTo>
                    <a:pt x="153" y="2020"/>
                  </a:lnTo>
                  <a:lnTo>
                    <a:pt x="305" y="1677"/>
                  </a:lnTo>
                  <a:lnTo>
                    <a:pt x="496" y="1334"/>
                  </a:lnTo>
                  <a:lnTo>
                    <a:pt x="724" y="1030"/>
                  </a:lnTo>
                  <a:lnTo>
                    <a:pt x="991" y="763"/>
                  </a:lnTo>
                  <a:lnTo>
                    <a:pt x="991" y="763"/>
                  </a:lnTo>
                  <a:lnTo>
                    <a:pt x="1372" y="496"/>
                  </a:lnTo>
                  <a:lnTo>
                    <a:pt x="1753" y="267"/>
                  </a:lnTo>
                  <a:lnTo>
                    <a:pt x="2134" y="115"/>
                  </a:lnTo>
                  <a:lnTo>
                    <a:pt x="2554" y="39"/>
                  </a:lnTo>
                  <a:lnTo>
                    <a:pt x="2973" y="1"/>
                  </a:lnTo>
                  <a:lnTo>
                    <a:pt x="3354" y="39"/>
                  </a:lnTo>
                  <a:lnTo>
                    <a:pt x="3773" y="115"/>
                  </a:lnTo>
                  <a:lnTo>
                    <a:pt x="4154" y="267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736075" y="1322600"/>
              <a:ext cx="96250" cy="73375"/>
            </a:xfrm>
            <a:custGeom>
              <a:rect b="b" l="l" r="r" t="t"/>
              <a:pathLst>
                <a:path extrusionOk="0" fill="none" h="2935" w="3850">
                  <a:moveTo>
                    <a:pt x="3849" y="0"/>
                  </a:moveTo>
                  <a:lnTo>
                    <a:pt x="915" y="2935"/>
                  </a:lnTo>
                  <a:lnTo>
                    <a:pt x="0" y="2058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20"/>
          <p:cNvGrpSpPr/>
          <p:nvPr/>
        </p:nvGrpSpPr>
        <p:grpSpPr>
          <a:xfrm>
            <a:off x="372707" y="4086259"/>
            <a:ext cx="133807" cy="168629"/>
            <a:chOff x="5333450" y="1307350"/>
            <a:chExt cx="117200" cy="147700"/>
          </a:xfrm>
        </p:grpSpPr>
        <p:sp>
          <p:nvSpPr>
            <p:cNvPr id="427" name="Google Shape;427;p20"/>
            <p:cNvSpPr/>
            <p:nvPr/>
          </p:nvSpPr>
          <p:spPr>
            <a:xfrm>
              <a:off x="5333450" y="1322600"/>
              <a:ext cx="117200" cy="132450"/>
            </a:xfrm>
            <a:custGeom>
              <a:rect b="b" l="l" r="r" t="t"/>
              <a:pathLst>
                <a:path extrusionOk="0" fill="none" h="5298" w="4688">
                  <a:moveTo>
                    <a:pt x="3544" y="0"/>
                  </a:moveTo>
                  <a:lnTo>
                    <a:pt x="4116" y="0"/>
                  </a:lnTo>
                  <a:lnTo>
                    <a:pt x="4116" y="0"/>
                  </a:lnTo>
                  <a:lnTo>
                    <a:pt x="4230" y="0"/>
                  </a:lnTo>
                  <a:lnTo>
                    <a:pt x="4345" y="38"/>
                  </a:lnTo>
                  <a:lnTo>
                    <a:pt x="4535" y="153"/>
                  </a:lnTo>
                  <a:lnTo>
                    <a:pt x="4650" y="343"/>
                  </a:lnTo>
                  <a:lnTo>
                    <a:pt x="4688" y="458"/>
                  </a:lnTo>
                  <a:lnTo>
                    <a:pt x="4688" y="572"/>
                  </a:lnTo>
                  <a:lnTo>
                    <a:pt x="4688" y="4688"/>
                  </a:lnTo>
                  <a:lnTo>
                    <a:pt x="4688" y="4688"/>
                  </a:lnTo>
                  <a:lnTo>
                    <a:pt x="4688" y="4802"/>
                  </a:lnTo>
                  <a:lnTo>
                    <a:pt x="4650" y="4917"/>
                  </a:lnTo>
                  <a:lnTo>
                    <a:pt x="4535" y="5107"/>
                  </a:lnTo>
                  <a:lnTo>
                    <a:pt x="4345" y="5260"/>
                  </a:lnTo>
                  <a:lnTo>
                    <a:pt x="4230" y="5298"/>
                  </a:lnTo>
                  <a:lnTo>
                    <a:pt x="4116" y="5298"/>
                  </a:lnTo>
                  <a:lnTo>
                    <a:pt x="572" y="5298"/>
                  </a:lnTo>
                  <a:lnTo>
                    <a:pt x="572" y="5298"/>
                  </a:lnTo>
                  <a:lnTo>
                    <a:pt x="457" y="5298"/>
                  </a:lnTo>
                  <a:lnTo>
                    <a:pt x="343" y="5260"/>
                  </a:lnTo>
                  <a:lnTo>
                    <a:pt x="153" y="5107"/>
                  </a:lnTo>
                  <a:lnTo>
                    <a:pt x="38" y="4917"/>
                  </a:lnTo>
                  <a:lnTo>
                    <a:pt x="0" y="4802"/>
                  </a:lnTo>
                  <a:lnTo>
                    <a:pt x="0" y="4688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0" y="458"/>
                  </a:lnTo>
                  <a:lnTo>
                    <a:pt x="38" y="343"/>
                  </a:lnTo>
                  <a:lnTo>
                    <a:pt x="153" y="153"/>
                  </a:lnTo>
                  <a:lnTo>
                    <a:pt x="343" y="38"/>
                  </a:lnTo>
                  <a:lnTo>
                    <a:pt x="457" y="0"/>
                  </a:lnTo>
                  <a:lnTo>
                    <a:pt x="572" y="0"/>
                  </a:lnTo>
                  <a:lnTo>
                    <a:pt x="1182" y="0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5362975" y="1307350"/>
              <a:ext cx="59100" cy="29550"/>
            </a:xfrm>
            <a:custGeom>
              <a:rect b="b" l="l" r="r" t="t"/>
              <a:pathLst>
                <a:path extrusionOk="0" fill="none" h="1182" w="2364">
                  <a:moveTo>
                    <a:pt x="267" y="1"/>
                  </a:moveTo>
                  <a:lnTo>
                    <a:pt x="2059" y="1"/>
                  </a:lnTo>
                  <a:lnTo>
                    <a:pt x="2059" y="1"/>
                  </a:lnTo>
                  <a:lnTo>
                    <a:pt x="2173" y="39"/>
                  </a:lnTo>
                  <a:lnTo>
                    <a:pt x="2249" y="115"/>
                  </a:lnTo>
                  <a:lnTo>
                    <a:pt x="2325" y="191"/>
                  </a:lnTo>
                  <a:lnTo>
                    <a:pt x="2363" y="305"/>
                  </a:lnTo>
                  <a:lnTo>
                    <a:pt x="2363" y="877"/>
                  </a:lnTo>
                  <a:lnTo>
                    <a:pt x="2363" y="877"/>
                  </a:lnTo>
                  <a:lnTo>
                    <a:pt x="2325" y="991"/>
                  </a:lnTo>
                  <a:lnTo>
                    <a:pt x="2249" y="1106"/>
                  </a:lnTo>
                  <a:lnTo>
                    <a:pt x="2173" y="1182"/>
                  </a:lnTo>
                  <a:lnTo>
                    <a:pt x="2059" y="1182"/>
                  </a:lnTo>
                  <a:lnTo>
                    <a:pt x="267" y="1182"/>
                  </a:lnTo>
                  <a:lnTo>
                    <a:pt x="267" y="1182"/>
                  </a:lnTo>
                  <a:lnTo>
                    <a:pt x="153" y="1182"/>
                  </a:lnTo>
                  <a:lnTo>
                    <a:pt x="77" y="1106"/>
                  </a:lnTo>
                  <a:lnTo>
                    <a:pt x="1" y="991"/>
                  </a:lnTo>
                  <a:lnTo>
                    <a:pt x="1" y="877"/>
                  </a:lnTo>
                  <a:lnTo>
                    <a:pt x="1" y="305"/>
                  </a:lnTo>
                  <a:lnTo>
                    <a:pt x="1" y="305"/>
                  </a:lnTo>
                  <a:lnTo>
                    <a:pt x="1" y="191"/>
                  </a:lnTo>
                  <a:lnTo>
                    <a:pt x="77" y="115"/>
                  </a:lnTo>
                  <a:lnTo>
                    <a:pt x="153" y="39"/>
                  </a:lnTo>
                  <a:lnTo>
                    <a:pt x="267" y="1"/>
                  </a:lnTo>
                  <a:lnTo>
                    <a:pt x="267" y="1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0"/>
          <p:cNvGrpSpPr/>
          <p:nvPr/>
        </p:nvGrpSpPr>
        <p:grpSpPr>
          <a:xfrm>
            <a:off x="347682" y="2751153"/>
            <a:ext cx="183871" cy="177306"/>
            <a:chOff x="3409825" y="3832150"/>
            <a:chExt cx="161050" cy="155300"/>
          </a:xfrm>
        </p:grpSpPr>
        <p:sp>
          <p:nvSpPr>
            <p:cNvPr id="430" name="Google Shape;430;p20"/>
            <p:cNvSpPr/>
            <p:nvPr/>
          </p:nvSpPr>
          <p:spPr>
            <a:xfrm>
              <a:off x="3460325" y="3973150"/>
              <a:ext cx="14325" cy="14300"/>
            </a:xfrm>
            <a:custGeom>
              <a:rect b="b" l="l" r="r" t="t"/>
              <a:pathLst>
                <a:path extrusionOk="0" fill="none" h="572" w="573">
                  <a:moveTo>
                    <a:pt x="267" y="0"/>
                  </a:moveTo>
                  <a:lnTo>
                    <a:pt x="267" y="0"/>
                  </a:lnTo>
                  <a:lnTo>
                    <a:pt x="382" y="0"/>
                  </a:lnTo>
                  <a:lnTo>
                    <a:pt x="496" y="76"/>
                  </a:lnTo>
                  <a:lnTo>
                    <a:pt x="572" y="191"/>
                  </a:lnTo>
                  <a:lnTo>
                    <a:pt x="572" y="305"/>
                  </a:lnTo>
                  <a:lnTo>
                    <a:pt x="572" y="305"/>
                  </a:lnTo>
                  <a:lnTo>
                    <a:pt x="572" y="419"/>
                  </a:lnTo>
                  <a:lnTo>
                    <a:pt x="496" y="496"/>
                  </a:lnTo>
                  <a:lnTo>
                    <a:pt x="382" y="572"/>
                  </a:lnTo>
                  <a:lnTo>
                    <a:pt x="267" y="572"/>
                  </a:lnTo>
                  <a:lnTo>
                    <a:pt x="267" y="572"/>
                  </a:lnTo>
                  <a:lnTo>
                    <a:pt x="153" y="572"/>
                  </a:lnTo>
                  <a:lnTo>
                    <a:pt x="77" y="496"/>
                  </a:lnTo>
                  <a:lnTo>
                    <a:pt x="1" y="419"/>
                  </a:lnTo>
                  <a:lnTo>
                    <a:pt x="1" y="305"/>
                  </a:lnTo>
                  <a:lnTo>
                    <a:pt x="1" y="305"/>
                  </a:lnTo>
                  <a:lnTo>
                    <a:pt x="1" y="191"/>
                  </a:lnTo>
                  <a:lnTo>
                    <a:pt x="77" y="76"/>
                  </a:lnTo>
                  <a:lnTo>
                    <a:pt x="153" y="0"/>
                  </a:lnTo>
                  <a:lnTo>
                    <a:pt x="267" y="0"/>
                  </a:lnTo>
                  <a:lnTo>
                    <a:pt x="267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3541300" y="3973150"/>
              <a:ext cx="14325" cy="14300"/>
            </a:xfrm>
            <a:custGeom>
              <a:rect b="b" l="l" r="r" t="t"/>
              <a:pathLst>
                <a:path extrusionOk="0" fill="none" h="572" w="573">
                  <a:moveTo>
                    <a:pt x="268" y="0"/>
                  </a:moveTo>
                  <a:lnTo>
                    <a:pt x="268" y="0"/>
                  </a:lnTo>
                  <a:lnTo>
                    <a:pt x="382" y="0"/>
                  </a:lnTo>
                  <a:lnTo>
                    <a:pt x="496" y="76"/>
                  </a:lnTo>
                  <a:lnTo>
                    <a:pt x="573" y="191"/>
                  </a:lnTo>
                  <a:lnTo>
                    <a:pt x="573" y="305"/>
                  </a:lnTo>
                  <a:lnTo>
                    <a:pt x="573" y="305"/>
                  </a:lnTo>
                  <a:lnTo>
                    <a:pt x="573" y="419"/>
                  </a:lnTo>
                  <a:lnTo>
                    <a:pt x="496" y="496"/>
                  </a:lnTo>
                  <a:lnTo>
                    <a:pt x="382" y="572"/>
                  </a:lnTo>
                  <a:lnTo>
                    <a:pt x="268" y="572"/>
                  </a:lnTo>
                  <a:lnTo>
                    <a:pt x="268" y="572"/>
                  </a:lnTo>
                  <a:lnTo>
                    <a:pt x="153" y="572"/>
                  </a:lnTo>
                  <a:lnTo>
                    <a:pt x="77" y="496"/>
                  </a:lnTo>
                  <a:lnTo>
                    <a:pt x="1" y="419"/>
                  </a:lnTo>
                  <a:lnTo>
                    <a:pt x="1" y="305"/>
                  </a:lnTo>
                  <a:lnTo>
                    <a:pt x="1" y="305"/>
                  </a:lnTo>
                  <a:lnTo>
                    <a:pt x="1" y="191"/>
                  </a:lnTo>
                  <a:lnTo>
                    <a:pt x="77" y="76"/>
                  </a:lnTo>
                  <a:lnTo>
                    <a:pt x="153" y="0"/>
                  </a:lnTo>
                  <a:lnTo>
                    <a:pt x="268" y="0"/>
                  </a:lnTo>
                  <a:lnTo>
                    <a:pt x="268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3409825" y="3832150"/>
              <a:ext cx="161050" cy="110525"/>
            </a:xfrm>
            <a:custGeom>
              <a:rect b="b" l="l" r="r" t="t"/>
              <a:pathLst>
                <a:path extrusionOk="0" fill="none" h="4421" w="6442">
                  <a:moveTo>
                    <a:pt x="1" y="0"/>
                  </a:moveTo>
                  <a:lnTo>
                    <a:pt x="1144" y="0"/>
                  </a:lnTo>
                  <a:lnTo>
                    <a:pt x="1906" y="3925"/>
                  </a:lnTo>
                  <a:lnTo>
                    <a:pt x="1906" y="3925"/>
                  </a:lnTo>
                  <a:lnTo>
                    <a:pt x="1982" y="4116"/>
                  </a:lnTo>
                  <a:lnTo>
                    <a:pt x="2135" y="4268"/>
                  </a:lnTo>
                  <a:lnTo>
                    <a:pt x="2287" y="4383"/>
                  </a:lnTo>
                  <a:lnTo>
                    <a:pt x="2516" y="4421"/>
                  </a:lnTo>
                  <a:lnTo>
                    <a:pt x="5374" y="4421"/>
                  </a:lnTo>
                  <a:lnTo>
                    <a:pt x="5374" y="4421"/>
                  </a:lnTo>
                  <a:lnTo>
                    <a:pt x="5565" y="4383"/>
                  </a:lnTo>
                  <a:lnTo>
                    <a:pt x="5755" y="4268"/>
                  </a:lnTo>
                  <a:lnTo>
                    <a:pt x="5870" y="4116"/>
                  </a:lnTo>
                  <a:lnTo>
                    <a:pt x="5946" y="3925"/>
                  </a:lnTo>
                  <a:lnTo>
                    <a:pt x="6441" y="1448"/>
                  </a:lnTo>
                  <a:lnTo>
                    <a:pt x="1449" y="1448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0"/>
          <p:cNvSpPr txBox="1"/>
          <p:nvPr>
            <p:ph idx="4294967295" type="body"/>
          </p:nvPr>
        </p:nvSpPr>
        <p:spPr>
          <a:xfrm>
            <a:off x="457000" y="1563925"/>
            <a:ext cx="24738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Original</a:t>
            </a:r>
            <a:r>
              <a:rPr lang="en" sz="1000"/>
              <a:t> </a:t>
            </a:r>
            <a:r>
              <a:rPr lang="en" sz="1000"/>
              <a:t>Total Variables: 1.8k</a:t>
            </a:r>
            <a:endParaRPr sz="1000"/>
          </a:p>
        </p:txBody>
      </p:sp>
      <p:sp>
        <p:nvSpPr>
          <p:cNvPr id="434" name="Google Shape;434;p20"/>
          <p:cNvSpPr txBox="1"/>
          <p:nvPr>
            <p:ph idx="4294967295" type="body"/>
          </p:nvPr>
        </p:nvSpPr>
        <p:spPr>
          <a:xfrm>
            <a:off x="3138313" y="1563925"/>
            <a:ext cx="24738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Resulting </a:t>
            </a:r>
            <a:r>
              <a:rPr lang="en" sz="1000"/>
              <a:t>Total Variables: 152</a:t>
            </a:r>
            <a:endParaRPr sz="1000"/>
          </a:p>
        </p:txBody>
      </p:sp>
      <p:grpSp>
        <p:nvGrpSpPr>
          <p:cNvPr id="435" name="Google Shape;435;p20"/>
          <p:cNvGrpSpPr/>
          <p:nvPr/>
        </p:nvGrpSpPr>
        <p:grpSpPr>
          <a:xfrm>
            <a:off x="625966" y="-157824"/>
            <a:ext cx="999312" cy="999312"/>
            <a:chOff x="348199" y="179450"/>
            <a:chExt cx="1116300" cy="1116300"/>
          </a:xfrm>
        </p:grpSpPr>
        <p:sp>
          <p:nvSpPr>
            <p:cNvPr id="436" name="Google Shape;436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0"/>
          <p:cNvSpPr txBox="1"/>
          <p:nvPr/>
        </p:nvSpPr>
        <p:spPr>
          <a:xfrm>
            <a:off x="3433975" y="3748925"/>
            <a:ext cx="19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Examinations Data: </a:t>
            </a:r>
            <a:endParaRPr i="1" sz="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Distribution of Columns by the Percentage of Missing Values in the Column </a:t>
            </a:r>
            <a:endParaRPr i="1" sz="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(e.g. 13 variables had 95%+ missing values)</a:t>
            </a:r>
            <a:endParaRPr i="1"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/>
          <p:nvPr/>
        </p:nvSpPr>
        <p:spPr>
          <a:xfrm>
            <a:off x="3850347" y="1225475"/>
            <a:ext cx="5932800" cy="4003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21"/>
          <p:cNvGrpSpPr/>
          <p:nvPr/>
        </p:nvGrpSpPr>
        <p:grpSpPr>
          <a:xfrm>
            <a:off x="625966" y="-157824"/>
            <a:ext cx="999312" cy="999312"/>
            <a:chOff x="348199" y="179450"/>
            <a:chExt cx="1116300" cy="1116300"/>
          </a:xfrm>
        </p:grpSpPr>
        <p:sp>
          <p:nvSpPr>
            <p:cNvPr id="445" name="Google Shape;445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1"/>
          <p:cNvSpPr txBox="1"/>
          <p:nvPr>
            <p:ph idx="4294967295" type="title"/>
          </p:nvPr>
        </p:nvSpPr>
        <p:spPr>
          <a:xfrm>
            <a:off x="1190925" y="141375"/>
            <a:ext cx="3620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448" name="Google Shape;448;p21"/>
          <p:cNvSpPr txBox="1"/>
          <p:nvPr>
            <p:ph idx="4294967295" type="body"/>
          </p:nvPr>
        </p:nvSpPr>
        <p:spPr>
          <a:xfrm>
            <a:off x="545750" y="2408775"/>
            <a:ext cx="13434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Review </a:t>
            </a:r>
            <a:r>
              <a:rPr lang="en" sz="900"/>
              <a:t>Data Dictionary</a:t>
            </a:r>
            <a:endParaRPr sz="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Review </a:t>
            </a:r>
            <a:r>
              <a:rPr lang="en" sz="900"/>
              <a:t>Literature and gather Domain Knowledge and context</a:t>
            </a:r>
            <a:endParaRPr sz="900"/>
          </a:p>
        </p:txBody>
      </p:sp>
      <p:grpSp>
        <p:nvGrpSpPr>
          <p:cNvPr id="449" name="Google Shape;449;p21"/>
          <p:cNvGrpSpPr/>
          <p:nvPr/>
        </p:nvGrpSpPr>
        <p:grpSpPr>
          <a:xfrm>
            <a:off x="365895" y="1734364"/>
            <a:ext cx="444176" cy="444176"/>
            <a:chOff x="348199" y="179450"/>
            <a:chExt cx="1116300" cy="1116300"/>
          </a:xfrm>
        </p:grpSpPr>
        <p:sp>
          <p:nvSpPr>
            <p:cNvPr id="450" name="Google Shape;450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2" name="Google Shape;452;p21"/>
          <p:cNvCxnSpPr/>
          <p:nvPr/>
        </p:nvCxnSpPr>
        <p:spPr>
          <a:xfrm>
            <a:off x="-187200" y="1956450"/>
            <a:ext cx="9383700" cy="0"/>
          </a:xfrm>
          <a:prstGeom prst="straightConnector1">
            <a:avLst/>
          </a:prstGeom>
          <a:noFill/>
          <a:ln cap="flat" cmpd="sng" w="9525">
            <a:solidFill>
              <a:srgbClr val="CFC9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21"/>
          <p:cNvSpPr txBox="1"/>
          <p:nvPr>
            <p:ph idx="4294967295" type="body"/>
          </p:nvPr>
        </p:nvSpPr>
        <p:spPr>
          <a:xfrm>
            <a:off x="625975" y="1047288"/>
            <a:ext cx="13434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</a:rPr>
              <a:t>Understand Features</a:t>
            </a:r>
            <a:endParaRPr sz="1100"/>
          </a:p>
        </p:txBody>
      </p:sp>
      <p:sp>
        <p:nvSpPr>
          <p:cNvPr id="454" name="Google Shape;454;p21"/>
          <p:cNvSpPr txBox="1"/>
          <p:nvPr>
            <p:ph idx="4294967295" type="body"/>
          </p:nvPr>
        </p:nvSpPr>
        <p:spPr>
          <a:xfrm>
            <a:off x="2103250" y="2408775"/>
            <a:ext cx="1715100" cy="22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Prevent/ Minimize </a:t>
            </a:r>
            <a:r>
              <a:rPr lang="en" sz="900"/>
              <a:t>Multicollinearity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Utilize </a:t>
            </a:r>
            <a:r>
              <a:rPr lang="en" sz="900"/>
              <a:t>Correlation Matrix, and Variance Inflation Factor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Further reduction</a:t>
            </a:r>
            <a:r>
              <a:rPr lang="en" sz="900"/>
              <a:t> through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1. Elastic Net Regression, and 2. Variance Magnitude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EDA: e.g. </a:t>
            </a:r>
            <a:r>
              <a:rPr lang="en" sz="900"/>
              <a:t>Some variables only have two levels are are index heavily on one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Resulting </a:t>
            </a:r>
            <a:r>
              <a:rPr lang="en" sz="900"/>
              <a:t>in additional reduction of Data set variables from</a:t>
            </a:r>
            <a:endParaRPr sz="900"/>
          </a:p>
        </p:txBody>
      </p:sp>
      <p:sp>
        <p:nvSpPr>
          <p:cNvPr id="455" name="Google Shape;455;p21"/>
          <p:cNvSpPr txBox="1"/>
          <p:nvPr>
            <p:ph idx="4294967295" type="body"/>
          </p:nvPr>
        </p:nvSpPr>
        <p:spPr>
          <a:xfrm>
            <a:off x="2121775" y="1225475"/>
            <a:ext cx="17619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</a:rPr>
              <a:t>Additional EDA and Feature Selection</a:t>
            </a:r>
            <a:endParaRPr sz="1100"/>
          </a:p>
        </p:txBody>
      </p:sp>
      <p:grpSp>
        <p:nvGrpSpPr>
          <p:cNvPr id="456" name="Google Shape;456;p21"/>
          <p:cNvGrpSpPr/>
          <p:nvPr/>
        </p:nvGrpSpPr>
        <p:grpSpPr>
          <a:xfrm>
            <a:off x="1883020" y="1734364"/>
            <a:ext cx="444176" cy="444176"/>
            <a:chOff x="348199" y="179450"/>
            <a:chExt cx="1116300" cy="1116300"/>
          </a:xfrm>
        </p:grpSpPr>
        <p:sp>
          <p:nvSpPr>
            <p:cNvPr id="457" name="Google Shape;45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9" name="Google Shape;4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8" y="3410700"/>
            <a:ext cx="1586225" cy="11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1"/>
          <p:cNvSpPr txBox="1"/>
          <p:nvPr>
            <p:ph idx="4294967295" type="body"/>
          </p:nvPr>
        </p:nvSpPr>
        <p:spPr>
          <a:xfrm>
            <a:off x="4161125" y="1225475"/>
            <a:ext cx="13434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B65"/>
                </a:solidFill>
              </a:rPr>
              <a:t>Initial Model</a:t>
            </a:r>
            <a:r>
              <a:rPr lang="en" sz="1100"/>
              <a:t> </a:t>
            </a:r>
            <a:endParaRPr sz="1100"/>
          </a:p>
        </p:txBody>
      </p:sp>
      <p:grpSp>
        <p:nvGrpSpPr>
          <p:cNvPr id="461" name="Google Shape;461;p21"/>
          <p:cNvGrpSpPr/>
          <p:nvPr/>
        </p:nvGrpSpPr>
        <p:grpSpPr>
          <a:xfrm>
            <a:off x="3922370" y="1734364"/>
            <a:ext cx="444176" cy="444176"/>
            <a:chOff x="348199" y="179450"/>
            <a:chExt cx="1116300" cy="1116300"/>
          </a:xfrm>
        </p:grpSpPr>
        <p:sp>
          <p:nvSpPr>
            <p:cNvPr id="462" name="Google Shape;462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1"/>
          <p:cNvSpPr txBox="1"/>
          <p:nvPr>
            <p:ph idx="4294967295" type="body"/>
          </p:nvPr>
        </p:nvSpPr>
        <p:spPr>
          <a:xfrm>
            <a:off x="4161125" y="2408775"/>
            <a:ext cx="2744400" cy="24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Creation </a:t>
            </a:r>
            <a:r>
              <a:rPr lang="en" sz="900"/>
              <a:t>of Response variable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Splits of </a:t>
            </a:r>
            <a:r>
              <a:rPr lang="en" sz="900"/>
              <a:t>70% Test and 30% Train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Feature Selection </a:t>
            </a:r>
            <a:r>
              <a:rPr lang="en" sz="900"/>
              <a:t>with the Boruta Algorithm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Initial Model </a:t>
            </a:r>
            <a:r>
              <a:rPr lang="en" sz="900"/>
              <a:t>ran with a logistic regression (with p&gt;0.5 then 1 else 0)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351B65"/>
                </a:solidFill>
              </a:rPr>
              <a:t>Preliminary Results:</a:t>
            </a:r>
            <a:endParaRPr b="1" sz="900" u="sng">
              <a:solidFill>
                <a:srgbClr val="351B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Significant Variables:</a:t>
            </a:r>
            <a:endParaRPr i="1" sz="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BMXWT: Weight (kg)</a:t>
            </a:r>
            <a:endParaRPr i="1" sz="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LDBTCSI: Total Cholesterol (mmol/L)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Performance:</a:t>
            </a:r>
            <a:endParaRPr i="1" sz="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Accuracy: 76.76%</a:t>
            </a:r>
            <a:endParaRPr sz="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65" name="Google Shape;4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100" y="2034576"/>
            <a:ext cx="2148425" cy="16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1"/>
          <p:cNvSpPr txBox="1"/>
          <p:nvPr/>
        </p:nvSpPr>
        <p:spPr>
          <a:xfrm>
            <a:off x="6335875" y="4126325"/>
            <a:ext cx="263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RIAGENDR: Gender of Participant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RIDAGEYR: Age of Participant (Years)</a:t>
            </a:r>
            <a:endParaRPr sz="900"/>
          </a:p>
        </p:txBody>
      </p:sp>
      <p:sp>
        <p:nvSpPr>
          <p:cNvPr id="467" name="Google Shape;467;p21"/>
          <p:cNvSpPr txBox="1"/>
          <p:nvPr/>
        </p:nvSpPr>
        <p:spPr>
          <a:xfrm>
            <a:off x="6784950" y="4718035"/>
            <a:ext cx="134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ROC: 84.15</a:t>
            </a:r>
            <a:endParaRPr/>
          </a:p>
        </p:txBody>
      </p:sp>
      <p:grpSp>
        <p:nvGrpSpPr>
          <p:cNvPr id="468" name="Google Shape;468;p21"/>
          <p:cNvGrpSpPr/>
          <p:nvPr/>
        </p:nvGrpSpPr>
        <p:grpSpPr>
          <a:xfrm>
            <a:off x="4513594" y="4840038"/>
            <a:ext cx="134628" cy="135515"/>
            <a:chOff x="887900" y="4259925"/>
            <a:chExt cx="146750" cy="147700"/>
          </a:xfrm>
        </p:grpSpPr>
        <p:sp>
          <p:nvSpPr>
            <p:cNvPr id="469" name="Google Shape;469;p21"/>
            <p:cNvSpPr/>
            <p:nvPr/>
          </p:nvSpPr>
          <p:spPr>
            <a:xfrm>
              <a:off x="887900" y="4259925"/>
              <a:ext cx="146750" cy="147700"/>
            </a:xfrm>
            <a:custGeom>
              <a:rect b="b" l="l" r="r" t="t"/>
              <a:pathLst>
                <a:path extrusionOk="0" fill="none" h="5908" w="5870">
                  <a:moveTo>
                    <a:pt x="2935" y="0"/>
                  </a:moveTo>
                  <a:lnTo>
                    <a:pt x="2935" y="0"/>
                  </a:lnTo>
                  <a:lnTo>
                    <a:pt x="3239" y="0"/>
                  </a:lnTo>
                  <a:lnTo>
                    <a:pt x="3506" y="77"/>
                  </a:lnTo>
                  <a:lnTo>
                    <a:pt x="3811" y="153"/>
                  </a:lnTo>
                  <a:lnTo>
                    <a:pt x="4078" y="229"/>
                  </a:lnTo>
                  <a:lnTo>
                    <a:pt x="4345" y="343"/>
                  </a:lnTo>
                  <a:lnTo>
                    <a:pt x="4573" y="496"/>
                  </a:lnTo>
                  <a:lnTo>
                    <a:pt x="4802" y="686"/>
                  </a:lnTo>
                  <a:lnTo>
                    <a:pt x="4993" y="877"/>
                  </a:lnTo>
                  <a:lnTo>
                    <a:pt x="5183" y="1067"/>
                  </a:lnTo>
                  <a:lnTo>
                    <a:pt x="5374" y="1296"/>
                  </a:lnTo>
                  <a:lnTo>
                    <a:pt x="5526" y="1563"/>
                  </a:lnTo>
                  <a:lnTo>
                    <a:pt x="5640" y="1792"/>
                  </a:lnTo>
                  <a:lnTo>
                    <a:pt x="5755" y="2058"/>
                  </a:lnTo>
                  <a:lnTo>
                    <a:pt x="5793" y="2363"/>
                  </a:lnTo>
                  <a:lnTo>
                    <a:pt x="5869" y="2630"/>
                  </a:lnTo>
                  <a:lnTo>
                    <a:pt x="5869" y="2935"/>
                  </a:lnTo>
                  <a:lnTo>
                    <a:pt x="5869" y="2935"/>
                  </a:lnTo>
                  <a:lnTo>
                    <a:pt x="5869" y="3240"/>
                  </a:lnTo>
                  <a:lnTo>
                    <a:pt x="5793" y="3545"/>
                  </a:lnTo>
                  <a:lnTo>
                    <a:pt x="5755" y="3811"/>
                  </a:lnTo>
                  <a:lnTo>
                    <a:pt x="5640" y="4078"/>
                  </a:lnTo>
                  <a:lnTo>
                    <a:pt x="5526" y="4345"/>
                  </a:lnTo>
                  <a:lnTo>
                    <a:pt x="5374" y="4612"/>
                  </a:lnTo>
                  <a:lnTo>
                    <a:pt x="5183" y="4802"/>
                  </a:lnTo>
                  <a:lnTo>
                    <a:pt x="4993" y="5031"/>
                  </a:lnTo>
                  <a:lnTo>
                    <a:pt x="4802" y="5221"/>
                  </a:lnTo>
                  <a:lnTo>
                    <a:pt x="4573" y="5374"/>
                  </a:lnTo>
                  <a:lnTo>
                    <a:pt x="4345" y="5526"/>
                  </a:lnTo>
                  <a:lnTo>
                    <a:pt x="4078" y="5679"/>
                  </a:lnTo>
                  <a:lnTo>
                    <a:pt x="3811" y="5755"/>
                  </a:lnTo>
                  <a:lnTo>
                    <a:pt x="3506" y="5831"/>
                  </a:lnTo>
                  <a:lnTo>
                    <a:pt x="3239" y="5869"/>
                  </a:lnTo>
                  <a:lnTo>
                    <a:pt x="2935" y="5907"/>
                  </a:lnTo>
                  <a:lnTo>
                    <a:pt x="2935" y="5907"/>
                  </a:lnTo>
                  <a:lnTo>
                    <a:pt x="2630" y="5869"/>
                  </a:lnTo>
                  <a:lnTo>
                    <a:pt x="2325" y="5831"/>
                  </a:lnTo>
                  <a:lnTo>
                    <a:pt x="2058" y="5755"/>
                  </a:lnTo>
                  <a:lnTo>
                    <a:pt x="1791" y="5679"/>
                  </a:lnTo>
                  <a:lnTo>
                    <a:pt x="1525" y="5526"/>
                  </a:lnTo>
                  <a:lnTo>
                    <a:pt x="1296" y="5374"/>
                  </a:lnTo>
                  <a:lnTo>
                    <a:pt x="1067" y="5221"/>
                  </a:lnTo>
                  <a:lnTo>
                    <a:pt x="839" y="5031"/>
                  </a:lnTo>
                  <a:lnTo>
                    <a:pt x="648" y="4802"/>
                  </a:lnTo>
                  <a:lnTo>
                    <a:pt x="496" y="4612"/>
                  </a:lnTo>
                  <a:lnTo>
                    <a:pt x="343" y="4345"/>
                  </a:lnTo>
                  <a:lnTo>
                    <a:pt x="229" y="4078"/>
                  </a:lnTo>
                  <a:lnTo>
                    <a:pt x="114" y="3811"/>
                  </a:lnTo>
                  <a:lnTo>
                    <a:pt x="38" y="3545"/>
                  </a:lnTo>
                  <a:lnTo>
                    <a:pt x="0" y="3240"/>
                  </a:lnTo>
                  <a:lnTo>
                    <a:pt x="0" y="2935"/>
                  </a:lnTo>
                  <a:lnTo>
                    <a:pt x="0" y="2935"/>
                  </a:lnTo>
                  <a:lnTo>
                    <a:pt x="0" y="2630"/>
                  </a:lnTo>
                  <a:lnTo>
                    <a:pt x="38" y="2363"/>
                  </a:lnTo>
                  <a:lnTo>
                    <a:pt x="114" y="2058"/>
                  </a:lnTo>
                  <a:lnTo>
                    <a:pt x="229" y="1792"/>
                  </a:lnTo>
                  <a:lnTo>
                    <a:pt x="343" y="1563"/>
                  </a:lnTo>
                  <a:lnTo>
                    <a:pt x="496" y="1296"/>
                  </a:lnTo>
                  <a:lnTo>
                    <a:pt x="648" y="1067"/>
                  </a:lnTo>
                  <a:lnTo>
                    <a:pt x="839" y="877"/>
                  </a:lnTo>
                  <a:lnTo>
                    <a:pt x="1067" y="686"/>
                  </a:lnTo>
                  <a:lnTo>
                    <a:pt x="1296" y="496"/>
                  </a:lnTo>
                  <a:lnTo>
                    <a:pt x="1525" y="343"/>
                  </a:lnTo>
                  <a:lnTo>
                    <a:pt x="1791" y="229"/>
                  </a:lnTo>
                  <a:lnTo>
                    <a:pt x="2058" y="153"/>
                  </a:lnTo>
                  <a:lnTo>
                    <a:pt x="2325" y="77"/>
                  </a:lnTo>
                  <a:lnTo>
                    <a:pt x="2630" y="0"/>
                  </a:lnTo>
                  <a:lnTo>
                    <a:pt x="2935" y="0"/>
                  </a:lnTo>
                  <a:lnTo>
                    <a:pt x="2935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916475" y="4289450"/>
              <a:ext cx="88625" cy="88625"/>
            </a:xfrm>
            <a:custGeom>
              <a:rect b="b" l="l" r="r" t="t"/>
              <a:pathLst>
                <a:path extrusionOk="0" fill="none" h="3545" w="3545">
                  <a:moveTo>
                    <a:pt x="1792" y="1"/>
                  </a:moveTo>
                  <a:lnTo>
                    <a:pt x="1792" y="1"/>
                  </a:lnTo>
                  <a:lnTo>
                    <a:pt x="2135" y="39"/>
                  </a:lnTo>
                  <a:lnTo>
                    <a:pt x="2478" y="153"/>
                  </a:lnTo>
                  <a:lnTo>
                    <a:pt x="2782" y="306"/>
                  </a:lnTo>
                  <a:lnTo>
                    <a:pt x="3049" y="534"/>
                  </a:lnTo>
                  <a:lnTo>
                    <a:pt x="3240" y="763"/>
                  </a:lnTo>
                  <a:lnTo>
                    <a:pt x="3430" y="1068"/>
                  </a:lnTo>
                  <a:lnTo>
                    <a:pt x="3507" y="1411"/>
                  </a:lnTo>
                  <a:lnTo>
                    <a:pt x="3545" y="1754"/>
                  </a:lnTo>
                  <a:lnTo>
                    <a:pt x="3545" y="1754"/>
                  </a:lnTo>
                  <a:lnTo>
                    <a:pt x="3507" y="2135"/>
                  </a:lnTo>
                  <a:lnTo>
                    <a:pt x="3430" y="2440"/>
                  </a:lnTo>
                  <a:lnTo>
                    <a:pt x="3240" y="2745"/>
                  </a:lnTo>
                  <a:lnTo>
                    <a:pt x="3049" y="3011"/>
                  </a:lnTo>
                  <a:lnTo>
                    <a:pt x="2782" y="3240"/>
                  </a:lnTo>
                  <a:lnTo>
                    <a:pt x="2478" y="3393"/>
                  </a:lnTo>
                  <a:lnTo>
                    <a:pt x="2135" y="3507"/>
                  </a:lnTo>
                  <a:lnTo>
                    <a:pt x="1792" y="3545"/>
                  </a:lnTo>
                  <a:lnTo>
                    <a:pt x="1792" y="3545"/>
                  </a:lnTo>
                  <a:lnTo>
                    <a:pt x="1411" y="3507"/>
                  </a:lnTo>
                  <a:lnTo>
                    <a:pt x="1106" y="3393"/>
                  </a:lnTo>
                  <a:lnTo>
                    <a:pt x="801" y="3240"/>
                  </a:lnTo>
                  <a:lnTo>
                    <a:pt x="534" y="3011"/>
                  </a:lnTo>
                  <a:lnTo>
                    <a:pt x="305" y="2745"/>
                  </a:lnTo>
                  <a:lnTo>
                    <a:pt x="153" y="2440"/>
                  </a:lnTo>
                  <a:lnTo>
                    <a:pt x="39" y="2135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411"/>
                  </a:lnTo>
                  <a:lnTo>
                    <a:pt x="153" y="1068"/>
                  </a:lnTo>
                  <a:lnTo>
                    <a:pt x="305" y="763"/>
                  </a:lnTo>
                  <a:lnTo>
                    <a:pt x="534" y="534"/>
                  </a:lnTo>
                  <a:lnTo>
                    <a:pt x="801" y="306"/>
                  </a:lnTo>
                  <a:lnTo>
                    <a:pt x="1106" y="153"/>
                  </a:lnTo>
                  <a:lnTo>
                    <a:pt x="1411" y="39"/>
                  </a:lnTo>
                  <a:lnTo>
                    <a:pt x="1792" y="1"/>
                  </a:lnTo>
                  <a:lnTo>
                    <a:pt x="1792" y="1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946000" y="4319000"/>
              <a:ext cx="29575" cy="29550"/>
            </a:xfrm>
            <a:custGeom>
              <a:rect b="b" l="l" r="r" t="t"/>
              <a:pathLst>
                <a:path extrusionOk="0" fill="none" h="1182" w="1183">
                  <a:moveTo>
                    <a:pt x="611" y="0"/>
                  </a:moveTo>
                  <a:lnTo>
                    <a:pt x="611" y="0"/>
                  </a:lnTo>
                  <a:lnTo>
                    <a:pt x="725" y="0"/>
                  </a:lnTo>
                  <a:lnTo>
                    <a:pt x="839" y="38"/>
                  </a:lnTo>
                  <a:lnTo>
                    <a:pt x="1030" y="153"/>
                  </a:lnTo>
                  <a:lnTo>
                    <a:pt x="1144" y="343"/>
                  </a:lnTo>
                  <a:lnTo>
                    <a:pt x="1182" y="458"/>
                  </a:lnTo>
                  <a:lnTo>
                    <a:pt x="1182" y="572"/>
                  </a:lnTo>
                  <a:lnTo>
                    <a:pt x="1182" y="572"/>
                  </a:lnTo>
                  <a:lnTo>
                    <a:pt x="1182" y="686"/>
                  </a:lnTo>
                  <a:lnTo>
                    <a:pt x="1144" y="801"/>
                  </a:lnTo>
                  <a:lnTo>
                    <a:pt x="1030" y="991"/>
                  </a:lnTo>
                  <a:lnTo>
                    <a:pt x="839" y="1143"/>
                  </a:lnTo>
                  <a:lnTo>
                    <a:pt x="725" y="1143"/>
                  </a:lnTo>
                  <a:lnTo>
                    <a:pt x="611" y="1182"/>
                  </a:lnTo>
                  <a:lnTo>
                    <a:pt x="611" y="1182"/>
                  </a:lnTo>
                  <a:lnTo>
                    <a:pt x="496" y="1143"/>
                  </a:lnTo>
                  <a:lnTo>
                    <a:pt x="382" y="1143"/>
                  </a:lnTo>
                  <a:lnTo>
                    <a:pt x="191" y="991"/>
                  </a:lnTo>
                  <a:lnTo>
                    <a:pt x="77" y="801"/>
                  </a:lnTo>
                  <a:lnTo>
                    <a:pt x="39" y="686"/>
                  </a:lnTo>
                  <a:lnTo>
                    <a:pt x="1" y="572"/>
                  </a:lnTo>
                  <a:lnTo>
                    <a:pt x="1" y="572"/>
                  </a:lnTo>
                  <a:lnTo>
                    <a:pt x="39" y="458"/>
                  </a:lnTo>
                  <a:lnTo>
                    <a:pt x="77" y="343"/>
                  </a:lnTo>
                  <a:lnTo>
                    <a:pt x="191" y="153"/>
                  </a:lnTo>
                  <a:lnTo>
                    <a:pt x="382" y="38"/>
                  </a:lnTo>
                  <a:lnTo>
                    <a:pt x="496" y="0"/>
                  </a:lnTo>
                  <a:lnTo>
                    <a:pt x="611" y="0"/>
                  </a:lnTo>
                  <a:lnTo>
                    <a:pt x="611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4513609" y="4221826"/>
            <a:ext cx="134606" cy="106870"/>
            <a:chOff x="4677950" y="4269450"/>
            <a:chExt cx="162000" cy="128650"/>
          </a:xfrm>
        </p:grpSpPr>
        <p:sp>
          <p:nvSpPr>
            <p:cNvPr id="473" name="Google Shape;473;p21"/>
            <p:cNvSpPr/>
            <p:nvPr/>
          </p:nvSpPr>
          <p:spPr>
            <a:xfrm>
              <a:off x="4677950" y="4269450"/>
              <a:ext cx="110550" cy="95300"/>
            </a:xfrm>
            <a:custGeom>
              <a:rect b="b" l="l" r="r" t="t"/>
              <a:pathLst>
                <a:path extrusionOk="0" fill="none" h="3812" w="4422">
                  <a:moveTo>
                    <a:pt x="0" y="0"/>
                  </a:moveTo>
                  <a:lnTo>
                    <a:pt x="4421" y="0"/>
                  </a:lnTo>
                  <a:lnTo>
                    <a:pt x="4421" y="3811"/>
                  </a:lnTo>
                  <a:lnTo>
                    <a:pt x="0" y="38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788475" y="4305650"/>
              <a:ext cx="51475" cy="59100"/>
            </a:xfrm>
            <a:custGeom>
              <a:rect b="b" l="l" r="r" t="t"/>
              <a:pathLst>
                <a:path extrusionOk="0" fill="none" h="2364" w="2059">
                  <a:moveTo>
                    <a:pt x="0" y="1"/>
                  </a:moveTo>
                  <a:lnTo>
                    <a:pt x="1143" y="1"/>
                  </a:lnTo>
                  <a:lnTo>
                    <a:pt x="2058" y="915"/>
                  </a:lnTo>
                  <a:lnTo>
                    <a:pt x="2058" y="2363"/>
                  </a:lnTo>
                  <a:lnTo>
                    <a:pt x="0" y="236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696050" y="4360925"/>
              <a:ext cx="36225" cy="37175"/>
            </a:xfrm>
            <a:custGeom>
              <a:rect b="b" l="l" r="r" t="t"/>
              <a:pathLst>
                <a:path extrusionOk="0" fill="none" h="1487" w="1449">
                  <a:moveTo>
                    <a:pt x="725" y="0"/>
                  </a:moveTo>
                  <a:lnTo>
                    <a:pt x="725" y="0"/>
                  </a:lnTo>
                  <a:lnTo>
                    <a:pt x="877" y="38"/>
                  </a:lnTo>
                  <a:lnTo>
                    <a:pt x="1029" y="76"/>
                  </a:lnTo>
                  <a:lnTo>
                    <a:pt x="1144" y="152"/>
                  </a:lnTo>
                  <a:lnTo>
                    <a:pt x="1258" y="229"/>
                  </a:lnTo>
                  <a:lnTo>
                    <a:pt x="1334" y="343"/>
                  </a:lnTo>
                  <a:lnTo>
                    <a:pt x="1411" y="457"/>
                  </a:lnTo>
                  <a:lnTo>
                    <a:pt x="1449" y="610"/>
                  </a:lnTo>
                  <a:lnTo>
                    <a:pt x="1449" y="762"/>
                  </a:lnTo>
                  <a:lnTo>
                    <a:pt x="1449" y="762"/>
                  </a:lnTo>
                  <a:lnTo>
                    <a:pt x="1449" y="915"/>
                  </a:lnTo>
                  <a:lnTo>
                    <a:pt x="1411" y="1029"/>
                  </a:lnTo>
                  <a:lnTo>
                    <a:pt x="1334" y="1143"/>
                  </a:lnTo>
                  <a:lnTo>
                    <a:pt x="1258" y="1258"/>
                  </a:lnTo>
                  <a:lnTo>
                    <a:pt x="1144" y="1372"/>
                  </a:lnTo>
                  <a:lnTo>
                    <a:pt x="1029" y="1410"/>
                  </a:lnTo>
                  <a:lnTo>
                    <a:pt x="877" y="1486"/>
                  </a:lnTo>
                  <a:lnTo>
                    <a:pt x="725" y="1486"/>
                  </a:lnTo>
                  <a:lnTo>
                    <a:pt x="725" y="1486"/>
                  </a:lnTo>
                  <a:lnTo>
                    <a:pt x="572" y="1486"/>
                  </a:lnTo>
                  <a:lnTo>
                    <a:pt x="458" y="1410"/>
                  </a:lnTo>
                  <a:lnTo>
                    <a:pt x="305" y="1372"/>
                  </a:lnTo>
                  <a:lnTo>
                    <a:pt x="191" y="1258"/>
                  </a:lnTo>
                  <a:lnTo>
                    <a:pt x="115" y="1143"/>
                  </a:lnTo>
                  <a:lnTo>
                    <a:pt x="39" y="1029"/>
                  </a:lnTo>
                  <a:lnTo>
                    <a:pt x="0" y="915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0" y="610"/>
                  </a:lnTo>
                  <a:lnTo>
                    <a:pt x="39" y="457"/>
                  </a:lnTo>
                  <a:lnTo>
                    <a:pt x="115" y="343"/>
                  </a:lnTo>
                  <a:lnTo>
                    <a:pt x="191" y="229"/>
                  </a:lnTo>
                  <a:lnTo>
                    <a:pt x="305" y="152"/>
                  </a:lnTo>
                  <a:lnTo>
                    <a:pt x="458" y="76"/>
                  </a:lnTo>
                  <a:lnTo>
                    <a:pt x="572" y="38"/>
                  </a:lnTo>
                  <a:lnTo>
                    <a:pt x="725" y="0"/>
                  </a:lnTo>
                  <a:lnTo>
                    <a:pt x="725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791325" y="436092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763" y="0"/>
                  </a:moveTo>
                  <a:lnTo>
                    <a:pt x="763" y="0"/>
                  </a:lnTo>
                  <a:lnTo>
                    <a:pt x="877" y="38"/>
                  </a:lnTo>
                  <a:lnTo>
                    <a:pt x="1029" y="76"/>
                  </a:lnTo>
                  <a:lnTo>
                    <a:pt x="1144" y="152"/>
                  </a:lnTo>
                  <a:lnTo>
                    <a:pt x="1258" y="229"/>
                  </a:lnTo>
                  <a:lnTo>
                    <a:pt x="1372" y="343"/>
                  </a:lnTo>
                  <a:lnTo>
                    <a:pt x="1411" y="457"/>
                  </a:lnTo>
                  <a:lnTo>
                    <a:pt x="1449" y="610"/>
                  </a:lnTo>
                  <a:lnTo>
                    <a:pt x="1487" y="762"/>
                  </a:lnTo>
                  <a:lnTo>
                    <a:pt x="1487" y="762"/>
                  </a:lnTo>
                  <a:lnTo>
                    <a:pt x="1449" y="915"/>
                  </a:lnTo>
                  <a:lnTo>
                    <a:pt x="1411" y="1029"/>
                  </a:lnTo>
                  <a:lnTo>
                    <a:pt x="1372" y="1143"/>
                  </a:lnTo>
                  <a:lnTo>
                    <a:pt x="1258" y="1258"/>
                  </a:lnTo>
                  <a:lnTo>
                    <a:pt x="1144" y="1372"/>
                  </a:lnTo>
                  <a:lnTo>
                    <a:pt x="1029" y="1410"/>
                  </a:lnTo>
                  <a:lnTo>
                    <a:pt x="877" y="1486"/>
                  </a:lnTo>
                  <a:lnTo>
                    <a:pt x="763" y="1486"/>
                  </a:lnTo>
                  <a:lnTo>
                    <a:pt x="763" y="1486"/>
                  </a:lnTo>
                  <a:lnTo>
                    <a:pt x="610" y="1486"/>
                  </a:lnTo>
                  <a:lnTo>
                    <a:pt x="458" y="1410"/>
                  </a:lnTo>
                  <a:lnTo>
                    <a:pt x="343" y="1372"/>
                  </a:lnTo>
                  <a:lnTo>
                    <a:pt x="229" y="1258"/>
                  </a:lnTo>
                  <a:lnTo>
                    <a:pt x="153" y="1143"/>
                  </a:lnTo>
                  <a:lnTo>
                    <a:pt x="77" y="1029"/>
                  </a:lnTo>
                  <a:lnTo>
                    <a:pt x="39" y="915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39" y="610"/>
                  </a:lnTo>
                  <a:lnTo>
                    <a:pt x="77" y="457"/>
                  </a:lnTo>
                  <a:lnTo>
                    <a:pt x="153" y="343"/>
                  </a:lnTo>
                  <a:lnTo>
                    <a:pt x="229" y="229"/>
                  </a:lnTo>
                  <a:lnTo>
                    <a:pt x="343" y="152"/>
                  </a:lnTo>
                  <a:lnTo>
                    <a:pt x="458" y="76"/>
                  </a:lnTo>
                  <a:lnTo>
                    <a:pt x="610" y="38"/>
                  </a:lnTo>
                  <a:lnTo>
                    <a:pt x="763" y="0"/>
                  </a:lnTo>
                  <a:lnTo>
                    <a:pt x="763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1"/>
          <p:cNvGrpSpPr/>
          <p:nvPr/>
        </p:nvGrpSpPr>
        <p:grpSpPr>
          <a:xfrm>
            <a:off x="6709378" y="4190931"/>
            <a:ext cx="134601" cy="150834"/>
            <a:chOff x="267650" y="4691525"/>
            <a:chExt cx="118175" cy="132450"/>
          </a:xfrm>
        </p:grpSpPr>
        <p:sp>
          <p:nvSpPr>
            <p:cNvPr id="478" name="Google Shape;478;p21"/>
            <p:cNvSpPr/>
            <p:nvPr/>
          </p:nvSpPr>
          <p:spPr>
            <a:xfrm>
              <a:off x="267650" y="4779175"/>
              <a:ext cx="118175" cy="44800"/>
            </a:xfrm>
            <a:custGeom>
              <a:rect b="b" l="l" r="r" t="t"/>
              <a:pathLst>
                <a:path extrusionOk="0" fill="none" h="1792" w="4727">
                  <a:moveTo>
                    <a:pt x="4726" y="1791"/>
                  </a:moveTo>
                  <a:lnTo>
                    <a:pt x="4726" y="1182"/>
                  </a:lnTo>
                  <a:lnTo>
                    <a:pt x="4726" y="1182"/>
                  </a:lnTo>
                  <a:lnTo>
                    <a:pt x="4688" y="953"/>
                  </a:lnTo>
                  <a:lnTo>
                    <a:pt x="4650" y="724"/>
                  </a:lnTo>
                  <a:lnTo>
                    <a:pt x="4536" y="534"/>
                  </a:lnTo>
                  <a:lnTo>
                    <a:pt x="4383" y="343"/>
                  </a:lnTo>
                  <a:lnTo>
                    <a:pt x="4193" y="229"/>
                  </a:lnTo>
                  <a:lnTo>
                    <a:pt x="4002" y="115"/>
                  </a:lnTo>
                  <a:lnTo>
                    <a:pt x="3773" y="38"/>
                  </a:lnTo>
                  <a:lnTo>
                    <a:pt x="3545" y="0"/>
                  </a:lnTo>
                  <a:lnTo>
                    <a:pt x="1182" y="0"/>
                  </a:lnTo>
                  <a:lnTo>
                    <a:pt x="1182" y="0"/>
                  </a:lnTo>
                  <a:lnTo>
                    <a:pt x="953" y="38"/>
                  </a:lnTo>
                  <a:lnTo>
                    <a:pt x="725" y="115"/>
                  </a:lnTo>
                  <a:lnTo>
                    <a:pt x="534" y="229"/>
                  </a:lnTo>
                  <a:lnTo>
                    <a:pt x="343" y="343"/>
                  </a:lnTo>
                  <a:lnTo>
                    <a:pt x="229" y="534"/>
                  </a:lnTo>
                  <a:lnTo>
                    <a:pt x="115" y="724"/>
                  </a:lnTo>
                  <a:lnTo>
                    <a:pt x="39" y="953"/>
                  </a:lnTo>
                  <a:lnTo>
                    <a:pt x="0" y="1182"/>
                  </a:lnTo>
                  <a:lnTo>
                    <a:pt x="0" y="179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97175" y="4691525"/>
              <a:ext cx="59100" cy="59075"/>
            </a:xfrm>
            <a:custGeom>
              <a:rect b="b" l="l" r="r" t="t"/>
              <a:pathLst>
                <a:path extrusionOk="0" fill="none" h="2363" w="2364">
                  <a:moveTo>
                    <a:pt x="1182" y="0"/>
                  </a:moveTo>
                  <a:lnTo>
                    <a:pt x="1182" y="0"/>
                  </a:lnTo>
                  <a:lnTo>
                    <a:pt x="1411" y="0"/>
                  </a:lnTo>
                  <a:lnTo>
                    <a:pt x="1640" y="76"/>
                  </a:lnTo>
                  <a:lnTo>
                    <a:pt x="1830" y="191"/>
                  </a:lnTo>
                  <a:lnTo>
                    <a:pt x="2021" y="343"/>
                  </a:lnTo>
                  <a:lnTo>
                    <a:pt x="2173" y="496"/>
                  </a:lnTo>
                  <a:lnTo>
                    <a:pt x="2287" y="724"/>
                  </a:lnTo>
                  <a:lnTo>
                    <a:pt x="2326" y="915"/>
                  </a:lnTo>
                  <a:lnTo>
                    <a:pt x="2364" y="1182"/>
                  </a:lnTo>
                  <a:lnTo>
                    <a:pt x="2364" y="1182"/>
                  </a:lnTo>
                  <a:lnTo>
                    <a:pt x="2326" y="1410"/>
                  </a:lnTo>
                  <a:lnTo>
                    <a:pt x="2287" y="1639"/>
                  </a:lnTo>
                  <a:lnTo>
                    <a:pt x="2173" y="1829"/>
                  </a:lnTo>
                  <a:lnTo>
                    <a:pt x="2021" y="1982"/>
                  </a:lnTo>
                  <a:lnTo>
                    <a:pt x="1830" y="2134"/>
                  </a:lnTo>
                  <a:lnTo>
                    <a:pt x="1640" y="2249"/>
                  </a:lnTo>
                  <a:lnTo>
                    <a:pt x="1411" y="2325"/>
                  </a:lnTo>
                  <a:lnTo>
                    <a:pt x="1182" y="2363"/>
                  </a:lnTo>
                  <a:lnTo>
                    <a:pt x="1182" y="2363"/>
                  </a:lnTo>
                  <a:lnTo>
                    <a:pt x="954" y="2325"/>
                  </a:lnTo>
                  <a:lnTo>
                    <a:pt x="725" y="2249"/>
                  </a:lnTo>
                  <a:lnTo>
                    <a:pt x="534" y="2134"/>
                  </a:lnTo>
                  <a:lnTo>
                    <a:pt x="344" y="1982"/>
                  </a:lnTo>
                  <a:lnTo>
                    <a:pt x="229" y="1829"/>
                  </a:lnTo>
                  <a:lnTo>
                    <a:pt x="115" y="1639"/>
                  </a:lnTo>
                  <a:lnTo>
                    <a:pt x="39" y="1410"/>
                  </a:lnTo>
                  <a:lnTo>
                    <a:pt x="1" y="1182"/>
                  </a:lnTo>
                  <a:lnTo>
                    <a:pt x="1" y="1182"/>
                  </a:lnTo>
                  <a:lnTo>
                    <a:pt x="39" y="915"/>
                  </a:lnTo>
                  <a:lnTo>
                    <a:pt x="115" y="724"/>
                  </a:lnTo>
                  <a:lnTo>
                    <a:pt x="229" y="496"/>
                  </a:lnTo>
                  <a:lnTo>
                    <a:pt x="344" y="343"/>
                  </a:lnTo>
                  <a:lnTo>
                    <a:pt x="534" y="191"/>
                  </a:lnTo>
                  <a:lnTo>
                    <a:pt x="725" y="76"/>
                  </a:lnTo>
                  <a:lnTo>
                    <a:pt x="954" y="0"/>
                  </a:lnTo>
                  <a:lnTo>
                    <a:pt x="1182" y="0"/>
                  </a:lnTo>
                  <a:lnTo>
                    <a:pt x="1182" y="0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21"/>
          <p:cNvSpPr/>
          <p:nvPr/>
        </p:nvSpPr>
        <p:spPr>
          <a:xfrm>
            <a:off x="4513597" y="4380669"/>
            <a:ext cx="134624" cy="117180"/>
          </a:xfrm>
          <a:custGeom>
            <a:rect b="b" l="l" r="r" t="t"/>
            <a:pathLst>
              <a:path extrusionOk="0" fill="none" h="5374" w="6174">
                <a:moveTo>
                  <a:pt x="5679" y="458"/>
                </a:moveTo>
                <a:lnTo>
                  <a:pt x="5679" y="458"/>
                </a:lnTo>
                <a:lnTo>
                  <a:pt x="5450" y="267"/>
                </a:lnTo>
                <a:lnTo>
                  <a:pt x="5145" y="115"/>
                </a:lnTo>
                <a:lnTo>
                  <a:pt x="4840" y="38"/>
                </a:lnTo>
                <a:lnTo>
                  <a:pt x="4535" y="0"/>
                </a:lnTo>
                <a:lnTo>
                  <a:pt x="4230" y="38"/>
                </a:lnTo>
                <a:lnTo>
                  <a:pt x="3925" y="115"/>
                </a:lnTo>
                <a:lnTo>
                  <a:pt x="3659" y="267"/>
                </a:lnTo>
                <a:lnTo>
                  <a:pt x="3392" y="458"/>
                </a:lnTo>
                <a:lnTo>
                  <a:pt x="3392" y="458"/>
                </a:lnTo>
                <a:lnTo>
                  <a:pt x="3392" y="458"/>
                </a:lnTo>
                <a:lnTo>
                  <a:pt x="3087" y="801"/>
                </a:lnTo>
                <a:lnTo>
                  <a:pt x="2782" y="458"/>
                </a:lnTo>
                <a:lnTo>
                  <a:pt x="2782" y="458"/>
                </a:lnTo>
                <a:lnTo>
                  <a:pt x="2515" y="267"/>
                </a:lnTo>
                <a:lnTo>
                  <a:pt x="2249" y="115"/>
                </a:lnTo>
                <a:lnTo>
                  <a:pt x="1944" y="38"/>
                </a:lnTo>
                <a:lnTo>
                  <a:pt x="1639" y="0"/>
                </a:lnTo>
                <a:lnTo>
                  <a:pt x="1334" y="38"/>
                </a:lnTo>
                <a:lnTo>
                  <a:pt x="1029" y="115"/>
                </a:lnTo>
                <a:lnTo>
                  <a:pt x="724" y="267"/>
                </a:lnTo>
                <a:lnTo>
                  <a:pt x="496" y="458"/>
                </a:lnTo>
                <a:lnTo>
                  <a:pt x="496" y="458"/>
                </a:lnTo>
                <a:lnTo>
                  <a:pt x="267" y="724"/>
                </a:lnTo>
                <a:lnTo>
                  <a:pt x="114" y="1029"/>
                </a:lnTo>
                <a:lnTo>
                  <a:pt x="38" y="1296"/>
                </a:lnTo>
                <a:lnTo>
                  <a:pt x="0" y="1639"/>
                </a:lnTo>
                <a:lnTo>
                  <a:pt x="38" y="1944"/>
                </a:lnTo>
                <a:lnTo>
                  <a:pt x="114" y="2249"/>
                </a:lnTo>
                <a:lnTo>
                  <a:pt x="267" y="2516"/>
                </a:lnTo>
                <a:lnTo>
                  <a:pt x="496" y="2782"/>
                </a:lnTo>
                <a:lnTo>
                  <a:pt x="800" y="3087"/>
                </a:lnTo>
                <a:lnTo>
                  <a:pt x="3087" y="5374"/>
                </a:lnTo>
                <a:lnTo>
                  <a:pt x="5374" y="3087"/>
                </a:lnTo>
                <a:lnTo>
                  <a:pt x="5679" y="2782"/>
                </a:lnTo>
                <a:lnTo>
                  <a:pt x="5679" y="2782"/>
                </a:lnTo>
                <a:lnTo>
                  <a:pt x="5907" y="2516"/>
                </a:lnTo>
                <a:lnTo>
                  <a:pt x="6060" y="2249"/>
                </a:lnTo>
                <a:lnTo>
                  <a:pt x="6136" y="1944"/>
                </a:lnTo>
                <a:lnTo>
                  <a:pt x="6174" y="1639"/>
                </a:lnTo>
                <a:lnTo>
                  <a:pt x="6136" y="1296"/>
                </a:lnTo>
                <a:lnTo>
                  <a:pt x="6060" y="1029"/>
                </a:lnTo>
                <a:lnTo>
                  <a:pt x="5907" y="724"/>
                </a:lnTo>
                <a:lnTo>
                  <a:pt x="5679" y="458"/>
                </a:lnTo>
                <a:lnTo>
                  <a:pt x="5679" y="458"/>
                </a:lnTo>
                <a:lnTo>
                  <a:pt x="5679" y="458"/>
                </a:lnTo>
                <a:lnTo>
                  <a:pt x="5679" y="458"/>
                </a:lnTo>
                <a:close/>
              </a:path>
            </a:pathLst>
          </a:custGeom>
          <a:noFill/>
          <a:ln cap="rnd" cmpd="sng" w="143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1"/>
          <p:cNvGrpSpPr/>
          <p:nvPr/>
        </p:nvGrpSpPr>
        <p:grpSpPr>
          <a:xfrm>
            <a:off x="6709368" y="4371959"/>
            <a:ext cx="134629" cy="134629"/>
            <a:chOff x="5951775" y="1307350"/>
            <a:chExt cx="147700" cy="147700"/>
          </a:xfrm>
        </p:grpSpPr>
        <p:sp>
          <p:nvSpPr>
            <p:cNvPr id="482" name="Google Shape;482;p21"/>
            <p:cNvSpPr/>
            <p:nvPr/>
          </p:nvSpPr>
          <p:spPr>
            <a:xfrm>
              <a:off x="5951775" y="1307350"/>
              <a:ext cx="147700" cy="147700"/>
            </a:xfrm>
            <a:custGeom>
              <a:rect b="b" l="l" r="r" t="t"/>
              <a:pathLst>
                <a:path extrusionOk="0" fill="none" h="5908" w="5908">
                  <a:moveTo>
                    <a:pt x="2973" y="1"/>
                  </a:moveTo>
                  <a:lnTo>
                    <a:pt x="2973" y="1"/>
                  </a:lnTo>
                  <a:lnTo>
                    <a:pt x="3278" y="39"/>
                  </a:lnTo>
                  <a:lnTo>
                    <a:pt x="3545" y="77"/>
                  </a:lnTo>
                  <a:lnTo>
                    <a:pt x="3850" y="153"/>
                  </a:lnTo>
                  <a:lnTo>
                    <a:pt x="4117" y="229"/>
                  </a:lnTo>
                  <a:lnTo>
                    <a:pt x="4383" y="382"/>
                  </a:lnTo>
                  <a:lnTo>
                    <a:pt x="4612" y="496"/>
                  </a:lnTo>
                  <a:lnTo>
                    <a:pt x="4841" y="687"/>
                  </a:lnTo>
                  <a:lnTo>
                    <a:pt x="5031" y="877"/>
                  </a:lnTo>
                  <a:lnTo>
                    <a:pt x="5222" y="1068"/>
                  </a:lnTo>
                  <a:lnTo>
                    <a:pt x="5412" y="1296"/>
                  </a:lnTo>
                  <a:lnTo>
                    <a:pt x="5565" y="1563"/>
                  </a:lnTo>
                  <a:lnTo>
                    <a:pt x="5679" y="1792"/>
                  </a:lnTo>
                  <a:lnTo>
                    <a:pt x="5793" y="2097"/>
                  </a:lnTo>
                  <a:lnTo>
                    <a:pt x="5832" y="2363"/>
                  </a:lnTo>
                  <a:lnTo>
                    <a:pt x="5908" y="2668"/>
                  </a:lnTo>
                  <a:lnTo>
                    <a:pt x="5908" y="2973"/>
                  </a:lnTo>
                  <a:lnTo>
                    <a:pt x="5908" y="2973"/>
                  </a:lnTo>
                  <a:lnTo>
                    <a:pt x="5908" y="3240"/>
                  </a:lnTo>
                  <a:lnTo>
                    <a:pt x="5832" y="3545"/>
                  </a:lnTo>
                  <a:lnTo>
                    <a:pt x="5793" y="3850"/>
                  </a:lnTo>
                  <a:lnTo>
                    <a:pt x="5679" y="4116"/>
                  </a:lnTo>
                  <a:lnTo>
                    <a:pt x="5565" y="4345"/>
                  </a:lnTo>
                  <a:lnTo>
                    <a:pt x="5412" y="4612"/>
                  </a:lnTo>
                  <a:lnTo>
                    <a:pt x="5222" y="4841"/>
                  </a:lnTo>
                  <a:lnTo>
                    <a:pt x="5031" y="5031"/>
                  </a:lnTo>
                  <a:lnTo>
                    <a:pt x="4841" y="5222"/>
                  </a:lnTo>
                  <a:lnTo>
                    <a:pt x="4612" y="5412"/>
                  </a:lnTo>
                  <a:lnTo>
                    <a:pt x="4383" y="5527"/>
                  </a:lnTo>
                  <a:lnTo>
                    <a:pt x="4117" y="5679"/>
                  </a:lnTo>
                  <a:lnTo>
                    <a:pt x="3850" y="5755"/>
                  </a:lnTo>
                  <a:lnTo>
                    <a:pt x="3545" y="5831"/>
                  </a:lnTo>
                  <a:lnTo>
                    <a:pt x="3278" y="5870"/>
                  </a:lnTo>
                  <a:lnTo>
                    <a:pt x="2973" y="5908"/>
                  </a:lnTo>
                  <a:lnTo>
                    <a:pt x="2973" y="5908"/>
                  </a:lnTo>
                  <a:lnTo>
                    <a:pt x="2668" y="5870"/>
                  </a:lnTo>
                  <a:lnTo>
                    <a:pt x="2363" y="5831"/>
                  </a:lnTo>
                  <a:lnTo>
                    <a:pt x="2097" y="5755"/>
                  </a:lnTo>
                  <a:lnTo>
                    <a:pt x="1830" y="5679"/>
                  </a:lnTo>
                  <a:lnTo>
                    <a:pt x="1563" y="5527"/>
                  </a:lnTo>
                  <a:lnTo>
                    <a:pt x="1335" y="5412"/>
                  </a:lnTo>
                  <a:lnTo>
                    <a:pt x="1106" y="5222"/>
                  </a:lnTo>
                  <a:lnTo>
                    <a:pt x="877" y="5031"/>
                  </a:lnTo>
                  <a:lnTo>
                    <a:pt x="687" y="4841"/>
                  </a:lnTo>
                  <a:lnTo>
                    <a:pt x="534" y="4612"/>
                  </a:lnTo>
                  <a:lnTo>
                    <a:pt x="382" y="4345"/>
                  </a:lnTo>
                  <a:lnTo>
                    <a:pt x="267" y="4116"/>
                  </a:lnTo>
                  <a:lnTo>
                    <a:pt x="153" y="3850"/>
                  </a:lnTo>
                  <a:lnTo>
                    <a:pt x="77" y="3545"/>
                  </a:lnTo>
                  <a:lnTo>
                    <a:pt x="39" y="3240"/>
                  </a:lnTo>
                  <a:lnTo>
                    <a:pt x="1" y="2973"/>
                  </a:lnTo>
                  <a:lnTo>
                    <a:pt x="1" y="2973"/>
                  </a:lnTo>
                  <a:lnTo>
                    <a:pt x="39" y="2668"/>
                  </a:lnTo>
                  <a:lnTo>
                    <a:pt x="77" y="2363"/>
                  </a:lnTo>
                  <a:lnTo>
                    <a:pt x="153" y="2097"/>
                  </a:lnTo>
                  <a:lnTo>
                    <a:pt x="267" y="1792"/>
                  </a:lnTo>
                  <a:lnTo>
                    <a:pt x="382" y="1563"/>
                  </a:lnTo>
                  <a:lnTo>
                    <a:pt x="534" y="1296"/>
                  </a:lnTo>
                  <a:lnTo>
                    <a:pt x="687" y="1068"/>
                  </a:lnTo>
                  <a:lnTo>
                    <a:pt x="877" y="877"/>
                  </a:lnTo>
                  <a:lnTo>
                    <a:pt x="1106" y="687"/>
                  </a:lnTo>
                  <a:lnTo>
                    <a:pt x="1335" y="496"/>
                  </a:lnTo>
                  <a:lnTo>
                    <a:pt x="1563" y="382"/>
                  </a:lnTo>
                  <a:lnTo>
                    <a:pt x="1830" y="229"/>
                  </a:lnTo>
                  <a:lnTo>
                    <a:pt x="2097" y="153"/>
                  </a:lnTo>
                  <a:lnTo>
                    <a:pt x="2363" y="77"/>
                  </a:lnTo>
                  <a:lnTo>
                    <a:pt x="2668" y="39"/>
                  </a:lnTo>
                  <a:lnTo>
                    <a:pt x="2973" y="1"/>
                  </a:lnTo>
                  <a:lnTo>
                    <a:pt x="2973" y="1"/>
                  </a:lnTo>
                  <a:close/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6024200" y="1336875"/>
              <a:ext cx="28600" cy="59100"/>
            </a:xfrm>
            <a:custGeom>
              <a:rect b="b" l="l" r="r" t="t"/>
              <a:pathLst>
                <a:path extrusionOk="0" fill="none" h="2364" w="1144">
                  <a:moveTo>
                    <a:pt x="0" y="1"/>
                  </a:moveTo>
                  <a:lnTo>
                    <a:pt x="0" y="1792"/>
                  </a:lnTo>
                  <a:lnTo>
                    <a:pt x="1143" y="2364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1"/>
          <p:cNvSpPr txBox="1"/>
          <p:nvPr/>
        </p:nvSpPr>
        <p:spPr>
          <a:xfrm>
            <a:off x="282923" y="4522550"/>
            <a:ext cx="168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Example of our EDA: </a:t>
            </a:r>
            <a:endParaRPr i="1" sz="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Many Variables had names we needed to refer to the data dictionary to decode, and had unintuitive distributions</a:t>
            </a:r>
            <a:endParaRPr i="1" sz="6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85" name="Google Shape;485;p21"/>
          <p:cNvGrpSpPr/>
          <p:nvPr/>
        </p:nvGrpSpPr>
        <p:grpSpPr>
          <a:xfrm>
            <a:off x="6726102" y="4814942"/>
            <a:ext cx="101183" cy="133807"/>
            <a:chOff x="4080575" y="898625"/>
            <a:chExt cx="88625" cy="117200"/>
          </a:xfrm>
        </p:grpSpPr>
        <p:sp>
          <p:nvSpPr>
            <p:cNvPr id="486" name="Google Shape;486;p21"/>
            <p:cNvSpPr/>
            <p:nvPr/>
          </p:nvSpPr>
          <p:spPr>
            <a:xfrm>
              <a:off x="4125350" y="942450"/>
              <a:ext cx="25" cy="73375"/>
            </a:xfrm>
            <a:custGeom>
              <a:rect b="b" l="l" r="r" t="t"/>
              <a:pathLst>
                <a:path extrusionOk="0" fill="none" h="2935" w="1">
                  <a:moveTo>
                    <a:pt x="0" y="2935"/>
                  </a:moveTo>
                  <a:lnTo>
                    <a:pt x="0" y="0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169175" y="898625"/>
              <a:ext cx="25" cy="117200"/>
            </a:xfrm>
            <a:custGeom>
              <a:rect b="b" l="l" r="r" t="t"/>
              <a:pathLst>
                <a:path extrusionOk="0" fill="none" h="4688" w="1">
                  <a:moveTo>
                    <a:pt x="1" y="4688"/>
                  </a:moveTo>
                  <a:lnTo>
                    <a:pt x="1" y="0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080575" y="987225"/>
              <a:ext cx="25" cy="28600"/>
            </a:xfrm>
            <a:custGeom>
              <a:rect b="b" l="l" r="r" t="t"/>
              <a:pathLst>
                <a:path extrusionOk="0" fill="none" h="1144" w="1">
                  <a:moveTo>
                    <a:pt x="0" y="1144"/>
                  </a:moveTo>
                  <a:lnTo>
                    <a:pt x="0" y="1"/>
                  </a:lnTo>
                </a:path>
              </a:pathLst>
            </a:custGeom>
            <a:noFill/>
            <a:ln cap="rnd" cmpd="sng" w="143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21"/>
          <p:cNvSpPr txBox="1"/>
          <p:nvPr/>
        </p:nvSpPr>
        <p:spPr>
          <a:xfrm>
            <a:off x="7066700" y="3620056"/>
            <a:ext cx="16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ROC chart with False </a:t>
            </a: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Positive</a:t>
            </a: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 Rate on the X-axis, and True </a:t>
            </a: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Positive</a:t>
            </a:r>
            <a:r>
              <a:rPr i="1" lang="en" sz="600">
                <a:latin typeface="Nunito"/>
                <a:ea typeface="Nunito"/>
                <a:cs typeface="Nunito"/>
                <a:sym typeface="Nunito"/>
              </a:rPr>
              <a:t> Rate of our Logistic Regression on the Y</a:t>
            </a:r>
            <a:endParaRPr i="1" sz="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0" name="Google Shape;490;p21"/>
          <p:cNvSpPr txBox="1"/>
          <p:nvPr/>
        </p:nvSpPr>
        <p:spPr>
          <a:xfrm>
            <a:off x="6957613" y="2034581"/>
            <a:ext cx="168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ROC Chart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