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60" r:id="rId6"/>
    <p:sldId id="2462" r:id="rId7"/>
    <p:sldId id="259" r:id="rId8"/>
    <p:sldId id="2451" r:id="rId9"/>
    <p:sldId id="2464" r:id="rId10"/>
    <p:sldId id="2433" r:id="rId11"/>
    <p:sldId id="2432" r:id="rId12"/>
    <p:sldId id="2465" r:id="rId13"/>
    <p:sldId id="2466" r:id="rId14"/>
    <p:sldId id="2453" r:id="rId15"/>
    <p:sldId id="2456" r:id="rId16"/>
    <p:sldId id="24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186" autoAdjust="0"/>
  </p:normalViewPr>
  <p:slideViewPr>
    <p:cSldViewPr snapToGrid="0">
      <p:cViewPr varScale="1">
        <p:scale>
          <a:sx n="75" d="100"/>
          <a:sy n="75" d="100"/>
        </p:scale>
        <p:origin x="974" y="4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10/3/2020</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10/3/2020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2020 has brought a lot of surprises, not the least of which has been the hot-seated topic surrounding racial equality in America.  As a team, we felt that mortgage data, when paired with demographics, would be a great way to gain insight into potential disparities that may be evident in home ownership in America. We settled on pulling Mortgage data for the year 2019, as opposed to 2020, when the US economy as a whole experienced high volatility which may have skewed our data. We also chose to focus on Mortgages just in the state of North Carolina, with an emphasis on single-family homes. </a:t>
            </a: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71868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hyperlink" Target="https://www.linkedin.com/in/liu-chen36/" TargetMode="External"/><Relationship Id="rId5" Type="http://schemas.openxmlformats.org/officeDocument/2006/relationships/hyperlink" Target="https://www.linkedin.com/in/niko-lahanis-93306a161/" TargetMode="External"/><Relationship Id="rId4" Type="http://schemas.openxmlformats.org/officeDocument/2006/relationships/hyperlink" Target="https://www.linkedin.com/in/trey-capps-435b4a1b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3.wdp"/><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Python’s angels</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10.03.2020</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Carolina Data Challenge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C20E-D346-4446-AEFC-16F4BDAD7AB6}"/>
              </a:ext>
            </a:extLst>
          </p:cNvPr>
          <p:cNvSpPr>
            <a:spLocks noGrp="1"/>
          </p:cNvSpPr>
          <p:nvPr>
            <p:ph type="title"/>
          </p:nvPr>
        </p:nvSpPr>
        <p:spPr>
          <a:xfrm>
            <a:off x="594519" y="1"/>
            <a:ext cx="11002962" cy="965517"/>
          </a:xfrm>
        </p:spPr>
        <p:txBody>
          <a:bodyPr/>
          <a:lstStyle/>
          <a:p>
            <a:r>
              <a:rPr lang="en-US" dirty="0"/>
              <a:t>Loan Amounts Vs. race/ethnicity</a:t>
            </a:r>
          </a:p>
        </p:txBody>
      </p:sp>
      <p:sp>
        <p:nvSpPr>
          <p:cNvPr id="9" name="Slide Number Placeholder 8">
            <a:extLst>
              <a:ext uri="{FF2B5EF4-FFF2-40B4-BE49-F238E27FC236}">
                <a16:creationId xmlns:a16="http://schemas.microsoft.com/office/drawing/2014/main" id="{F4D10161-A573-4043-AE2B-4632172C38ED}"/>
              </a:ext>
            </a:extLst>
          </p:cNvPr>
          <p:cNvSpPr>
            <a:spLocks noGrp="1"/>
          </p:cNvSpPr>
          <p:nvPr>
            <p:ph type="sldNum" sz="quarter" idx="16"/>
          </p:nvPr>
        </p:nvSpPr>
        <p:spPr/>
        <p:txBody>
          <a:bodyPr/>
          <a:lstStyle/>
          <a:p>
            <a:fld id="{8C2E478F-E849-4A8C-AF1F-CBCC78A7CBFA}" type="slidenum">
              <a:rPr lang="en-US" smtClean="0"/>
              <a:t>10</a:t>
            </a:fld>
            <a:endParaRPr lang="en-US" dirty="0"/>
          </a:p>
        </p:txBody>
      </p:sp>
      <p:pic>
        <p:nvPicPr>
          <p:cNvPr id="11" name="Picture 10">
            <a:extLst>
              <a:ext uri="{FF2B5EF4-FFF2-40B4-BE49-F238E27FC236}">
                <a16:creationId xmlns:a16="http://schemas.microsoft.com/office/drawing/2014/main" id="{BDB17341-E19B-45B1-8748-CA0DFA55D7D5}"/>
              </a:ext>
            </a:extLst>
          </p:cNvPr>
          <p:cNvPicPr>
            <a:picLocks noChangeAspect="1"/>
          </p:cNvPicPr>
          <p:nvPr/>
        </p:nvPicPr>
        <p:blipFill>
          <a:blip r:embed="rId2"/>
          <a:stretch>
            <a:fillRect/>
          </a:stretch>
        </p:blipFill>
        <p:spPr>
          <a:xfrm>
            <a:off x="163195" y="2195585"/>
            <a:ext cx="5831205" cy="3818499"/>
          </a:xfrm>
          <a:prstGeom prst="rect">
            <a:avLst/>
          </a:prstGeom>
        </p:spPr>
      </p:pic>
      <p:pic>
        <p:nvPicPr>
          <p:cNvPr id="13" name="Picture 12">
            <a:extLst>
              <a:ext uri="{FF2B5EF4-FFF2-40B4-BE49-F238E27FC236}">
                <a16:creationId xmlns:a16="http://schemas.microsoft.com/office/drawing/2014/main" id="{AAC66E6E-A2CA-41C4-BD30-9666DFB610EC}"/>
              </a:ext>
            </a:extLst>
          </p:cNvPr>
          <p:cNvPicPr>
            <a:picLocks noChangeAspect="1"/>
          </p:cNvPicPr>
          <p:nvPr/>
        </p:nvPicPr>
        <p:blipFill>
          <a:blip r:embed="rId3"/>
          <a:stretch>
            <a:fillRect/>
          </a:stretch>
        </p:blipFill>
        <p:spPr>
          <a:xfrm>
            <a:off x="6096000" y="2386834"/>
            <a:ext cx="5760531" cy="3270495"/>
          </a:xfrm>
          <a:prstGeom prst="rect">
            <a:avLst/>
          </a:prstGeom>
        </p:spPr>
      </p:pic>
      <p:sp>
        <p:nvSpPr>
          <p:cNvPr id="14" name="TextBox 13">
            <a:extLst>
              <a:ext uri="{FF2B5EF4-FFF2-40B4-BE49-F238E27FC236}">
                <a16:creationId xmlns:a16="http://schemas.microsoft.com/office/drawing/2014/main" id="{2D764CA8-C94B-466E-B82F-6A07E5E5B0D7}"/>
              </a:ext>
            </a:extLst>
          </p:cNvPr>
          <p:cNvSpPr txBox="1"/>
          <p:nvPr/>
        </p:nvSpPr>
        <p:spPr>
          <a:xfrm>
            <a:off x="233680" y="1534160"/>
            <a:ext cx="5760720" cy="369332"/>
          </a:xfrm>
          <a:prstGeom prst="rect">
            <a:avLst/>
          </a:prstGeom>
          <a:noFill/>
        </p:spPr>
        <p:txBody>
          <a:bodyPr wrap="square" rtlCol="0">
            <a:spAutoFit/>
          </a:bodyPr>
          <a:lstStyle/>
          <a:p>
            <a:pPr algn="ctr"/>
            <a:r>
              <a:rPr lang="en-US" dirty="0"/>
              <a:t>Loan Amounts vs. Race</a:t>
            </a:r>
          </a:p>
        </p:txBody>
      </p:sp>
      <p:sp>
        <p:nvSpPr>
          <p:cNvPr id="15" name="TextBox 14">
            <a:extLst>
              <a:ext uri="{FF2B5EF4-FFF2-40B4-BE49-F238E27FC236}">
                <a16:creationId xmlns:a16="http://schemas.microsoft.com/office/drawing/2014/main" id="{561DE93B-68CB-42B8-9298-E0652AA6090D}"/>
              </a:ext>
            </a:extLst>
          </p:cNvPr>
          <p:cNvSpPr txBox="1"/>
          <p:nvPr/>
        </p:nvSpPr>
        <p:spPr>
          <a:xfrm>
            <a:off x="6339746" y="1534160"/>
            <a:ext cx="5273038" cy="369332"/>
          </a:xfrm>
          <a:prstGeom prst="rect">
            <a:avLst/>
          </a:prstGeom>
          <a:noFill/>
        </p:spPr>
        <p:txBody>
          <a:bodyPr wrap="square" rtlCol="0">
            <a:spAutoFit/>
          </a:bodyPr>
          <a:lstStyle/>
          <a:p>
            <a:pPr algn="ctr"/>
            <a:r>
              <a:rPr lang="en-US" dirty="0"/>
              <a:t>Loan Amounts vs. Ethnicity</a:t>
            </a:r>
          </a:p>
        </p:txBody>
      </p:sp>
      <p:sp>
        <p:nvSpPr>
          <p:cNvPr id="17" name="Rectangle 16">
            <a:extLst>
              <a:ext uri="{FF2B5EF4-FFF2-40B4-BE49-F238E27FC236}">
                <a16:creationId xmlns:a16="http://schemas.microsoft.com/office/drawing/2014/main" id="{84FB7CB4-7DA4-4EE5-99E5-36B7D00CDA4A}"/>
              </a:ext>
              <a:ext uri="{C183D7F6-B498-43B3-948B-1728B52AA6E4}">
                <adec:decorative xmlns:adec="http://schemas.microsoft.com/office/drawing/2017/decorative" val="1"/>
              </a:ext>
            </a:extLst>
          </p:cNvPr>
          <p:cNvSpPr/>
          <p:nvPr/>
        </p:nvSpPr>
        <p:spPr>
          <a:xfrm>
            <a:off x="461170" y="952512"/>
            <a:ext cx="11002961" cy="318175"/>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279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3725" y="2417615"/>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spc="300" dirty="0"/>
              <a:t>quarterly</a:t>
            </a:r>
            <a:r>
              <a:rPr lang="en-US" sz="4800" dirty="0"/>
              <a:t> timeline</a:t>
            </a:r>
          </a:p>
        </p:txBody>
      </p:sp>
      <p:graphicFrame>
        <p:nvGraphicFramePr>
          <p:cNvPr id="7" name="Table 7">
            <a:extLst>
              <a:ext uri="{FF2B5EF4-FFF2-40B4-BE49-F238E27FC236}">
                <a16:creationId xmlns:a16="http://schemas.microsoft.com/office/drawing/2014/main" id="{B1897641-C811-4117-B9B9-5EE41B5A3203}"/>
              </a:ext>
            </a:extLst>
          </p:cNvPr>
          <p:cNvGraphicFramePr>
            <a:graphicFrameLocks noGrp="1"/>
          </p:cNvGraphicFramePr>
          <p:nvPr>
            <p:extLst>
              <p:ext uri="{D42A27DB-BD31-4B8C-83A1-F6EECF244321}">
                <p14:modId xmlns:p14="http://schemas.microsoft.com/office/powerpoint/2010/main" val="946177953"/>
              </p:ext>
            </p:extLst>
          </p:nvPr>
        </p:nvGraphicFramePr>
        <p:xfrm>
          <a:off x="681249" y="2400407"/>
          <a:ext cx="10827912" cy="2871216"/>
        </p:xfrm>
        <a:graphic>
          <a:graphicData uri="http://schemas.openxmlformats.org/drawingml/2006/table">
            <a:tbl>
              <a:tblPr firstRow="1" bandRow="1">
                <a:tableStyleId>{5C22544A-7EE6-4342-B048-85BDC9FD1C3A}</a:tableStyleId>
              </a:tblPr>
              <a:tblGrid>
                <a:gridCol w="902326">
                  <a:extLst>
                    <a:ext uri="{9D8B030D-6E8A-4147-A177-3AD203B41FA5}">
                      <a16:colId xmlns:a16="http://schemas.microsoft.com/office/drawing/2014/main" val="711439747"/>
                    </a:ext>
                  </a:extLst>
                </a:gridCol>
                <a:gridCol w="902326">
                  <a:extLst>
                    <a:ext uri="{9D8B030D-6E8A-4147-A177-3AD203B41FA5}">
                      <a16:colId xmlns:a16="http://schemas.microsoft.com/office/drawing/2014/main" val="3789717619"/>
                    </a:ext>
                  </a:extLst>
                </a:gridCol>
                <a:gridCol w="902326">
                  <a:extLst>
                    <a:ext uri="{9D8B030D-6E8A-4147-A177-3AD203B41FA5}">
                      <a16:colId xmlns:a16="http://schemas.microsoft.com/office/drawing/2014/main" val="2607839798"/>
                    </a:ext>
                  </a:extLst>
                </a:gridCol>
                <a:gridCol w="902326">
                  <a:extLst>
                    <a:ext uri="{9D8B030D-6E8A-4147-A177-3AD203B41FA5}">
                      <a16:colId xmlns:a16="http://schemas.microsoft.com/office/drawing/2014/main" val="1769144258"/>
                    </a:ext>
                  </a:extLst>
                </a:gridCol>
                <a:gridCol w="902326">
                  <a:extLst>
                    <a:ext uri="{9D8B030D-6E8A-4147-A177-3AD203B41FA5}">
                      <a16:colId xmlns:a16="http://schemas.microsoft.com/office/drawing/2014/main" val="1537907298"/>
                    </a:ext>
                  </a:extLst>
                </a:gridCol>
                <a:gridCol w="902326">
                  <a:extLst>
                    <a:ext uri="{9D8B030D-6E8A-4147-A177-3AD203B41FA5}">
                      <a16:colId xmlns:a16="http://schemas.microsoft.com/office/drawing/2014/main" val="1920672763"/>
                    </a:ext>
                  </a:extLst>
                </a:gridCol>
                <a:gridCol w="902326">
                  <a:extLst>
                    <a:ext uri="{9D8B030D-6E8A-4147-A177-3AD203B41FA5}">
                      <a16:colId xmlns:a16="http://schemas.microsoft.com/office/drawing/2014/main" val="1217148694"/>
                    </a:ext>
                  </a:extLst>
                </a:gridCol>
                <a:gridCol w="902326">
                  <a:extLst>
                    <a:ext uri="{9D8B030D-6E8A-4147-A177-3AD203B41FA5}">
                      <a16:colId xmlns:a16="http://schemas.microsoft.com/office/drawing/2014/main" val="247395267"/>
                    </a:ext>
                  </a:extLst>
                </a:gridCol>
                <a:gridCol w="902326">
                  <a:extLst>
                    <a:ext uri="{9D8B030D-6E8A-4147-A177-3AD203B41FA5}">
                      <a16:colId xmlns:a16="http://schemas.microsoft.com/office/drawing/2014/main" val="1231269635"/>
                    </a:ext>
                  </a:extLst>
                </a:gridCol>
                <a:gridCol w="902326">
                  <a:extLst>
                    <a:ext uri="{9D8B030D-6E8A-4147-A177-3AD203B41FA5}">
                      <a16:colId xmlns:a16="http://schemas.microsoft.com/office/drawing/2014/main" val="3587985154"/>
                    </a:ext>
                  </a:extLst>
                </a:gridCol>
                <a:gridCol w="902326">
                  <a:extLst>
                    <a:ext uri="{9D8B030D-6E8A-4147-A177-3AD203B41FA5}">
                      <a16:colId xmlns:a16="http://schemas.microsoft.com/office/drawing/2014/main" val="3023193756"/>
                    </a:ext>
                  </a:extLst>
                </a:gridCol>
                <a:gridCol w="902326">
                  <a:extLst>
                    <a:ext uri="{9D8B030D-6E8A-4147-A177-3AD203B41FA5}">
                      <a16:colId xmlns:a16="http://schemas.microsoft.com/office/drawing/2014/main" val="1420336204"/>
                    </a:ext>
                  </a:extLst>
                </a:gridCol>
              </a:tblGrid>
              <a:tr h="585216">
                <a:tc gridSpan="3">
                  <a:txBody>
                    <a:bodyPr/>
                    <a:lstStyle/>
                    <a:p>
                      <a:pPr algn="ctr"/>
                      <a:r>
                        <a:rPr lang="en-US" dirty="0"/>
                        <a:t>Q1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Q2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Q3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Q4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25291448"/>
                  </a:ext>
                </a:extLst>
              </a:tr>
              <a:tr h="640080">
                <a:tc>
                  <a:txBody>
                    <a:bodyPr/>
                    <a:lstStyle/>
                    <a:p>
                      <a:pPr algn="ctr"/>
                      <a:r>
                        <a:rPr lang="en-US" sz="1800" spc="300" dirty="0">
                          <a:solidFill>
                            <a:schemeClr val="tx1"/>
                          </a:solidFill>
                        </a:rPr>
                        <a:t>JUL</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AUG</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SEP</a:t>
                      </a: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OCT</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NOV</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DEC</a:t>
                      </a: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JAN</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FEB</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MAR</a:t>
                      </a: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APR</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MAY</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JUN</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9761096"/>
                  </a:ext>
                </a:extLst>
              </a:tr>
              <a:tr h="1645920">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12700" cmpd="sng">
                      <a:noFill/>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600" spc="300" dirty="0">
                          <a:solidFill>
                            <a:schemeClr val="tx1"/>
                          </a:solidFill>
                          <a:cs typeface="Biome Light" panose="020B0303030204020804" pitchFamily="34" charset="0"/>
                        </a:rPr>
                        <a:t>PRODUCT LAUNCH</a:t>
                      </a:r>
                    </a:p>
                    <a:p>
                      <a:pPr algn="ctr">
                        <a:lnSpc>
                          <a:spcPct val="100000"/>
                        </a:lnSpc>
                      </a:pPr>
                      <a:r>
                        <a:rPr lang="en-US" sz="1400" b="0" i="0" u="none" strike="noStrike" dirty="0">
                          <a:solidFill>
                            <a:schemeClr val="tx1"/>
                          </a:solidFill>
                          <a:effectLst/>
                          <a:cs typeface="Biome Light" panose="020B0303030204020804" pitchFamily="34" charset="0"/>
                        </a:rPr>
                        <a:t>Lorem ipsum dolor sit amet, consectetur adipiscing elit. Mauris vitae lorem id leo accumsan.</a:t>
                      </a: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12700" cmpd="sng">
                      <a:noFill/>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0372063"/>
                  </a:ext>
                </a:extLst>
              </a:tr>
            </a:tbl>
          </a:graphicData>
        </a:graphic>
      </p:graphicFrame>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212910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5982031" y="0"/>
            <a:ext cx="5897218" cy="797773"/>
          </a:xfrm>
        </p:spPr>
        <p:txBody>
          <a:bodyPr/>
          <a:lstStyle/>
          <a:p>
            <a:r>
              <a:rPr lang="en-US" dirty="0"/>
              <a:t>Conclusions</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16880" y="721360"/>
            <a:ext cx="6248400" cy="5147931"/>
          </a:xfrm>
        </p:spPr>
        <p:txBody>
          <a:bodyPr>
            <a:normAutofit lnSpcReduction="1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Males are more likely to have an individual mortgage than Females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White Males acquire almost all available Non-Conforming Loans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We finished the consolidation project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Whites</a:t>
            </a:r>
            <a:r>
              <a:rPr lang="en-US" sz="2000" spc="300" dirty="0">
                <a:cs typeface="Biome Light" panose="020B0303030204020804" pitchFamily="34" charset="0"/>
              </a:rPr>
              <a:t>, </a:t>
            </a: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Asians, and Non-Hispanics </a:t>
            </a:r>
            <a:r>
              <a:rPr lang="en-US" sz="2000" spc="300" dirty="0">
                <a:cs typeface="Biome Light" panose="020B0303030204020804" pitchFamily="34" charset="0"/>
              </a:rPr>
              <a:t>receive higher loan amounts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OUR CUSTOMERS KEEP COMING BACK</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We increased customer retention by 4%</a:t>
            </a: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4" y="111468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PYTHON’S ANGELS</a:t>
            </a:r>
          </a:p>
        </p:txBody>
      </p:sp>
      <p:sp>
        <p:nvSpPr>
          <p:cNvPr id="21" name="TextBox 20">
            <a:extLst>
              <a:ext uri="{FF2B5EF4-FFF2-40B4-BE49-F238E27FC236}">
                <a16:creationId xmlns:a16="http://schemas.microsoft.com/office/drawing/2014/main" id="{CC074A66-5FAE-49C8-B32A-2942FAF72089}"/>
              </a:ext>
            </a:extLst>
          </p:cNvPr>
          <p:cNvSpPr txBox="1"/>
          <p:nvPr/>
        </p:nvSpPr>
        <p:spPr>
          <a:xfrm>
            <a:off x="2529840" y="2834737"/>
            <a:ext cx="8442960" cy="1477328"/>
          </a:xfrm>
          <a:prstGeom prst="rect">
            <a:avLst/>
          </a:prstGeom>
          <a:noFill/>
        </p:spPr>
        <p:txBody>
          <a:bodyPr wrap="square" rtlCol="0">
            <a:spAutoFit/>
          </a:bodyPr>
          <a:lstStyle/>
          <a:p>
            <a:r>
              <a:rPr lang="en-US" dirty="0">
                <a:hlinkClick r:id="rId4">
                  <a:extLst>
                    <a:ext uri="{A12FA001-AC4F-418D-AE19-62706E023703}">
                      <ahyp:hlinkClr xmlns:ahyp="http://schemas.microsoft.com/office/drawing/2018/hyperlinkcolor" val="tx"/>
                    </a:ext>
                  </a:extLst>
                </a:hlinkClick>
              </a:rPr>
              <a:t>https://www.linkedin.com/in/trey-capps-435b4a1b8/</a:t>
            </a:r>
            <a:r>
              <a:rPr lang="en-US" dirty="0"/>
              <a:t>   (Trey Capps)</a:t>
            </a:r>
          </a:p>
          <a:p>
            <a:endParaRPr lang="en-US" dirty="0"/>
          </a:p>
          <a:p>
            <a:r>
              <a:rPr lang="en-US" dirty="0">
                <a:hlinkClick r:id="rId5">
                  <a:extLst>
                    <a:ext uri="{A12FA001-AC4F-418D-AE19-62706E023703}">
                      <ahyp:hlinkClr xmlns:ahyp="http://schemas.microsoft.com/office/drawing/2018/hyperlinkcolor" val="tx"/>
                    </a:ext>
                  </a:extLst>
                </a:hlinkClick>
              </a:rPr>
              <a:t>https://www.linkedin.com/in/niko-lahanis-93306a161/</a:t>
            </a:r>
            <a:r>
              <a:rPr lang="en-US" dirty="0"/>
              <a:t>   (Niko Lahanis)</a:t>
            </a:r>
          </a:p>
          <a:p>
            <a:endParaRPr lang="en-US" u="sng" dirty="0"/>
          </a:p>
          <a:p>
            <a:r>
              <a:rPr lang="en-US" dirty="0">
                <a:hlinkClick r:id="rId6">
                  <a:extLst>
                    <a:ext uri="{A12FA001-AC4F-418D-AE19-62706E023703}">
                      <ahyp:hlinkClr xmlns:ahyp="http://schemas.microsoft.com/office/drawing/2018/hyperlinkcolor" val="tx"/>
                    </a:ext>
                  </a:extLst>
                </a:hlinkClick>
              </a:rPr>
              <a:t>https://www.linkedin.com/in/liu-chen36/</a:t>
            </a:r>
            <a:r>
              <a:rPr lang="en-US" dirty="0"/>
              <a:t>   (Liu Chen)</a:t>
            </a:r>
          </a:p>
        </p:txBody>
      </p:sp>
      <p:sp>
        <p:nvSpPr>
          <p:cNvPr id="22" name="TextBox 21">
            <a:extLst>
              <a:ext uri="{FF2B5EF4-FFF2-40B4-BE49-F238E27FC236}">
                <a16:creationId xmlns:a16="http://schemas.microsoft.com/office/drawing/2014/main" id="{8F7C5BCC-959F-4CB2-9866-EFF501CDC3A8}"/>
              </a:ext>
            </a:extLst>
          </p:cNvPr>
          <p:cNvSpPr txBox="1"/>
          <p:nvPr/>
        </p:nvSpPr>
        <p:spPr>
          <a:xfrm>
            <a:off x="1493520" y="2237108"/>
            <a:ext cx="7924800" cy="369332"/>
          </a:xfrm>
          <a:prstGeom prst="rect">
            <a:avLst/>
          </a:prstGeom>
          <a:noFill/>
        </p:spPr>
        <p:txBody>
          <a:bodyPr wrap="square" rtlCol="0">
            <a:spAutoFit/>
          </a:bodyPr>
          <a:lstStyle/>
          <a:p>
            <a:r>
              <a:rPr lang="en-US" dirty="0"/>
              <a:t>Feel free to connect with us:</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dirty="0"/>
              <a:t>Meet the team</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2</a:t>
            </a:fld>
            <a:endParaRPr lang="en-US" dirty="0"/>
          </a:p>
        </p:txBody>
      </p:sp>
      <p:pic>
        <p:nvPicPr>
          <p:cNvPr id="28" name="Picture Placeholder 27" descr="A person posing for the camera&#10;&#10;Description automatically generated">
            <a:extLst>
              <a:ext uri="{FF2B5EF4-FFF2-40B4-BE49-F238E27FC236}">
                <a16:creationId xmlns:a16="http://schemas.microsoft.com/office/drawing/2014/main" id="{7ADC8FF0-8118-4720-BCBA-0E53B05C3427}"/>
              </a:ext>
            </a:extLst>
          </p:cNvPr>
          <p:cNvPicPr>
            <a:picLocks noGrp="1" noChangeAspect="1"/>
          </p:cNvPicPr>
          <p:nvPr>
            <p:ph type="pic" sz="quarter" idx="14"/>
          </p:nvPr>
        </p:nvPicPr>
        <p:blipFill rotWithShape="1">
          <a:blip r:embed="rId3"/>
          <a:srcRect l="17705" t="15705" r="10792" b="30384"/>
          <a:stretch/>
        </p:blipFill>
        <p:spPr>
          <a:xfrm rot="21064567">
            <a:off x="1090828" y="3651871"/>
            <a:ext cx="2354825" cy="2690616"/>
          </a:xfrm>
        </p:spPr>
      </p:pic>
      <p:pic>
        <p:nvPicPr>
          <p:cNvPr id="31" name="Picture Placeholder 30" descr="A person posing for the camera&#10;&#10;Description automatically generated">
            <a:extLst>
              <a:ext uri="{FF2B5EF4-FFF2-40B4-BE49-F238E27FC236}">
                <a16:creationId xmlns:a16="http://schemas.microsoft.com/office/drawing/2014/main" id="{0798FA58-59C6-4046-86DF-FAE10ADF8D75}"/>
              </a:ext>
            </a:extLst>
          </p:cNvPr>
          <p:cNvPicPr>
            <a:picLocks noGrp="1" noChangeAspect="1"/>
          </p:cNvPicPr>
          <p:nvPr>
            <p:ph type="pic" sz="quarter" idx="17"/>
          </p:nvPr>
        </p:nvPicPr>
        <p:blipFill rotWithShape="1">
          <a:blip r:embed="rId4"/>
          <a:srcRect l="10254" t="5606" r="8729" b="18381"/>
          <a:stretch/>
        </p:blipFill>
        <p:spPr>
          <a:xfrm rot="432539">
            <a:off x="4165428" y="2054062"/>
            <a:ext cx="2734419" cy="2412114"/>
          </a:xfrm>
        </p:spPr>
      </p:pic>
      <p:sp>
        <p:nvSpPr>
          <p:cNvPr id="29" name="Content Placeholder 28">
            <a:extLst>
              <a:ext uri="{FF2B5EF4-FFF2-40B4-BE49-F238E27FC236}">
                <a16:creationId xmlns:a16="http://schemas.microsoft.com/office/drawing/2014/main" id="{722B1F2B-5CEF-4A29-84B0-3E7375EE9AA4}"/>
              </a:ext>
            </a:extLst>
          </p:cNvPr>
          <p:cNvSpPr>
            <a:spLocks noGrp="1"/>
          </p:cNvSpPr>
          <p:nvPr>
            <p:ph idx="1"/>
          </p:nvPr>
        </p:nvSpPr>
        <p:spPr>
          <a:xfrm>
            <a:off x="7493828" y="1110804"/>
            <a:ext cx="4018722" cy="4636392"/>
          </a:xfrm>
        </p:spPr>
        <p:txBody>
          <a:bodyPr/>
          <a:lstStyle/>
          <a:p>
            <a:pPr marL="0" indent="0">
              <a:buNone/>
            </a:pPr>
            <a:r>
              <a:rPr lang="en-US" sz="1400" i="1" dirty="0"/>
              <a:t>We are excited to compete in the Carolina Data Challenge, and are coming here as part of a larger group from the Data Analytics Club at NC State!</a:t>
            </a:r>
          </a:p>
          <a:p>
            <a:pPr marL="0" indent="0">
              <a:buNone/>
            </a:pPr>
            <a:r>
              <a:rPr lang="en-US" dirty="0"/>
              <a:t>From Top-to-Bottom:</a:t>
            </a:r>
          </a:p>
          <a:p>
            <a:r>
              <a:rPr lang="en-US" sz="2000" b="1" dirty="0"/>
              <a:t>Liu Chen</a:t>
            </a:r>
          </a:p>
          <a:p>
            <a:r>
              <a:rPr lang="en-US" sz="2000" b="1" dirty="0"/>
              <a:t>Trey Capps</a:t>
            </a:r>
          </a:p>
          <a:p>
            <a:r>
              <a:rPr lang="en-US" sz="2000" b="1" dirty="0"/>
              <a:t>Niko Lahanis</a:t>
            </a:r>
          </a:p>
        </p:txBody>
      </p:sp>
      <p:pic>
        <p:nvPicPr>
          <p:cNvPr id="3076" name="Picture 4" descr="Logo :: NC State Brand">
            <a:extLst>
              <a:ext uri="{FF2B5EF4-FFF2-40B4-BE49-F238E27FC236}">
                <a16:creationId xmlns:a16="http://schemas.microsoft.com/office/drawing/2014/main" id="{A4FBF14C-0E1D-43C0-8C53-2D7BFE74FA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8395" y="4518854"/>
            <a:ext cx="2489587" cy="12283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3AA6BCF-A899-4942-832F-118658920C92}"/>
              </a:ext>
            </a:extLst>
          </p:cNvPr>
          <p:cNvPicPr>
            <a:picLocks noGrp="1" noChangeAspect="1" noChangeArrowheads="1"/>
          </p:cNvPicPr>
          <p:nvPr>
            <p:ph type="pic" sz="quarter" idx="18"/>
          </p:nvPr>
        </p:nvPicPr>
        <p:blipFill rotWithShape="1">
          <a:blip r:embed="rId6">
            <a:extLst>
              <a:ext uri="{28A0092B-C50C-407E-A947-70E740481C1C}">
                <a14:useLocalDpi xmlns:a14="http://schemas.microsoft.com/office/drawing/2010/main" val="0"/>
              </a:ext>
            </a:extLst>
          </a:blip>
          <a:srcRect t="-3549" b="43726"/>
          <a:stretch/>
        </p:blipFill>
        <p:spPr bwMode="auto">
          <a:xfrm rot="21029989">
            <a:off x="852169" y="358522"/>
            <a:ext cx="2566881" cy="230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36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WHY FINANCE?</a:t>
            </a:r>
          </a:p>
          <a:p>
            <a:r>
              <a:rPr lang="en-US" dirty="0"/>
              <a:t>ANALYTICS TOOLS</a:t>
            </a:r>
          </a:p>
          <a:p>
            <a:r>
              <a:rPr lang="en-US" dirty="0"/>
              <a:t>DELIVERABLES</a:t>
            </a:r>
          </a:p>
          <a:p>
            <a:r>
              <a:rPr lang="en-US" dirty="0"/>
              <a:t>CONCLUSION</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169918"/>
            <a:ext cx="4823535" cy="884238"/>
          </a:xfrm>
        </p:spPr>
        <p:txBody>
          <a:bodyPr/>
          <a:lstStyle/>
          <a:p>
            <a:r>
              <a:rPr lang="en-US" b="1" dirty="0"/>
              <a:t>Why THE FINANCE TRACK?</a:t>
            </a:r>
          </a:p>
        </p:txBody>
      </p:sp>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7166468" y="888695"/>
            <a:ext cx="3017520" cy="464871"/>
          </a:xfrm>
        </p:spPr>
        <p:txBody>
          <a:bodyPr/>
          <a:lstStyle/>
          <a:p>
            <a:r>
              <a:rPr lang="en-US" i="1" dirty="0"/>
              <a:t>Insights into Demographic Equity</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1594065"/>
            <a:ext cx="5453270" cy="4375240"/>
          </a:xfrm>
        </p:spPr>
        <p:txBody>
          <a:bodyPr>
            <a:normAutofit/>
          </a:bodyPr>
          <a:lstStyle/>
          <a:p>
            <a:r>
              <a:rPr lang="en-US" sz="1800" dirty="0"/>
              <a:t>2020 has brought a lot of surprises, not the least of which has been the hot-seated topic surrounding racial equality in America</a:t>
            </a:r>
          </a:p>
          <a:p>
            <a:r>
              <a:rPr lang="en-US" sz="1800" dirty="0"/>
              <a:t>Mortgage Data paired with Demographic Data</a:t>
            </a:r>
          </a:p>
          <a:p>
            <a:pPr marL="0" indent="0">
              <a:buNone/>
            </a:pPr>
            <a:r>
              <a:rPr lang="en-US" sz="2400" b="1" i="1" dirty="0">
                <a:latin typeface="+mj-lt"/>
              </a:rPr>
              <a:t>Constraints:</a:t>
            </a:r>
          </a:p>
          <a:p>
            <a:pPr marL="342900" indent="-342900">
              <a:buFont typeface="+mj-lt"/>
              <a:buAutoNum type="arabicPeriod"/>
            </a:pPr>
            <a:r>
              <a:rPr lang="en-US" sz="1800" dirty="0"/>
              <a:t>Data only for the year 2019</a:t>
            </a:r>
          </a:p>
          <a:p>
            <a:pPr marL="342900" indent="-342900">
              <a:buFont typeface="+mj-lt"/>
              <a:buAutoNum type="arabicPeriod"/>
            </a:pPr>
            <a:r>
              <a:rPr lang="en-US" sz="1800" dirty="0"/>
              <a:t>Mortgages just for the State of North Carolina</a:t>
            </a:r>
          </a:p>
          <a:p>
            <a:pPr marL="342900" indent="-342900">
              <a:buFont typeface="+mj-lt"/>
              <a:buAutoNum type="arabicPeriod"/>
            </a:pPr>
            <a:r>
              <a:rPr lang="en-US" sz="1800" dirty="0"/>
              <a:t>Emphasis on single-family homes</a:t>
            </a:r>
          </a:p>
          <a:p>
            <a:pPr marL="342900" indent="-342900">
              <a:buFont typeface="+mj-lt"/>
              <a:buAutoNum type="arabicPeriod"/>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pic>
        <p:nvPicPr>
          <p:cNvPr id="1028" name="Picture 4" descr="Nearly half of finance marketers suspect they will in-house more work this  year | The Drum">
            <a:extLst>
              <a:ext uri="{FF2B5EF4-FFF2-40B4-BE49-F238E27FC236}">
                <a16:creationId xmlns:a16="http://schemas.microsoft.com/office/drawing/2014/main" id="{13946F58-E211-447F-BF84-9BE95837CCA8}"/>
              </a:ext>
            </a:extLst>
          </p:cNvPr>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rcRect l="48841" r="-661"/>
          <a:stretch/>
        </p:blipFill>
        <p:spPr bwMode="auto">
          <a:xfrm>
            <a:off x="0" y="0"/>
            <a:ext cx="5676899" cy="6846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76513" y="261860"/>
            <a:ext cx="5805449" cy="717622"/>
          </a:xfrm>
        </p:spPr>
        <p:txBody>
          <a:bodyPr>
            <a:noAutofit/>
          </a:bodyPr>
          <a:lstStyle/>
          <a:p>
            <a:pPr algn="ctr"/>
            <a:r>
              <a:rPr lang="en-US" sz="4000" dirty="0"/>
              <a:t>ANALYTICS TOOLS USED</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8200155" y="5979963"/>
            <a:ext cx="2834640" cy="488340"/>
          </a:xfrm>
        </p:spPr>
        <p:txBody>
          <a:bodyPr/>
          <a:lstStyle/>
          <a:p>
            <a:r>
              <a:rPr lang="en-US" dirty="0"/>
              <a:t>NOW 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pic>
        <p:nvPicPr>
          <p:cNvPr id="2050" name="Picture 2" descr="upload.wikimedia.org/wikipedia/commons/thumb/3/...">
            <a:extLst>
              <a:ext uri="{FF2B5EF4-FFF2-40B4-BE49-F238E27FC236}">
                <a16:creationId xmlns:a16="http://schemas.microsoft.com/office/drawing/2014/main" id="{903B74D5-D5B9-45B4-BE39-413A77AFE8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4577" y="1328709"/>
            <a:ext cx="1055354" cy="1224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does the Python logo stand for? - Quora">
            <a:extLst>
              <a:ext uri="{FF2B5EF4-FFF2-40B4-BE49-F238E27FC236}">
                <a16:creationId xmlns:a16="http://schemas.microsoft.com/office/drawing/2014/main" id="{6F845611-0A78-4977-86E4-9EF8C708D1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5381" y="1399148"/>
            <a:ext cx="1277253" cy="12242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Visualization Libraries for Machine Learning with Python | Blue Orange">
            <a:extLst>
              <a:ext uri="{FF2B5EF4-FFF2-40B4-BE49-F238E27FC236}">
                <a16:creationId xmlns:a16="http://schemas.microsoft.com/office/drawing/2014/main" id="{71CE9A9F-D934-4271-9CDD-B893DDC2A11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5266" t="6476" r="26037" b="8403"/>
          <a:stretch/>
        </p:blipFill>
        <p:spPr bwMode="auto">
          <a:xfrm>
            <a:off x="10625817" y="2989554"/>
            <a:ext cx="1304439" cy="127688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cikit-learn - Wikipedia">
            <a:extLst>
              <a:ext uri="{FF2B5EF4-FFF2-40B4-BE49-F238E27FC236}">
                <a16:creationId xmlns:a16="http://schemas.microsoft.com/office/drawing/2014/main" id="{C0146AC7-3F52-4031-BA48-56B8A46165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5398" y="3174500"/>
            <a:ext cx="1872329" cy="100793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Plotly - Wikipedia">
            <a:extLst>
              <a:ext uri="{FF2B5EF4-FFF2-40B4-BE49-F238E27FC236}">
                <a16:creationId xmlns:a16="http://schemas.microsoft.com/office/drawing/2014/main" id="{9F4FBF3C-D02C-47CF-9BE6-68487FAAFC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39891" y="4733578"/>
            <a:ext cx="2678692" cy="89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76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84CCC5-6BEF-4F7B-8363-26876D3DFE99}"/>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5" name="Title 4">
            <a:extLst>
              <a:ext uri="{FF2B5EF4-FFF2-40B4-BE49-F238E27FC236}">
                <a16:creationId xmlns:a16="http://schemas.microsoft.com/office/drawing/2014/main" id="{37FBDDA8-0F59-4416-B7D9-B0D667496950}"/>
              </a:ext>
            </a:extLst>
          </p:cNvPr>
          <p:cNvSpPr>
            <a:spLocks noGrp="1"/>
          </p:cNvSpPr>
          <p:nvPr>
            <p:ph type="title"/>
          </p:nvPr>
        </p:nvSpPr>
        <p:spPr>
          <a:xfrm>
            <a:off x="7196830" y="256930"/>
            <a:ext cx="3607294" cy="884238"/>
          </a:xfrm>
        </p:spPr>
        <p:txBody>
          <a:bodyPr/>
          <a:lstStyle/>
          <a:p>
            <a:r>
              <a:rPr lang="en-US" dirty="0"/>
              <a:t>Our Cleaned Data</a:t>
            </a:r>
          </a:p>
        </p:txBody>
      </p:sp>
      <p:pic>
        <p:nvPicPr>
          <p:cNvPr id="13" name="Picture 12">
            <a:extLst>
              <a:ext uri="{FF2B5EF4-FFF2-40B4-BE49-F238E27FC236}">
                <a16:creationId xmlns:a16="http://schemas.microsoft.com/office/drawing/2014/main" id="{F20FD4C4-44FC-4A1E-BB67-AE71EA1434F3}"/>
              </a:ext>
            </a:extLst>
          </p:cNvPr>
          <p:cNvPicPr>
            <a:picLocks noChangeAspect="1"/>
          </p:cNvPicPr>
          <p:nvPr/>
        </p:nvPicPr>
        <p:blipFill>
          <a:blip r:embed="rId2"/>
          <a:stretch>
            <a:fillRect/>
          </a:stretch>
        </p:blipFill>
        <p:spPr>
          <a:xfrm>
            <a:off x="6777037" y="1404937"/>
            <a:ext cx="4181475" cy="4295775"/>
          </a:xfrm>
          <a:prstGeom prst="rect">
            <a:avLst/>
          </a:prstGeom>
        </p:spPr>
      </p:pic>
      <p:pic>
        <p:nvPicPr>
          <p:cNvPr id="19" name="Picture 18">
            <a:extLst>
              <a:ext uri="{FF2B5EF4-FFF2-40B4-BE49-F238E27FC236}">
                <a16:creationId xmlns:a16="http://schemas.microsoft.com/office/drawing/2014/main" id="{DED83DFA-D28C-44E0-A241-5BB7751C9284}"/>
              </a:ext>
            </a:extLst>
          </p:cNvPr>
          <p:cNvPicPr>
            <a:picLocks noChangeAspect="1"/>
          </p:cNvPicPr>
          <p:nvPr/>
        </p:nvPicPr>
        <p:blipFill rotWithShape="1">
          <a:blip r:embed="rId3"/>
          <a:srcRect r="46424"/>
          <a:stretch/>
        </p:blipFill>
        <p:spPr>
          <a:xfrm>
            <a:off x="428950" y="819150"/>
            <a:ext cx="5667050" cy="2466975"/>
          </a:xfrm>
          <a:prstGeom prst="rect">
            <a:avLst/>
          </a:prstGeom>
        </p:spPr>
      </p:pic>
      <p:sp>
        <p:nvSpPr>
          <p:cNvPr id="20" name="TextBox 19">
            <a:extLst>
              <a:ext uri="{FF2B5EF4-FFF2-40B4-BE49-F238E27FC236}">
                <a16:creationId xmlns:a16="http://schemas.microsoft.com/office/drawing/2014/main" id="{57E04303-D261-42DF-84FC-FFAA7FAC34B1}"/>
              </a:ext>
            </a:extLst>
          </p:cNvPr>
          <p:cNvSpPr txBox="1"/>
          <p:nvPr/>
        </p:nvSpPr>
        <p:spPr>
          <a:xfrm>
            <a:off x="1575359" y="3387210"/>
            <a:ext cx="3374232" cy="369332"/>
          </a:xfrm>
          <a:prstGeom prst="rect">
            <a:avLst/>
          </a:prstGeom>
          <a:noFill/>
        </p:spPr>
        <p:txBody>
          <a:bodyPr wrap="square" rtlCol="0">
            <a:spAutoFit/>
          </a:bodyPr>
          <a:lstStyle/>
          <a:p>
            <a:r>
              <a:rPr lang="en-US" dirty="0"/>
              <a:t>Snippet of our Pandas </a:t>
            </a:r>
            <a:r>
              <a:rPr lang="en-US" dirty="0" err="1"/>
              <a:t>DataFrame</a:t>
            </a:r>
            <a:endParaRPr lang="en-US" dirty="0"/>
          </a:p>
        </p:txBody>
      </p:sp>
      <p:pic>
        <p:nvPicPr>
          <p:cNvPr id="22" name="Picture 21">
            <a:extLst>
              <a:ext uri="{FF2B5EF4-FFF2-40B4-BE49-F238E27FC236}">
                <a16:creationId xmlns:a16="http://schemas.microsoft.com/office/drawing/2014/main" id="{675539B1-C76E-45D4-A615-18CEE6691AEB}"/>
              </a:ext>
            </a:extLst>
          </p:cNvPr>
          <p:cNvPicPr>
            <a:picLocks noChangeAspect="1"/>
          </p:cNvPicPr>
          <p:nvPr/>
        </p:nvPicPr>
        <p:blipFill>
          <a:blip r:embed="rId4"/>
          <a:stretch>
            <a:fillRect/>
          </a:stretch>
        </p:blipFill>
        <p:spPr>
          <a:xfrm>
            <a:off x="912019" y="4481512"/>
            <a:ext cx="1809750" cy="918182"/>
          </a:xfrm>
          <a:prstGeom prst="rect">
            <a:avLst/>
          </a:prstGeom>
        </p:spPr>
      </p:pic>
      <p:sp>
        <p:nvSpPr>
          <p:cNvPr id="23" name="TextBox 22">
            <a:extLst>
              <a:ext uri="{FF2B5EF4-FFF2-40B4-BE49-F238E27FC236}">
                <a16:creationId xmlns:a16="http://schemas.microsoft.com/office/drawing/2014/main" id="{44EBE7F8-3101-4960-9D2E-E76A6247E976}"/>
              </a:ext>
            </a:extLst>
          </p:cNvPr>
          <p:cNvSpPr txBox="1"/>
          <p:nvPr/>
        </p:nvSpPr>
        <p:spPr>
          <a:xfrm>
            <a:off x="2771775" y="4579166"/>
            <a:ext cx="3324225" cy="584775"/>
          </a:xfrm>
          <a:prstGeom prst="rect">
            <a:avLst/>
          </a:prstGeom>
          <a:noFill/>
        </p:spPr>
        <p:txBody>
          <a:bodyPr wrap="square" rtlCol="0">
            <a:spAutoFit/>
          </a:bodyPr>
          <a:lstStyle/>
          <a:p>
            <a:pPr algn="ctr"/>
            <a:r>
              <a:rPr lang="en-US" sz="1600" dirty="0"/>
              <a:t>*Close to 600,000 Mortgages were analyzed for the state of NC!</a:t>
            </a:r>
          </a:p>
        </p:txBody>
      </p:sp>
    </p:spTree>
    <p:extLst>
      <p:ext uri="{BB962C8B-B14F-4D97-AF65-F5344CB8AC3E}">
        <p14:creationId xmlns:p14="http://schemas.microsoft.com/office/powerpoint/2010/main" val="89595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1170" y="1072475"/>
            <a:ext cx="11002961" cy="318175"/>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593726" y="248562"/>
            <a:ext cx="11002962" cy="823913"/>
          </a:xfrm>
        </p:spPr>
        <p:txBody>
          <a:bodyPr>
            <a:normAutofit/>
          </a:bodyPr>
          <a:lstStyle/>
          <a:p>
            <a:r>
              <a:rPr lang="en-US" sz="4800" dirty="0"/>
              <a:t>Gender Loan </a:t>
            </a:r>
            <a:r>
              <a:rPr lang="en-US" dirty="0"/>
              <a:t>Distributions</a:t>
            </a:r>
            <a:endParaRPr lang="en-US" sz="4800" dirty="0"/>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7</a:t>
            </a:fld>
            <a:endParaRPr lang="en-US" dirty="0"/>
          </a:p>
        </p:txBody>
      </p:sp>
      <p:pic>
        <p:nvPicPr>
          <p:cNvPr id="3" name="Picture 2">
            <a:extLst>
              <a:ext uri="{FF2B5EF4-FFF2-40B4-BE49-F238E27FC236}">
                <a16:creationId xmlns:a16="http://schemas.microsoft.com/office/drawing/2014/main" id="{70792139-A53C-47E1-9C21-900AE794F27F}"/>
              </a:ext>
            </a:extLst>
          </p:cNvPr>
          <p:cNvPicPr>
            <a:picLocks noChangeAspect="1"/>
          </p:cNvPicPr>
          <p:nvPr/>
        </p:nvPicPr>
        <p:blipFill>
          <a:blip r:embed="rId2"/>
          <a:stretch>
            <a:fillRect/>
          </a:stretch>
        </p:blipFill>
        <p:spPr>
          <a:xfrm>
            <a:off x="644691" y="1779441"/>
            <a:ext cx="10635917" cy="4688862"/>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94519" y="128599"/>
            <a:ext cx="11002962" cy="823913"/>
          </a:xfrm>
        </p:spPr>
        <p:txBody>
          <a:bodyPr/>
          <a:lstStyle/>
          <a:p>
            <a:r>
              <a:rPr lang="en-US" dirty="0"/>
              <a:t>Ethnicity/Race Loan Distributions</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4" name="Rectangle 3">
            <a:extLst>
              <a:ext uri="{FF2B5EF4-FFF2-40B4-BE49-F238E27FC236}">
                <a16:creationId xmlns:a16="http://schemas.microsoft.com/office/drawing/2014/main" id="{3DCD88CF-446D-4D70-8C20-B9D44B3EEF0C}"/>
              </a:ext>
              <a:ext uri="{C183D7F6-B498-43B3-948B-1728B52AA6E4}">
                <adec:decorative xmlns:adec="http://schemas.microsoft.com/office/drawing/2017/decorative" val="1"/>
              </a:ext>
            </a:extLst>
          </p:cNvPr>
          <p:cNvSpPr/>
          <p:nvPr/>
        </p:nvSpPr>
        <p:spPr>
          <a:xfrm>
            <a:off x="461170" y="952512"/>
            <a:ext cx="11002961" cy="318175"/>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000356F9-D96E-4498-AEBD-E17AD9BF57D4}"/>
              </a:ext>
            </a:extLst>
          </p:cNvPr>
          <p:cNvPicPr>
            <a:picLocks noChangeAspect="1"/>
          </p:cNvPicPr>
          <p:nvPr/>
        </p:nvPicPr>
        <p:blipFill>
          <a:blip r:embed="rId2"/>
          <a:stretch>
            <a:fillRect/>
          </a:stretch>
        </p:blipFill>
        <p:spPr>
          <a:xfrm>
            <a:off x="671882" y="1376779"/>
            <a:ext cx="3000375" cy="304800"/>
          </a:xfrm>
          <a:prstGeom prst="rect">
            <a:avLst/>
          </a:prstGeom>
        </p:spPr>
      </p:pic>
      <p:pic>
        <p:nvPicPr>
          <p:cNvPr id="14" name="Picture 13">
            <a:extLst>
              <a:ext uri="{FF2B5EF4-FFF2-40B4-BE49-F238E27FC236}">
                <a16:creationId xmlns:a16="http://schemas.microsoft.com/office/drawing/2014/main" id="{6AA91CC1-8C15-47FB-8E57-67F4686231D0}"/>
              </a:ext>
            </a:extLst>
          </p:cNvPr>
          <p:cNvPicPr>
            <a:picLocks noChangeAspect="1"/>
          </p:cNvPicPr>
          <p:nvPr/>
        </p:nvPicPr>
        <p:blipFill>
          <a:blip r:embed="rId3"/>
          <a:stretch>
            <a:fillRect/>
          </a:stretch>
        </p:blipFill>
        <p:spPr>
          <a:xfrm>
            <a:off x="1481163" y="5098403"/>
            <a:ext cx="2191094" cy="1411629"/>
          </a:xfrm>
          <a:prstGeom prst="rect">
            <a:avLst/>
          </a:prstGeom>
        </p:spPr>
      </p:pic>
      <p:pic>
        <p:nvPicPr>
          <p:cNvPr id="16" name="Picture 15">
            <a:extLst>
              <a:ext uri="{FF2B5EF4-FFF2-40B4-BE49-F238E27FC236}">
                <a16:creationId xmlns:a16="http://schemas.microsoft.com/office/drawing/2014/main" id="{F7E2E341-DB1F-4377-8EE7-513BBB46B9CD}"/>
              </a:ext>
            </a:extLst>
          </p:cNvPr>
          <p:cNvPicPr>
            <a:picLocks noChangeAspect="1"/>
          </p:cNvPicPr>
          <p:nvPr/>
        </p:nvPicPr>
        <p:blipFill>
          <a:blip r:embed="rId4"/>
          <a:stretch>
            <a:fillRect/>
          </a:stretch>
        </p:blipFill>
        <p:spPr>
          <a:xfrm>
            <a:off x="764822" y="2169109"/>
            <a:ext cx="3067898" cy="2824582"/>
          </a:xfrm>
          <a:prstGeom prst="rect">
            <a:avLst/>
          </a:prstGeom>
        </p:spPr>
      </p:pic>
      <p:pic>
        <p:nvPicPr>
          <p:cNvPr id="18" name="Picture 17">
            <a:extLst>
              <a:ext uri="{FF2B5EF4-FFF2-40B4-BE49-F238E27FC236}">
                <a16:creationId xmlns:a16="http://schemas.microsoft.com/office/drawing/2014/main" id="{B5D5723D-57C9-4D85-8428-ABA5134DC746}"/>
              </a:ext>
            </a:extLst>
          </p:cNvPr>
          <p:cNvPicPr>
            <a:picLocks noChangeAspect="1"/>
          </p:cNvPicPr>
          <p:nvPr/>
        </p:nvPicPr>
        <p:blipFill>
          <a:blip r:embed="rId5"/>
          <a:stretch>
            <a:fillRect/>
          </a:stretch>
        </p:blipFill>
        <p:spPr>
          <a:xfrm>
            <a:off x="4052794" y="1376779"/>
            <a:ext cx="3305175" cy="390525"/>
          </a:xfrm>
          <a:prstGeom prst="rect">
            <a:avLst/>
          </a:prstGeom>
        </p:spPr>
      </p:pic>
      <p:pic>
        <p:nvPicPr>
          <p:cNvPr id="20" name="Picture 19">
            <a:extLst>
              <a:ext uri="{FF2B5EF4-FFF2-40B4-BE49-F238E27FC236}">
                <a16:creationId xmlns:a16="http://schemas.microsoft.com/office/drawing/2014/main" id="{91BC63A2-406C-4288-B7FE-C99FE7BA7C0A}"/>
              </a:ext>
            </a:extLst>
          </p:cNvPr>
          <p:cNvPicPr>
            <a:picLocks noChangeAspect="1"/>
          </p:cNvPicPr>
          <p:nvPr/>
        </p:nvPicPr>
        <p:blipFill>
          <a:blip r:embed="rId6"/>
          <a:stretch>
            <a:fillRect/>
          </a:stretch>
        </p:blipFill>
        <p:spPr>
          <a:xfrm>
            <a:off x="4042316" y="2094600"/>
            <a:ext cx="2921816" cy="2452337"/>
          </a:xfrm>
          <a:prstGeom prst="rect">
            <a:avLst/>
          </a:prstGeom>
        </p:spPr>
      </p:pic>
      <p:pic>
        <p:nvPicPr>
          <p:cNvPr id="22" name="Picture 21">
            <a:extLst>
              <a:ext uri="{FF2B5EF4-FFF2-40B4-BE49-F238E27FC236}">
                <a16:creationId xmlns:a16="http://schemas.microsoft.com/office/drawing/2014/main" id="{F9727C19-268C-4EDA-96FA-39DD3324D809}"/>
              </a:ext>
            </a:extLst>
          </p:cNvPr>
          <p:cNvPicPr>
            <a:picLocks noChangeAspect="1"/>
          </p:cNvPicPr>
          <p:nvPr/>
        </p:nvPicPr>
        <p:blipFill>
          <a:blip r:embed="rId7"/>
          <a:stretch>
            <a:fillRect/>
          </a:stretch>
        </p:blipFill>
        <p:spPr>
          <a:xfrm>
            <a:off x="4672526" y="5098403"/>
            <a:ext cx="1905911" cy="1159356"/>
          </a:xfrm>
          <a:prstGeom prst="rect">
            <a:avLst/>
          </a:prstGeom>
        </p:spPr>
      </p:pic>
      <p:grpSp>
        <p:nvGrpSpPr>
          <p:cNvPr id="35" name="Group 34">
            <a:extLst>
              <a:ext uri="{FF2B5EF4-FFF2-40B4-BE49-F238E27FC236}">
                <a16:creationId xmlns:a16="http://schemas.microsoft.com/office/drawing/2014/main" id="{EF8086A1-7896-40A1-83ED-1768126A8A72}"/>
              </a:ext>
            </a:extLst>
          </p:cNvPr>
          <p:cNvGrpSpPr/>
          <p:nvPr/>
        </p:nvGrpSpPr>
        <p:grpSpPr>
          <a:xfrm>
            <a:off x="7709504" y="2304656"/>
            <a:ext cx="3717674" cy="2553488"/>
            <a:chOff x="7270587" y="2712720"/>
            <a:chExt cx="4007012" cy="2024380"/>
          </a:xfrm>
        </p:grpSpPr>
        <p:pic>
          <p:nvPicPr>
            <p:cNvPr id="30" name="Picture 29">
              <a:extLst>
                <a:ext uri="{FF2B5EF4-FFF2-40B4-BE49-F238E27FC236}">
                  <a16:creationId xmlns:a16="http://schemas.microsoft.com/office/drawing/2014/main" id="{9F1ED4B8-D3F6-45E5-8514-6686D5300E6A}"/>
                </a:ext>
              </a:extLst>
            </p:cNvPr>
            <p:cNvPicPr>
              <a:picLocks noChangeAspect="1"/>
            </p:cNvPicPr>
            <p:nvPr/>
          </p:nvPicPr>
          <p:blipFill>
            <a:blip r:embed="rId8"/>
            <a:stretch>
              <a:fillRect/>
            </a:stretch>
          </p:blipFill>
          <p:spPr>
            <a:xfrm>
              <a:off x="7270587" y="2712720"/>
              <a:ext cx="3220605" cy="2024380"/>
            </a:xfrm>
            <a:prstGeom prst="rect">
              <a:avLst/>
            </a:prstGeom>
          </p:spPr>
        </p:pic>
        <p:pic>
          <p:nvPicPr>
            <p:cNvPr id="34" name="Picture 33">
              <a:extLst>
                <a:ext uri="{FF2B5EF4-FFF2-40B4-BE49-F238E27FC236}">
                  <a16:creationId xmlns:a16="http://schemas.microsoft.com/office/drawing/2014/main" id="{2674BE9A-2FFF-4062-87D2-C01ACF2A2A83}"/>
                </a:ext>
              </a:extLst>
            </p:cNvPr>
            <p:cNvPicPr>
              <a:picLocks noChangeAspect="1"/>
            </p:cNvPicPr>
            <p:nvPr/>
          </p:nvPicPr>
          <p:blipFill>
            <a:blip r:embed="rId9"/>
            <a:stretch>
              <a:fillRect/>
            </a:stretch>
          </p:blipFill>
          <p:spPr>
            <a:xfrm>
              <a:off x="10435696" y="2712721"/>
              <a:ext cx="841903" cy="2024379"/>
            </a:xfrm>
            <a:prstGeom prst="rect">
              <a:avLst/>
            </a:prstGeom>
          </p:spPr>
        </p:pic>
      </p:grpSp>
      <p:sp>
        <p:nvSpPr>
          <p:cNvPr id="36" name="TextBox 35">
            <a:extLst>
              <a:ext uri="{FF2B5EF4-FFF2-40B4-BE49-F238E27FC236}">
                <a16:creationId xmlns:a16="http://schemas.microsoft.com/office/drawing/2014/main" id="{23AF7BDE-D123-41F6-B552-44CC133418F3}"/>
              </a:ext>
            </a:extLst>
          </p:cNvPr>
          <p:cNvSpPr txBox="1"/>
          <p:nvPr/>
        </p:nvSpPr>
        <p:spPr>
          <a:xfrm>
            <a:off x="8563267" y="1799777"/>
            <a:ext cx="2082800" cy="369332"/>
          </a:xfrm>
          <a:prstGeom prst="rect">
            <a:avLst/>
          </a:prstGeom>
          <a:noFill/>
        </p:spPr>
        <p:txBody>
          <a:bodyPr wrap="square" rtlCol="0">
            <a:spAutoFit/>
          </a:bodyPr>
          <a:lstStyle/>
          <a:p>
            <a:r>
              <a:rPr lang="en-US" dirty="0"/>
              <a:t>NC Total Population</a:t>
            </a:r>
          </a:p>
        </p:txBody>
      </p:sp>
      <p:sp>
        <p:nvSpPr>
          <p:cNvPr id="37" name="TextBox 36">
            <a:extLst>
              <a:ext uri="{FF2B5EF4-FFF2-40B4-BE49-F238E27FC236}">
                <a16:creationId xmlns:a16="http://schemas.microsoft.com/office/drawing/2014/main" id="{8B02FCBD-230E-4158-BA60-602301C63646}"/>
              </a:ext>
            </a:extLst>
          </p:cNvPr>
          <p:cNvSpPr txBox="1"/>
          <p:nvPr/>
        </p:nvSpPr>
        <p:spPr>
          <a:xfrm>
            <a:off x="8719377" y="5098403"/>
            <a:ext cx="2072640" cy="307777"/>
          </a:xfrm>
          <a:prstGeom prst="rect">
            <a:avLst/>
          </a:prstGeom>
          <a:noFill/>
        </p:spPr>
        <p:txBody>
          <a:bodyPr wrap="square" rtlCol="0">
            <a:spAutoFit/>
          </a:bodyPr>
          <a:lstStyle/>
          <a:p>
            <a:r>
              <a:rPr lang="en-US" sz="1400" dirty="0"/>
              <a:t>*from </a:t>
            </a:r>
            <a:r>
              <a:rPr lang="en-US" sz="1400" dirty="0" err="1"/>
              <a:t>Census.Gov</a:t>
            </a:r>
            <a:endParaRPr lang="en-US" sz="1400" dirty="0"/>
          </a:p>
        </p:txBody>
      </p:sp>
    </p:spTree>
    <p:extLst>
      <p:ext uri="{BB962C8B-B14F-4D97-AF65-F5344CB8AC3E}">
        <p14:creationId xmlns:p14="http://schemas.microsoft.com/office/powerpoint/2010/main" val="86947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FF95-3434-4B32-B5CA-0272ACDC31AF}"/>
              </a:ext>
            </a:extLst>
          </p:cNvPr>
          <p:cNvSpPr>
            <a:spLocks noGrp="1"/>
          </p:cNvSpPr>
          <p:nvPr>
            <p:ph type="title"/>
          </p:nvPr>
        </p:nvSpPr>
        <p:spPr>
          <a:xfrm>
            <a:off x="594519" y="164110"/>
            <a:ext cx="11002962" cy="823913"/>
          </a:xfrm>
        </p:spPr>
        <p:txBody>
          <a:bodyPr/>
          <a:lstStyle/>
          <a:p>
            <a:r>
              <a:rPr lang="en-US" dirty="0"/>
              <a:t>Conforming Loan Limits</a:t>
            </a:r>
          </a:p>
        </p:txBody>
      </p:sp>
      <p:sp>
        <p:nvSpPr>
          <p:cNvPr id="3" name="Slide Number Placeholder 2">
            <a:extLst>
              <a:ext uri="{FF2B5EF4-FFF2-40B4-BE49-F238E27FC236}">
                <a16:creationId xmlns:a16="http://schemas.microsoft.com/office/drawing/2014/main" id="{589CDBF1-55D7-48C9-971F-DCA0BA63D632}"/>
              </a:ext>
            </a:extLst>
          </p:cNvPr>
          <p:cNvSpPr>
            <a:spLocks noGrp="1"/>
          </p:cNvSpPr>
          <p:nvPr>
            <p:ph type="sldNum" sz="quarter" idx="11"/>
          </p:nvPr>
        </p:nvSpPr>
        <p:spPr/>
        <p:txBody>
          <a:bodyPr/>
          <a:lstStyle/>
          <a:p>
            <a:fld id="{8C2E478F-E849-4A8C-AF1F-CBCC78A7CBFA}" type="slidenum">
              <a:rPr lang="en-US" smtClean="0"/>
              <a:t>9</a:t>
            </a:fld>
            <a:endParaRPr lang="en-US" dirty="0"/>
          </a:p>
        </p:txBody>
      </p:sp>
      <p:sp>
        <p:nvSpPr>
          <p:cNvPr id="5" name="Rectangle 4">
            <a:extLst>
              <a:ext uri="{FF2B5EF4-FFF2-40B4-BE49-F238E27FC236}">
                <a16:creationId xmlns:a16="http://schemas.microsoft.com/office/drawing/2014/main" id="{3617D09D-2FCF-4242-B31A-5B4E7D8906FD}"/>
              </a:ext>
              <a:ext uri="{C183D7F6-B498-43B3-948B-1728B52AA6E4}">
                <adec:decorative xmlns:adec="http://schemas.microsoft.com/office/drawing/2017/decorative" val="1"/>
              </a:ext>
            </a:extLst>
          </p:cNvPr>
          <p:cNvSpPr/>
          <p:nvPr/>
        </p:nvSpPr>
        <p:spPr>
          <a:xfrm>
            <a:off x="399027" y="928481"/>
            <a:ext cx="11002961" cy="318175"/>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E9F4FFA-1152-4425-BF7E-12FCB54AD413}"/>
              </a:ext>
            </a:extLst>
          </p:cNvPr>
          <p:cNvPicPr>
            <a:picLocks noChangeAspect="1"/>
          </p:cNvPicPr>
          <p:nvPr/>
        </p:nvPicPr>
        <p:blipFill>
          <a:blip r:embed="rId2"/>
          <a:stretch>
            <a:fillRect/>
          </a:stretch>
        </p:blipFill>
        <p:spPr>
          <a:xfrm>
            <a:off x="399027" y="1374624"/>
            <a:ext cx="5810499" cy="3085936"/>
          </a:xfrm>
          <a:prstGeom prst="rect">
            <a:avLst/>
          </a:prstGeom>
        </p:spPr>
      </p:pic>
      <p:pic>
        <p:nvPicPr>
          <p:cNvPr id="9" name="Picture 8">
            <a:extLst>
              <a:ext uri="{FF2B5EF4-FFF2-40B4-BE49-F238E27FC236}">
                <a16:creationId xmlns:a16="http://schemas.microsoft.com/office/drawing/2014/main" id="{66DC0957-0659-431F-81CF-D8A1869D6A9F}"/>
              </a:ext>
            </a:extLst>
          </p:cNvPr>
          <p:cNvPicPr>
            <a:picLocks noChangeAspect="1"/>
          </p:cNvPicPr>
          <p:nvPr/>
        </p:nvPicPr>
        <p:blipFill>
          <a:blip r:embed="rId3"/>
          <a:stretch>
            <a:fillRect/>
          </a:stretch>
        </p:blipFill>
        <p:spPr>
          <a:xfrm>
            <a:off x="5663833" y="2692096"/>
            <a:ext cx="6107410" cy="3237423"/>
          </a:xfrm>
          <a:prstGeom prst="rect">
            <a:avLst/>
          </a:prstGeom>
        </p:spPr>
      </p:pic>
      <p:sp>
        <p:nvSpPr>
          <p:cNvPr id="10" name="TextBox 9">
            <a:extLst>
              <a:ext uri="{FF2B5EF4-FFF2-40B4-BE49-F238E27FC236}">
                <a16:creationId xmlns:a16="http://schemas.microsoft.com/office/drawing/2014/main" id="{E1A9BE5C-BD73-43B7-BBE7-C44B4C3B6FBB}"/>
              </a:ext>
            </a:extLst>
          </p:cNvPr>
          <p:cNvSpPr txBox="1"/>
          <p:nvPr/>
        </p:nvSpPr>
        <p:spPr>
          <a:xfrm>
            <a:off x="297427" y="4805672"/>
            <a:ext cx="5046733" cy="584775"/>
          </a:xfrm>
          <a:prstGeom prst="rect">
            <a:avLst/>
          </a:prstGeom>
          <a:noFill/>
        </p:spPr>
        <p:txBody>
          <a:bodyPr wrap="square" rtlCol="0">
            <a:spAutoFit/>
          </a:bodyPr>
          <a:lstStyle/>
          <a:p>
            <a:pPr algn="ctr"/>
            <a:r>
              <a:rPr lang="en-US" sz="1600" dirty="0"/>
              <a:t>*-A non-conforming loan is a loan that fails to meet a bank’s criteria for funding. </a:t>
            </a:r>
          </a:p>
        </p:txBody>
      </p:sp>
    </p:spTree>
    <p:extLst>
      <p:ext uri="{BB962C8B-B14F-4D97-AF65-F5344CB8AC3E}">
        <p14:creationId xmlns:p14="http://schemas.microsoft.com/office/powerpoint/2010/main" val="46417173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211</TotalTime>
  <Words>545</Words>
  <Application>Microsoft Office PowerPoint</Application>
  <PresentationFormat>Widescreen</PresentationFormat>
  <Paragraphs>97</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Biome Light</vt:lpstr>
      <vt:lpstr>Calibri</vt:lpstr>
      <vt:lpstr>Calibri Light</vt:lpstr>
      <vt:lpstr>Wingdings</vt:lpstr>
      <vt:lpstr>Office Theme</vt:lpstr>
      <vt:lpstr>Python’s angels</vt:lpstr>
      <vt:lpstr>Meet the team</vt:lpstr>
      <vt:lpstr>Agenda</vt:lpstr>
      <vt:lpstr>Why THE FINANCE TRACK?</vt:lpstr>
      <vt:lpstr>ANALYTICS TOOLS USED</vt:lpstr>
      <vt:lpstr>Our Cleaned Data</vt:lpstr>
      <vt:lpstr>Gender Loan Distributions</vt:lpstr>
      <vt:lpstr>Ethnicity/Race Loan Distributions</vt:lpstr>
      <vt:lpstr>Conforming Loan Limits</vt:lpstr>
      <vt:lpstr>Loan Amounts Vs. race/ethnicity</vt:lpstr>
      <vt:lpstr>quarterly timeline</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Python’s angels</dc:title>
  <dc:creator>niko lahanis</dc:creator>
  <cp:lastModifiedBy>niko lahanis</cp:lastModifiedBy>
  <cp:revision>18</cp:revision>
  <dcterms:created xsi:type="dcterms:W3CDTF">2020-10-03T23:15:09Z</dcterms:created>
  <dcterms:modified xsi:type="dcterms:W3CDTF">2020-10-04T02:46:12Z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