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Barlow Semi Condensed" panose="00000506000000000000" pitchFamily="2" charset="0"/>
      <p:regular r:id="rId42"/>
      <p:bold r:id="rId43"/>
      <p:italic r:id="rId44"/>
      <p:boldItalic r:id="rId45"/>
    </p:embeddedFont>
    <p:embeddedFont>
      <p:font typeface="Barlow Semi Condensed Medium" panose="00000606000000000000" pitchFamily="2" charset="0"/>
      <p:regular r:id="rId46"/>
      <p:bold r:id="rId47"/>
      <p:italic r:id="rId48"/>
      <p:boldItalic r:id="rId49"/>
    </p:embeddedFont>
    <p:embeddedFont>
      <p:font typeface="Fjalla One" panose="02000506040000020004" pitchFamily="2"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4814DF-7BC8-416C-B7A1-E5583B5E883A}">
  <a:tblStyle styleId="{284814DF-7BC8-416C-B7A1-E5583B5E88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
        <p:cNvGrpSpPr/>
        <p:nvPr/>
      </p:nvGrpSpPr>
      <p:grpSpPr>
        <a:xfrm>
          <a:off x="0" y="0"/>
          <a:ext cx="0" cy="0"/>
          <a:chOff x="0" y="0"/>
          <a:chExt cx="0" cy="0"/>
        </a:xfrm>
      </p:grpSpPr>
      <p:sp>
        <p:nvSpPr>
          <p:cNvPr id="2403" name="Google Shape;2403;g1b68d50886f_3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4" name="Google Shape;2404;g1b68d50886f_3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4"/>
        <p:cNvGrpSpPr/>
        <p:nvPr/>
      </p:nvGrpSpPr>
      <p:grpSpPr>
        <a:xfrm>
          <a:off x="0" y="0"/>
          <a:ext cx="0" cy="0"/>
          <a:chOff x="0" y="0"/>
          <a:chExt cx="0" cy="0"/>
        </a:xfrm>
      </p:grpSpPr>
      <p:sp>
        <p:nvSpPr>
          <p:cNvPr id="2415" name="Google Shape;2415;g216dd71b8f9_0_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6" name="Google Shape;2416;g216dd71b8f9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6"/>
        <p:cNvGrpSpPr/>
        <p:nvPr/>
      </p:nvGrpSpPr>
      <p:grpSpPr>
        <a:xfrm>
          <a:off x="0" y="0"/>
          <a:ext cx="0" cy="0"/>
          <a:chOff x="0" y="0"/>
          <a:chExt cx="0" cy="0"/>
        </a:xfrm>
      </p:grpSpPr>
      <p:sp>
        <p:nvSpPr>
          <p:cNvPr id="2437" name="Google Shape;2437;g216dd71b8f9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8" name="Google Shape;2438;g216dd71b8f9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5"/>
        <p:cNvGrpSpPr/>
        <p:nvPr/>
      </p:nvGrpSpPr>
      <p:grpSpPr>
        <a:xfrm>
          <a:off x="0" y="0"/>
          <a:ext cx="0" cy="0"/>
          <a:chOff x="0" y="0"/>
          <a:chExt cx="0" cy="0"/>
        </a:xfrm>
      </p:grpSpPr>
      <p:sp>
        <p:nvSpPr>
          <p:cNvPr id="2456" name="Google Shape;2456;g1b68d50886f_3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7" name="Google Shape;2457;g1b68d50886f_3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1"/>
        <p:cNvGrpSpPr/>
        <p:nvPr/>
      </p:nvGrpSpPr>
      <p:grpSpPr>
        <a:xfrm>
          <a:off x="0" y="0"/>
          <a:ext cx="0" cy="0"/>
          <a:chOff x="0" y="0"/>
          <a:chExt cx="0" cy="0"/>
        </a:xfrm>
      </p:grpSpPr>
      <p:sp>
        <p:nvSpPr>
          <p:cNvPr id="2462" name="Google Shape;2462;g1b68d50886f_3_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3" name="Google Shape;2463;g1b68d50886f_3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7"/>
        <p:cNvGrpSpPr/>
        <p:nvPr/>
      </p:nvGrpSpPr>
      <p:grpSpPr>
        <a:xfrm>
          <a:off x="0" y="0"/>
          <a:ext cx="0" cy="0"/>
          <a:chOff x="0" y="0"/>
          <a:chExt cx="0" cy="0"/>
        </a:xfrm>
      </p:grpSpPr>
      <p:sp>
        <p:nvSpPr>
          <p:cNvPr id="2468" name="Google Shape;2468;g216862de48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9" name="Google Shape;2469;g216862de48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7"/>
        <p:cNvGrpSpPr/>
        <p:nvPr/>
      </p:nvGrpSpPr>
      <p:grpSpPr>
        <a:xfrm>
          <a:off x="0" y="0"/>
          <a:ext cx="0" cy="0"/>
          <a:chOff x="0" y="0"/>
          <a:chExt cx="0" cy="0"/>
        </a:xfrm>
      </p:grpSpPr>
      <p:sp>
        <p:nvSpPr>
          <p:cNvPr id="2478" name="Google Shape;2478;g216862de48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9" name="Google Shape;2479;g216862de4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6"/>
        <p:cNvGrpSpPr/>
        <p:nvPr/>
      </p:nvGrpSpPr>
      <p:grpSpPr>
        <a:xfrm>
          <a:off x="0" y="0"/>
          <a:ext cx="0" cy="0"/>
          <a:chOff x="0" y="0"/>
          <a:chExt cx="0" cy="0"/>
        </a:xfrm>
      </p:grpSpPr>
      <p:sp>
        <p:nvSpPr>
          <p:cNvPr id="2487" name="Google Shape;2487;g216862de48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8" name="Google Shape;2488;g216862de48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7"/>
        <p:cNvGrpSpPr/>
        <p:nvPr/>
      </p:nvGrpSpPr>
      <p:grpSpPr>
        <a:xfrm>
          <a:off x="0" y="0"/>
          <a:ext cx="0" cy="0"/>
          <a:chOff x="0" y="0"/>
          <a:chExt cx="0" cy="0"/>
        </a:xfrm>
      </p:grpSpPr>
      <p:sp>
        <p:nvSpPr>
          <p:cNvPr id="2498" name="Google Shape;2498;g216862de481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9" name="Google Shape;2499;g216862de48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8"/>
        <p:cNvGrpSpPr/>
        <p:nvPr/>
      </p:nvGrpSpPr>
      <p:grpSpPr>
        <a:xfrm>
          <a:off x="0" y="0"/>
          <a:ext cx="0" cy="0"/>
          <a:chOff x="0" y="0"/>
          <a:chExt cx="0" cy="0"/>
        </a:xfrm>
      </p:grpSpPr>
      <p:sp>
        <p:nvSpPr>
          <p:cNvPr id="2509" name="Google Shape;2509;g216862de481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0" name="Google Shape;2510;g216862de481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216dd71b8f9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216dd71b8f9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216862de481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216862de481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8"/>
        <p:cNvGrpSpPr/>
        <p:nvPr/>
      </p:nvGrpSpPr>
      <p:grpSpPr>
        <a:xfrm>
          <a:off x="0" y="0"/>
          <a:ext cx="0" cy="0"/>
          <a:chOff x="0" y="0"/>
          <a:chExt cx="0" cy="0"/>
        </a:xfrm>
      </p:grpSpPr>
      <p:sp>
        <p:nvSpPr>
          <p:cNvPr id="2529" name="Google Shape;2529;g216862de481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0" name="Google Shape;2530;g216862de481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7"/>
        <p:cNvGrpSpPr/>
        <p:nvPr/>
      </p:nvGrpSpPr>
      <p:grpSpPr>
        <a:xfrm>
          <a:off x="0" y="0"/>
          <a:ext cx="0" cy="0"/>
          <a:chOff x="0" y="0"/>
          <a:chExt cx="0" cy="0"/>
        </a:xfrm>
      </p:grpSpPr>
      <p:sp>
        <p:nvSpPr>
          <p:cNvPr id="2538" name="Google Shape;2538;g216862de481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9" name="Google Shape;2539;g216862de481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g216862de481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 name="Google Shape;2546;g216862de481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0"/>
        <p:cNvGrpSpPr/>
        <p:nvPr/>
      </p:nvGrpSpPr>
      <p:grpSpPr>
        <a:xfrm>
          <a:off x="0" y="0"/>
          <a:ext cx="0" cy="0"/>
          <a:chOff x="0" y="0"/>
          <a:chExt cx="0" cy="0"/>
        </a:xfrm>
      </p:grpSpPr>
      <p:sp>
        <p:nvSpPr>
          <p:cNvPr id="2561" name="Google Shape;2561;g2168e94c2a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2" name="Google Shape;2562;g2168e94c2a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2168e94c2a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2168e94c2a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1"/>
        <p:cNvGrpSpPr/>
        <p:nvPr/>
      </p:nvGrpSpPr>
      <p:grpSpPr>
        <a:xfrm>
          <a:off x="0" y="0"/>
          <a:ext cx="0" cy="0"/>
          <a:chOff x="0" y="0"/>
          <a:chExt cx="0" cy="0"/>
        </a:xfrm>
      </p:grpSpPr>
      <p:sp>
        <p:nvSpPr>
          <p:cNvPr id="2842" name="Google Shape;2842;g2168e94c2a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3" name="Google Shape;2843;g2168e94c2a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8"/>
        <p:cNvGrpSpPr/>
        <p:nvPr/>
      </p:nvGrpSpPr>
      <p:grpSpPr>
        <a:xfrm>
          <a:off x="0" y="0"/>
          <a:ext cx="0" cy="0"/>
          <a:chOff x="0" y="0"/>
          <a:chExt cx="0" cy="0"/>
        </a:xfrm>
      </p:grpSpPr>
      <p:sp>
        <p:nvSpPr>
          <p:cNvPr id="2849" name="Google Shape;2849;g2168e94c2a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0" name="Google Shape;2850;g2168e94c2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4"/>
        <p:cNvGrpSpPr/>
        <p:nvPr/>
      </p:nvGrpSpPr>
      <p:grpSpPr>
        <a:xfrm>
          <a:off x="0" y="0"/>
          <a:ext cx="0" cy="0"/>
          <a:chOff x="0" y="0"/>
          <a:chExt cx="0" cy="0"/>
        </a:xfrm>
      </p:grpSpPr>
      <p:sp>
        <p:nvSpPr>
          <p:cNvPr id="2855" name="Google Shape;2855;g2168e94c2a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6" name="Google Shape;2856;g2168e94c2a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1d11e5b0c7d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1d11e5b0c7d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804e9800b4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5"/>
        <p:cNvGrpSpPr/>
        <p:nvPr/>
      </p:nvGrpSpPr>
      <p:grpSpPr>
        <a:xfrm>
          <a:off x="0" y="0"/>
          <a:ext cx="0" cy="0"/>
          <a:chOff x="0" y="0"/>
          <a:chExt cx="0" cy="0"/>
        </a:xfrm>
      </p:grpSpPr>
      <p:sp>
        <p:nvSpPr>
          <p:cNvPr id="2886" name="Google Shape;2886;g2168e94c2a7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7" name="Google Shape;2887;g2168e94c2a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9"/>
        <p:cNvGrpSpPr/>
        <p:nvPr/>
      </p:nvGrpSpPr>
      <p:grpSpPr>
        <a:xfrm>
          <a:off x="0" y="0"/>
          <a:ext cx="0" cy="0"/>
          <a:chOff x="0" y="0"/>
          <a:chExt cx="0" cy="0"/>
        </a:xfrm>
      </p:grpSpPr>
      <p:sp>
        <p:nvSpPr>
          <p:cNvPr id="2900" name="Google Shape;2900;g1d11e5b0c7d_0_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1" name="Google Shape;2901;g1d11e5b0c7d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9"/>
        <p:cNvGrpSpPr/>
        <p:nvPr/>
      </p:nvGrpSpPr>
      <p:grpSpPr>
        <a:xfrm>
          <a:off x="0" y="0"/>
          <a:ext cx="0" cy="0"/>
          <a:chOff x="0" y="0"/>
          <a:chExt cx="0" cy="0"/>
        </a:xfrm>
      </p:grpSpPr>
      <p:sp>
        <p:nvSpPr>
          <p:cNvPr id="2910" name="Google Shape;2910;g2168e94c2a7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1" name="Google Shape;2911;g2168e94c2a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5"/>
        <p:cNvGrpSpPr/>
        <p:nvPr/>
      </p:nvGrpSpPr>
      <p:grpSpPr>
        <a:xfrm>
          <a:off x="0" y="0"/>
          <a:ext cx="0" cy="0"/>
          <a:chOff x="0" y="0"/>
          <a:chExt cx="0" cy="0"/>
        </a:xfrm>
      </p:grpSpPr>
      <p:sp>
        <p:nvSpPr>
          <p:cNvPr id="2916" name="Google Shape;2916;g216c6dbf2b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7" name="Google Shape;2917;g216c6dbf2b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2"/>
        <p:cNvGrpSpPr/>
        <p:nvPr/>
      </p:nvGrpSpPr>
      <p:grpSpPr>
        <a:xfrm>
          <a:off x="0" y="0"/>
          <a:ext cx="0" cy="0"/>
          <a:chOff x="0" y="0"/>
          <a:chExt cx="0" cy="0"/>
        </a:xfrm>
      </p:grpSpPr>
      <p:sp>
        <p:nvSpPr>
          <p:cNvPr id="2923" name="Google Shape;2923;g216c6dbf2b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4" name="Google Shape;2924;g216c6dbf2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8"/>
        <p:cNvGrpSpPr/>
        <p:nvPr/>
      </p:nvGrpSpPr>
      <p:grpSpPr>
        <a:xfrm>
          <a:off x="0" y="0"/>
          <a:ext cx="0" cy="0"/>
          <a:chOff x="0" y="0"/>
          <a:chExt cx="0" cy="0"/>
        </a:xfrm>
      </p:grpSpPr>
      <p:sp>
        <p:nvSpPr>
          <p:cNvPr id="2949" name="Google Shape;2949;g216dd71b8f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0" name="Google Shape;2950;g216dd71b8f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5"/>
        <p:cNvGrpSpPr/>
        <p:nvPr/>
      </p:nvGrpSpPr>
      <p:grpSpPr>
        <a:xfrm>
          <a:off x="0" y="0"/>
          <a:ext cx="0" cy="0"/>
          <a:chOff x="0" y="0"/>
          <a:chExt cx="0" cy="0"/>
        </a:xfrm>
      </p:grpSpPr>
      <p:sp>
        <p:nvSpPr>
          <p:cNvPr id="2956" name="Google Shape;2956;g216dd71b8f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7" name="Google Shape;2957;g216dd71b8f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1"/>
        <p:cNvGrpSpPr/>
        <p:nvPr/>
      </p:nvGrpSpPr>
      <p:grpSpPr>
        <a:xfrm>
          <a:off x="0" y="0"/>
          <a:ext cx="0" cy="0"/>
          <a:chOff x="0" y="0"/>
          <a:chExt cx="0" cy="0"/>
        </a:xfrm>
      </p:grpSpPr>
      <p:sp>
        <p:nvSpPr>
          <p:cNvPr id="2962" name="Google Shape;2962;g216dd71b8f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3" name="Google Shape;2963;g216dd71b8f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8"/>
        <p:cNvGrpSpPr/>
        <p:nvPr/>
      </p:nvGrpSpPr>
      <p:grpSpPr>
        <a:xfrm>
          <a:off x="0" y="0"/>
          <a:ext cx="0" cy="0"/>
          <a:chOff x="0" y="0"/>
          <a:chExt cx="0" cy="0"/>
        </a:xfrm>
      </p:grpSpPr>
      <p:sp>
        <p:nvSpPr>
          <p:cNvPr id="2969" name="Google Shape;2969;g216dd71b8f9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0" name="Google Shape;2970;g216dd71b8f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2"/>
        <p:cNvGrpSpPr/>
        <p:nvPr/>
      </p:nvGrpSpPr>
      <p:grpSpPr>
        <a:xfrm>
          <a:off x="0" y="0"/>
          <a:ext cx="0" cy="0"/>
          <a:chOff x="0" y="0"/>
          <a:chExt cx="0" cy="0"/>
        </a:xfrm>
      </p:grpSpPr>
      <p:sp>
        <p:nvSpPr>
          <p:cNvPr id="3153" name="Google Shape;3153;g804e9800b4_0_1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4" name="Google Shape;3154;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8714a43093_3_9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
        <p:cNvGrpSpPr/>
        <p:nvPr/>
      </p:nvGrpSpPr>
      <p:grpSpPr>
        <a:xfrm>
          <a:off x="0" y="0"/>
          <a:ext cx="0" cy="0"/>
          <a:chOff x="0" y="0"/>
          <a:chExt cx="0" cy="0"/>
        </a:xfrm>
      </p:grpSpPr>
      <p:sp>
        <p:nvSpPr>
          <p:cNvPr id="2144" name="Google Shape;2144;g804e9800b4_0_1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5" name="Google Shape;2145;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0"/>
        <p:cNvGrpSpPr/>
        <p:nvPr/>
      </p:nvGrpSpPr>
      <p:grpSpPr>
        <a:xfrm>
          <a:off x="0" y="0"/>
          <a:ext cx="0" cy="0"/>
          <a:chOff x="0" y="0"/>
          <a:chExt cx="0" cy="0"/>
        </a:xfrm>
      </p:grpSpPr>
      <p:sp>
        <p:nvSpPr>
          <p:cNvPr id="2151" name="Google Shape;2151;g216dd71b8f9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2" name="Google Shape;2152;g216dd71b8f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g804e9800b4_0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9" name="Google Shape;2159;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8"/>
        <p:cNvGrpSpPr/>
        <p:nvPr/>
      </p:nvGrpSpPr>
      <p:grpSpPr>
        <a:xfrm>
          <a:off x="0" y="0"/>
          <a:ext cx="0" cy="0"/>
          <a:chOff x="0" y="0"/>
          <a:chExt cx="0" cy="0"/>
        </a:xfrm>
      </p:grpSpPr>
      <p:sp>
        <p:nvSpPr>
          <p:cNvPr id="2179" name="Google Shape;2179;g1b68d50886f_3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0" name="Google Shape;2180;g1b68d50886f_3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7"/>
        <p:cNvGrpSpPr/>
        <p:nvPr/>
      </p:nvGrpSpPr>
      <p:grpSpPr>
        <a:xfrm>
          <a:off x="0" y="0"/>
          <a:ext cx="0" cy="0"/>
          <a:chOff x="0" y="0"/>
          <a:chExt cx="0" cy="0"/>
        </a:xfrm>
      </p:grpSpPr>
      <p:sp>
        <p:nvSpPr>
          <p:cNvPr id="2188" name="Google Shape;2188;g1b68d50886f_3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9" name="Google Shape;2189;g1b68d50886f_3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cxnSp>
        <p:nvCxnSpPr>
          <p:cNvPr id="1227" name="Google Shape;1227;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8" name="Google Shape;1228;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0" name="Google Shape;1230;p25"/>
          <p:cNvGrpSpPr/>
          <p:nvPr/>
        </p:nvGrpSpPr>
        <p:grpSpPr>
          <a:xfrm flipH="1">
            <a:off x="499400" y="959675"/>
            <a:ext cx="581800" cy="582350"/>
            <a:chOff x="8064275" y="887850"/>
            <a:chExt cx="581800" cy="582350"/>
          </a:xfrm>
        </p:grpSpPr>
        <p:sp>
          <p:nvSpPr>
            <p:cNvPr id="1231" name="Google Shape;1231;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25"/>
          <p:cNvGrpSpPr/>
          <p:nvPr/>
        </p:nvGrpSpPr>
        <p:grpSpPr>
          <a:xfrm flipH="1">
            <a:off x="1500400" y="388100"/>
            <a:ext cx="292025" cy="292575"/>
            <a:chOff x="7353050" y="316275"/>
            <a:chExt cx="292025" cy="292575"/>
          </a:xfrm>
        </p:grpSpPr>
        <p:sp>
          <p:nvSpPr>
            <p:cNvPr id="1238" name="Google Shape;1238;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25"/>
          <p:cNvGrpSpPr/>
          <p:nvPr/>
        </p:nvGrpSpPr>
        <p:grpSpPr>
          <a:xfrm flipH="1">
            <a:off x="3527112" y="361100"/>
            <a:ext cx="175013" cy="27000"/>
            <a:chOff x="5662375" y="212375"/>
            <a:chExt cx="175013" cy="27000"/>
          </a:xfrm>
        </p:grpSpPr>
        <p:sp>
          <p:nvSpPr>
            <p:cNvPr id="1249" name="Google Shape;1249;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25"/>
          <p:cNvGrpSpPr/>
          <p:nvPr/>
        </p:nvGrpSpPr>
        <p:grpSpPr>
          <a:xfrm flipH="1">
            <a:off x="480412" y="242700"/>
            <a:ext cx="175013" cy="27000"/>
            <a:chOff x="5662375" y="212375"/>
            <a:chExt cx="175013" cy="27000"/>
          </a:xfrm>
        </p:grpSpPr>
        <p:sp>
          <p:nvSpPr>
            <p:cNvPr id="1253" name="Google Shape;1253;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25"/>
          <p:cNvGrpSpPr/>
          <p:nvPr/>
        </p:nvGrpSpPr>
        <p:grpSpPr>
          <a:xfrm flipH="1">
            <a:off x="901712" y="1653625"/>
            <a:ext cx="175013" cy="27000"/>
            <a:chOff x="5662375" y="212375"/>
            <a:chExt cx="175013" cy="27000"/>
          </a:xfrm>
        </p:grpSpPr>
        <p:sp>
          <p:nvSpPr>
            <p:cNvPr id="1257" name="Google Shape;1257;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0" name="Google Shape;1260;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1" name="Google Shape;1261;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2" name="Google Shape;1262;p25"/>
          <p:cNvGrpSpPr/>
          <p:nvPr/>
        </p:nvGrpSpPr>
        <p:grpSpPr>
          <a:xfrm rot="10800000">
            <a:off x="499400" y="3940925"/>
            <a:ext cx="581800" cy="582350"/>
            <a:chOff x="8064275" y="887850"/>
            <a:chExt cx="581800" cy="582350"/>
          </a:xfrm>
        </p:grpSpPr>
        <p:sp>
          <p:nvSpPr>
            <p:cNvPr id="1263" name="Google Shape;1263;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5"/>
          <p:cNvGrpSpPr/>
          <p:nvPr/>
        </p:nvGrpSpPr>
        <p:grpSpPr>
          <a:xfrm rot="10800000">
            <a:off x="1819575" y="4586750"/>
            <a:ext cx="292025" cy="292575"/>
            <a:chOff x="7353050" y="316275"/>
            <a:chExt cx="292025" cy="292575"/>
          </a:xfrm>
        </p:grpSpPr>
        <p:sp>
          <p:nvSpPr>
            <p:cNvPr id="1270" name="Google Shape;1270;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25"/>
          <p:cNvGrpSpPr/>
          <p:nvPr/>
        </p:nvGrpSpPr>
        <p:grpSpPr>
          <a:xfrm rot="10800000">
            <a:off x="212525" y="4645550"/>
            <a:ext cx="175000" cy="175000"/>
            <a:chOff x="8792300" y="321275"/>
            <a:chExt cx="175000" cy="175000"/>
          </a:xfrm>
        </p:grpSpPr>
        <p:sp>
          <p:nvSpPr>
            <p:cNvPr id="1275" name="Google Shape;1275;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25"/>
          <p:cNvGrpSpPr/>
          <p:nvPr/>
        </p:nvGrpSpPr>
        <p:grpSpPr>
          <a:xfrm rot="10800000">
            <a:off x="480412" y="4852325"/>
            <a:ext cx="175013" cy="27000"/>
            <a:chOff x="5662375" y="212375"/>
            <a:chExt cx="175013" cy="27000"/>
          </a:xfrm>
        </p:grpSpPr>
        <p:sp>
          <p:nvSpPr>
            <p:cNvPr id="1280" name="Google Shape;128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5"/>
          <p:cNvGrpSpPr/>
          <p:nvPr/>
        </p:nvGrpSpPr>
        <p:grpSpPr>
          <a:xfrm rot="10800000">
            <a:off x="1054112" y="3898600"/>
            <a:ext cx="175013" cy="27000"/>
            <a:chOff x="5662375" y="212375"/>
            <a:chExt cx="175013" cy="27000"/>
          </a:xfrm>
        </p:grpSpPr>
        <p:sp>
          <p:nvSpPr>
            <p:cNvPr id="1284" name="Google Shape;128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7" name="Google Shape;128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33646" y="338325"/>
            <a:ext cx="54768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mLpt/research-project-sa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6.jpg"/><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8.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1.jpg"/></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3.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drive.google.com/file/d/12CxohEU25n2waZ_SpV_yQ55F1N7fZuZV/view" TargetMode="External"/><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6.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s://vuejs.org/" TargetMode="External"/><Relationship Id="rId2" Type="http://schemas.openxmlformats.org/officeDocument/2006/relationships/notesSlide" Target="../notesSlides/notesSlide39.xml"/><Relationship Id="rId1" Type="http://schemas.openxmlformats.org/officeDocument/2006/relationships/slideLayout" Target="../slideLayouts/slideLayout31.xml"/><Relationship Id="rId5" Type="http://schemas.openxmlformats.org/officeDocument/2006/relationships/hyperlink" Target="https://www.youtube.com/@VueMastery" TargetMode="External"/><Relationship Id="rId4" Type="http://schemas.openxmlformats.org/officeDocument/2006/relationships/hyperlink" Target="https://www.youtube.com/@TraversyMedi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33"/>
          <p:cNvSpPr txBox="1">
            <a:spLocks noGrp="1"/>
          </p:cNvSpPr>
          <p:nvPr>
            <p:ph type="ctrTitle"/>
          </p:nvPr>
        </p:nvSpPr>
        <p:spPr>
          <a:xfrm>
            <a:off x="5377725" y="2032650"/>
            <a:ext cx="3513300" cy="96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600"/>
              <a:t>VUEJS</a:t>
            </a:r>
            <a:endParaRPr sz="5600"/>
          </a:p>
        </p:txBody>
      </p:sp>
      <p:grpSp>
        <p:nvGrpSpPr>
          <p:cNvPr id="1687" name="Google Shape;1687;p33"/>
          <p:cNvGrpSpPr/>
          <p:nvPr/>
        </p:nvGrpSpPr>
        <p:grpSpPr>
          <a:xfrm>
            <a:off x="42560" y="959819"/>
            <a:ext cx="5343540" cy="4183680"/>
            <a:chOff x="469775" y="238125"/>
            <a:chExt cx="6679425" cy="5229600"/>
          </a:xfrm>
        </p:grpSpPr>
        <p:sp>
          <p:nvSpPr>
            <p:cNvPr id="1688" name="Google Shape;1688;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67" name="Google Shape;1867;p33"/>
          <p:cNvPicPr preferRelativeResize="0"/>
          <p:nvPr/>
        </p:nvPicPr>
        <p:blipFill>
          <a:blip r:embed="rId3">
            <a:alphaModFix/>
          </a:blip>
          <a:stretch>
            <a:fillRect/>
          </a:stretch>
        </p:blipFill>
        <p:spPr>
          <a:xfrm>
            <a:off x="2705150" y="1663600"/>
            <a:ext cx="792826" cy="687526"/>
          </a:xfrm>
          <a:prstGeom prst="rect">
            <a:avLst/>
          </a:prstGeom>
          <a:noFill/>
          <a:ln>
            <a:noFill/>
          </a:ln>
        </p:spPr>
      </p:pic>
      <p:sp>
        <p:nvSpPr>
          <p:cNvPr id="1868" name="Google Shape;1868;p33"/>
          <p:cNvSpPr txBox="1">
            <a:spLocks noGrp="1"/>
          </p:cNvSpPr>
          <p:nvPr>
            <p:ph type="ctrTitle"/>
          </p:nvPr>
        </p:nvSpPr>
        <p:spPr>
          <a:xfrm>
            <a:off x="5335875" y="2888300"/>
            <a:ext cx="3597000" cy="96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5000">
              <a:solidFill>
                <a:srgbClr val="000000"/>
              </a:solidFill>
              <a:latin typeface="Arial"/>
              <a:ea typeface="Arial"/>
              <a:cs typeface="Arial"/>
              <a:sym typeface="Arial"/>
            </a:endParaRPr>
          </a:p>
          <a:p>
            <a:pPr marL="0" lvl="0" indent="0" algn="r" rtl="0">
              <a:spcBef>
                <a:spcPts val="0"/>
              </a:spcBef>
              <a:spcAft>
                <a:spcPts val="0"/>
              </a:spcAft>
              <a:buNone/>
            </a:pPr>
            <a:r>
              <a:rPr lang="en" sz="2300">
                <a:solidFill>
                  <a:schemeClr val="accent1"/>
                </a:solidFill>
              </a:rPr>
              <a:t>“The Progressive JavaScript Framework”</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5"/>
        <p:cNvGrpSpPr/>
        <p:nvPr/>
      </p:nvGrpSpPr>
      <p:grpSpPr>
        <a:xfrm>
          <a:off x="0" y="0"/>
          <a:ext cx="0" cy="0"/>
          <a:chOff x="0" y="0"/>
          <a:chExt cx="0" cy="0"/>
        </a:xfrm>
      </p:grpSpPr>
      <p:grpSp>
        <p:nvGrpSpPr>
          <p:cNvPr id="2406" name="Google Shape;2406;p42"/>
          <p:cNvGrpSpPr/>
          <p:nvPr/>
        </p:nvGrpSpPr>
        <p:grpSpPr>
          <a:xfrm>
            <a:off x="1989273" y="613666"/>
            <a:ext cx="533907" cy="465302"/>
            <a:chOff x="-3137650" y="2067900"/>
            <a:chExt cx="291450" cy="256775"/>
          </a:xfrm>
        </p:grpSpPr>
        <p:sp>
          <p:nvSpPr>
            <p:cNvPr id="2407" name="Google Shape;2407;p42"/>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08" name="Google Shape;2408;p42"/>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09" name="Google Shape;2409;p42"/>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
        <p:nvSpPr>
          <p:cNvPr id="2410" name="Google Shape;2410;p42"/>
          <p:cNvSpPr txBox="1">
            <a:spLocks noGrp="1"/>
          </p:cNvSpPr>
          <p:nvPr>
            <p:ph type="subTitle" idx="2"/>
          </p:nvPr>
        </p:nvSpPr>
        <p:spPr>
          <a:xfrm>
            <a:off x="1103037" y="1135413"/>
            <a:ext cx="23064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Virtual DOM</a:t>
            </a:r>
            <a:endParaRPr/>
          </a:p>
        </p:txBody>
      </p:sp>
      <p:sp>
        <p:nvSpPr>
          <p:cNvPr id="2411" name="Google Shape;2411;p42"/>
          <p:cNvSpPr txBox="1"/>
          <p:nvPr/>
        </p:nvSpPr>
        <p:spPr>
          <a:xfrm>
            <a:off x="1959825" y="1332100"/>
            <a:ext cx="592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6"/>
                </a:solidFill>
              </a:rPr>
              <a:t>….</a:t>
            </a:r>
            <a:endParaRPr sz="2300" b="1">
              <a:solidFill>
                <a:schemeClr val="accent6"/>
              </a:solidFill>
            </a:endParaRPr>
          </a:p>
        </p:txBody>
      </p:sp>
      <p:sp>
        <p:nvSpPr>
          <p:cNvPr id="2412" name="Google Shape;2412;p42"/>
          <p:cNvSpPr txBox="1">
            <a:spLocks noGrp="1"/>
          </p:cNvSpPr>
          <p:nvPr>
            <p:ph type="subTitle" idx="1"/>
          </p:nvPr>
        </p:nvSpPr>
        <p:spPr>
          <a:xfrm>
            <a:off x="1518925" y="1820675"/>
            <a:ext cx="6308700" cy="103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solidFill>
                  <a:schemeClr val="dk2"/>
                </a:solidFill>
              </a:rPr>
              <a:t>Updating the DOM can be slow, especially when dealing with large or complex UIs. This is because every time a change is made, the entire DOM must be re-rendered and updated, even if only a small part has changed.</a:t>
            </a:r>
            <a:endParaRPr sz="1700">
              <a:solidFill>
                <a:schemeClr val="dk2"/>
              </a:solidFill>
            </a:endParaRPr>
          </a:p>
        </p:txBody>
      </p:sp>
      <p:sp>
        <p:nvSpPr>
          <p:cNvPr id="2413" name="Google Shape;2413;p42"/>
          <p:cNvSpPr txBox="1">
            <a:spLocks noGrp="1"/>
          </p:cNvSpPr>
          <p:nvPr>
            <p:ph type="subTitle" idx="1"/>
          </p:nvPr>
        </p:nvSpPr>
        <p:spPr>
          <a:xfrm>
            <a:off x="1518925" y="3148450"/>
            <a:ext cx="6308700" cy="1217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solidFill>
                  <a:schemeClr val="dk2"/>
                </a:solidFill>
              </a:rPr>
              <a:t>The virtual DOM solves this problem by creating a lightweight representation of the DOM that can be updated more quickly and efficient. </a:t>
            </a:r>
            <a:endParaRPr sz="17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7"/>
        <p:cNvGrpSpPr/>
        <p:nvPr/>
      </p:nvGrpSpPr>
      <p:grpSpPr>
        <a:xfrm>
          <a:off x="0" y="0"/>
          <a:ext cx="0" cy="0"/>
          <a:chOff x="0" y="0"/>
          <a:chExt cx="0" cy="0"/>
        </a:xfrm>
      </p:grpSpPr>
      <p:sp>
        <p:nvSpPr>
          <p:cNvPr id="2418" name="Google Shape;2418;p43"/>
          <p:cNvSpPr txBox="1">
            <a:spLocks noGrp="1"/>
          </p:cNvSpPr>
          <p:nvPr>
            <p:ph type="title" idx="4294967295"/>
          </p:nvPr>
        </p:nvSpPr>
        <p:spPr>
          <a:xfrm>
            <a:off x="1169025" y="187525"/>
            <a:ext cx="4941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Virtual DOM Representation</a:t>
            </a:r>
            <a:endParaRPr/>
          </a:p>
        </p:txBody>
      </p:sp>
      <p:cxnSp>
        <p:nvCxnSpPr>
          <p:cNvPr id="2419" name="Google Shape;2419;p43"/>
          <p:cNvCxnSpPr>
            <a:stCxn id="2420" idx="2"/>
          </p:cNvCxnSpPr>
          <p:nvPr/>
        </p:nvCxnSpPr>
        <p:spPr>
          <a:xfrm>
            <a:off x="1978038" y="1504297"/>
            <a:ext cx="3000" cy="883800"/>
          </a:xfrm>
          <a:prstGeom prst="straightConnector1">
            <a:avLst/>
          </a:prstGeom>
          <a:noFill/>
          <a:ln w="28575" cap="flat" cmpd="sng">
            <a:solidFill>
              <a:schemeClr val="accent1"/>
            </a:solidFill>
            <a:prstDash val="solid"/>
            <a:round/>
            <a:headEnd type="none" w="med" len="med"/>
            <a:tailEnd type="triangle" w="med" len="med"/>
          </a:ln>
        </p:spPr>
      </p:cxnSp>
      <p:sp>
        <p:nvSpPr>
          <p:cNvPr id="2421" name="Google Shape;2421;p43"/>
          <p:cNvSpPr/>
          <p:nvPr/>
        </p:nvSpPr>
        <p:spPr>
          <a:xfrm>
            <a:off x="5449258" y="2908747"/>
            <a:ext cx="1743300" cy="149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a:t>
            </a:r>
            <a:endParaRPr sz="1200">
              <a:solidFill>
                <a:schemeClr val="lt1"/>
              </a:solidFill>
            </a:endParaRPr>
          </a:p>
          <a:p>
            <a:pPr marL="0" lvl="0" indent="0" algn="l" rtl="0">
              <a:spcBef>
                <a:spcPts val="0"/>
              </a:spcBef>
              <a:spcAft>
                <a:spcPts val="0"/>
              </a:spcAft>
              <a:buNone/>
            </a:pPr>
            <a:r>
              <a:rPr lang="en" sz="1200">
                <a:solidFill>
                  <a:schemeClr val="lt1"/>
                </a:solidFill>
              </a:rPr>
              <a:t>    tag: “div”,</a:t>
            </a:r>
            <a:endParaRPr sz="1200">
              <a:solidFill>
                <a:schemeClr val="lt1"/>
              </a:solidFill>
            </a:endParaRPr>
          </a:p>
          <a:p>
            <a:pPr marL="0" lvl="0" indent="0" algn="l" rtl="0">
              <a:spcBef>
                <a:spcPts val="0"/>
              </a:spcBef>
              <a:spcAft>
                <a:spcPts val="0"/>
              </a:spcAft>
              <a:buNone/>
            </a:pPr>
            <a:r>
              <a:rPr lang="en" sz="1200">
                <a:solidFill>
                  <a:schemeClr val="lt1"/>
                </a:solidFill>
              </a:rPr>
              <a:t>    Children: [</a:t>
            </a:r>
            <a:endParaRPr sz="1200">
              <a:solidFill>
                <a:schemeClr val="lt1"/>
              </a:solidFill>
            </a:endParaRPr>
          </a:p>
          <a:p>
            <a:pPr marL="0" lvl="0" indent="0" algn="l" rtl="0">
              <a:spcBef>
                <a:spcPts val="0"/>
              </a:spcBef>
              <a:spcAft>
                <a:spcPts val="0"/>
              </a:spcAft>
              <a:buNone/>
            </a:pPr>
            <a:r>
              <a:rPr lang="en" sz="1200">
                <a:solidFill>
                  <a:schemeClr val="lt1"/>
                </a:solidFill>
              </a:rPr>
              <a:t>	{</a:t>
            </a:r>
            <a:endParaRPr sz="1200">
              <a:solidFill>
                <a:schemeClr val="lt1"/>
              </a:solidFill>
            </a:endParaRPr>
          </a:p>
          <a:p>
            <a:pPr marL="0" lvl="0" indent="0" algn="l" rtl="0">
              <a:spcBef>
                <a:spcPts val="0"/>
              </a:spcBef>
              <a:spcAft>
                <a:spcPts val="0"/>
              </a:spcAft>
              <a:buNone/>
            </a:pPr>
            <a:r>
              <a:rPr lang="en" sz="1200">
                <a:solidFill>
                  <a:schemeClr val="lt1"/>
                </a:solidFill>
              </a:rPr>
              <a:t>	     text: “Hello”</a:t>
            </a:r>
            <a:endParaRPr sz="1200">
              <a:solidFill>
                <a:schemeClr val="lt1"/>
              </a:solidFill>
            </a:endParaRPr>
          </a:p>
          <a:p>
            <a:pPr marL="0" lvl="0" indent="0" algn="l" rtl="0">
              <a:spcBef>
                <a:spcPts val="0"/>
              </a:spcBef>
              <a:spcAft>
                <a:spcPts val="0"/>
              </a:spcAft>
              <a:buNone/>
            </a:pPr>
            <a:r>
              <a:rPr lang="en" sz="1200">
                <a:solidFill>
                  <a:schemeClr val="lt1"/>
                </a:solidFill>
              </a:rPr>
              <a:t>	}</a:t>
            </a:r>
            <a:endParaRPr sz="1200">
              <a:solidFill>
                <a:schemeClr val="lt1"/>
              </a:solidFill>
            </a:endParaRPr>
          </a:p>
          <a:p>
            <a:pPr marL="0" lvl="0" indent="0" algn="l" rtl="0">
              <a:spcBef>
                <a:spcPts val="0"/>
              </a:spcBef>
              <a:spcAft>
                <a:spcPts val="0"/>
              </a:spcAft>
              <a:buNone/>
            </a:pPr>
            <a:r>
              <a:rPr lang="en" sz="1200">
                <a:solidFill>
                  <a:schemeClr val="lt1"/>
                </a:solidFill>
              </a:rPr>
              <a:t>    ]</a:t>
            </a:r>
            <a:endParaRPr sz="1200">
              <a:solidFill>
                <a:schemeClr val="lt1"/>
              </a:solidFill>
            </a:endParaRPr>
          </a:p>
          <a:p>
            <a:pPr marL="0" lvl="0" indent="0" algn="l" rtl="0">
              <a:spcBef>
                <a:spcPts val="0"/>
              </a:spcBef>
              <a:spcAft>
                <a:spcPts val="0"/>
              </a:spcAft>
              <a:buNone/>
            </a:pPr>
            <a:r>
              <a:rPr lang="en">
                <a:solidFill>
                  <a:schemeClr val="lt1"/>
                </a:solidFill>
              </a:rPr>
              <a:t>}</a:t>
            </a:r>
            <a:endParaRPr>
              <a:solidFill>
                <a:schemeClr val="lt1"/>
              </a:solidFill>
            </a:endParaRPr>
          </a:p>
        </p:txBody>
      </p:sp>
      <p:sp>
        <p:nvSpPr>
          <p:cNvPr id="2422" name="Google Shape;2422;p43"/>
          <p:cNvSpPr/>
          <p:nvPr/>
        </p:nvSpPr>
        <p:spPr>
          <a:xfrm rot="332541">
            <a:off x="6578250" y="2650819"/>
            <a:ext cx="782759" cy="595339"/>
          </a:xfrm>
          <a:prstGeom prst="rect">
            <a:avLst/>
          </a:prstGeom>
          <a:solidFill>
            <a:srgbClr val="3C78D8"/>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sz="600" b="1"/>
          </a:p>
          <a:p>
            <a:pPr marL="0" lvl="0" indent="0" algn="ctr" rtl="0">
              <a:spcBef>
                <a:spcPts val="0"/>
              </a:spcBef>
              <a:spcAft>
                <a:spcPts val="0"/>
              </a:spcAft>
              <a:buNone/>
            </a:pPr>
            <a:r>
              <a:rPr lang="en" sz="1300" b="1">
                <a:solidFill>
                  <a:schemeClr val="accent1"/>
                </a:solidFill>
              </a:rPr>
              <a:t>VNode</a:t>
            </a:r>
            <a:endParaRPr sz="1300" b="1">
              <a:solidFill>
                <a:schemeClr val="accent1"/>
              </a:solidFill>
            </a:endParaRPr>
          </a:p>
        </p:txBody>
      </p:sp>
      <p:cxnSp>
        <p:nvCxnSpPr>
          <p:cNvPr id="2423" name="Google Shape;2423;p43"/>
          <p:cNvCxnSpPr/>
          <p:nvPr/>
        </p:nvCxnSpPr>
        <p:spPr>
          <a:xfrm>
            <a:off x="3340942" y="3537036"/>
            <a:ext cx="1628400" cy="24300"/>
          </a:xfrm>
          <a:prstGeom prst="straightConnector1">
            <a:avLst/>
          </a:prstGeom>
          <a:noFill/>
          <a:ln w="28575" cap="flat" cmpd="sng">
            <a:solidFill>
              <a:schemeClr val="accent1"/>
            </a:solidFill>
            <a:prstDash val="solid"/>
            <a:round/>
            <a:headEnd type="none" w="med" len="med"/>
            <a:tailEnd type="triangle" w="med" len="med"/>
          </a:ln>
        </p:spPr>
      </p:cxnSp>
      <p:pic>
        <p:nvPicPr>
          <p:cNvPr id="2424" name="Google Shape;2424;p43"/>
          <p:cNvPicPr preferRelativeResize="0"/>
          <p:nvPr/>
        </p:nvPicPr>
        <p:blipFill>
          <a:blip r:embed="rId3">
            <a:alphaModFix/>
          </a:blip>
          <a:stretch>
            <a:fillRect/>
          </a:stretch>
        </p:blipFill>
        <p:spPr>
          <a:xfrm>
            <a:off x="1683399" y="1634302"/>
            <a:ext cx="592299" cy="486413"/>
          </a:xfrm>
          <a:prstGeom prst="rect">
            <a:avLst/>
          </a:prstGeom>
          <a:noFill/>
          <a:ln>
            <a:noFill/>
          </a:ln>
        </p:spPr>
      </p:pic>
      <p:sp>
        <p:nvSpPr>
          <p:cNvPr id="2425" name="Google Shape;2425;p43"/>
          <p:cNvSpPr/>
          <p:nvPr/>
        </p:nvSpPr>
        <p:spPr>
          <a:xfrm>
            <a:off x="5149890" y="1254411"/>
            <a:ext cx="1465800" cy="249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rPr>
              <a:t>Element: &lt;div&gt;</a:t>
            </a:r>
            <a:endParaRPr sz="1500">
              <a:solidFill>
                <a:schemeClr val="lt1"/>
              </a:solidFill>
            </a:endParaRPr>
          </a:p>
        </p:txBody>
      </p:sp>
      <p:sp>
        <p:nvSpPr>
          <p:cNvPr id="2426" name="Google Shape;2426;p43"/>
          <p:cNvSpPr/>
          <p:nvPr/>
        </p:nvSpPr>
        <p:spPr>
          <a:xfrm>
            <a:off x="6615690" y="1254407"/>
            <a:ext cx="1465800" cy="249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rPr>
              <a:t>Text: “Hello”</a:t>
            </a:r>
            <a:endParaRPr sz="1500">
              <a:solidFill>
                <a:schemeClr val="lt1"/>
              </a:solidFill>
            </a:endParaRPr>
          </a:p>
        </p:txBody>
      </p:sp>
      <p:sp>
        <p:nvSpPr>
          <p:cNvPr id="2427" name="Google Shape;2427;p43"/>
          <p:cNvSpPr txBox="1">
            <a:spLocks noGrp="1"/>
          </p:cNvSpPr>
          <p:nvPr>
            <p:ph type="subTitle" idx="1"/>
          </p:nvPr>
        </p:nvSpPr>
        <p:spPr>
          <a:xfrm>
            <a:off x="3551875" y="3882375"/>
            <a:ext cx="1282500" cy="920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rPr>
              <a:t>The HTML can also be represented by a Virtual Node</a:t>
            </a:r>
            <a:endParaRPr sz="1300">
              <a:solidFill>
                <a:schemeClr val="dk2"/>
              </a:solidFill>
            </a:endParaRPr>
          </a:p>
        </p:txBody>
      </p:sp>
      <p:sp>
        <p:nvSpPr>
          <p:cNvPr id="2428" name="Google Shape;2428;p43"/>
          <p:cNvSpPr txBox="1">
            <a:spLocks noGrp="1"/>
          </p:cNvSpPr>
          <p:nvPr>
            <p:ph type="subTitle" idx="1"/>
          </p:nvPr>
        </p:nvSpPr>
        <p:spPr>
          <a:xfrm>
            <a:off x="7503025" y="1886425"/>
            <a:ext cx="1465800" cy="1650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chemeClr val="dk2"/>
                </a:solidFill>
              </a:rPr>
              <a:t>Vue knows how to take that virtual node and update the DOM, which is what we see in the browser.</a:t>
            </a:r>
            <a:endParaRPr sz="1400">
              <a:solidFill>
                <a:schemeClr val="dk2"/>
              </a:solidFill>
            </a:endParaRPr>
          </a:p>
        </p:txBody>
      </p:sp>
      <p:pic>
        <p:nvPicPr>
          <p:cNvPr id="2420" name="Google Shape;2420;p43"/>
          <p:cNvPicPr preferRelativeResize="0"/>
          <p:nvPr/>
        </p:nvPicPr>
        <p:blipFill>
          <a:blip r:embed="rId4">
            <a:alphaModFix/>
          </a:blip>
          <a:stretch>
            <a:fillRect/>
          </a:stretch>
        </p:blipFill>
        <p:spPr>
          <a:xfrm>
            <a:off x="992200" y="1113772"/>
            <a:ext cx="1971675" cy="390525"/>
          </a:xfrm>
          <a:prstGeom prst="rect">
            <a:avLst/>
          </a:prstGeom>
          <a:noFill/>
          <a:ln>
            <a:noFill/>
          </a:ln>
        </p:spPr>
      </p:pic>
      <p:sp>
        <p:nvSpPr>
          <p:cNvPr id="2429" name="Google Shape;2429;p43"/>
          <p:cNvSpPr/>
          <p:nvPr/>
        </p:nvSpPr>
        <p:spPr>
          <a:xfrm>
            <a:off x="1639712" y="2869907"/>
            <a:ext cx="677100" cy="5628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3"/>
          <p:cNvSpPr/>
          <p:nvPr/>
        </p:nvSpPr>
        <p:spPr>
          <a:xfrm>
            <a:off x="1821956" y="2614749"/>
            <a:ext cx="312600" cy="412800"/>
          </a:xfrm>
          <a:prstGeom prst="upArrow">
            <a:avLst>
              <a:gd name="adj1" fmla="val 50000"/>
              <a:gd name="adj2" fmla="val 50000"/>
            </a:avLst>
          </a:pr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3"/>
          <p:cNvSpPr txBox="1">
            <a:spLocks noGrp="1"/>
          </p:cNvSpPr>
          <p:nvPr>
            <p:ph type="subTitle" idx="1"/>
          </p:nvPr>
        </p:nvSpPr>
        <p:spPr>
          <a:xfrm>
            <a:off x="1233864" y="3461272"/>
            <a:ext cx="1488900" cy="26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rPr>
              <a:t>Render Function</a:t>
            </a:r>
            <a:endParaRPr sz="1300">
              <a:solidFill>
                <a:schemeClr val="dk2"/>
              </a:solidFill>
            </a:endParaRPr>
          </a:p>
        </p:txBody>
      </p:sp>
      <p:sp>
        <p:nvSpPr>
          <p:cNvPr id="2432" name="Google Shape;2432;p43"/>
          <p:cNvSpPr/>
          <p:nvPr/>
        </p:nvSpPr>
        <p:spPr>
          <a:xfrm>
            <a:off x="1022100" y="3826182"/>
            <a:ext cx="1914900" cy="751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rPr>
              <a:t>render(h) {</a:t>
            </a:r>
            <a:endParaRPr sz="1300">
              <a:solidFill>
                <a:schemeClr val="lt1"/>
              </a:solidFill>
            </a:endParaRPr>
          </a:p>
          <a:p>
            <a:pPr marL="0" lvl="0" indent="0" algn="l" rtl="0">
              <a:spcBef>
                <a:spcPts val="0"/>
              </a:spcBef>
              <a:spcAft>
                <a:spcPts val="0"/>
              </a:spcAft>
              <a:buNone/>
            </a:pPr>
            <a:r>
              <a:rPr lang="en" sz="1300">
                <a:solidFill>
                  <a:schemeClr val="lt1"/>
                </a:solidFill>
              </a:rPr>
              <a:t>    return h(‘div’, ‘hello’)</a:t>
            </a:r>
            <a:endParaRPr sz="1300">
              <a:solidFill>
                <a:schemeClr val="lt1"/>
              </a:solidFill>
            </a:endParaRPr>
          </a:p>
          <a:p>
            <a:pPr marL="0" lvl="0" indent="0" algn="l" rtl="0">
              <a:spcBef>
                <a:spcPts val="0"/>
              </a:spcBef>
              <a:spcAft>
                <a:spcPts val="0"/>
              </a:spcAft>
              <a:buNone/>
            </a:pPr>
            <a:r>
              <a:rPr lang="en" sz="1300">
                <a:solidFill>
                  <a:schemeClr val="lt1"/>
                </a:solidFill>
              </a:rPr>
              <a:t>}</a:t>
            </a:r>
            <a:endParaRPr sz="1300">
              <a:solidFill>
                <a:schemeClr val="lt1"/>
              </a:solidFill>
            </a:endParaRPr>
          </a:p>
        </p:txBody>
      </p:sp>
      <p:sp>
        <p:nvSpPr>
          <p:cNvPr id="2433" name="Google Shape;2433;p43"/>
          <p:cNvSpPr txBox="1">
            <a:spLocks noGrp="1"/>
          </p:cNvSpPr>
          <p:nvPr>
            <p:ph type="subTitle" idx="1"/>
          </p:nvPr>
        </p:nvSpPr>
        <p:spPr>
          <a:xfrm>
            <a:off x="2722775" y="1838426"/>
            <a:ext cx="1821000" cy="920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rPr>
              <a:t>Vue create a render function, based on our template, which return a virtual DOM node.</a:t>
            </a:r>
            <a:endParaRPr sz="1300">
              <a:solidFill>
                <a:schemeClr val="dk2"/>
              </a:solidFill>
            </a:endParaRPr>
          </a:p>
        </p:txBody>
      </p:sp>
      <p:cxnSp>
        <p:nvCxnSpPr>
          <p:cNvPr id="2434" name="Google Shape;2434;p43"/>
          <p:cNvCxnSpPr/>
          <p:nvPr/>
        </p:nvCxnSpPr>
        <p:spPr>
          <a:xfrm rot="10800000">
            <a:off x="6110033" y="1685272"/>
            <a:ext cx="0" cy="1227000"/>
          </a:xfrm>
          <a:prstGeom prst="straightConnector1">
            <a:avLst/>
          </a:prstGeom>
          <a:noFill/>
          <a:ln w="28575" cap="flat" cmpd="sng">
            <a:solidFill>
              <a:schemeClr val="accent1"/>
            </a:solidFill>
            <a:prstDash val="solid"/>
            <a:round/>
            <a:headEnd type="none" w="med" len="med"/>
            <a:tailEnd type="triangle" w="med" len="med"/>
          </a:ln>
        </p:spPr>
      </p:cxnSp>
      <p:pic>
        <p:nvPicPr>
          <p:cNvPr id="2435" name="Google Shape;2435;p43"/>
          <p:cNvPicPr preferRelativeResize="0"/>
          <p:nvPr/>
        </p:nvPicPr>
        <p:blipFill>
          <a:blip r:embed="rId3">
            <a:alphaModFix/>
          </a:blip>
          <a:stretch>
            <a:fillRect/>
          </a:stretch>
        </p:blipFill>
        <p:spPr>
          <a:xfrm>
            <a:off x="5813874" y="2055565"/>
            <a:ext cx="592299" cy="486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9"/>
        <p:cNvGrpSpPr/>
        <p:nvPr/>
      </p:nvGrpSpPr>
      <p:grpSpPr>
        <a:xfrm>
          <a:off x="0" y="0"/>
          <a:ext cx="0" cy="0"/>
          <a:chOff x="0" y="0"/>
          <a:chExt cx="0" cy="0"/>
        </a:xfrm>
      </p:grpSpPr>
      <p:sp>
        <p:nvSpPr>
          <p:cNvPr id="2440" name="Google Shape;2440;p44"/>
          <p:cNvSpPr txBox="1">
            <a:spLocks noGrp="1"/>
          </p:cNvSpPr>
          <p:nvPr>
            <p:ph type="title" idx="4294967295"/>
          </p:nvPr>
        </p:nvSpPr>
        <p:spPr>
          <a:xfrm>
            <a:off x="1169025" y="187525"/>
            <a:ext cx="4941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Virtual DOM Representation</a:t>
            </a:r>
            <a:endParaRPr/>
          </a:p>
        </p:txBody>
      </p:sp>
      <p:sp>
        <p:nvSpPr>
          <p:cNvPr id="2441" name="Google Shape;2441;p44"/>
          <p:cNvSpPr/>
          <p:nvPr/>
        </p:nvSpPr>
        <p:spPr>
          <a:xfrm>
            <a:off x="896125" y="1478590"/>
            <a:ext cx="2055000" cy="153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a:t>
            </a:r>
            <a:endParaRPr sz="1200">
              <a:solidFill>
                <a:schemeClr val="lt1"/>
              </a:solidFill>
            </a:endParaRPr>
          </a:p>
          <a:p>
            <a:pPr marL="0" lvl="0" indent="0" algn="l" rtl="0">
              <a:spcBef>
                <a:spcPts val="0"/>
              </a:spcBef>
              <a:spcAft>
                <a:spcPts val="0"/>
              </a:spcAft>
              <a:buNone/>
            </a:pPr>
            <a:r>
              <a:rPr lang="en" sz="1200">
                <a:solidFill>
                  <a:schemeClr val="lt1"/>
                </a:solidFill>
              </a:rPr>
              <a:t>    tag: “div”,</a:t>
            </a:r>
            <a:endParaRPr sz="1200">
              <a:solidFill>
                <a:schemeClr val="lt1"/>
              </a:solidFill>
            </a:endParaRPr>
          </a:p>
          <a:p>
            <a:pPr marL="0" lvl="0" indent="0" algn="l" rtl="0">
              <a:spcBef>
                <a:spcPts val="0"/>
              </a:spcBef>
              <a:spcAft>
                <a:spcPts val="0"/>
              </a:spcAft>
              <a:buNone/>
            </a:pPr>
            <a:r>
              <a:rPr lang="en" sz="1200">
                <a:solidFill>
                  <a:schemeClr val="lt1"/>
                </a:solidFill>
              </a:rPr>
              <a:t>    Children: [</a:t>
            </a:r>
            <a:endParaRPr sz="1200">
              <a:solidFill>
                <a:schemeClr val="lt1"/>
              </a:solidFill>
            </a:endParaRPr>
          </a:p>
          <a:p>
            <a:pPr marL="0" lvl="0" indent="0" algn="l" rtl="0">
              <a:spcBef>
                <a:spcPts val="0"/>
              </a:spcBef>
              <a:spcAft>
                <a:spcPts val="0"/>
              </a:spcAft>
              <a:buNone/>
            </a:pPr>
            <a:r>
              <a:rPr lang="en" sz="1200">
                <a:solidFill>
                  <a:schemeClr val="lt1"/>
                </a:solidFill>
              </a:rPr>
              <a:t>	{</a:t>
            </a:r>
            <a:endParaRPr sz="1200">
              <a:solidFill>
                <a:schemeClr val="lt1"/>
              </a:solidFill>
            </a:endParaRPr>
          </a:p>
          <a:p>
            <a:pPr marL="0" lvl="0" indent="0" algn="l" rtl="0">
              <a:spcBef>
                <a:spcPts val="0"/>
              </a:spcBef>
              <a:spcAft>
                <a:spcPts val="0"/>
              </a:spcAft>
              <a:buNone/>
            </a:pPr>
            <a:r>
              <a:rPr lang="en" sz="1200">
                <a:solidFill>
                  <a:schemeClr val="lt1"/>
                </a:solidFill>
              </a:rPr>
              <a:t>	     text: “Hello”</a:t>
            </a:r>
            <a:endParaRPr sz="1200">
              <a:solidFill>
                <a:schemeClr val="lt1"/>
              </a:solidFill>
            </a:endParaRPr>
          </a:p>
          <a:p>
            <a:pPr marL="0" lvl="0" indent="0" algn="l" rtl="0">
              <a:spcBef>
                <a:spcPts val="0"/>
              </a:spcBef>
              <a:spcAft>
                <a:spcPts val="0"/>
              </a:spcAft>
              <a:buNone/>
            </a:pPr>
            <a:r>
              <a:rPr lang="en" sz="1200">
                <a:solidFill>
                  <a:schemeClr val="lt1"/>
                </a:solidFill>
              </a:rPr>
              <a:t>	}</a:t>
            </a:r>
            <a:endParaRPr sz="1200">
              <a:solidFill>
                <a:schemeClr val="lt1"/>
              </a:solidFill>
            </a:endParaRPr>
          </a:p>
          <a:p>
            <a:pPr marL="0" lvl="0" indent="0" algn="l" rtl="0">
              <a:spcBef>
                <a:spcPts val="0"/>
              </a:spcBef>
              <a:spcAft>
                <a:spcPts val="0"/>
              </a:spcAft>
              <a:buNone/>
            </a:pPr>
            <a:r>
              <a:rPr lang="en" sz="1200">
                <a:solidFill>
                  <a:schemeClr val="lt1"/>
                </a:solidFill>
              </a:rPr>
              <a:t>    ]</a:t>
            </a:r>
            <a:endParaRPr sz="1200">
              <a:solidFill>
                <a:schemeClr val="lt1"/>
              </a:solidFill>
            </a:endParaRPr>
          </a:p>
          <a:p>
            <a:pPr marL="0" lvl="0" indent="0" algn="l" rtl="0">
              <a:spcBef>
                <a:spcPts val="0"/>
              </a:spcBef>
              <a:spcAft>
                <a:spcPts val="0"/>
              </a:spcAft>
              <a:buNone/>
            </a:pPr>
            <a:r>
              <a:rPr lang="en" sz="1200">
                <a:solidFill>
                  <a:schemeClr val="lt1"/>
                </a:solidFill>
              </a:rPr>
              <a:t>}</a:t>
            </a:r>
            <a:endParaRPr sz="1200">
              <a:solidFill>
                <a:schemeClr val="lt1"/>
              </a:solidFill>
            </a:endParaRPr>
          </a:p>
        </p:txBody>
      </p:sp>
      <p:cxnSp>
        <p:nvCxnSpPr>
          <p:cNvPr id="2442" name="Google Shape;2442;p44"/>
          <p:cNvCxnSpPr>
            <a:stCxn id="2441" idx="3"/>
          </p:cNvCxnSpPr>
          <p:nvPr/>
        </p:nvCxnSpPr>
        <p:spPr>
          <a:xfrm>
            <a:off x="2951125" y="2245540"/>
            <a:ext cx="1312200" cy="722700"/>
          </a:xfrm>
          <a:prstGeom prst="straightConnector1">
            <a:avLst/>
          </a:prstGeom>
          <a:noFill/>
          <a:ln w="28575" cap="flat" cmpd="sng">
            <a:solidFill>
              <a:schemeClr val="accent1"/>
            </a:solidFill>
            <a:prstDash val="solid"/>
            <a:round/>
            <a:headEnd type="none" w="med" len="med"/>
            <a:tailEnd type="triangle" w="med" len="med"/>
          </a:ln>
        </p:spPr>
      </p:cxnSp>
      <p:sp>
        <p:nvSpPr>
          <p:cNvPr id="2443" name="Google Shape;2443;p44"/>
          <p:cNvSpPr/>
          <p:nvPr/>
        </p:nvSpPr>
        <p:spPr>
          <a:xfrm>
            <a:off x="896125" y="3094940"/>
            <a:ext cx="2055000" cy="153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a:t>
            </a:r>
            <a:endParaRPr sz="1200">
              <a:solidFill>
                <a:schemeClr val="lt1"/>
              </a:solidFill>
            </a:endParaRPr>
          </a:p>
          <a:p>
            <a:pPr marL="0" lvl="0" indent="0" algn="l" rtl="0">
              <a:spcBef>
                <a:spcPts val="0"/>
              </a:spcBef>
              <a:spcAft>
                <a:spcPts val="0"/>
              </a:spcAft>
              <a:buNone/>
            </a:pPr>
            <a:r>
              <a:rPr lang="en" sz="1200">
                <a:solidFill>
                  <a:schemeClr val="lt1"/>
                </a:solidFill>
              </a:rPr>
              <a:t>    tag: “div”,</a:t>
            </a:r>
            <a:endParaRPr sz="1200">
              <a:solidFill>
                <a:schemeClr val="lt1"/>
              </a:solidFill>
            </a:endParaRPr>
          </a:p>
          <a:p>
            <a:pPr marL="0" lvl="0" indent="0" algn="l" rtl="0">
              <a:spcBef>
                <a:spcPts val="0"/>
              </a:spcBef>
              <a:spcAft>
                <a:spcPts val="0"/>
              </a:spcAft>
              <a:buNone/>
            </a:pPr>
            <a:r>
              <a:rPr lang="en" sz="1200">
                <a:solidFill>
                  <a:schemeClr val="lt1"/>
                </a:solidFill>
              </a:rPr>
              <a:t>    Children: [</a:t>
            </a:r>
            <a:endParaRPr sz="1200">
              <a:solidFill>
                <a:schemeClr val="lt1"/>
              </a:solidFill>
            </a:endParaRPr>
          </a:p>
          <a:p>
            <a:pPr marL="0" lvl="0" indent="0" algn="l" rtl="0">
              <a:spcBef>
                <a:spcPts val="0"/>
              </a:spcBef>
              <a:spcAft>
                <a:spcPts val="0"/>
              </a:spcAft>
              <a:buNone/>
            </a:pPr>
            <a:r>
              <a:rPr lang="en" sz="1200">
                <a:solidFill>
                  <a:schemeClr val="lt1"/>
                </a:solidFill>
              </a:rPr>
              <a:t>	{</a:t>
            </a:r>
            <a:endParaRPr sz="1200">
              <a:solidFill>
                <a:schemeClr val="lt1"/>
              </a:solidFill>
            </a:endParaRPr>
          </a:p>
          <a:p>
            <a:pPr marL="0" lvl="0" indent="0" algn="l" rtl="0">
              <a:spcBef>
                <a:spcPts val="0"/>
              </a:spcBef>
              <a:spcAft>
                <a:spcPts val="0"/>
              </a:spcAft>
              <a:buNone/>
            </a:pPr>
            <a:r>
              <a:rPr lang="en" sz="1200">
                <a:solidFill>
                  <a:schemeClr val="lt1"/>
                </a:solidFill>
              </a:rPr>
              <a:t>	     text: “</a:t>
            </a:r>
            <a:r>
              <a:rPr lang="en" sz="1200">
                <a:solidFill>
                  <a:srgbClr val="FF0000"/>
                </a:solidFill>
              </a:rPr>
              <a:t>Goodbye</a:t>
            </a:r>
            <a:r>
              <a:rPr lang="en" sz="1200">
                <a:solidFill>
                  <a:schemeClr val="lt1"/>
                </a:solidFill>
              </a:rPr>
              <a:t>”</a:t>
            </a:r>
            <a:endParaRPr sz="1200">
              <a:solidFill>
                <a:schemeClr val="lt1"/>
              </a:solidFill>
            </a:endParaRPr>
          </a:p>
          <a:p>
            <a:pPr marL="0" lvl="0" indent="0" algn="l" rtl="0">
              <a:spcBef>
                <a:spcPts val="0"/>
              </a:spcBef>
              <a:spcAft>
                <a:spcPts val="0"/>
              </a:spcAft>
              <a:buNone/>
            </a:pPr>
            <a:r>
              <a:rPr lang="en" sz="1200">
                <a:solidFill>
                  <a:schemeClr val="lt1"/>
                </a:solidFill>
              </a:rPr>
              <a:t>	}</a:t>
            </a:r>
            <a:endParaRPr sz="1200">
              <a:solidFill>
                <a:schemeClr val="lt1"/>
              </a:solidFill>
            </a:endParaRPr>
          </a:p>
          <a:p>
            <a:pPr marL="0" lvl="0" indent="0" algn="l" rtl="0">
              <a:spcBef>
                <a:spcPts val="0"/>
              </a:spcBef>
              <a:spcAft>
                <a:spcPts val="0"/>
              </a:spcAft>
              <a:buNone/>
            </a:pPr>
            <a:r>
              <a:rPr lang="en" sz="1200">
                <a:solidFill>
                  <a:schemeClr val="lt1"/>
                </a:solidFill>
              </a:rPr>
              <a:t>    ]</a:t>
            </a:r>
            <a:endParaRPr sz="1200">
              <a:solidFill>
                <a:schemeClr val="lt1"/>
              </a:solidFill>
            </a:endParaRPr>
          </a:p>
          <a:p>
            <a:pPr marL="0" lvl="0" indent="0" algn="l" rtl="0">
              <a:spcBef>
                <a:spcPts val="0"/>
              </a:spcBef>
              <a:spcAft>
                <a:spcPts val="0"/>
              </a:spcAft>
              <a:buNone/>
            </a:pPr>
            <a:r>
              <a:rPr lang="en" sz="1200">
                <a:solidFill>
                  <a:schemeClr val="lt1"/>
                </a:solidFill>
              </a:rPr>
              <a:t>}</a:t>
            </a:r>
            <a:endParaRPr sz="1200">
              <a:solidFill>
                <a:schemeClr val="lt1"/>
              </a:solidFill>
            </a:endParaRPr>
          </a:p>
        </p:txBody>
      </p:sp>
      <p:sp>
        <p:nvSpPr>
          <p:cNvPr id="2444" name="Google Shape;2444;p44"/>
          <p:cNvSpPr/>
          <p:nvPr/>
        </p:nvSpPr>
        <p:spPr>
          <a:xfrm rot="345027">
            <a:off x="2394355" y="1308891"/>
            <a:ext cx="772487" cy="608968"/>
          </a:xfrm>
          <a:prstGeom prst="rect">
            <a:avLst/>
          </a:prstGeom>
          <a:solidFill>
            <a:srgbClr val="3C78D8"/>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sz="1000" b="1"/>
          </a:p>
          <a:p>
            <a:pPr marL="0" lvl="0" indent="0" algn="ctr" rtl="0">
              <a:spcBef>
                <a:spcPts val="0"/>
              </a:spcBef>
              <a:spcAft>
                <a:spcPts val="0"/>
              </a:spcAft>
              <a:buNone/>
            </a:pPr>
            <a:r>
              <a:rPr lang="en" sz="1300" b="1">
                <a:solidFill>
                  <a:schemeClr val="accent1"/>
                </a:solidFill>
              </a:rPr>
              <a:t>VNode</a:t>
            </a:r>
            <a:endParaRPr sz="1300" b="1">
              <a:solidFill>
                <a:schemeClr val="accent1"/>
              </a:solidFill>
            </a:endParaRPr>
          </a:p>
        </p:txBody>
      </p:sp>
      <p:sp>
        <p:nvSpPr>
          <p:cNvPr id="2445" name="Google Shape;2445;p44"/>
          <p:cNvSpPr txBox="1"/>
          <p:nvPr/>
        </p:nvSpPr>
        <p:spPr>
          <a:xfrm>
            <a:off x="4445653" y="1031135"/>
            <a:ext cx="35400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When a change is made, the render functions gets re-runed, which create another virtual node.</a:t>
            </a:r>
            <a:endParaRPr sz="1500"/>
          </a:p>
        </p:txBody>
      </p:sp>
      <p:cxnSp>
        <p:nvCxnSpPr>
          <p:cNvPr id="2446" name="Google Shape;2446;p44"/>
          <p:cNvCxnSpPr>
            <a:stCxn id="2443" idx="3"/>
          </p:cNvCxnSpPr>
          <p:nvPr/>
        </p:nvCxnSpPr>
        <p:spPr>
          <a:xfrm rot="10800000" flipH="1">
            <a:off x="2951125" y="3171590"/>
            <a:ext cx="1320900" cy="690300"/>
          </a:xfrm>
          <a:prstGeom prst="straightConnector1">
            <a:avLst/>
          </a:prstGeom>
          <a:noFill/>
          <a:ln w="28575" cap="flat" cmpd="sng">
            <a:solidFill>
              <a:schemeClr val="accent1"/>
            </a:solidFill>
            <a:prstDash val="solid"/>
            <a:round/>
            <a:headEnd type="none" w="med" len="med"/>
            <a:tailEnd type="triangle" w="med" len="med"/>
          </a:ln>
        </p:spPr>
      </p:cxnSp>
      <p:sp>
        <p:nvSpPr>
          <p:cNvPr id="2447" name="Google Shape;2447;p44"/>
          <p:cNvSpPr txBox="1"/>
          <p:nvPr/>
        </p:nvSpPr>
        <p:spPr>
          <a:xfrm rot="1805327">
            <a:off x="3420294" y="2150616"/>
            <a:ext cx="464953" cy="3848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Old</a:t>
            </a:r>
            <a:endParaRPr sz="1300" b="1"/>
          </a:p>
        </p:txBody>
      </p:sp>
      <p:sp>
        <p:nvSpPr>
          <p:cNvPr id="2448" name="Google Shape;2448;p44"/>
          <p:cNvSpPr txBox="1"/>
          <p:nvPr/>
        </p:nvSpPr>
        <p:spPr>
          <a:xfrm rot="-1623759">
            <a:off x="3428996" y="3549570"/>
            <a:ext cx="540702" cy="384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New</a:t>
            </a:r>
            <a:endParaRPr sz="1300" b="1"/>
          </a:p>
        </p:txBody>
      </p:sp>
      <p:sp>
        <p:nvSpPr>
          <p:cNvPr id="2449" name="Google Shape;2449;p44"/>
          <p:cNvSpPr txBox="1"/>
          <p:nvPr/>
        </p:nvSpPr>
        <p:spPr>
          <a:xfrm>
            <a:off x="4379818" y="2597397"/>
            <a:ext cx="1446600" cy="14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Compare old &amp; new </a:t>
            </a:r>
            <a:r>
              <a:rPr lang="en" b="1"/>
              <a:t>VNode</a:t>
            </a:r>
            <a:r>
              <a:rPr lang="en"/>
              <a:t> and make updates in the most efficient way</a:t>
            </a:r>
            <a:endParaRPr/>
          </a:p>
        </p:txBody>
      </p:sp>
      <p:sp>
        <p:nvSpPr>
          <p:cNvPr id="2450" name="Google Shape;2450;p44"/>
          <p:cNvSpPr/>
          <p:nvPr/>
        </p:nvSpPr>
        <p:spPr>
          <a:xfrm>
            <a:off x="6912697" y="2895798"/>
            <a:ext cx="1446600" cy="255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Element: &lt;div&gt;</a:t>
            </a:r>
            <a:endParaRPr>
              <a:solidFill>
                <a:schemeClr val="lt1"/>
              </a:solidFill>
            </a:endParaRPr>
          </a:p>
        </p:txBody>
      </p:sp>
      <p:sp>
        <p:nvSpPr>
          <p:cNvPr id="2451" name="Google Shape;2451;p44"/>
          <p:cNvSpPr/>
          <p:nvPr/>
        </p:nvSpPr>
        <p:spPr>
          <a:xfrm>
            <a:off x="6912697" y="3151717"/>
            <a:ext cx="1446600" cy="255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lt1"/>
                </a:solidFill>
              </a:rPr>
              <a:t>Text: “</a:t>
            </a:r>
            <a:r>
              <a:rPr lang="en" sz="1300">
                <a:solidFill>
                  <a:srgbClr val="FF0000"/>
                </a:solidFill>
              </a:rPr>
              <a:t>Goodbye</a:t>
            </a:r>
            <a:r>
              <a:rPr lang="en" sz="1300">
                <a:solidFill>
                  <a:schemeClr val="lt1"/>
                </a:solidFill>
              </a:rPr>
              <a:t>”</a:t>
            </a:r>
            <a:endParaRPr sz="1300">
              <a:solidFill>
                <a:schemeClr val="lt1"/>
              </a:solidFill>
            </a:endParaRPr>
          </a:p>
        </p:txBody>
      </p:sp>
      <p:cxnSp>
        <p:nvCxnSpPr>
          <p:cNvPr id="2452" name="Google Shape;2452;p44"/>
          <p:cNvCxnSpPr/>
          <p:nvPr/>
        </p:nvCxnSpPr>
        <p:spPr>
          <a:xfrm rot="10800000" flipH="1">
            <a:off x="5826296" y="3153791"/>
            <a:ext cx="934500" cy="5700"/>
          </a:xfrm>
          <a:prstGeom prst="straightConnector1">
            <a:avLst/>
          </a:prstGeom>
          <a:noFill/>
          <a:ln w="28575" cap="flat" cmpd="sng">
            <a:solidFill>
              <a:schemeClr val="accent1"/>
            </a:solidFill>
            <a:prstDash val="solid"/>
            <a:round/>
            <a:headEnd type="none" w="med" len="med"/>
            <a:tailEnd type="triangle" w="med" len="med"/>
          </a:ln>
        </p:spPr>
      </p:cxnSp>
      <p:pic>
        <p:nvPicPr>
          <p:cNvPr id="2453" name="Google Shape;2453;p44"/>
          <p:cNvPicPr preferRelativeResize="0"/>
          <p:nvPr/>
        </p:nvPicPr>
        <p:blipFill>
          <a:blip r:embed="rId3">
            <a:alphaModFix/>
          </a:blip>
          <a:stretch>
            <a:fillRect/>
          </a:stretch>
        </p:blipFill>
        <p:spPr>
          <a:xfrm>
            <a:off x="5993969" y="2967793"/>
            <a:ext cx="443389" cy="377621"/>
          </a:xfrm>
          <a:prstGeom prst="rect">
            <a:avLst/>
          </a:prstGeom>
          <a:noFill/>
          <a:ln>
            <a:noFill/>
          </a:ln>
        </p:spPr>
      </p:pic>
      <p:sp>
        <p:nvSpPr>
          <p:cNvPr id="2454" name="Google Shape;2454;p44"/>
          <p:cNvSpPr/>
          <p:nvPr/>
        </p:nvSpPr>
        <p:spPr>
          <a:xfrm rot="345027">
            <a:off x="2431180" y="4276416"/>
            <a:ext cx="772487" cy="608968"/>
          </a:xfrm>
          <a:prstGeom prst="rect">
            <a:avLst/>
          </a:prstGeom>
          <a:solidFill>
            <a:srgbClr val="3C78D8"/>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sz="1000" b="1"/>
          </a:p>
          <a:p>
            <a:pPr marL="0" lvl="0" indent="0" algn="ctr" rtl="0">
              <a:spcBef>
                <a:spcPts val="0"/>
              </a:spcBef>
              <a:spcAft>
                <a:spcPts val="0"/>
              </a:spcAft>
              <a:buNone/>
            </a:pPr>
            <a:r>
              <a:rPr lang="en" sz="1300" b="1">
                <a:solidFill>
                  <a:schemeClr val="accent1"/>
                </a:solidFill>
              </a:rPr>
              <a:t>VNode</a:t>
            </a:r>
            <a:endParaRPr sz="1300" b="1">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8"/>
        <p:cNvGrpSpPr/>
        <p:nvPr/>
      </p:nvGrpSpPr>
      <p:grpSpPr>
        <a:xfrm>
          <a:off x="0" y="0"/>
          <a:ext cx="0" cy="0"/>
          <a:chOff x="0" y="0"/>
          <a:chExt cx="0" cy="0"/>
        </a:xfrm>
      </p:grpSpPr>
      <p:sp>
        <p:nvSpPr>
          <p:cNvPr id="2459" name="Google Shape;2459;p45"/>
          <p:cNvSpPr txBox="1">
            <a:spLocks noGrp="1"/>
          </p:cNvSpPr>
          <p:nvPr>
            <p:ph type="title"/>
          </p:nvPr>
        </p:nvSpPr>
        <p:spPr>
          <a:xfrm>
            <a:off x="2539850" y="2393700"/>
            <a:ext cx="39720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Core Concepts</a:t>
            </a:r>
            <a:endParaRPr sz="4700"/>
          </a:p>
        </p:txBody>
      </p:sp>
      <p:sp>
        <p:nvSpPr>
          <p:cNvPr id="2460" name="Google Shape;2460;p45"/>
          <p:cNvSpPr txBox="1">
            <a:spLocks noGrp="1"/>
          </p:cNvSpPr>
          <p:nvPr>
            <p:ph type="title" idx="2"/>
          </p:nvPr>
        </p:nvSpPr>
        <p:spPr>
          <a:xfrm>
            <a:off x="2981850" y="116131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700"/>
              <a:t>02</a:t>
            </a:r>
            <a:endParaRPr sz="8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4"/>
        <p:cNvGrpSpPr/>
        <p:nvPr/>
      </p:nvGrpSpPr>
      <p:grpSpPr>
        <a:xfrm>
          <a:off x="0" y="0"/>
          <a:ext cx="0" cy="0"/>
          <a:chOff x="0" y="0"/>
          <a:chExt cx="0" cy="0"/>
        </a:xfrm>
      </p:grpSpPr>
      <p:sp>
        <p:nvSpPr>
          <p:cNvPr id="2465" name="Google Shape;2465;p46"/>
          <p:cNvSpPr txBox="1">
            <a:spLocks noGrp="1"/>
          </p:cNvSpPr>
          <p:nvPr>
            <p:ph type="title" idx="4294967295"/>
          </p:nvPr>
        </p:nvSpPr>
        <p:spPr>
          <a:xfrm>
            <a:off x="1169025" y="187525"/>
            <a:ext cx="37053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Application Instance</a:t>
            </a:r>
            <a:endParaRPr/>
          </a:p>
        </p:txBody>
      </p:sp>
      <p:sp>
        <p:nvSpPr>
          <p:cNvPr id="2466" name="Google Shape;2466;p46"/>
          <p:cNvSpPr txBox="1">
            <a:spLocks noGrp="1"/>
          </p:cNvSpPr>
          <p:nvPr>
            <p:ph type="subTitle" idx="1"/>
          </p:nvPr>
        </p:nvSpPr>
        <p:spPr>
          <a:xfrm>
            <a:off x="1169025" y="998150"/>
            <a:ext cx="6719100" cy="359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solidFill>
                  <a:schemeClr val="dk2"/>
                </a:solidFill>
              </a:rPr>
              <a:t>The </a:t>
            </a:r>
            <a:r>
              <a:rPr lang="en" sz="1700" b="1">
                <a:latin typeface="Barlow Semi Condensed"/>
                <a:ea typeface="Barlow Semi Condensed"/>
                <a:cs typeface="Barlow Semi Condensed"/>
                <a:sym typeface="Barlow Semi Condensed"/>
              </a:rPr>
              <a:t>createApp()</a:t>
            </a:r>
            <a:r>
              <a:rPr lang="en" sz="1700">
                <a:solidFill>
                  <a:schemeClr val="dk2"/>
                </a:solidFill>
              </a:rPr>
              <a:t> function is the entry point of a Vue application and is used to create a new Vue instance that is responsible for managing the application’s </a:t>
            </a:r>
            <a:r>
              <a:rPr lang="en" sz="1700" b="1">
                <a:solidFill>
                  <a:schemeClr val="dk2"/>
                </a:solidFill>
                <a:latin typeface="Barlow Semi Condensed"/>
                <a:ea typeface="Barlow Semi Condensed"/>
                <a:cs typeface="Barlow Semi Condensed"/>
                <a:sym typeface="Barlow Semi Condensed"/>
              </a:rPr>
              <a:t>data</a:t>
            </a:r>
            <a:r>
              <a:rPr lang="en" sz="1700">
                <a:solidFill>
                  <a:schemeClr val="dk2"/>
                </a:solidFill>
              </a:rPr>
              <a:t> and</a:t>
            </a:r>
            <a:r>
              <a:rPr lang="en" sz="1700" b="1">
                <a:solidFill>
                  <a:schemeClr val="dk2"/>
                </a:solidFill>
                <a:latin typeface="Barlow Semi Condensed"/>
                <a:ea typeface="Barlow Semi Condensed"/>
                <a:cs typeface="Barlow Semi Condensed"/>
                <a:sym typeface="Barlow Semi Condensed"/>
              </a:rPr>
              <a:t> behavior</a:t>
            </a:r>
            <a:r>
              <a:rPr lang="en" sz="1700">
                <a:solidFill>
                  <a:schemeClr val="dk2"/>
                </a:solidFill>
              </a:rPr>
              <a:t>.</a:t>
            </a:r>
            <a:endParaRPr sz="1700">
              <a:solidFill>
                <a:schemeClr val="dk2"/>
              </a:solidFill>
            </a:endParaRPr>
          </a:p>
          <a:p>
            <a:pPr marL="0" lvl="0" indent="0" algn="just" rtl="0">
              <a:spcBef>
                <a:spcPts val="0"/>
              </a:spcBef>
              <a:spcAft>
                <a:spcPts val="0"/>
              </a:spcAft>
              <a:buNone/>
            </a:pPr>
            <a:endParaRPr sz="1700">
              <a:solidFill>
                <a:schemeClr val="dk2"/>
              </a:solidFill>
            </a:endParaRPr>
          </a:p>
          <a:p>
            <a:pPr marL="0" lvl="0" indent="0" algn="just" rtl="0">
              <a:spcBef>
                <a:spcPts val="0"/>
              </a:spcBef>
              <a:spcAft>
                <a:spcPts val="0"/>
              </a:spcAft>
              <a:buNone/>
            </a:pPr>
            <a:r>
              <a:rPr lang="en" sz="1700">
                <a:solidFill>
                  <a:schemeClr val="dk2"/>
                </a:solidFill>
              </a:rPr>
              <a:t>The function takes a configuration object as its argument, which can include the root component definition, as well as global options and plugins.</a:t>
            </a:r>
            <a:endParaRPr sz="1700">
              <a:solidFill>
                <a:schemeClr val="dk2"/>
              </a:solidFill>
            </a:endParaRPr>
          </a:p>
          <a:p>
            <a:pPr marL="0" lvl="0" indent="0" algn="just" rtl="0">
              <a:spcBef>
                <a:spcPts val="0"/>
              </a:spcBef>
              <a:spcAft>
                <a:spcPts val="0"/>
              </a:spcAft>
              <a:buNone/>
            </a:pPr>
            <a:endParaRPr sz="1700">
              <a:solidFill>
                <a:schemeClr val="dk2"/>
              </a:solidFill>
            </a:endParaRPr>
          </a:p>
          <a:p>
            <a:pPr marL="0" lvl="0" indent="0" algn="just" rtl="0">
              <a:spcBef>
                <a:spcPts val="0"/>
              </a:spcBef>
              <a:spcAft>
                <a:spcPts val="0"/>
              </a:spcAft>
              <a:buNone/>
            </a:pPr>
            <a:r>
              <a:rPr lang="en" sz="2200">
                <a:solidFill>
                  <a:schemeClr val="accent6"/>
                </a:solidFill>
              </a:rPr>
              <a:t>…..</a:t>
            </a:r>
            <a:endParaRPr sz="2200">
              <a:solidFill>
                <a:schemeClr val="accent6"/>
              </a:solidFill>
            </a:endParaRPr>
          </a:p>
          <a:p>
            <a:pPr marL="0" lvl="0" indent="0" algn="just" rtl="0">
              <a:spcBef>
                <a:spcPts val="0"/>
              </a:spcBef>
              <a:spcAft>
                <a:spcPts val="0"/>
              </a:spcAft>
              <a:buNone/>
            </a:pPr>
            <a:endParaRPr sz="2100">
              <a:solidFill>
                <a:schemeClr val="dk2"/>
              </a:solidFill>
            </a:endParaRPr>
          </a:p>
          <a:p>
            <a:pPr marL="0" lvl="0" indent="0" algn="just" rtl="0">
              <a:spcBef>
                <a:spcPts val="0"/>
              </a:spcBef>
              <a:spcAft>
                <a:spcPts val="0"/>
              </a:spcAft>
              <a:buNone/>
            </a:pPr>
            <a:r>
              <a:rPr lang="en" sz="1700">
                <a:solidFill>
                  <a:schemeClr val="dk2"/>
                </a:solidFill>
              </a:rPr>
              <a:t>When creating a Vue instance, it doesn’t know automatically known which HTML element to manage. You can specify this using the </a:t>
            </a:r>
            <a:r>
              <a:rPr lang="en" sz="1700" b="1">
                <a:latin typeface="Barlow Semi Condensed"/>
                <a:ea typeface="Barlow Semi Condensed"/>
                <a:cs typeface="Barlow Semi Condensed"/>
                <a:sym typeface="Barlow Semi Condensed"/>
              </a:rPr>
              <a:t>mount() </a:t>
            </a:r>
            <a:r>
              <a:rPr lang="en" sz="1700">
                <a:solidFill>
                  <a:schemeClr val="dk2"/>
                </a:solidFill>
              </a:rPr>
              <a:t>method. Without this method, the Vue instance will </a:t>
            </a:r>
            <a:r>
              <a:rPr lang="en" sz="1700" b="1">
                <a:solidFill>
                  <a:schemeClr val="dk2"/>
                </a:solidFill>
                <a:latin typeface="Barlow Semi Condensed"/>
                <a:ea typeface="Barlow Semi Condensed"/>
                <a:cs typeface="Barlow Semi Condensed"/>
                <a:sym typeface="Barlow Semi Condensed"/>
              </a:rPr>
              <a:t>NOT</a:t>
            </a:r>
            <a:r>
              <a:rPr lang="en" sz="1700">
                <a:solidFill>
                  <a:schemeClr val="dk2"/>
                </a:solidFill>
              </a:rPr>
              <a:t> be able to to attach to the DOM element and make changes to it.</a:t>
            </a:r>
            <a:endParaRPr sz="1700">
              <a:solidFill>
                <a:schemeClr val="dk2"/>
              </a:solidFill>
            </a:endParaRPr>
          </a:p>
          <a:p>
            <a:pPr marL="0" lvl="0" indent="0" algn="just" rtl="0">
              <a:spcBef>
                <a:spcPts val="0"/>
              </a:spcBef>
              <a:spcAft>
                <a:spcPts val="0"/>
              </a:spcAft>
              <a:buNone/>
            </a:pPr>
            <a:endParaRPr sz="17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0"/>
        <p:cNvGrpSpPr/>
        <p:nvPr/>
      </p:nvGrpSpPr>
      <p:grpSpPr>
        <a:xfrm>
          <a:off x="0" y="0"/>
          <a:ext cx="0" cy="0"/>
          <a:chOff x="0" y="0"/>
          <a:chExt cx="0" cy="0"/>
        </a:xfrm>
      </p:grpSpPr>
      <p:sp>
        <p:nvSpPr>
          <p:cNvPr id="2471" name="Google Shape;2471;p47"/>
          <p:cNvSpPr txBox="1">
            <a:spLocks noGrp="1"/>
          </p:cNvSpPr>
          <p:nvPr>
            <p:ph type="title" idx="4294967295"/>
          </p:nvPr>
        </p:nvSpPr>
        <p:spPr>
          <a:xfrm>
            <a:off x="1169025" y="187525"/>
            <a:ext cx="37053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Application Instance</a:t>
            </a:r>
            <a:endParaRPr/>
          </a:p>
        </p:txBody>
      </p:sp>
      <p:pic>
        <p:nvPicPr>
          <p:cNvPr id="2472" name="Google Shape;2472;p47"/>
          <p:cNvPicPr preferRelativeResize="0"/>
          <p:nvPr/>
        </p:nvPicPr>
        <p:blipFill>
          <a:blip r:embed="rId3">
            <a:alphaModFix/>
          </a:blip>
          <a:stretch>
            <a:fillRect/>
          </a:stretch>
        </p:blipFill>
        <p:spPr>
          <a:xfrm>
            <a:off x="1352838" y="1119765"/>
            <a:ext cx="6438325" cy="3115586"/>
          </a:xfrm>
          <a:prstGeom prst="rect">
            <a:avLst/>
          </a:prstGeom>
          <a:noFill/>
          <a:ln w="76200" cap="flat" cmpd="sng">
            <a:solidFill>
              <a:schemeClr val="accent1"/>
            </a:solidFill>
            <a:prstDash val="solid"/>
            <a:round/>
            <a:headEnd type="none" w="sm" len="sm"/>
            <a:tailEnd type="none" w="sm" len="sm"/>
          </a:ln>
        </p:spPr>
      </p:pic>
      <p:sp>
        <p:nvSpPr>
          <p:cNvPr id="2473" name="Google Shape;2473;p47"/>
          <p:cNvSpPr/>
          <p:nvPr/>
        </p:nvSpPr>
        <p:spPr>
          <a:xfrm>
            <a:off x="3276975" y="2768650"/>
            <a:ext cx="1004700" cy="2511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a:off x="1741675" y="3692875"/>
            <a:ext cx="1796400" cy="3030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txBox="1"/>
          <p:nvPr/>
        </p:nvSpPr>
        <p:spPr>
          <a:xfrm>
            <a:off x="1169025" y="4312875"/>
            <a:ext cx="444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a:solidFill>
                  <a:schemeClr val="dk2"/>
                </a:solidFill>
              </a:rPr>
              <a:t>This is inside body tag in an index.html file</a:t>
            </a:r>
            <a:endParaRPr sz="1500" i="1">
              <a:solidFill>
                <a:schemeClr val="dk2"/>
              </a:solidFill>
            </a:endParaRPr>
          </a:p>
        </p:txBody>
      </p:sp>
      <p:cxnSp>
        <p:nvCxnSpPr>
          <p:cNvPr id="2476" name="Google Shape;2476;p47"/>
          <p:cNvCxnSpPr/>
          <p:nvPr/>
        </p:nvCxnSpPr>
        <p:spPr>
          <a:xfrm flipH="1">
            <a:off x="3116350" y="2236225"/>
            <a:ext cx="110400" cy="462000"/>
          </a:xfrm>
          <a:prstGeom prst="straightConnector1">
            <a:avLst/>
          </a:prstGeom>
          <a:noFill/>
          <a:ln w="28575" cap="flat" cmpd="sng">
            <a:solidFill>
              <a:schemeClr val="lt1"/>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0"/>
        <p:cNvGrpSpPr/>
        <p:nvPr/>
      </p:nvGrpSpPr>
      <p:grpSpPr>
        <a:xfrm>
          <a:off x="0" y="0"/>
          <a:ext cx="0" cy="0"/>
          <a:chOff x="0" y="0"/>
          <a:chExt cx="0" cy="0"/>
        </a:xfrm>
      </p:grpSpPr>
      <p:sp>
        <p:nvSpPr>
          <p:cNvPr id="2481" name="Google Shape;2481;p48"/>
          <p:cNvSpPr txBox="1">
            <a:spLocks noGrp="1"/>
          </p:cNvSpPr>
          <p:nvPr>
            <p:ph type="title" idx="4294967295"/>
          </p:nvPr>
        </p:nvSpPr>
        <p:spPr>
          <a:xfrm>
            <a:off x="1169025" y="187525"/>
            <a:ext cx="37053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Application Instance</a:t>
            </a:r>
            <a:endParaRPr/>
          </a:p>
        </p:txBody>
      </p:sp>
      <p:sp>
        <p:nvSpPr>
          <p:cNvPr id="2482" name="Google Shape;2482;p48"/>
          <p:cNvSpPr txBox="1"/>
          <p:nvPr/>
        </p:nvSpPr>
        <p:spPr>
          <a:xfrm>
            <a:off x="1169025" y="1329475"/>
            <a:ext cx="6652500" cy="1231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The root component is the top-level component in a Vue application component </a:t>
            </a:r>
            <a:r>
              <a:rPr lang="en" sz="1700" b="1">
                <a:solidFill>
                  <a:schemeClr val="accent1"/>
                </a:solidFill>
                <a:latin typeface="Barlow Semi Condensed"/>
                <a:ea typeface="Barlow Semi Condensed"/>
                <a:cs typeface="Barlow Semi Condensed"/>
                <a:sym typeface="Barlow Semi Condensed"/>
              </a:rPr>
              <a:t>hierarchy</a:t>
            </a:r>
            <a:r>
              <a:rPr lang="en" sz="1700">
                <a:solidFill>
                  <a:schemeClr val="dk2"/>
                </a:solidFill>
                <a:latin typeface="Barlow Semi Condensed Medium"/>
                <a:ea typeface="Barlow Semi Condensed Medium"/>
                <a:cs typeface="Barlow Semi Condensed Medium"/>
                <a:sym typeface="Barlow Semi Condensed Medium"/>
              </a:rPr>
              <a:t>. It is the parent component that all other components are nested within, and it is created and mounted when the Vue instance is initialized.</a:t>
            </a:r>
            <a:endParaRPr/>
          </a:p>
        </p:txBody>
      </p:sp>
      <p:sp>
        <p:nvSpPr>
          <p:cNvPr id="2483" name="Google Shape;2483;p48"/>
          <p:cNvSpPr txBox="1">
            <a:spLocks noGrp="1"/>
          </p:cNvSpPr>
          <p:nvPr>
            <p:ph type="title" idx="4294967295"/>
          </p:nvPr>
        </p:nvSpPr>
        <p:spPr>
          <a:xfrm>
            <a:off x="1169025" y="833850"/>
            <a:ext cx="37053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Barlow Semi Condensed"/>
                <a:ea typeface="Barlow Semi Condensed"/>
                <a:cs typeface="Barlow Semi Condensed"/>
                <a:sym typeface="Barlow Semi Condensed"/>
              </a:rPr>
              <a:t>What is the root component?</a:t>
            </a:r>
            <a:endParaRPr sz="2000" b="1">
              <a:latin typeface="Barlow Semi Condensed"/>
              <a:ea typeface="Barlow Semi Condensed"/>
              <a:cs typeface="Barlow Semi Condensed"/>
              <a:sym typeface="Barlow Semi Condensed"/>
            </a:endParaRPr>
          </a:p>
        </p:txBody>
      </p:sp>
      <p:pic>
        <p:nvPicPr>
          <p:cNvPr id="2484" name="Google Shape;2484;p48"/>
          <p:cNvPicPr preferRelativeResize="0"/>
          <p:nvPr/>
        </p:nvPicPr>
        <p:blipFill>
          <a:blip r:embed="rId3">
            <a:alphaModFix/>
          </a:blip>
          <a:stretch>
            <a:fillRect/>
          </a:stretch>
        </p:blipFill>
        <p:spPr>
          <a:xfrm>
            <a:off x="2083900" y="2880975"/>
            <a:ext cx="2310850" cy="1766550"/>
          </a:xfrm>
          <a:prstGeom prst="rect">
            <a:avLst/>
          </a:prstGeom>
          <a:noFill/>
          <a:ln w="38100" cap="flat" cmpd="sng">
            <a:solidFill>
              <a:schemeClr val="accent1"/>
            </a:solidFill>
            <a:prstDash val="solid"/>
            <a:round/>
            <a:headEnd type="none" w="sm" len="sm"/>
            <a:tailEnd type="none" w="sm" len="sm"/>
          </a:ln>
        </p:spPr>
      </p:pic>
      <p:sp>
        <p:nvSpPr>
          <p:cNvPr id="2485" name="Google Shape;2485;p48"/>
          <p:cNvSpPr/>
          <p:nvPr/>
        </p:nvSpPr>
        <p:spPr>
          <a:xfrm>
            <a:off x="4860200" y="2832650"/>
            <a:ext cx="2199900" cy="1285800"/>
          </a:xfrm>
          <a:prstGeom prst="cloudCallout">
            <a:avLst>
              <a:gd name="adj1" fmla="val -55482"/>
              <a:gd name="adj2" fmla="val 6365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2"/>
                </a:solidFill>
              </a:rPr>
              <a:t>Single File Components (SFC)</a:t>
            </a:r>
            <a:endParaRPr i="1">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9"/>
        <p:cNvGrpSpPr/>
        <p:nvPr/>
      </p:nvGrpSpPr>
      <p:grpSpPr>
        <a:xfrm>
          <a:off x="0" y="0"/>
          <a:ext cx="0" cy="0"/>
          <a:chOff x="0" y="0"/>
          <a:chExt cx="0" cy="0"/>
        </a:xfrm>
      </p:grpSpPr>
      <p:sp>
        <p:nvSpPr>
          <p:cNvPr id="2490" name="Google Shape;2490;p49"/>
          <p:cNvSpPr txBox="1">
            <a:spLocks noGrp="1"/>
          </p:cNvSpPr>
          <p:nvPr>
            <p:ph type="title" idx="4294967295"/>
          </p:nvPr>
        </p:nvSpPr>
        <p:spPr>
          <a:xfrm>
            <a:off x="1169025" y="187525"/>
            <a:ext cx="37053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Application Instance</a:t>
            </a:r>
            <a:endParaRPr/>
          </a:p>
        </p:txBody>
      </p:sp>
      <p:pic>
        <p:nvPicPr>
          <p:cNvPr id="2491" name="Google Shape;2491;p49"/>
          <p:cNvPicPr preferRelativeResize="0"/>
          <p:nvPr/>
        </p:nvPicPr>
        <p:blipFill>
          <a:blip r:embed="rId3">
            <a:alphaModFix/>
          </a:blip>
          <a:stretch>
            <a:fillRect/>
          </a:stretch>
        </p:blipFill>
        <p:spPr>
          <a:xfrm>
            <a:off x="1170912" y="1076625"/>
            <a:ext cx="4211194" cy="1524896"/>
          </a:xfrm>
          <a:prstGeom prst="rect">
            <a:avLst/>
          </a:prstGeom>
          <a:noFill/>
          <a:ln w="38100" cap="flat" cmpd="sng">
            <a:solidFill>
              <a:schemeClr val="accent1"/>
            </a:solidFill>
            <a:prstDash val="solid"/>
            <a:round/>
            <a:headEnd type="none" w="sm" len="sm"/>
            <a:tailEnd type="none" w="sm" len="sm"/>
          </a:ln>
        </p:spPr>
      </p:pic>
      <p:cxnSp>
        <p:nvCxnSpPr>
          <p:cNvPr id="2492" name="Google Shape;2492;p49"/>
          <p:cNvCxnSpPr/>
          <p:nvPr/>
        </p:nvCxnSpPr>
        <p:spPr>
          <a:xfrm>
            <a:off x="4201677" y="1408978"/>
            <a:ext cx="1516500" cy="0"/>
          </a:xfrm>
          <a:prstGeom prst="straightConnector1">
            <a:avLst/>
          </a:prstGeom>
          <a:noFill/>
          <a:ln w="28575" cap="flat" cmpd="sng">
            <a:solidFill>
              <a:schemeClr val="accent1"/>
            </a:solidFill>
            <a:prstDash val="solid"/>
            <a:round/>
            <a:headEnd type="none" w="med" len="med"/>
            <a:tailEnd type="triangle" w="med" len="med"/>
          </a:ln>
        </p:spPr>
      </p:cxnSp>
      <p:sp>
        <p:nvSpPr>
          <p:cNvPr id="2493" name="Google Shape;2493;p49"/>
          <p:cNvSpPr txBox="1"/>
          <p:nvPr/>
        </p:nvSpPr>
        <p:spPr>
          <a:xfrm>
            <a:off x="5826650" y="1167975"/>
            <a:ext cx="23025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2"/>
                </a:solidFill>
                <a:latin typeface="Barlow Semi Condensed Medium"/>
                <a:ea typeface="Barlow Semi Condensed Medium"/>
                <a:cs typeface="Barlow Semi Condensed Medium"/>
                <a:sym typeface="Barlow Semi Condensed Medium"/>
              </a:rPr>
              <a:t>We are able to import the </a:t>
            </a:r>
            <a:r>
              <a:rPr lang="en" sz="1500" b="1">
                <a:solidFill>
                  <a:schemeClr val="dk2"/>
                </a:solidFill>
                <a:latin typeface="Barlow Semi Condensed"/>
                <a:ea typeface="Barlow Semi Condensed"/>
                <a:cs typeface="Barlow Semi Condensed"/>
                <a:sym typeface="Barlow Semi Condensed"/>
              </a:rPr>
              <a:t>createApp()</a:t>
            </a:r>
            <a:r>
              <a:rPr lang="en" sz="1500">
                <a:solidFill>
                  <a:schemeClr val="dk2"/>
                </a:solidFill>
                <a:latin typeface="Barlow Semi Condensed Medium"/>
                <a:ea typeface="Barlow Semi Condensed Medium"/>
                <a:cs typeface="Barlow Semi Condensed Medium"/>
                <a:sym typeface="Barlow Semi Condensed Medium"/>
              </a:rPr>
              <a:t> from the vue library and a </a:t>
            </a:r>
            <a:r>
              <a:rPr lang="en" sz="1500" b="1">
                <a:solidFill>
                  <a:schemeClr val="dk2"/>
                </a:solidFill>
                <a:latin typeface="Barlow Semi Condensed"/>
                <a:ea typeface="Barlow Semi Condensed"/>
                <a:cs typeface="Barlow Semi Condensed"/>
                <a:sym typeface="Barlow Semi Condensed"/>
              </a:rPr>
              <a:t>root componen</a:t>
            </a:r>
            <a:r>
              <a:rPr lang="en" sz="1500">
                <a:solidFill>
                  <a:schemeClr val="dk2"/>
                </a:solidFill>
                <a:latin typeface="Barlow Semi Condensed Medium"/>
                <a:ea typeface="Barlow Semi Condensed Medium"/>
                <a:cs typeface="Barlow Semi Condensed Medium"/>
                <a:sym typeface="Barlow Semi Condensed Medium"/>
              </a:rPr>
              <a:t>t (App.vue).</a:t>
            </a:r>
            <a:endParaRPr sz="1200"/>
          </a:p>
        </p:txBody>
      </p:sp>
      <p:cxnSp>
        <p:nvCxnSpPr>
          <p:cNvPr id="2494" name="Google Shape;2494;p49"/>
          <p:cNvCxnSpPr/>
          <p:nvPr/>
        </p:nvCxnSpPr>
        <p:spPr>
          <a:xfrm rot="10800000" flipH="1">
            <a:off x="3642217" y="1408734"/>
            <a:ext cx="2076000" cy="626700"/>
          </a:xfrm>
          <a:prstGeom prst="straightConnector1">
            <a:avLst/>
          </a:prstGeom>
          <a:noFill/>
          <a:ln w="28575" cap="flat" cmpd="sng">
            <a:solidFill>
              <a:schemeClr val="accent1"/>
            </a:solidFill>
            <a:prstDash val="solid"/>
            <a:round/>
            <a:headEnd type="none" w="med" len="med"/>
            <a:tailEnd type="triangle" w="med" len="med"/>
          </a:ln>
        </p:spPr>
      </p:cxnSp>
      <p:sp>
        <p:nvSpPr>
          <p:cNvPr id="2495" name="Google Shape;2495;p49"/>
          <p:cNvSpPr txBox="1"/>
          <p:nvPr/>
        </p:nvSpPr>
        <p:spPr>
          <a:xfrm>
            <a:off x="1023325" y="2601521"/>
            <a:ext cx="4506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a:solidFill>
                  <a:schemeClr val="dk2"/>
                </a:solidFill>
              </a:rPr>
              <a:t>This is inside the main.js file</a:t>
            </a:r>
            <a:endParaRPr sz="1500" i="1">
              <a:solidFill>
                <a:schemeClr val="dk2"/>
              </a:solidFill>
            </a:endParaRPr>
          </a:p>
        </p:txBody>
      </p:sp>
      <p:pic>
        <p:nvPicPr>
          <p:cNvPr id="2496" name="Google Shape;2496;p49"/>
          <p:cNvPicPr preferRelativeResize="0"/>
          <p:nvPr/>
        </p:nvPicPr>
        <p:blipFill>
          <a:blip r:embed="rId4">
            <a:alphaModFix/>
          </a:blip>
          <a:stretch>
            <a:fillRect/>
          </a:stretch>
        </p:blipFill>
        <p:spPr>
          <a:xfrm>
            <a:off x="3336850" y="3328449"/>
            <a:ext cx="2470299" cy="13881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0"/>
        <p:cNvGrpSpPr/>
        <p:nvPr/>
      </p:nvGrpSpPr>
      <p:grpSpPr>
        <a:xfrm>
          <a:off x="0" y="0"/>
          <a:ext cx="0" cy="0"/>
          <a:chOff x="0" y="0"/>
          <a:chExt cx="0" cy="0"/>
        </a:xfrm>
      </p:grpSpPr>
      <p:sp>
        <p:nvSpPr>
          <p:cNvPr id="2501" name="Google Shape;2501;p50"/>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File Components (SFC)</a:t>
            </a:r>
            <a:endParaRPr/>
          </a:p>
        </p:txBody>
      </p:sp>
      <p:sp>
        <p:nvSpPr>
          <p:cNvPr id="2502" name="Google Shape;2502;p50"/>
          <p:cNvSpPr txBox="1"/>
          <p:nvPr/>
        </p:nvSpPr>
        <p:spPr>
          <a:xfrm>
            <a:off x="1169025" y="881525"/>
            <a:ext cx="6769200" cy="96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In Vue.js, components are reusable, self-contained modules that encapsulate </a:t>
            </a:r>
            <a:r>
              <a:rPr lang="en" sz="1700" b="1">
                <a:solidFill>
                  <a:schemeClr val="dk2"/>
                </a:solidFill>
                <a:latin typeface="Barlow Semi Condensed"/>
                <a:ea typeface="Barlow Semi Condensed"/>
                <a:cs typeface="Barlow Semi Condensed"/>
                <a:sym typeface="Barlow Semi Condensed"/>
              </a:rPr>
              <a:t>HTML</a:t>
            </a:r>
            <a:r>
              <a:rPr lang="en" sz="1700">
                <a:solidFill>
                  <a:schemeClr val="dk2"/>
                </a:solidFill>
                <a:latin typeface="Barlow Semi Condensed Medium"/>
                <a:ea typeface="Barlow Semi Condensed Medium"/>
                <a:cs typeface="Barlow Semi Condensed Medium"/>
                <a:sym typeface="Barlow Semi Condensed Medium"/>
              </a:rPr>
              <a:t>, </a:t>
            </a:r>
            <a:r>
              <a:rPr lang="en" sz="1700" b="1">
                <a:solidFill>
                  <a:schemeClr val="dk2"/>
                </a:solidFill>
                <a:latin typeface="Barlow Semi Condensed"/>
                <a:ea typeface="Barlow Semi Condensed"/>
                <a:cs typeface="Barlow Semi Condensed"/>
                <a:sym typeface="Barlow Semi Condensed"/>
              </a:rPr>
              <a:t>CSS </a:t>
            </a:r>
            <a:r>
              <a:rPr lang="en" sz="1700">
                <a:solidFill>
                  <a:schemeClr val="dk2"/>
                </a:solidFill>
                <a:latin typeface="Barlow Semi Condensed Medium"/>
                <a:ea typeface="Barlow Semi Condensed Medium"/>
                <a:cs typeface="Barlow Semi Condensed Medium"/>
                <a:sym typeface="Barlow Semi Condensed Medium"/>
              </a:rPr>
              <a:t>and </a:t>
            </a:r>
            <a:r>
              <a:rPr lang="en" sz="1700" b="1">
                <a:solidFill>
                  <a:schemeClr val="dk2"/>
                </a:solidFill>
                <a:latin typeface="Barlow Semi Condensed"/>
                <a:ea typeface="Barlow Semi Condensed"/>
                <a:cs typeface="Barlow Semi Condensed"/>
                <a:sym typeface="Barlow Semi Condensed"/>
              </a:rPr>
              <a:t>JavaScript </a:t>
            </a:r>
            <a:r>
              <a:rPr lang="en" sz="1700">
                <a:solidFill>
                  <a:schemeClr val="dk2"/>
                </a:solidFill>
                <a:latin typeface="Barlow Semi Condensed Medium"/>
                <a:ea typeface="Barlow Semi Condensed Medium"/>
                <a:cs typeface="Barlow Semi Condensed Medium"/>
                <a:sym typeface="Barlow Semi Condensed Medium"/>
              </a:rPr>
              <a:t>logic. This is a fundamental concept in Vue.js and are essential to building complex user interfaces.</a:t>
            </a:r>
            <a:endParaRPr/>
          </a:p>
        </p:txBody>
      </p:sp>
      <p:sp>
        <p:nvSpPr>
          <p:cNvPr id="2503" name="Google Shape;2503;p50"/>
          <p:cNvSpPr txBox="1">
            <a:spLocks noGrp="1"/>
          </p:cNvSpPr>
          <p:nvPr>
            <p:ph type="title" idx="4294967295"/>
          </p:nvPr>
        </p:nvSpPr>
        <p:spPr>
          <a:xfrm>
            <a:off x="1169025" y="1969125"/>
            <a:ext cx="5011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Barlow Semi Condensed"/>
                <a:ea typeface="Barlow Semi Condensed"/>
                <a:cs typeface="Barlow Semi Condensed"/>
                <a:sym typeface="Barlow Semi Condensed"/>
              </a:rPr>
              <a:t>How do you define/create a component?</a:t>
            </a:r>
            <a:endParaRPr sz="2000" b="1">
              <a:latin typeface="Barlow Semi Condensed"/>
              <a:ea typeface="Barlow Semi Condensed"/>
              <a:cs typeface="Barlow Semi Condensed"/>
              <a:sym typeface="Barlow Semi Condensed"/>
            </a:endParaRPr>
          </a:p>
        </p:txBody>
      </p:sp>
      <p:sp>
        <p:nvSpPr>
          <p:cNvPr id="2504" name="Google Shape;2504;p50"/>
          <p:cNvSpPr txBox="1"/>
          <p:nvPr/>
        </p:nvSpPr>
        <p:spPr>
          <a:xfrm>
            <a:off x="1169025" y="2621175"/>
            <a:ext cx="4498800" cy="96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We typically define each Vue component in a dedicated component folder, with files that has the</a:t>
            </a:r>
            <a:r>
              <a:rPr lang="en" sz="1700" b="1">
                <a:solidFill>
                  <a:schemeClr val="dk2"/>
                </a:solidFill>
                <a:latin typeface="Barlow Semi Condensed"/>
                <a:ea typeface="Barlow Semi Condensed"/>
                <a:cs typeface="Barlow Semi Condensed"/>
                <a:sym typeface="Barlow Semi Condensed"/>
              </a:rPr>
              <a:t> </a:t>
            </a:r>
            <a:r>
              <a:rPr lang="en" sz="1700" b="1">
                <a:solidFill>
                  <a:schemeClr val="accent1"/>
                </a:solidFill>
                <a:latin typeface="Barlow Semi Condensed"/>
                <a:ea typeface="Barlow Semi Condensed"/>
                <a:cs typeface="Barlow Semi Condensed"/>
                <a:sym typeface="Barlow Semi Condensed"/>
              </a:rPr>
              <a:t>.vue</a:t>
            </a:r>
            <a:r>
              <a:rPr lang="en" sz="1700">
                <a:solidFill>
                  <a:schemeClr val="dk2"/>
                </a:solidFill>
                <a:latin typeface="Barlow Semi Condensed Medium"/>
                <a:ea typeface="Barlow Semi Condensed Medium"/>
                <a:cs typeface="Barlow Semi Condensed Medium"/>
                <a:sym typeface="Barlow Semi Condensed Medium"/>
              </a:rPr>
              <a:t> extension.</a:t>
            </a:r>
            <a:endParaRPr/>
          </a:p>
        </p:txBody>
      </p:sp>
      <p:pic>
        <p:nvPicPr>
          <p:cNvPr id="2505" name="Google Shape;2505;p50"/>
          <p:cNvPicPr preferRelativeResize="0"/>
          <p:nvPr/>
        </p:nvPicPr>
        <p:blipFill>
          <a:blip r:embed="rId3">
            <a:alphaModFix/>
          </a:blip>
          <a:stretch>
            <a:fillRect/>
          </a:stretch>
        </p:blipFill>
        <p:spPr>
          <a:xfrm>
            <a:off x="1490500" y="4205788"/>
            <a:ext cx="1685925" cy="333375"/>
          </a:xfrm>
          <a:prstGeom prst="rect">
            <a:avLst/>
          </a:prstGeom>
          <a:noFill/>
          <a:ln w="28575" cap="flat" cmpd="sng">
            <a:solidFill>
              <a:schemeClr val="accent1"/>
            </a:solidFill>
            <a:prstDash val="solid"/>
            <a:round/>
            <a:headEnd type="none" w="sm" len="sm"/>
            <a:tailEnd type="none" w="sm" len="sm"/>
          </a:ln>
        </p:spPr>
      </p:pic>
      <p:cxnSp>
        <p:nvCxnSpPr>
          <p:cNvPr id="2506" name="Google Shape;2506;p50"/>
          <p:cNvCxnSpPr/>
          <p:nvPr/>
        </p:nvCxnSpPr>
        <p:spPr>
          <a:xfrm>
            <a:off x="1589250" y="3562275"/>
            <a:ext cx="572700" cy="452100"/>
          </a:xfrm>
          <a:prstGeom prst="straightConnector1">
            <a:avLst/>
          </a:prstGeom>
          <a:noFill/>
          <a:ln w="28575" cap="flat" cmpd="sng">
            <a:solidFill>
              <a:schemeClr val="accent1"/>
            </a:solidFill>
            <a:prstDash val="solid"/>
            <a:round/>
            <a:headEnd type="none" w="med" len="med"/>
            <a:tailEnd type="triangle" w="med" len="med"/>
          </a:ln>
        </p:spPr>
      </p:cxnSp>
      <p:pic>
        <p:nvPicPr>
          <p:cNvPr id="2507" name="Google Shape;2507;p50"/>
          <p:cNvPicPr preferRelativeResize="0"/>
          <p:nvPr/>
        </p:nvPicPr>
        <p:blipFill>
          <a:blip r:embed="rId4">
            <a:alphaModFix/>
          </a:blip>
          <a:stretch>
            <a:fillRect/>
          </a:stretch>
        </p:blipFill>
        <p:spPr>
          <a:xfrm>
            <a:off x="6010575" y="2843950"/>
            <a:ext cx="2208950" cy="1641350"/>
          </a:xfrm>
          <a:prstGeom prst="rect">
            <a:avLst/>
          </a:prstGeom>
          <a:noFill/>
          <a:ln w="38100" cap="flat" cmpd="sng">
            <a:solidFill>
              <a:schemeClr val="accent1"/>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1"/>
        <p:cNvGrpSpPr/>
        <p:nvPr/>
      </p:nvGrpSpPr>
      <p:grpSpPr>
        <a:xfrm>
          <a:off x="0" y="0"/>
          <a:ext cx="0" cy="0"/>
          <a:chOff x="0" y="0"/>
          <a:chExt cx="0" cy="0"/>
        </a:xfrm>
      </p:grpSpPr>
      <p:sp>
        <p:nvSpPr>
          <p:cNvPr id="2512" name="Google Shape;2512;p51"/>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File Components (SFC)</a:t>
            </a:r>
            <a:endParaRPr/>
          </a:p>
        </p:txBody>
      </p:sp>
      <p:sp>
        <p:nvSpPr>
          <p:cNvPr id="2513" name="Google Shape;2513;p51"/>
          <p:cNvSpPr txBox="1">
            <a:spLocks noGrp="1"/>
          </p:cNvSpPr>
          <p:nvPr>
            <p:ph type="title" idx="4294967295"/>
          </p:nvPr>
        </p:nvSpPr>
        <p:spPr>
          <a:xfrm>
            <a:off x="1169024" y="833850"/>
            <a:ext cx="1809919"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Barlow Semi Condensed"/>
                <a:ea typeface="Barlow Semi Condensed"/>
                <a:cs typeface="Barlow Semi Condensed"/>
                <a:sym typeface="Barlow Semi Condensed"/>
              </a:rPr>
              <a:t>Template</a:t>
            </a:r>
            <a:endParaRPr sz="2000" b="1" dirty="0">
              <a:latin typeface="Barlow Semi Condensed"/>
              <a:ea typeface="Barlow Semi Condensed"/>
              <a:cs typeface="Barlow Semi Condensed"/>
              <a:sym typeface="Barlow Semi Condensed"/>
            </a:endParaRPr>
          </a:p>
        </p:txBody>
      </p:sp>
      <p:sp>
        <p:nvSpPr>
          <p:cNvPr id="2514" name="Google Shape;2514;p51"/>
          <p:cNvSpPr txBox="1"/>
          <p:nvPr/>
        </p:nvSpPr>
        <p:spPr>
          <a:xfrm>
            <a:off x="1239350" y="1283375"/>
            <a:ext cx="6769200" cy="1754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This is where you define the HTML structure of the component. It contains the markup and directives that control how the component is rendered.</a:t>
            </a:r>
            <a:endParaRPr sz="1700">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endParaRPr sz="1700">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This section can include plain HTML, as well as Vue.js directives that allow to bind data and dynamically update the component based on changes to that data.</a:t>
            </a:r>
            <a:endParaRPr sz="1700">
              <a:solidFill>
                <a:schemeClr val="dk2"/>
              </a:solidFill>
              <a:latin typeface="Barlow Semi Condensed Medium"/>
              <a:ea typeface="Barlow Semi Condensed Medium"/>
              <a:cs typeface="Barlow Semi Condensed Medium"/>
              <a:sym typeface="Barlow Semi Condensed Medium"/>
            </a:endParaRPr>
          </a:p>
        </p:txBody>
      </p:sp>
      <p:pic>
        <p:nvPicPr>
          <p:cNvPr id="2515" name="Google Shape;2515;p51"/>
          <p:cNvPicPr preferRelativeResize="0"/>
          <p:nvPr/>
        </p:nvPicPr>
        <p:blipFill>
          <a:blip r:embed="rId3">
            <a:alphaModFix/>
          </a:blip>
          <a:stretch>
            <a:fillRect/>
          </a:stretch>
        </p:blipFill>
        <p:spPr>
          <a:xfrm>
            <a:off x="1309675" y="3278550"/>
            <a:ext cx="3200400" cy="1304925"/>
          </a:xfrm>
          <a:prstGeom prst="rect">
            <a:avLst/>
          </a:prstGeom>
          <a:noFill/>
          <a:ln w="38100" cap="flat" cmpd="sng">
            <a:solidFill>
              <a:schemeClr val="accent1"/>
            </a:solidFill>
            <a:prstDash val="solid"/>
            <a:round/>
            <a:headEnd type="none" w="sm" len="sm"/>
            <a:tailEnd type="none" w="sm" len="sm"/>
          </a:ln>
        </p:spPr>
      </p:pic>
      <p:sp>
        <p:nvSpPr>
          <p:cNvPr id="2516" name="Google Shape;2516;p51"/>
          <p:cNvSpPr txBox="1"/>
          <p:nvPr/>
        </p:nvSpPr>
        <p:spPr>
          <a:xfrm>
            <a:off x="5416725" y="3278550"/>
            <a:ext cx="2722500" cy="110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 sz="1500">
                <a:solidFill>
                  <a:schemeClr val="dk2"/>
                </a:solidFill>
                <a:latin typeface="Barlow Semi Condensed Medium"/>
                <a:ea typeface="Barlow Semi Condensed Medium"/>
                <a:cs typeface="Barlow Semi Condensed Medium"/>
                <a:sym typeface="Barlow Semi Condensed Medium"/>
              </a:rPr>
              <a:t>“</a:t>
            </a:r>
            <a:r>
              <a:rPr lang="en" sz="1500" b="1">
                <a:solidFill>
                  <a:schemeClr val="dk2"/>
                </a:solidFill>
                <a:latin typeface="Barlow Semi Condensed"/>
                <a:ea typeface="Barlow Semi Condensed"/>
                <a:cs typeface="Barlow Semi Condensed"/>
                <a:sym typeface="Barlow Semi Condensed"/>
              </a:rPr>
              <a:t>{{ }}</a:t>
            </a:r>
            <a:r>
              <a:rPr lang="en" sz="1500">
                <a:solidFill>
                  <a:schemeClr val="dk2"/>
                </a:solidFill>
                <a:latin typeface="Barlow Semi Condensed Medium"/>
                <a:ea typeface="Barlow Semi Condensed Medium"/>
                <a:cs typeface="Barlow Semi Condensed Medium"/>
                <a:sym typeface="Barlow Semi Condensed Medium"/>
              </a:rPr>
              <a:t>” are used for data binding, also known as interpolation. We are defining the “</a:t>
            </a:r>
            <a:r>
              <a:rPr lang="en" sz="1500" b="1">
                <a:solidFill>
                  <a:schemeClr val="dk2"/>
                </a:solidFill>
                <a:latin typeface="Barlow Semi Condensed"/>
                <a:ea typeface="Barlow Semi Condensed"/>
                <a:cs typeface="Barlow Semi Condensed"/>
                <a:sym typeface="Barlow Semi Condensed"/>
              </a:rPr>
              <a:t>title</a:t>
            </a:r>
            <a:r>
              <a:rPr lang="en" sz="1500">
                <a:solidFill>
                  <a:schemeClr val="dk2"/>
                </a:solidFill>
                <a:latin typeface="Barlow Semi Condensed Medium"/>
                <a:ea typeface="Barlow Semi Condensed Medium"/>
                <a:cs typeface="Barlow Semi Condensed Medium"/>
                <a:sym typeface="Barlow Semi Condensed Medium"/>
              </a:rPr>
              <a:t>” property inside the </a:t>
            </a:r>
            <a:r>
              <a:rPr lang="en" sz="1500" b="1">
                <a:solidFill>
                  <a:schemeClr val="dk2"/>
                </a:solidFill>
                <a:latin typeface="Barlow Semi Condensed"/>
                <a:ea typeface="Barlow Semi Condensed"/>
                <a:cs typeface="Barlow Semi Condensed"/>
                <a:sym typeface="Barlow Semi Condensed"/>
              </a:rPr>
              <a:t>&lt;script&gt;&lt;/script&gt;</a:t>
            </a:r>
            <a:r>
              <a:rPr lang="en" sz="1500">
                <a:solidFill>
                  <a:schemeClr val="dk2"/>
                </a:solidFill>
                <a:latin typeface="Barlow Semi Condensed Medium"/>
                <a:ea typeface="Barlow Semi Condensed Medium"/>
                <a:cs typeface="Barlow Semi Condensed Medium"/>
                <a:sym typeface="Barlow Semi Condensed Medium"/>
              </a:rPr>
              <a:t>.</a:t>
            </a:r>
            <a:endParaRPr sz="1500">
              <a:solidFill>
                <a:schemeClr val="dk2"/>
              </a:solidFill>
              <a:latin typeface="Barlow Semi Condensed Medium"/>
              <a:ea typeface="Barlow Semi Condensed Medium"/>
              <a:cs typeface="Barlow Semi Condensed Medium"/>
              <a:sym typeface="Barlow Semi Condensed Medium"/>
            </a:endParaRPr>
          </a:p>
        </p:txBody>
      </p:sp>
      <p:cxnSp>
        <p:nvCxnSpPr>
          <p:cNvPr id="2517" name="Google Shape;2517;p51"/>
          <p:cNvCxnSpPr/>
          <p:nvPr/>
        </p:nvCxnSpPr>
        <p:spPr>
          <a:xfrm>
            <a:off x="4100725" y="3542175"/>
            <a:ext cx="1195500" cy="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34"/>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Prerequisites / Setup</a:t>
            </a:r>
            <a:endParaRPr/>
          </a:p>
        </p:txBody>
      </p:sp>
      <p:sp>
        <p:nvSpPr>
          <p:cNvPr id="1874" name="Google Shape;1874;p34"/>
          <p:cNvSpPr txBox="1">
            <a:spLocks noGrp="1"/>
          </p:cNvSpPr>
          <p:nvPr>
            <p:ph type="subTitle" idx="1"/>
          </p:nvPr>
        </p:nvSpPr>
        <p:spPr>
          <a:xfrm>
            <a:off x="1237000" y="936475"/>
            <a:ext cx="6990300" cy="2537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solidFill>
                  <a:schemeClr val="dk2"/>
                </a:solidFill>
              </a:rPr>
              <a:t>All content for this course will be accessible through the Github repository. </a:t>
            </a:r>
            <a:r>
              <a:rPr lang="en" sz="1700" b="1">
                <a:solidFill>
                  <a:schemeClr val="dk2"/>
                </a:solidFill>
                <a:latin typeface="Barlow Semi Condensed"/>
                <a:ea typeface="Barlow Semi Condensed"/>
                <a:cs typeface="Barlow Semi Condensed"/>
                <a:sym typeface="Barlow Semi Condensed"/>
              </a:rPr>
              <a:t>Fork </a:t>
            </a:r>
            <a:r>
              <a:rPr lang="en" sz="1700">
                <a:solidFill>
                  <a:schemeClr val="dk2"/>
                </a:solidFill>
              </a:rPr>
              <a:t>and </a:t>
            </a:r>
            <a:r>
              <a:rPr lang="en" sz="1700" b="1">
                <a:solidFill>
                  <a:schemeClr val="dk2"/>
                </a:solidFill>
                <a:latin typeface="Barlow Semi Condensed"/>
                <a:ea typeface="Barlow Semi Condensed"/>
                <a:cs typeface="Barlow Semi Condensed"/>
                <a:sym typeface="Barlow Semi Condensed"/>
              </a:rPr>
              <a:t>Clone </a:t>
            </a:r>
            <a:r>
              <a:rPr lang="en" sz="1700">
                <a:solidFill>
                  <a:schemeClr val="dk2"/>
                </a:solidFill>
              </a:rPr>
              <a:t>the repo to retrieve the starters and documentation for this lesson.</a:t>
            </a:r>
            <a:endParaRPr sz="1700">
              <a:solidFill>
                <a:schemeClr val="dk2"/>
              </a:solidFill>
            </a:endParaRPr>
          </a:p>
          <a:p>
            <a:pPr marL="0" lvl="0" indent="0" algn="just" rtl="0">
              <a:spcBef>
                <a:spcPts val="0"/>
              </a:spcBef>
              <a:spcAft>
                <a:spcPts val="0"/>
              </a:spcAft>
              <a:buNone/>
            </a:pPr>
            <a:endParaRPr sz="1700">
              <a:solidFill>
                <a:schemeClr val="dk2"/>
              </a:solidFill>
            </a:endParaRPr>
          </a:p>
          <a:p>
            <a:pPr marL="0" lvl="0" indent="0" algn="just" rtl="0">
              <a:spcBef>
                <a:spcPts val="0"/>
              </a:spcBef>
              <a:spcAft>
                <a:spcPts val="0"/>
              </a:spcAft>
              <a:buNone/>
            </a:pPr>
            <a:r>
              <a:rPr lang="en" sz="1700">
                <a:solidFill>
                  <a:schemeClr val="dk2"/>
                </a:solidFill>
              </a:rPr>
              <a:t>Repository Link: </a:t>
            </a:r>
            <a:r>
              <a:rPr lang="en" sz="1700" u="sng">
                <a:solidFill>
                  <a:schemeClr val="hlink"/>
                </a:solidFill>
                <a:hlinkClick r:id="rId3"/>
              </a:rPr>
              <a:t>https://github.com/SamLpt/research-project-sam</a:t>
            </a:r>
            <a:r>
              <a:rPr lang="en" sz="1700">
                <a:solidFill>
                  <a:schemeClr val="dk2"/>
                </a:solidFill>
              </a:rPr>
              <a:t> </a:t>
            </a:r>
            <a:endParaRPr sz="1700">
              <a:solidFill>
                <a:schemeClr val="dk2"/>
              </a:solidFill>
            </a:endParaRPr>
          </a:p>
          <a:p>
            <a:pPr marL="457200" lvl="0" indent="0" algn="just" rtl="0">
              <a:spcBef>
                <a:spcPts val="0"/>
              </a:spcBef>
              <a:spcAft>
                <a:spcPts val="0"/>
              </a:spcAft>
              <a:buNone/>
            </a:pPr>
            <a:endParaRPr sz="1700">
              <a:solidFill>
                <a:schemeClr val="dk2"/>
              </a:solidFill>
            </a:endParaRPr>
          </a:p>
          <a:p>
            <a:pPr marL="914400" lvl="0" indent="-336550" algn="just" rtl="0">
              <a:spcBef>
                <a:spcPts val="0"/>
              </a:spcBef>
              <a:spcAft>
                <a:spcPts val="0"/>
              </a:spcAft>
              <a:buClr>
                <a:schemeClr val="dk2"/>
              </a:buClr>
              <a:buSzPts val="1700"/>
              <a:buChar char="❏"/>
            </a:pPr>
            <a:r>
              <a:rPr lang="en" sz="1700">
                <a:solidFill>
                  <a:schemeClr val="dk2"/>
                </a:solidFill>
              </a:rPr>
              <a:t>Documentation (Videos, etc…)</a:t>
            </a:r>
            <a:endParaRPr sz="1700">
              <a:solidFill>
                <a:schemeClr val="dk2"/>
              </a:solidFill>
            </a:endParaRPr>
          </a:p>
          <a:p>
            <a:pPr marL="914400" lvl="0" indent="-336550" algn="just" rtl="0">
              <a:spcBef>
                <a:spcPts val="0"/>
              </a:spcBef>
              <a:spcAft>
                <a:spcPts val="0"/>
              </a:spcAft>
              <a:buClr>
                <a:schemeClr val="dk2"/>
              </a:buClr>
              <a:buSzPts val="1700"/>
              <a:buChar char="❏"/>
            </a:pPr>
            <a:r>
              <a:rPr lang="en" sz="1700">
                <a:solidFill>
                  <a:schemeClr val="dk2"/>
                </a:solidFill>
              </a:rPr>
              <a:t>PowerPoint Presentation</a:t>
            </a:r>
            <a:endParaRPr sz="1700">
              <a:solidFill>
                <a:schemeClr val="dk2"/>
              </a:solidFill>
            </a:endParaRPr>
          </a:p>
          <a:p>
            <a:pPr marL="914400" lvl="0" indent="-336550" algn="just" rtl="0">
              <a:spcBef>
                <a:spcPts val="0"/>
              </a:spcBef>
              <a:spcAft>
                <a:spcPts val="0"/>
              </a:spcAft>
              <a:buClr>
                <a:schemeClr val="dk2"/>
              </a:buClr>
              <a:buSzPts val="1700"/>
              <a:buChar char="❏"/>
            </a:pPr>
            <a:r>
              <a:rPr lang="en" sz="1700">
                <a:solidFill>
                  <a:schemeClr val="dk2"/>
                </a:solidFill>
              </a:rPr>
              <a:t>Review Activity Folder (Starter and Instructions)</a:t>
            </a:r>
            <a:endParaRPr sz="1700">
              <a:solidFill>
                <a:schemeClr val="dk2"/>
              </a:solidFill>
            </a:endParaRPr>
          </a:p>
          <a:p>
            <a:pPr marL="914400" lvl="0" indent="-336550" algn="just" rtl="0">
              <a:spcBef>
                <a:spcPts val="0"/>
              </a:spcBef>
              <a:spcAft>
                <a:spcPts val="0"/>
              </a:spcAft>
              <a:buClr>
                <a:schemeClr val="dk2"/>
              </a:buClr>
              <a:buSzPts val="1700"/>
              <a:buChar char="❏"/>
            </a:pPr>
            <a:r>
              <a:rPr lang="en" sz="1700">
                <a:solidFill>
                  <a:schemeClr val="dk2"/>
                </a:solidFill>
              </a:rPr>
              <a:t>Solutions Folder (Demo and Activity)</a:t>
            </a:r>
            <a:endParaRPr sz="1700">
              <a:solidFill>
                <a:schemeClr val="dk2"/>
              </a:solidFill>
            </a:endParaRPr>
          </a:p>
        </p:txBody>
      </p:sp>
      <p:pic>
        <p:nvPicPr>
          <p:cNvPr id="1875" name="Google Shape;1875;p34"/>
          <p:cNvPicPr preferRelativeResize="0"/>
          <p:nvPr/>
        </p:nvPicPr>
        <p:blipFill>
          <a:blip r:embed="rId4">
            <a:alphaModFix/>
          </a:blip>
          <a:stretch>
            <a:fillRect/>
          </a:stretch>
        </p:blipFill>
        <p:spPr>
          <a:xfrm>
            <a:off x="4015975" y="3817050"/>
            <a:ext cx="875699" cy="875699"/>
          </a:xfrm>
          <a:prstGeom prst="rect">
            <a:avLst/>
          </a:prstGeom>
          <a:noFill/>
          <a:ln>
            <a:noFill/>
          </a:ln>
        </p:spPr>
      </p:pic>
      <p:pic>
        <p:nvPicPr>
          <p:cNvPr id="1876" name="Google Shape;1876;p34"/>
          <p:cNvPicPr preferRelativeResize="0"/>
          <p:nvPr/>
        </p:nvPicPr>
        <p:blipFill>
          <a:blip r:embed="rId5">
            <a:alphaModFix/>
          </a:blip>
          <a:stretch>
            <a:fillRect/>
          </a:stretch>
        </p:blipFill>
        <p:spPr>
          <a:xfrm>
            <a:off x="2575150" y="3854513"/>
            <a:ext cx="923426" cy="800775"/>
          </a:xfrm>
          <a:prstGeom prst="rect">
            <a:avLst/>
          </a:prstGeom>
          <a:noFill/>
          <a:ln>
            <a:noFill/>
          </a:ln>
        </p:spPr>
      </p:pic>
      <p:pic>
        <p:nvPicPr>
          <p:cNvPr id="1877" name="Google Shape;1877;p34"/>
          <p:cNvPicPr preferRelativeResize="0"/>
          <p:nvPr/>
        </p:nvPicPr>
        <p:blipFill>
          <a:blip r:embed="rId6">
            <a:alphaModFix/>
          </a:blip>
          <a:stretch>
            <a:fillRect/>
          </a:stretch>
        </p:blipFill>
        <p:spPr>
          <a:xfrm>
            <a:off x="5409076" y="3907699"/>
            <a:ext cx="1480083" cy="576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52"/>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File Components (SFC)</a:t>
            </a:r>
            <a:endParaRPr/>
          </a:p>
        </p:txBody>
      </p:sp>
      <p:sp>
        <p:nvSpPr>
          <p:cNvPr id="2523" name="Google Shape;2523;p52"/>
          <p:cNvSpPr txBox="1">
            <a:spLocks noGrp="1"/>
          </p:cNvSpPr>
          <p:nvPr>
            <p:ph type="title" idx="4294967295"/>
          </p:nvPr>
        </p:nvSpPr>
        <p:spPr>
          <a:xfrm>
            <a:off x="1169025" y="833850"/>
            <a:ext cx="1434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Barlow Semi Condensed"/>
                <a:ea typeface="Barlow Semi Condensed"/>
                <a:cs typeface="Barlow Semi Condensed"/>
                <a:sym typeface="Barlow Semi Condensed"/>
              </a:rPr>
              <a:t>Script Block</a:t>
            </a:r>
            <a:endParaRPr sz="2000" b="1">
              <a:latin typeface="Barlow Semi Condensed"/>
              <a:ea typeface="Barlow Semi Condensed"/>
              <a:cs typeface="Barlow Semi Condensed"/>
              <a:sym typeface="Barlow Semi Condensed"/>
            </a:endParaRPr>
          </a:p>
        </p:txBody>
      </p:sp>
      <p:sp>
        <p:nvSpPr>
          <p:cNvPr id="2524" name="Google Shape;2524;p52"/>
          <p:cNvSpPr txBox="1"/>
          <p:nvPr/>
        </p:nvSpPr>
        <p:spPr>
          <a:xfrm>
            <a:off x="1187400" y="1283375"/>
            <a:ext cx="4138800" cy="1231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It’s where you define the logic and behavior of the component using JavaScript code. You are able to define a Vue.js component using the ‘Vue.component()’ or ‘</a:t>
            </a:r>
            <a:r>
              <a:rPr lang="en" sz="1700" b="1">
                <a:solidFill>
                  <a:schemeClr val="accent1"/>
                </a:solidFill>
                <a:latin typeface="Barlow Semi Condensed"/>
                <a:ea typeface="Barlow Semi Condensed"/>
                <a:cs typeface="Barlow Semi Condensed"/>
                <a:sym typeface="Barlow Semi Condensed"/>
              </a:rPr>
              <a:t>export default</a:t>
            </a:r>
            <a:r>
              <a:rPr lang="en" sz="1700">
                <a:solidFill>
                  <a:schemeClr val="dk2"/>
                </a:solidFill>
                <a:latin typeface="Barlow Semi Condensed Medium"/>
                <a:ea typeface="Barlow Semi Condensed Medium"/>
                <a:cs typeface="Barlow Semi Condensed Medium"/>
                <a:sym typeface="Barlow Semi Condensed Medium"/>
              </a:rPr>
              <a:t>’ syntax.</a:t>
            </a:r>
            <a:endParaRPr sz="1700">
              <a:solidFill>
                <a:schemeClr val="dk2"/>
              </a:solidFill>
              <a:latin typeface="Barlow Semi Condensed Medium"/>
              <a:ea typeface="Barlow Semi Condensed Medium"/>
              <a:cs typeface="Barlow Semi Condensed Medium"/>
              <a:sym typeface="Barlow Semi Condensed Medium"/>
            </a:endParaRPr>
          </a:p>
        </p:txBody>
      </p:sp>
      <p:sp>
        <p:nvSpPr>
          <p:cNvPr id="2525" name="Google Shape;2525;p52"/>
          <p:cNvSpPr txBox="1">
            <a:spLocks noGrp="1"/>
          </p:cNvSpPr>
          <p:nvPr>
            <p:ph type="title" idx="4294967295"/>
          </p:nvPr>
        </p:nvSpPr>
        <p:spPr>
          <a:xfrm>
            <a:off x="1169025" y="2635425"/>
            <a:ext cx="2590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latin typeface="Barlow Semi Condensed"/>
                <a:ea typeface="Barlow Semi Condensed"/>
                <a:cs typeface="Barlow Semi Condensed"/>
                <a:sym typeface="Barlow Semi Condensed"/>
              </a:rPr>
              <a:t>What is the export default?</a:t>
            </a:r>
            <a:endParaRPr sz="1700" b="1">
              <a:latin typeface="Barlow Semi Condensed"/>
              <a:ea typeface="Barlow Semi Condensed"/>
              <a:cs typeface="Barlow Semi Condensed"/>
              <a:sym typeface="Barlow Semi Condensed"/>
            </a:endParaRPr>
          </a:p>
        </p:txBody>
      </p:sp>
      <p:sp>
        <p:nvSpPr>
          <p:cNvPr id="2526" name="Google Shape;2526;p52"/>
          <p:cNvSpPr txBox="1"/>
          <p:nvPr/>
        </p:nvSpPr>
        <p:spPr>
          <a:xfrm>
            <a:off x="1187400" y="3094975"/>
            <a:ext cx="3815700" cy="1493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This syntax is used to export a Vue.js component from a Single File Component. It allows you to define the component’s properties, data, methods, and other object literals.</a:t>
            </a:r>
            <a:endParaRPr sz="1700">
              <a:solidFill>
                <a:schemeClr val="dk2"/>
              </a:solidFill>
              <a:latin typeface="Barlow Semi Condensed Medium"/>
              <a:ea typeface="Barlow Semi Condensed Medium"/>
              <a:cs typeface="Barlow Semi Condensed Medium"/>
              <a:sym typeface="Barlow Semi Condensed Medium"/>
            </a:endParaRPr>
          </a:p>
        </p:txBody>
      </p:sp>
      <p:pic>
        <p:nvPicPr>
          <p:cNvPr id="2527" name="Google Shape;2527;p52"/>
          <p:cNvPicPr preferRelativeResize="0"/>
          <p:nvPr/>
        </p:nvPicPr>
        <p:blipFill>
          <a:blip r:embed="rId3">
            <a:alphaModFix/>
          </a:blip>
          <a:stretch>
            <a:fillRect/>
          </a:stretch>
        </p:blipFill>
        <p:spPr>
          <a:xfrm>
            <a:off x="5612000" y="1409850"/>
            <a:ext cx="2548925" cy="2931875"/>
          </a:xfrm>
          <a:prstGeom prst="rect">
            <a:avLst/>
          </a:prstGeom>
          <a:noFill/>
          <a:ln w="38100" cap="flat" cmpd="sng">
            <a:solidFill>
              <a:schemeClr val="accent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1"/>
        <p:cNvGrpSpPr/>
        <p:nvPr/>
      </p:nvGrpSpPr>
      <p:grpSpPr>
        <a:xfrm>
          <a:off x="0" y="0"/>
          <a:ext cx="0" cy="0"/>
          <a:chOff x="0" y="0"/>
          <a:chExt cx="0" cy="0"/>
        </a:xfrm>
      </p:grpSpPr>
      <p:sp>
        <p:nvSpPr>
          <p:cNvPr id="2532" name="Google Shape;2532;p53"/>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File Components (SFC)</a:t>
            </a:r>
            <a:endParaRPr/>
          </a:p>
        </p:txBody>
      </p:sp>
      <p:sp>
        <p:nvSpPr>
          <p:cNvPr id="2533" name="Google Shape;2533;p53"/>
          <p:cNvSpPr txBox="1">
            <a:spLocks noGrp="1"/>
          </p:cNvSpPr>
          <p:nvPr>
            <p:ph type="title" idx="4294967295"/>
          </p:nvPr>
        </p:nvSpPr>
        <p:spPr>
          <a:xfrm>
            <a:off x="1169025" y="833850"/>
            <a:ext cx="1434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Barlow Semi Condensed"/>
                <a:ea typeface="Barlow Semi Condensed"/>
                <a:cs typeface="Barlow Semi Condensed"/>
                <a:sym typeface="Barlow Semi Condensed"/>
              </a:rPr>
              <a:t>Script Block</a:t>
            </a:r>
            <a:endParaRPr sz="2000" b="1">
              <a:latin typeface="Barlow Semi Condensed"/>
              <a:ea typeface="Barlow Semi Condensed"/>
              <a:cs typeface="Barlow Semi Condensed"/>
              <a:sym typeface="Barlow Semi Condensed"/>
            </a:endParaRPr>
          </a:p>
        </p:txBody>
      </p:sp>
      <p:graphicFrame>
        <p:nvGraphicFramePr>
          <p:cNvPr id="2534" name="Google Shape;2534;p53"/>
          <p:cNvGraphicFramePr/>
          <p:nvPr/>
        </p:nvGraphicFramePr>
        <p:xfrm>
          <a:off x="995213" y="2854500"/>
          <a:ext cx="7484075" cy="1863010"/>
        </p:xfrm>
        <a:graphic>
          <a:graphicData uri="http://schemas.openxmlformats.org/drawingml/2006/table">
            <a:tbl>
              <a:tblPr>
                <a:noFill/>
                <a:tableStyleId>{284814DF-7BC8-416C-B7A1-E5583B5E883A}</a:tableStyleId>
              </a:tblPr>
              <a:tblGrid>
                <a:gridCol w="1483450">
                  <a:extLst>
                    <a:ext uri="{9D8B030D-6E8A-4147-A177-3AD203B41FA5}">
                      <a16:colId xmlns:a16="http://schemas.microsoft.com/office/drawing/2014/main" val="20000"/>
                    </a:ext>
                  </a:extLst>
                </a:gridCol>
                <a:gridCol w="6000625">
                  <a:extLst>
                    <a:ext uri="{9D8B030D-6E8A-4147-A177-3AD203B41FA5}">
                      <a16:colId xmlns:a16="http://schemas.microsoft.com/office/drawing/2014/main" val="20001"/>
                    </a:ext>
                  </a:extLst>
                </a:gridCol>
              </a:tblGrid>
              <a:tr h="217150">
                <a:tc>
                  <a:txBody>
                    <a:bodyPr/>
                    <a:lstStyle/>
                    <a:p>
                      <a:pPr marL="0" lvl="0" indent="0" algn="l" rtl="0">
                        <a:spcBef>
                          <a:spcPts val="0"/>
                        </a:spcBef>
                        <a:spcAft>
                          <a:spcPts val="0"/>
                        </a:spcAft>
                        <a:buNone/>
                      </a:pPr>
                      <a:endParaRPr sz="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777200">
                <a:tc>
                  <a:txBody>
                    <a:bodyPr/>
                    <a:lstStyle/>
                    <a:p>
                      <a:pPr marL="0" lvl="0" indent="0" algn="l" rtl="0">
                        <a:spcBef>
                          <a:spcPts val="0"/>
                        </a:spcBef>
                        <a:spcAft>
                          <a:spcPts val="0"/>
                        </a:spcAft>
                        <a:buNone/>
                      </a:pPr>
                      <a:r>
                        <a:rPr lang="en"/>
                        <a:t>data() {</a:t>
                      </a:r>
                      <a:endParaRPr/>
                    </a:p>
                    <a:p>
                      <a:pPr marL="0" lvl="0" indent="0" algn="l" rtl="0">
                        <a:spcBef>
                          <a:spcPts val="0"/>
                        </a:spcBef>
                        <a:spcAft>
                          <a:spcPts val="0"/>
                        </a:spcAft>
                        <a:buNone/>
                      </a:pPr>
                      <a:r>
                        <a:rPr lang="en"/>
                        <a:t>   return {}</a:t>
                      </a:r>
                      <a:endParaRPr/>
                    </a:p>
                    <a:p>
                      <a:pPr marL="0" lvl="0" indent="0" algn="l" rtl="0">
                        <a:spcBef>
                          <a:spcPts val="0"/>
                        </a:spcBef>
                        <a:spcAft>
                          <a:spcPts val="0"/>
                        </a:spcAft>
                        <a:buNone/>
                      </a:pPr>
                      <a:r>
                        <a:rPr lang="en"/>
                        <a:t>}</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300"/>
                        <a:t>This is the object that contains the components data. It should be a function that returns an object, in order to ensure that each component instance has its own independent copy of data.</a:t>
                      </a:r>
                      <a:endParaRPr sz="13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computed : {}</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a:t>Used to define computed properties. They are values that are derived from the component’s data, and are automatically updated whenever the data changes.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535" name="Google Shape;2535;p53"/>
          <p:cNvSpPr txBox="1">
            <a:spLocks noGrp="1"/>
          </p:cNvSpPr>
          <p:nvPr>
            <p:ph type="title" idx="4294967295"/>
          </p:nvPr>
        </p:nvSpPr>
        <p:spPr>
          <a:xfrm>
            <a:off x="1169025" y="1295000"/>
            <a:ext cx="3423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latin typeface="Barlow Semi Condensed"/>
                <a:ea typeface="Barlow Semi Condensed"/>
                <a:cs typeface="Barlow Semi Condensed"/>
                <a:sym typeface="Barlow Semi Condensed"/>
              </a:rPr>
              <a:t>What are these Object Literals?</a:t>
            </a:r>
            <a:endParaRPr sz="1700" b="1">
              <a:latin typeface="Barlow Semi Condensed"/>
              <a:ea typeface="Barlow Semi Condensed"/>
              <a:cs typeface="Barlow Semi Condensed"/>
              <a:sym typeface="Barlow Semi Condensed"/>
            </a:endParaRPr>
          </a:p>
        </p:txBody>
      </p:sp>
      <p:sp>
        <p:nvSpPr>
          <p:cNvPr id="2536" name="Google Shape;2536;p53"/>
          <p:cNvSpPr txBox="1"/>
          <p:nvPr/>
        </p:nvSpPr>
        <p:spPr>
          <a:xfrm>
            <a:off x="1169025" y="1688575"/>
            <a:ext cx="6930000" cy="96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They are used to define the </a:t>
            </a:r>
            <a:r>
              <a:rPr lang="en" sz="1700" b="1">
                <a:solidFill>
                  <a:schemeClr val="dk2"/>
                </a:solidFill>
                <a:latin typeface="Barlow Semi Condensed"/>
                <a:ea typeface="Barlow Semi Condensed"/>
                <a:cs typeface="Barlow Semi Condensed"/>
                <a:sym typeface="Barlow Semi Condensed"/>
              </a:rPr>
              <a:t>properties </a:t>
            </a:r>
            <a:r>
              <a:rPr lang="en" sz="1700">
                <a:solidFill>
                  <a:schemeClr val="dk2"/>
                </a:solidFill>
                <a:latin typeface="Barlow Semi Condensed Medium"/>
                <a:ea typeface="Barlow Semi Condensed Medium"/>
                <a:cs typeface="Barlow Semi Condensed Medium"/>
                <a:sym typeface="Barlow Semi Condensed Medium"/>
              </a:rPr>
              <a:t>and </a:t>
            </a:r>
            <a:r>
              <a:rPr lang="en" sz="1700" b="1">
                <a:solidFill>
                  <a:schemeClr val="dk2"/>
                </a:solidFill>
                <a:latin typeface="Barlow Semi Condensed"/>
                <a:ea typeface="Barlow Semi Condensed"/>
                <a:cs typeface="Barlow Semi Condensed"/>
                <a:sym typeface="Barlow Semi Condensed"/>
              </a:rPr>
              <a:t>behavior </a:t>
            </a:r>
            <a:r>
              <a:rPr lang="en" sz="1700">
                <a:solidFill>
                  <a:schemeClr val="dk2"/>
                </a:solidFill>
                <a:latin typeface="Barlow Semi Condensed Medium"/>
                <a:ea typeface="Barlow Semi Condensed Medium"/>
                <a:cs typeface="Barlow Semi Condensed Medium"/>
                <a:sym typeface="Barlow Semi Condensed Medium"/>
              </a:rPr>
              <a:t>of a component. They are simply JavaScript objects that contain key-value pairs. Here are a few common ones:</a:t>
            </a:r>
            <a:endParaRPr sz="1700">
              <a:solidFill>
                <a:schemeClr val="dk2"/>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0"/>
        <p:cNvGrpSpPr/>
        <p:nvPr/>
      </p:nvGrpSpPr>
      <p:grpSpPr>
        <a:xfrm>
          <a:off x="0" y="0"/>
          <a:ext cx="0" cy="0"/>
          <a:chOff x="0" y="0"/>
          <a:chExt cx="0" cy="0"/>
        </a:xfrm>
      </p:grpSpPr>
      <p:sp>
        <p:nvSpPr>
          <p:cNvPr id="2541" name="Google Shape;2541;p54"/>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File Components (SFC)</a:t>
            </a:r>
            <a:endParaRPr/>
          </a:p>
        </p:txBody>
      </p:sp>
      <p:sp>
        <p:nvSpPr>
          <p:cNvPr id="2542" name="Google Shape;2542;p54"/>
          <p:cNvSpPr txBox="1">
            <a:spLocks noGrp="1"/>
          </p:cNvSpPr>
          <p:nvPr>
            <p:ph type="title" idx="4294967295"/>
          </p:nvPr>
        </p:nvSpPr>
        <p:spPr>
          <a:xfrm>
            <a:off x="1169025" y="833850"/>
            <a:ext cx="1434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Barlow Semi Condensed"/>
                <a:ea typeface="Barlow Semi Condensed"/>
                <a:cs typeface="Barlow Semi Condensed"/>
                <a:sym typeface="Barlow Semi Condensed"/>
              </a:rPr>
              <a:t>Script Block</a:t>
            </a:r>
            <a:endParaRPr sz="2000" b="1">
              <a:latin typeface="Barlow Semi Condensed"/>
              <a:ea typeface="Barlow Semi Condensed"/>
              <a:cs typeface="Barlow Semi Condensed"/>
              <a:sym typeface="Barlow Semi Condensed"/>
            </a:endParaRPr>
          </a:p>
        </p:txBody>
      </p:sp>
      <p:graphicFrame>
        <p:nvGraphicFramePr>
          <p:cNvPr id="2543" name="Google Shape;2543;p54"/>
          <p:cNvGraphicFramePr/>
          <p:nvPr/>
        </p:nvGraphicFramePr>
        <p:xfrm>
          <a:off x="884713" y="1359625"/>
          <a:ext cx="7484075" cy="3474570"/>
        </p:xfrm>
        <a:graphic>
          <a:graphicData uri="http://schemas.openxmlformats.org/drawingml/2006/table">
            <a:tbl>
              <a:tblPr>
                <a:noFill/>
                <a:tableStyleId>{284814DF-7BC8-416C-B7A1-E5583B5E883A}</a:tableStyleId>
              </a:tblPr>
              <a:tblGrid>
                <a:gridCol w="1483450">
                  <a:extLst>
                    <a:ext uri="{9D8B030D-6E8A-4147-A177-3AD203B41FA5}">
                      <a16:colId xmlns:a16="http://schemas.microsoft.com/office/drawing/2014/main" val="20000"/>
                    </a:ext>
                  </a:extLst>
                </a:gridCol>
                <a:gridCol w="6000625">
                  <a:extLst>
                    <a:ext uri="{9D8B030D-6E8A-4147-A177-3AD203B41FA5}">
                      <a16:colId xmlns:a16="http://schemas.microsoft.com/office/drawing/2014/main" val="20001"/>
                    </a:ext>
                  </a:extLst>
                </a:gridCol>
              </a:tblGrid>
              <a:tr h="777200">
                <a:tc>
                  <a:txBody>
                    <a:bodyPr/>
                    <a:lstStyle/>
                    <a:p>
                      <a:pPr marL="0" lvl="0" indent="0" algn="l" rtl="0">
                        <a:spcBef>
                          <a:spcPts val="0"/>
                        </a:spcBef>
                        <a:spcAft>
                          <a:spcPts val="0"/>
                        </a:spcAft>
                        <a:buNone/>
                      </a:pPr>
                      <a:r>
                        <a:rPr lang="en" sz="1500"/>
                        <a:t>methods : {}</a:t>
                      </a:r>
                      <a:endParaRPr sz="1500"/>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a:t>Used to define methods for the component. They are functions that can be called from the component’s template or other methods. Methods are used to manipulate data and perform other operations.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components: {}</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a:t>Used to define child components for the specific component. </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props: {}</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a:t>Defines the component’s props. Props are values that are passed into the component from the parent component, and are read-only within the component.</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mounted: {}</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a:t>This is a lifecycle hook that is called after the component has been mounted to the DOM. It can be used to perform initialization or other setup tasks that require access to the DOM.</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template: ``</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a:t>This is a string or a function that defines the component’s template. It can be HTML string or a render function that returns a virtual DOM tree.</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7"/>
        <p:cNvGrpSpPr/>
        <p:nvPr/>
      </p:nvGrpSpPr>
      <p:grpSpPr>
        <a:xfrm>
          <a:off x="0" y="0"/>
          <a:ext cx="0" cy="0"/>
          <a:chOff x="0" y="0"/>
          <a:chExt cx="0" cy="0"/>
        </a:xfrm>
      </p:grpSpPr>
      <p:sp>
        <p:nvSpPr>
          <p:cNvPr id="2548" name="Google Shape;2548;p55"/>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File Components (SFC)</a:t>
            </a:r>
            <a:endParaRPr/>
          </a:p>
        </p:txBody>
      </p:sp>
      <p:sp>
        <p:nvSpPr>
          <p:cNvPr id="2549" name="Google Shape;2549;p55"/>
          <p:cNvSpPr txBox="1">
            <a:spLocks noGrp="1"/>
          </p:cNvSpPr>
          <p:nvPr>
            <p:ph type="title" idx="4294967295"/>
          </p:nvPr>
        </p:nvSpPr>
        <p:spPr>
          <a:xfrm>
            <a:off x="1169025" y="833850"/>
            <a:ext cx="1434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Barlow Semi Condensed"/>
                <a:ea typeface="Barlow Semi Condensed"/>
                <a:cs typeface="Barlow Semi Condensed"/>
                <a:sym typeface="Barlow Semi Condensed"/>
              </a:rPr>
              <a:t>Styles</a:t>
            </a:r>
            <a:endParaRPr sz="2000" b="1">
              <a:latin typeface="Barlow Semi Condensed"/>
              <a:ea typeface="Barlow Semi Condensed"/>
              <a:cs typeface="Barlow Semi Condensed"/>
              <a:sym typeface="Barlow Semi Condensed"/>
            </a:endParaRPr>
          </a:p>
        </p:txBody>
      </p:sp>
      <p:sp>
        <p:nvSpPr>
          <p:cNvPr id="2550" name="Google Shape;2550;p55"/>
          <p:cNvSpPr txBox="1"/>
          <p:nvPr/>
        </p:nvSpPr>
        <p:spPr>
          <a:xfrm>
            <a:off x="1169025" y="1246550"/>
            <a:ext cx="6930000" cy="96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This section is used to define the component’s styles. This is </a:t>
            </a:r>
            <a:r>
              <a:rPr lang="en" sz="1700" b="1">
                <a:solidFill>
                  <a:schemeClr val="dk2"/>
                </a:solidFill>
                <a:latin typeface="Barlow Semi Condensed"/>
                <a:ea typeface="Barlow Semi Condensed"/>
                <a:cs typeface="Barlow Semi Condensed"/>
                <a:sym typeface="Barlow Semi Condensed"/>
              </a:rPr>
              <a:t>optional</a:t>
            </a:r>
            <a:r>
              <a:rPr lang="en" sz="1700">
                <a:solidFill>
                  <a:schemeClr val="dk2"/>
                </a:solidFill>
                <a:latin typeface="Barlow Semi Condensed Medium"/>
                <a:ea typeface="Barlow Semi Condensed Medium"/>
                <a:cs typeface="Barlow Semi Condensed Medium"/>
                <a:sym typeface="Barlow Semi Condensed Medium"/>
              </a:rPr>
              <a:t>, but it allows you to define styles specific to the component without affecting the rest of the application.</a:t>
            </a:r>
            <a:endParaRPr sz="1700">
              <a:solidFill>
                <a:schemeClr val="dk2"/>
              </a:solidFill>
              <a:latin typeface="Barlow Semi Condensed Medium"/>
              <a:ea typeface="Barlow Semi Condensed Medium"/>
              <a:cs typeface="Barlow Semi Condensed Medium"/>
              <a:sym typeface="Barlow Semi Condensed Medium"/>
            </a:endParaRPr>
          </a:p>
        </p:txBody>
      </p:sp>
      <p:pic>
        <p:nvPicPr>
          <p:cNvPr id="2551" name="Google Shape;2551;p55"/>
          <p:cNvPicPr preferRelativeResize="0"/>
          <p:nvPr/>
        </p:nvPicPr>
        <p:blipFill>
          <a:blip r:embed="rId3">
            <a:alphaModFix/>
          </a:blip>
          <a:stretch>
            <a:fillRect/>
          </a:stretch>
        </p:blipFill>
        <p:spPr>
          <a:xfrm>
            <a:off x="1349813" y="3780863"/>
            <a:ext cx="1369675" cy="989963"/>
          </a:xfrm>
          <a:prstGeom prst="rect">
            <a:avLst/>
          </a:prstGeom>
          <a:noFill/>
          <a:ln w="38100" cap="flat" cmpd="sng">
            <a:solidFill>
              <a:schemeClr val="accent1"/>
            </a:solidFill>
            <a:prstDash val="solid"/>
            <a:round/>
            <a:headEnd type="none" w="sm" len="sm"/>
            <a:tailEnd type="none" w="sm" len="sm"/>
          </a:ln>
        </p:spPr>
      </p:pic>
      <p:pic>
        <p:nvPicPr>
          <p:cNvPr id="2552" name="Google Shape;2552;p55"/>
          <p:cNvPicPr preferRelativeResize="0"/>
          <p:nvPr/>
        </p:nvPicPr>
        <p:blipFill>
          <a:blip r:embed="rId4">
            <a:alphaModFix/>
          </a:blip>
          <a:stretch>
            <a:fillRect/>
          </a:stretch>
        </p:blipFill>
        <p:spPr>
          <a:xfrm>
            <a:off x="7241700" y="3775325"/>
            <a:ext cx="1369665" cy="969600"/>
          </a:xfrm>
          <a:prstGeom prst="rect">
            <a:avLst/>
          </a:prstGeom>
          <a:noFill/>
          <a:ln w="28575" cap="flat" cmpd="sng">
            <a:solidFill>
              <a:schemeClr val="accent1"/>
            </a:solidFill>
            <a:prstDash val="solid"/>
            <a:round/>
            <a:headEnd type="none" w="sm" len="sm"/>
            <a:tailEnd type="none" w="sm" len="sm"/>
          </a:ln>
        </p:spPr>
      </p:pic>
      <p:pic>
        <p:nvPicPr>
          <p:cNvPr id="2553" name="Google Shape;2553;p55"/>
          <p:cNvPicPr preferRelativeResize="0"/>
          <p:nvPr/>
        </p:nvPicPr>
        <p:blipFill>
          <a:blip r:embed="rId5">
            <a:alphaModFix/>
          </a:blip>
          <a:stretch>
            <a:fillRect/>
          </a:stretch>
        </p:blipFill>
        <p:spPr>
          <a:xfrm>
            <a:off x="3756963" y="4430225"/>
            <a:ext cx="2256400" cy="523050"/>
          </a:xfrm>
          <a:prstGeom prst="rect">
            <a:avLst/>
          </a:prstGeom>
          <a:noFill/>
          <a:ln w="28575" cap="flat" cmpd="sng">
            <a:solidFill>
              <a:schemeClr val="accent1"/>
            </a:solidFill>
            <a:prstDash val="solid"/>
            <a:round/>
            <a:headEnd type="none" w="sm" len="sm"/>
            <a:tailEnd type="none" w="sm" len="sm"/>
          </a:ln>
        </p:spPr>
      </p:pic>
      <p:sp>
        <p:nvSpPr>
          <p:cNvPr id="2554" name="Google Shape;2554;p55"/>
          <p:cNvSpPr txBox="1"/>
          <p:nvPr/>
        </p:nvSpPr>
        <p:spPr>
          <a:xfrm>
            <a:off x="938150" y="2429663"/>
            <a:ext cx="3514200" cy="831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 b="1">
                <a:solidFill>
                  <a:schemeClr val="dk2"/>
                </a:solidFill>
                <a:latin typeface="Barlow Semi Condensed"/>
                <a:ea typeface="Barlow Semi Condensed"/>
                <a:cs typeface="Barlow Semi Condensed"/>
                <a:sym typeface="Barlow Semi Condensed"/>
              </a:rPr>
              <a:t>Inline Styles: </a:t>
            </a:r>
            <a:r>
              <a:rPr lang="en">
                <a:solidFill>
                  <a:schemeClr val="dk2"/>
                </a:solidFill>
                <a:latin typeface="Barlow Semi Condensed Medium"/>
                <a:ea typeface="Barlow Semi Condensed Medium"/>
                <a:cs typeface="Barlow Semi Condensed Medium"/>
                <a:sym typeface="Barlow Semi Condensed Medium"/>
              </a:rPr>
              <a:t>Define component’s style directly in the style section using CSS. This will apply to all h1 tags within the component.</a:t>
            </a:r>
            <a:endParaRPr>
              <a:solidFill>
                <a:schemeClr val="dk2"/>
              </a:solidFill>
              <a:latin typeface="Barlow Semi Condensed Medium"/>
              <a:ea typeface="Barlow Semi Condensed Medium"/>
              <a:cs typeface="Barlow Semi Condensed Medium"/>
              <a:sym typeface="Barlow Semi Condensed Medium"/>
            </a:endParaRPr>
          </a:p>
        </p:txBody>
      </p:sp>
      <p:cxnSp>
        <p:nvCxnSpPr>
          <p:cNvPr id="2555" name="Google Shape;2555;p55"/>
          <p:cNvCxnSpPr/>
          <p:nvPr/>
        </p:nvCxnSpPr>
        <p:spPr>
          <a:xfrm rot="10800000">
            <a:off x="1950838" y="3250888"/>
            <a:ext cx="45300" cy="516900"/>
          </a:xfrm>
          <a:prstGeom prst="straightConnector1">
            <a:avLst/>
          </a:prstGeom>
          <a:noFill/>
          <a:ln w="38100" cap="flat" cmpd="sng">
            <a:solidFill>
              <a:schemeClr val="dk2"/>
            </a:solidFill>
            <a:prstDash val="solid"/>
            <a:round/>
            <a:headEnd type="none" w="med" len="med"/>
            <a:tailEnd type="none" w="med" len="med"/>
          </a:ln>
        </p:spPr>
      </p:cxnSp>
      <p:sp>
        <p:nvSpPr>
          <p:cNvPr id="2556" name="Google Shape;2556;p55"/>
          <p:cNvSpPr txBox="1"/>
          <p:nvPr/>
        </p:nvSpPr>
        <p:spPr>
          <a:xfrm>
            <a:off x="2942800" y="3474488"/>
            <a:ext cx="38847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 b="1">
                <a:solidFill>
                  <a:schemeClr val="dk2"/>
                </a:solidFill>
                <a:latin typeface="Barlow Semi Condensed"/>
                <a:ea typeface="Barlow Semi Condensed"/>
                <a:cs typeface="Barlow Semi Condensed"/>
                <a:sym typeface="Barlow Semi Condensed"/>
              </a:rPr>
              <a:t>External Styles:</a:t>
            </a:r>
            <a:r>
              <a:rPr lang="en">
                <a:solidFill>
                  <a:schemeClr val="dk2"/>
                </a:solidFill>
                <a:latin typeface="Barlow Semi Condensed Medium"/>
                <a:ea typeface="Barlow Semi Condensed Medium"/>
                <a:cs typeface="Barlow Semi Condensed Medium"/>
                <a:sym typeface="Barlow Semi Condensed Medium"/>
              </a:rPr>
              <a:t> You can import in an external CSS file into the component using the ‘import’ statement.</a:t>
            </a:r>
            <a:endParaRPr>
              <a:solidFill>
                <a:schemeClr val="dk2"/>
              </a:solidFill>
              <a:latin typeface="Barlow Semi Condensed Medium"/>
              <a:ea typeface="Barlow Semi Condensed Medium"/>
              <a:cs typeface="Barlow Semi Condensed Medium"/>
              <a:sym typeface="Barlow Semi Condensed Medium"/>
            </a:endParaRPr>
          </a:p>
        </p:txBody>
      </p:sp>
      <p:cxnSp>
        <p:nvCxnSpPr>
          <p:cNvPr id="2557" name="Google Shape;2557;p55"/>
          <p:cNvCxnSpPr>
            <a:stCxn id="2553" idx="0"/>
            <a:endCxn id="2556" idx="2"/>
          </p:cNvCxnSpPr>
          <p:nvPr/>
        </p:nvCxnSpPr>
        <p:spPr>
          <a:xfrm rot="10800000">
            <a:off x="4885162" y="4090025"/>
            <a:ext cx="0" cy="340200"/>
          </a:xfrm>
          <a:prstGeom prst="straightConnector1">
            <a:avLst/>
          </a:prstGeom>
          <a:noFill/>
          <a:ln w="38100" cap="flat" cmpd="sng">
            <a:solidFill>
              <a:schemeClr val="dk2"/>
            </a:solidFill>
            <a:prstDash val="solid"/>
            <a:round/>
            <a:headEnd type="none" w="med" len="med"/>
            <a:tailEnd type="none" w="med" len="med"/>
          </a:ln>
        </p:spPr>
      </p:cxnSp>
      <p:sp>
        <p:nvSpPr>
          <p:cNvPr id="2558" name="Google Shape;2558;p55"/>
          <p:cNvSpPr txBox="1"/>
          <p:nvPr/>
        </p:nvSpPr>
        <p:spPr>
          <a:xfrm>
            <a:off x="4784700" y="2296525"/>
            <a:ext cx="3756300" cy="1046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 b="1">
                <a:solidFill>
                  <a:schemeClr val="dk2"/>
                </a:solidFill>
                <a:latin typeface="Barlow Semi Condensed"/>
                <a:ea typeface="Barlow Semi Condensed"/>
                <a:cs typeface="Barlow Semi Condensed"/>
                <a:sym typeface="Barlow Semi Condensed"/>
              </a:rPr>
              <a:t>Scoped Styles:</a:t>
            </a:r>
            <a:r>
              <a:rPr lang="en">
                <a:solidFill>
                  <a:schemeClr val="dk2"/>
                </a:solidFill>
                <a:latin typeface="Barlow Semi Condensed Medium"/>
                <a:ea typeface="Barlow Semi Condensed Medium"/>
                <a:cs typeface="Barlow Semi Condensed Medium"/>
                <a:sym typeface="Barlow Semi Condensed Medium"/>
              </a:rPr>
              <a:t> By default, styles will apply globally to the entire application. However, you can use the ‘scoped’ attribute to limit the styles to the current component only.</a:t>
            </a:r>
            <a:endParaRPr>
              <a:solidFill>
                <a:schemeClr val="dk2"/>
              </a:solidFill>
              <a:latin typeface="Barlow Semi Condensed Medium"/>
              <a:ea typeface="Barlow Semi Condensed Medium"/>
              <a:cs typeface="Barlow Semi Condensed Medium"/>
              <a:sym typeface="Barlow Semi Condensed Medium"/>
            </a:endParaRPr>
          </a:p>
        </p:txBody>
      </p:sp>
      <p:cxnSp>
        <p:nvCxnSpPr>
          <p:cNvPr id="2559" name="Google Shape;2559;p55"/>
          <p:cNvCxnSpPr>
            <a:stCxn id="2552" idx="0"/>
          </p:cNvCxnSpPr>
          <p:nvPr/>
        </p:nvCxnSpPr>
        <p:spPr>
          <a:xfrm rot="10800000">
            <a:off x="7616932" y="3341225"/>
            <a:ext cx="309600" cy="4341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3"/>
        <p:cNvGrpSpPr/>
        <p:nvPr/>
      </p:nvGrpSpPr>
      <p:grpSpPr>
        <a:xfrm>
          <a:off x="0" y="0"/>
          <a:ext cx="0" cy="0"/>
          <a:chOff x="0" y="0"/>
          <a:chExt cx="0" cy="0"/>
        </a:xfrm>
      </p:grpSpPr>
      <p:sp>
        <p:nvSpPr>
          <p:cNvPr id="2564" name="Google Shape;2564;p56"/>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File Components (SFC)</a:t>
            </a:r>
            <a:endParaRPr/>
          </a:p>
        </p:txBody>
      </p:sp>
      <p:sp>
        <p:nvSpPr>
          <p:cNvPr id="2565" name="Google Shape;2565;p56"/>
          <p:cNvSpPr txBox="1">
            <a:spLocks noGrp="1"/>
          </p:cNvSpPr>
          <p:nvPr>
            <p:ph type="title" idx="4294967295"/>
          </p:nvPr>
        </p:nvSpPr>
        <p:spPr>
          <a:xfrm>
            <a:off x="1169025" y="833850"/>
            <a:ext cx="36348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Barlow Semi Condensed"/>
                <a:ea typeface="Barlow Semi Condensed"/>
                <a:cs typeface="Barlow Semi Condensed"/>
                <a:sym typeface="Barlow Semi Condensed"/>
              </a:rPr>
              <a:t>How do you use a Component?</a:t>
            </a:r>
            <a:endParaRPr sz="2000" b="1">
              <a:latin typeface="Barlow Semi Condensed"/>
              <a:ea typeface="Barlow Semi Condensed"/>
              <a:cs typeface="Barlow Semi Condensed"/>
              <a:sym typeface="Barlow Semi Condensed"/>
            </a:endParaRPr>
          </a:p>
        </p:txBody>
      </p:sp>
      <p:pic>
        <p:nvPicPr>
          <p:cNvPr id="2566" name="Google Shape;2566;p56"/>
          <p:cNvPicPr preferRelativeResize="0"/>
          <p:nvPr/>
        </p:nvPicPr>
        <p:blipFill>
          <a:blip r:embed="rId3">
            <a:alphaModFix/>
          </a:blip>
          <a:stretch>
            <a:fillRect/>
          </a:stretch>
        </p:blipFill>
        <p:spPr>
          <a:xfrm>
            <a:off x="1113425" y="2438475"/>
            <a:ext cx="2365251" cy="2324475"/>
          </a:xfrm>
          <a:prstGeom prst="rect">
            <a:avLst/>
          </a:prstGeom>
          <a:noFill/>
          <a:ln w="28575" cap="flat" cmpd="sng">
            <a:solidFill>
              <a:schemeClr val="accent1"/>
            </a:solidFill>
            <a:prstDash val="solid"/>
            <a:round/>
            <a:headEnd type="none" w="sm" len="sm"/>
            <a:tailEnd type="none" w="sm" len="sm"/>
          </a:ln>
        </p:spPr>
      </p:pic>
      <p:pic>
        <p:nvPicPr>
          <p:cNvPr id="2567" name="Google Shape;2567;p56"/>
          <p:cNvPicPr preferRelativeResize="0"/>
          <p:nvPr/>
        </p:nvPicPr>
        <p:blipFill>
          <a:blip r:embed="rId4">
            <a:alphaModFix/>
          </a:blip>
          <a:stretch>
            <a:fillRect/>
          </a:stretch>
        </p:blipFill>
        <p:spPr>
          <a:xfrm>
            <a:off x="4925075" y="2438475"/>
            <a:ext cx="3229550" cy="2324476"/>
          </a:xfrm>
          <a:prstGeom prst="rect">
            <a:avLst/>
          </a:prstGeom>
          <a:noFill/>
          <a:ln w="28575" cap="flat" cmpd="sng">
            <a:solidFill>
              <a:schemeClr val="accent1"/>
            </a:solidFill>
            <a:prstDash val="solid"/>
            <a:round/>
            <a:headEnd type="none" w="sm" len="sm"/>
            <a:tailEnd type="none" w="sm" len="sm"/>
          </a:ln>
        </p:spPr>
      </p:pic>
      <p:cxnSp>
        <p:nvCxnSpPr>
          <p:cNvPr id="2568" name="Google Shape;2568;p56"/>
          <p:cNvCxnSpPr>
            <a:endCxn id="2567" idx="1"/>
          </p:cNvCxnSpPr>
          <p:nvPr/>
        </p:nvCxnSpPr>
        <p:spPr>
          <a:xfrm>
            <a:off x="3478775" y="3600713"/>
            <a:ext cx="1446300" cy="0"/>
          </a:xfrm>
          <a:prstGeom prst="straightConnector1">
            <a:avLst/>
          </a:prstGeom>
          <a:noFill/>
          <a:ln w="38100" cap="flat" cmpd="sng">
            <a:solidFill>
              <a:schemeClr val="accent1"/>
            </a:solidFill>
            <a:prstDash val="solid"/>
            <a:round/>
            <a:headEnd type="none" w="med" len="med"/>
            <a:tailEnd type="triangle" w="med" len="med"/>
          </a:ln>
        </p:spPr>
      </p:cxnSp>
      <p:cxnSp>
        <p:nvCxnSpPr>
          <p:cNvPr id="2569" name="Google Shape;2569;p56"/>
          <p:cNvCxnSpPr>
            <a:stCxn id="2567" idx="1"/>
            <a:endCxn id="2566" idx="3"/>
          </p:cNvCxnSpPr>
          <p:nvPr/>
        </p:nvCxnSpPr>
        <p:spPr>
          <a:xfrm rot="10800000">
            <a:off x="3478775" y="3600713"/>
            <a:ext cx="1446300" cy="0"/>
          </a:xfrm>
          <a:prstGeom prst="straightConnector1">
            <a:avLst/>
          </a:prstGeom>
          <a:noFill/>
          <a:ln w="38100" cap="flat" cmpd="sng">
            <a:solidFill>
              <a:schemeClr val="accent1"/>
            </a:solidFill>
            <a:prstDash val="solid"/>
            <a:round/>
            <a:headEnd type="none" w="med" len="med"/>
            <a:tailEnd type="triangle" w="med" len="med"/>
          </a:ln>
        </p:spPr>
      </p:cxnSp>
      <p:sp>
        <p:nvSpPr>
          <p:cNvPr id="2570" name="Google Shape;2570;p56"/>
          <p:cNvSpPr txBox="1"/>
          <p:nvPr/>
        </p:nvSpPr>
        <p:spPr>
          <a:xfrm>
            <a:off x="1169025" y="1206375"/>
            <a:ext cx="6930000" cy="96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To use a child component, we need to import it in the parent component. To expose the imported component in the parent, we need to </a:t>
            </a:r>
            <a:r>
              <a:rPr lang="en" sz="1700" b="1">
                <a:solidFill>
                  <a:schemeClr val="accent1"/>
                </a:solidFill>
                <a:latin typeface="Barlow Semi Condensed"/>
                <a:ea typeface="Barlow Semi Condensed"/>
                <a:cs typeface="Barlow Semi Condensed"/>
                <a:sym typeface="Barlow Semi Condensed"/>
              </a:rPr>
              <a:t>register </a:t>
            </a:r>
            <a:r>
              <a:rPr lang="en" sz="1700">
                <a:solidFill>
                  <a:schemeClr val="dk2"/>
                </a:solidFill>
                <a:latin typeface="Barlow Semi Condensed Medium"/>
                <a:ea typeface="Barlow Semi Condensed Medium"/>
                <a:cs typeface="Barlow Semi Condensed Medium"/>
                <a:sym typeface="Barlow Semi Condensed Medium"/>
              </a:rPr>
              <a:t>it with the components option. (Object literal)</a:t>
            </a:r>
            <a:endParaRPr sz="1700">
              <a:solidFill>
                <a:schemeClr val="dk2"/>
              </a:solidFill>
              <a:latin typeface="Barlow Semi Condensed Medium"/>
              <a:ea typeface="Barlow Semi Condensed Medium"/>
              <a:cs typeface="Barlow Semi Condensed Medium"/>
              <a:sym typeface="Barlow Semi Condensed Medium"/>
            </a:endParaRPr>
          </a:p>
        </p:txBody>
      </p:sp>
      <p:sp>
        <p:nvSpPr>
          <p:cNvPr id="2571" name="Google Shape;2571;p56"/>
          <p:cNvSpPr txBox="1"/>
          <p:nvPr/>
        </p:nvSpPr>
        <p:spPr>
          <a:xfrm>
            <a:off x="3846975" y="2759413"/>
            <a:ext cx="709800" cy="4155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 sz="1500" b="1">
                <a:solidFill>
                  <a:schemeClr val="dk2"/>
                </a:solidFill>
                <a:latin typeface="Barlow Semi Condensed"/>
                <a:ea typeface="Barlow Semi Condensed"/>
                <a:cs typeface="Barlow Semi Condensed"/>
                <a:sym typeface="Barlow Semi Condensed"/>
              </a:rPr>
              <a:t>Parent</a:t>
            </a:r>
            <a:endParaRPr sz="1500" b="1">
              <a:solidFill>
                <a:schemeClr val="dk2"/>
              </a:solidFill>
              <a:latin typeface="Barlow Semi Condensed"/>
              <a:ea typeface="Barlow Semi Condensed"/>
              <a:cs typeface="Barlow Semi Condensed"/>
              <a:sym typeface="Barlow Semi Condensed"/>
            </a:endParaRPr>
          </a:p>
        </p:txBody>
      </p:sp>
      <p:sp>
        <p:nvSpPr>
          <p:cNvPr id="2572" name="Google Shape;2572;p56"/>
          <p:cNvSpPr txBox="1"/>
          <p:nvPr/>
        </p:nvSpPr>
        <p:spPr>
          <a:xfrm>
            <a:off x="3846975" y="4026513"/>
            <a:ext cx="709800" cy="4155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2"/>
                </a:solidFill>
                <a:latin typeface="Barlow Semi Condensed"/>
                <a:ea typeface="Barlow Semi Condensed"/>
                <a:cs typeface="Barlow Semi Condensed"/>
                <a:sym typeface="Barlow Semi Condensed"/>
              </a:rPr>
              <a:t>Child</a:t>
            </a:r>
            <a:endParaRPr sz="1500" b="1">
              <a:solidFill>
                <a:schemeClr val="dk2"/>
              </a:solidFill>
              <a:latin typeface="Barlow Semi Condensed"/>
              <a:ea typeface="Barlow Semi Condensed"/>
              <a:cs typeface="Barlow Semi Condensed"/>
              <a:sym typeface="Barlow Semi Condensed"/>
            </a:endParaRPr>
          </a:p>
        </p:txBody>
      </p:sp>
      <p:cxnSp>
        <p:nvCxnSpPr>
          <p:cNvPr id="2573" name="Google Shape;2573;p56"/>
          <p:cNvCxnSpPr>
            <a:stCxn id="2572" idx="1"/>
            <a:endCxn id="2566" idx="3"/>
          </p:cNvCxnSpPr>
          <p:nvPr/>
        </p:nvCxnSpPr>
        <p:spPr>
          <a:xfrm rot="10800000">
            <a:off x="3478575" y="3600663"/>
            <a:ext cx="368400" cy="633600"/>
          </a:xfrm>
          <a:prstGeom prst="straightConnector1">
            <a:avLst/>
          </a:prstGeom>
          <a:noFill/>
          <a:ln w="28575" cap="flat" cmpd="sng">
            <a:solidFill>
              <a:schemeClr val="accent1"/>
            </a:solidFill>
            <a:prstDash val="solid"/>
            <a:round/>
            <a:headEnd type="none" w="med" len="med"/>
            <a:tailEnd type="none" w="med" len="med"/>
          </a:ln>
        </p:spPr>
      </p:cxnSp>
      <p:cxnSp>
        <p:nvCxnSpPr>
          <p:cNvPr id="2574" name="Google Shape;2574;p56"/>
          <p:cNvCxnSpPr>
            <a:stCxn id="2571" idx="3"/>
            <a:endCxn id="2567" idx="1"/>
          </p:cNvCxnSpPr>
          <p:nvPr/>
        </p:nvCxnSpPr>
        <p:spPr>
          <a:xfrm>
            <a:off x="4556775" y="2967163"/>
            <a:ext cx="368400" cy="6336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57"/>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Directives</a:t>
            </a:r>
            <a:endParaRPr/>
          </a:p>
        </p:txBody>
      </p:sp>
      <p:sp>
        <p:nvSpPr>
          <p:cNvPr id="2580" name="Google Shape;2580;p57"/>
          <p:cNvSpPr txBox="1"/>
          <p:nvPr/>
        </p:nvSpPr>
        <p:spPr>
          <a:xfrm>
            <a:off x="1169025" y="871500"/>
            <a:ext cx="6799500" cy="2016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In Vue.js, directives are special attributes that allow you to manipulate the DOM in your application. Directives are prefixed with the ‘</a:t>
            </a:r>
            <a:r>
              <a:rPr lang="en" sz="1700" b="1">
                <a:solidFill>
                  <a:schemeClr val="accent1"/>
                </a:solidFill>
                <a:latin typeface="Barlow Semi Condensed"/>
                <a:ea typeface="Barlow Semi Condensed"/>
                <a:cs typeface="Barlow Semi Condensed"/>
                <a:sym typeface="Barlow Semi Condensed"/>
              </a:rPr>
              <a:t>v-</a:t>
            </a:r>
            <a:r>
              <a:rPr lang="en" sz="1700">
                <a:solidFill>
                  <a:schemeClr val="dk2"/>
                </a:solidFill>
                <a:latin typeface="Barlow Semi Condensed Medium"/>
                <a:ea typeface="Barlow Semi Condensed Medium"/>
                <a:cs typeface="Barlow Semi Condensed Medium"/>
                <a:sym typeface="Barlow Semi Condensed Medium"/>
              </a:rPr>
              <a:t>’ binding syntax in the template and allow you to apply special behaviour to an element.</a:t>
            </a:r>
            <a:endParaRPr sz="1700">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endParaRPr sz="1700">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These directives can be used to add behavior to you application, such as toggling visibility, updating styles, and manipulating the contents of an element.</a:t>
            </a:r>
            <a:endParaRPr sz="1700">
              <a:solidFill>
                <a:schemeClr val="dk2"/>
              </a:solidFill>
              <a:latin typeface="Barlow Semi Condensed Medium"/>
              <a:ea typeface="Barlow Semi Condensed Medium"/>
              <a:cs typeface="Barlow Semi Condensed Medium"/>
              <a:sym typeface="Barlow Semi Condensed Medium"/>
            </a:endParaRPr>
          </a:p>
        </p:txBody>
      </p:sp>
      <p:grpSp>
        <p:nvGrpSpPr>
          <p:cNvPr id="2581" name="Google Shape;2581;p57"/>
          <p:cNvGrpSpPr/>
          <p:nvPr/>
        </p:nvGrpSpPr>
        <p:grpSpPr>
          <a:xfrm>
            <a:off x="3194382" y="2949621"/>
            <a:ext cx="2755237" cy="1828106"/>
            <a:chOff x="556125" y="238075"/>
            <a:chExt cx="6466175" cy="5235125"/>
          </a:xfrm>
        </p:grpSpPr>
        <p:sp>
          <p:nvSpPr>
            <p:cNvPr id="2582" name="Google Shape;2582;p57"/>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7"/>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7"/>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7"/>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7"/>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7"/>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7"/>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7"/>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7"/>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7"/>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7"/>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7"/>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7"/>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7"/>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7"/>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7"/>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7"/>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7"/>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7"/>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7"/>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7"/>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7"/>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7"/>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7"/>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7"/>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7"/>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7"/>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7"/>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7"/>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7"/>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7"/>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7"/>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7"/>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7"/>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7"/>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7"/>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7"/>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7"/>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7"/>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7"/>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7"/>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7"/>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7"/>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7"/>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7"/>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7"/>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7"/>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7"/>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7"/>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7"/>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7"/>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7"/>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7"/>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7"/>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7"/>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7"/>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7"/>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7"/>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7"/>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7"/>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7"/>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7"/>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7"/>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7"/>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7"/>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7"/>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7"/>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7"/>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7"/>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7"/>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7"/>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7"/>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7"/>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7"/>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7"/>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7"/>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7"/>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7"/>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7"/>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7"/>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7"/>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7"/>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7"/>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7"/>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7"/>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7"/>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7"/>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7"/>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7"/>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7"/>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7"/>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7"/>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7"/>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7"/>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7"/>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7"/>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7"/>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7"/>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7"/>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7"/>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7"/>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7"/>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7"/>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7"/>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7"/>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7"/>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7"/>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7"/>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7"/>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7"/>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7"/>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7"/>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7"/>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7"/>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7"/>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7"/>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7"/>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7"/>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7"/>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7"/>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7"/>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7"/>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7"/>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7"/>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7"/>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7"/>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7"/>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7"/>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7"/>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7"/>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7"/>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7"/>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7"/>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7"/>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7"/>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7"/>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7"/>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7"/>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7"/>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7"/>
            <p:cNvSpPr/>
            <p:nvPr/>
          </p:nvSpPr>
          <p:spPr>
            <a:xfrm>
              <a:off x="2957350" y="2520125"/>
              <a:ext cx="25" cy="430750"/>
            </a:xfrm>
            <a:custGeom>
              <a:avLst/>
              <a:gdLst/>
              <a:ahLst/>
              <a:cxnLst/>
              <a:rect l="l" t="t" r="r" b="b"/>
              <a:pathLst>
                <a:path w="1" h="17230" extrusionOk="0">
                  <a:moveTo>
                    <a:pt x="1" y="1"/>
                  </a:moveTo>
                  <a:lnTo>
                    <a:pt x="1" y="17229"/>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7"/>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7"/>
            <p:cNvSpPr/>
            <p:nvPr/>
          </p:nvSpPr>
          <p:spPr>
            <a:xfrm>
              <a:off x="2722600" y="2735475"/>
              <a:ext cx="469550" cy="25"/>
            </a:xfrm>
            <a:custGeom>
              <a:avLst/>
              <a:gdLst/>
              <a:ahLst/>
              <a:cxnLst/>
              <a:rect l="l" t="t" r="r" b="b"/>
              <a:pathLst>
                <a:path w="18782" h="1" extrusionOk="0">
                  <a:moveTo>
                    <a:pt x="0" y="1"/>
                  </a:moveTo>
                  <a:lnTo>
                    <a:pt x="1878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7"/>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7"/>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7"/>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7"/>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7"/>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7"/>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7"/>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7"/>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7"/>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7"/>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7"/>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7"/>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7"/>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7"/>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7"/>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7"/>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7"/>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7"/>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7"/>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7"/>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7"/>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7"/>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7"/>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7"/>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7"/>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7"/>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7"/>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7"/>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7"/>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7"/>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7"/>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7"/>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7"/>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7"/>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7"/>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7"/>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7"/>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7"/>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7"/>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7"/>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7"/>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7"/>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7"/>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7"/>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7"/>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7"/>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7"/>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7"/>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7"/>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7"/>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7"/>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7"/>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7"/>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7"/>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7"/>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7"/>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7"/>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7"/>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7"/>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7"/>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7"/>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7"/>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7"/>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7"/>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7"/>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7"/>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7"/>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7"/>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7"/>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7"/>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7"/>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7"/>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7"/>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7"/>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7"/>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7"/>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7"/>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7"/>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7"/>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7"/>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7"/>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7"/>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7"/>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7"/>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7"/>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7"/>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7"/>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7"/>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7"/>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7"/>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7"/>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7"/>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7"/>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7"/>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7"/>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7"/>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7"/>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7"/>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7"/>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7"/>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7"/>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7"/>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7"/>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7"/>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7"/>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7"/>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7"/>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7"/>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7"/>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7"/>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7"/>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7"/>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7"/>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7"/>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7"/>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4"/>
        <p:cNvGrpSpPr/>
        <p:nvPr/>
      </p:nvGrpSpPr>
      <p:grpSpPr>
        <a:xfrm>
          <a:off x="0" y="0"/>
          <a:ext cx="0" cy="0"/>
          <a:chOff x="0" y="0"/>
          <a:chExt cx="0" cy="0"/>
        </a:xfrm>
      </p:grpSpPr>
      <p:sp>
        <p:nvSpPr>
          <p:cNvPr id="2845" name="Google Shape;2845;p58"/>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Directives</a:t>
            </a:r>
            <a:endParaRPr/>
          </a:p>
        </p:txBody>
      </p:sp>
      <p:sp>
        <p:nvSpPr>
          <p:cNvPr id="2846" name="Google Shape;2846;p58"/>
          <p:cNvSpPr txBox="1"/>
          <p:nvPr/>
        </p:nvSpPr>
        <p:spPr>
          <a:xfrm>
            <a:off x="1172250" y="872938"/>
            <a:ext cx="6799500" cy="446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Some commonly used directives in Vue.js includes:</a:t>
            </a:r>
            <a:endParaRPr sz="1700">
              <a:solidFill>
                <a:schemeClr val="dk2"/>
              </a:solidFill>
              <a:latin typeface="Barlow Semi Condensed Medium"/>
              <a:ea typeface="Barlow Semi Condensed Medium"/>
              <a:cs typeface="Barlow Semi Condensed Medium"/>
              <a:sym typeface="Barlow Semi Condensed Medium"/>
            </a:endParaRPr>
          </a:p>
        </p:txBody>
      </p:sp>
      <p:graphicFrame>
        <p:nvGraphicFramePr>
          <p:cNvPr id="2847" name="Google Shape;2847;p58"/>
          <p:cNvGraphicFramePr/>
          <p:nvPr/>
        </p:nvGraphicFramePr>
        <p:xfrm>
          <a:off x="1169025" y="1689950"/>
          <a:ext cx="7071225" cy="3051640"/>
        </p:xfrm>
        <a:graphic>
          <a:graphicData uri="http://schemas.openxmlformats.org/drawingml/2006/table">
            <a:tbl>
              <a:tblPr>
                <a:noFill/>
                <a:tableStyleId>{284814DF-7BC8-416C-B7A1-E5583B5E883A}</a:tableStyleId>
              </a:tblPr>
              <a:tblGrid>
                <a:gridCol w="1317850">
                  <a:extLst>
                    <a:ext uri="{9D8B030D-6E8A-4147-A177-3AD203B41FA5}">
                      <a16:colId xmlns:a16="http://schemas.microsoft.com/office/drawing/2014/main" val="20000"/>
                    </a:ext>
                  </a:extLst>
                </a:gridCol>
                <a:gridCol w="5753375">
                  <a:extLst>
                    <a:ext uri="{9D8B030D-6E8A-4147-A177-3AD203B41FA5}">
                      <a16:colId xmlns:a16="http://schemas.microsoft.com/office/drawing/2014/main" val="20001"/>
                    </a:ext>
                  </a:extLst>
                </a:gridCol>
              </a:tblGrid>
              <a:tr h="217150">
                <a:tc>
                  <a:txBody>
                    <a:bodyPr/>
                    <a:lstStyle/>
                    <a:p>
                      <a:pPr marL="0" lvl="0" indent="0" algn="l" rtl="0">
                        <a:spcBef>
                          <a:spcPts val="0"/>
                        </a:spcBef>
                        <a:spcAft>
                          <a:spcPts val="0"/>
                        </a:spcAft>
                        <a:buNone/>
                      </a:pPr>
                      <a:endParaRPr sz="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v-bind</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a:t>This allows you to dynamically bind values to an element’s attributes or properties.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v-model</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a:t>Two-way data binding between a form input element and a data property.</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v-if</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a:t>Conditionally renders an element based on a boolean expression.</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v-for</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a:t>Loops through an array and renders an element for each item in the array.</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v-on</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a:t>Binds event listeners to an element, allowing you to respond to user input.</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51"/>
        <p:cNvGrpSpPr/>
        <p:nvPr/>
      </p:nvGrpSpPr>
      <p:grpSpPr>
        <a:xfrm>
          <a:off x="0" y="0"/>
          <a:ext cx="0" cy="0"/>
          <a:chOff x="0" y="0"/>
          <a:chExt cx="0" cy="0"/>
        </a:xfrm>
      </p:grpSpPr>
      <p:sp>
        <p:nvSpPr>
          <p:cNvPr id="2852" name="Google Shape;2852;p59"/>
          <p:cNvSpPr txBox="1">
            <a:spLocks noGrp="1"/>
          </p:cNvSpPr>
          <p:nvPr>
            <p:ph type="title"/>
          </p:nvPr>
        </p:nvSpPr>
        <p:spPr>
          <a:xfrm>
            <a:off x="2539850" y="2393700"/>
            <a:ext cx="39720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Events</a:t>
            </a:r>
            <a:endParaRPr sz="4700"/>
          </a:p>
        </p:txBody>
      </p:sp>
      <p:sp>
        <p:nvSpPr>
          <p:cNvPr id="2853" name="Google Shape;2853;p59"/>
          <p:cNvSpPr txBox="1">
            <a:spLocks noGrp="1"/>
          </p:cNvSpPr>
          <p:nvPr>
            <p:ph type="title" idx="2"/>
          </p:nvPr>
        </p:nvSpPr>
        <p:spPr>
          <a:xfrm>
            <a:off x="2981850" y="116131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700"/>
              <a:t>03</a:t>
            </a:r>
            <a:endParaRPr sz="87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7"/>
        <p:cNvGrpSpPr/>
        <p:nvPr/>
      </p:nvGrpSpPr>
      <p:grpSpPr>
        <a:xfrm>
          <a:off x="0" y="0"/>
          <a:ext cx="0" cy="0"/>
          <a:chOff x="0" y="0"/>
          <a:chExt cx="0" cy="0"/>
        </a:xfrm>
      </p:grpSpPr>
      <p:sp>
        <p:nvSpPr>
          <p:cNvPr id="2858" name="Google Shape;2858;p60"/>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Events</a:t>
            </a:r>
            <a:endParaRPr/>
          </a:p>
        </p:txBody>
      </p:sp>
      <p:sp>
        <p:nvSpPr>
          <p:cNvPr id="2859" name="Google Shape;2859;p60"/>
          <p:cNvSpPr txBox="1"/>
          <p:nvPr/>
        </p:nvSpPr>
        <p:spPr>
          <a:xfrm>
            <a:off x="1167300" y="1218950"/>
            <a:ext cx="6809400" cy="1231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An event is a mechanism for triggering a specific action or behavior in response to a user interaction, such as a button click or a form submission. When a event occurs, Vue.js provides a way to capture and response to that event using </a:t>
            </a:r>
            <a:r>
              <a:rPr lang="en" sz="1700" b="1">
                <a:solidFill>
                  <a:schemeClr val="dk2"/>
                </a:solidFill>
                <a:latin typeface="Barlow Semi Condensed"/>
                <a:ea typeface="Barlow Semi Condensed"/>
                <a:cs typeface="Barlow Semi Condensed"/>
                <a:sym typeface="Barlow Semi Condensed"/>
              </a:rPr>
              <a:t>event listeners</a:t>
            </a:r>
            <a:r>
              <a:rPr lang="en" sz="1700">
                <a:solidFill>
                  <a:schemeClr val="dk2"/>
                </a:solidFill>
                <a:latin typeface="Barlow Semi Condensed Medium"/>
                <a:ea typeface="Barlow Semi Condensed Medium"/>
                <a:cs typeface="Barlow Semi Condensed Medium"/>
                <a:sym typeface="Barlow Semi Condensed Medium"/>
              </a:rPr>
              <a:t>.</a:t>
            </a:r>
            <a:endParaRPr sz="1700">
              <a:solidFill>
                <a:schemeClr val="dk2"/>
              </a:solidFill>
              <a:latin typeface="Barlow Semi Condensed Medium"/>
              <a:ea typeface="Barlow Semi Condensed Medium"/>
              <a:cs typeface="Barlow Semi Condensed Medium"/>
              <a:sym typeface="Barlow Semi Condensed Medium"/>
            </a:endParaRPr>
          </a:p>
        </p:txBody>
      </p:sp>
      <p:sp>
        <p:nvSpPr>
          <p:cNvPr id="2860" name="Google Shape;2860;p60"/>
          <p:cNvSpPr txBox="1">
            <a:spLocks noGrp="1"/>
          </p:cNvSpPr>
          <p:nvPr>
            <p:ph type="title" idx="4294967295"/>
          </p:nvPr>
        </p:nvSpPr>
        <p:spPr>
          <a:xfrm>
            <a:off x="1169025" y="830650"/>
            <a:ext cx="5513400" cy="4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Barlow Semi Condensed"/>
                <a:ea typeface="Barlow Semi Condensed"/>
                <a:cs typeface="Barlow Semi Condensed"/>
                <a:sym typeface="Barlow Semi Condensed"/>
              </a:rPr>
              <a:t>How do you define an event in vue?</a:t>
            </a:r>
            <a:endParaRPr sz="2000" b="1">
              <a:latin typeface="Barlow Semi Condensed"/>
              <a:ea typeface="Barlow Semi Condensed"/>
              <a:cs typeface="Barlow Semi Condensed"/>
              <a:sym typeface="Barlow Semi Condensed"/>
            </a:endParaRPr>
          </a:p>
        </p:txBody>
      </p:sp>
      <p:pic>
        <p:nvPicPr>
          <p:cNvPr id="2861" name="Google Shape;2861;p60"/>
          <p:cNvPicPr preferRelativeResize="0"/>
          <p:nvPr/>
        </p:nvPicPr>
        <p:blipFill>
          <a:blip r:embed="rId3">
            <a:alphaModFix/>
          </a:blip>
          <a:stretch>
            <a:fillRect/>
          </a:stretch>
        </p:blipFill>
        <p:spPr>
          <a:xfrm>
            <a:off x="4626013" y="2572700"/>
            <a:ext cx="3408025" cy="2236350"/>
          </a:xfrm>
          <a:prstGeom prst="rect">
            <a:avLst/>
          </a:prstGeom>
          <a:noFill/>
          <a:ln w="28575" cap="flat" cmpd="sng">
            <a:solidFill>
              <a:schemeClr val="accent1"/>
            </a:solidFill>
            <a:prstDash val="solid"/>
            <a:round/>
            <a:headEnd type="none" w="sm" len="sm"/>
            <a:tailEnd type="none" w="sm" len="sm"/>
          </a:ln>
        </p:spPr>
      </p:pic>
      <p:sp>
        <p:nvSpPr>
          <p:cNvPr id="2862" name="Google Shape;2862;p60"/>
          <p:cNvSpPr/>
          <p:nvPr/>
        </p:nvSpPr>
        <p:spPr>
          <a:xfrm>
            <a:off x="5165600" y="2728450"/>
            <a:ext cx="321600" cy="1305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0"/>
          <p:cNvSpPr txBox="1"/>
          <p:nvPr/>
        </p:nvSpPr>
        <p:spPr>
          <a:xfrm>
            <a:off x="1349850" y="2905875"/>
            <a:ext cx="2687400" cy="14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2"/>
                </a:solidFill>
                <a:latin typeface="Barlow Semi Condensed Medium"/>
                <a:ea typeface="Barlow Semi Condensed Medium"/>
                <a:cs typeface="Barlow Semi Condensed Medium"/>
                <a:sym typeface="Barlow Semi Condensed Medium"/>
              </a:rPr>
              <a:t>We have attached an event listener using the v-on directive with the button click event.</a:t>
            </a:r>
            <a:endParaRPr>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endParaRPr>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r>
              <a:rPr lang="en">
                <a:solidFill>
                  <a:schemeClr val="dk2"/>
                </a:solidFill>
                <a:latin typeface="Barlow Semi Condensed Medium"/>
                <a:ea typeface="Barlow Semi Condensed Medium"/>
                <a:cs typeface="Barlow Semi Condensed Medium"/>
                <a:sym typeface="Barlow Semi Condensed Medium"/>
              </a:rPr>
              <a:t>When the button is clicked, the defined method is executed.</a:t>
            </a:r>
            <a:endParaRPr>
              <a:solidFill>
                <a:schemeClr val="dk2"/>
              </a:solidFill>
              <a:latin typeface="Barlow Semi Condensed Medium"/>
              <a:ea typeface="Barlow Semi Condensed Medium"/>
              <a:cs typeface="Barlow Semi Condensed Medium"/>
              <a:sym typeface="Barlow Semi Condensed Medium"/>
            </a:endParaRPr>
          </a:p>
        </p:txBody>
      </p:sp>
      <p:cxnSp>
        <p:nvCxnSpPr>
          <p:cNvPr id="2864" name="Google Shape;2864;p60"/>
          <p:cNvCxnSpPr>
            <a:endCxn id="2863" idx="3"/>
          </p:cNvCxnSpPr>
          <p:nvPr/>
        </p:nvCxnSpPr>
        <p:spPr>
          <a:xfrm flipH="1">
            <a:off x="4037250" y="2793825"/>
            <a:ext cx="1128300" cy="850800"/>
          </a:xfrm>
          <a:prstGeom prst="straightConnector1">
            <a:avLst/>
          </a:prstGeom>
          <a:noFill/>
          <a:ln w="38100" cap="flat" cmpd="sng">
            <a:solidFill>
              <a:schemeClr val="accent1"/>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61"/>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 Events</a:t>
            </a:r>
            <a:endParaRPr/>
          </a:p>
        </p:txBody>
      </p:sp>
      <p:cxnSp>
        <p:nvCxnSpPr>
          <p:cNvPr id="2870" name="Google Shape;2870;p61"/>
          <p:cNvCxnSpPr/>
          <p:nvPr/>
        </p:nvCxnSpPr>
        <p:spPr>
          <a:xfrm flipH="1">
            <a:off x="6732375" y="2356750"/>
            <a:ext cx="934200" cy="1346100"/>
          </a:xfrm>
          <a:prstGeom prst="straightConnector1">
            <a:avLst/>
          </a:prstGeom>
          <a:noFill/>
          <a:ln w="28575" cap="flat" cmpd="sng">
            <a:solidFill>
              <a:schemeClr val="lt1"/>
            </a:solidFill>
            <a:prstDash val="solid"/>
            <a:round/>
            <a:headEnd type="none" w="med" len="med"/>
            <a:tailEnd type="triangle" w="med" len="med"/>
          </a:ln>
        </p:spPr>
      </p:cxnSp>
      <p:sp>
        <p:nvSpPr>
          <p:cNvPr id="2871" name="Google Shape;2871;p61"/>
          <p:cNvSpPr txBox="1">
            <a:spLocks noGrp="1"/>
          </p:cNvSpPr>
          <p:nvPr>
            <p:ph type="title" idx="4294967295"/>
          </p:nvPr>
        </p:nvSpPr>
        <p:spPr>
          <a:xfrm>
            <a:off x="1169025" y="763525"/>
            <a:ext cx="6889800" cy="4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Barlow Semi Condensed"/>
                <a:ea typeface="Barlow Semi Condensed"/>
                <a:cs typeface="Barlow Semi Condensed"/>
                <a:sym typeface="Barlow Semi Condensed"/>
              </a:rPr>
              <a:t>What happens when you two components that are not necessary connected?</a:t>
            </a:r>
            <a:endParaRPr sz="2000" b="1">
              <a:latin typeface="Barlow Semi Condensed"/>
              <a:ea typeface="Barlow Semi Condensed"/>
              <a:cs typeface="Barlow Semi Condensed"/>
              <a:sym typeface="Barlow Semi Condensed"/>
            </a:endParaRPr>
          </a:p>
        </p:txBody>
      </p:sp>
      <p:sp>
        <p:nvSpPr>
          <p:cNvPr id="2872" name="Google Shape;2872;p61"/>
          <p:cNvSpPr/>
          <p:nvPr/>
        </p:nvSpPr>
        <p:spPr>
          <a:xfrm>
            <a:off x="3887650" y="1749100"/>
            <a:ext cx="1667700" cy="85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Footer</a:t>
            </a:r>
            <a:endParaRPr/>
          </a:p>
        </p:txBody>
      </p:sp>
      <p:sp>
        <p:nvSpPr>
          <p:cNvPr id="2873" name="Google Shape;2873;p61"/>
          <p:cNvSpPr/>
          <p:nvPr/>
        </p:nvSpPr>
        <p:spPr>
          <a:xfrm>
            <a:off x="3887650" y="3467725"/>
            <a:ext cx="1667700" cy="85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Header</a:t>
            </a:r>
            <a:endParaRPr/>
          </a:p>
        </p:txBody>
      </p:sp>
      <p:sp>
        <p:nvSpPr>
          <p:cNvPr id="2874" name="Google Shape;2874;p61"/>
          <p:cNvSpPr/>
          <p:nvPr/>
        </p:nvSpPr>
        <p:spPr>
          <a:xfrm>
            <a:off x="6365625" y="3467725"/>
            <a:ext cx="1667700" cy="85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Button</a:t>
            </a:r>
            <a:endParaRPr b="1"/>
          </a:p>
        </p:txBody>
      </p:sp>
      <p:sp>
        <p:nvSpPr>
          <p:cNvPr id="2875" name="Google Shape;2875;p61"/>
          <p:cNvSpPr/>
          <p:nvPr/>
        </p:nvSpPr>
        <p:spPr>
          <a:xfrm>
            <a:off x="1409675" y="2602900"/>
            <a:ext cx="1667700" cy="85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a:t>
            </a:r>
            <a:endParaRPr b="1"/>
          </a:p>
        </p:txBody>
      </p:sp>
      <p:cxnSp>
        <p:nvCxnSpPr>
          <p:cNvPr id="2876" name="Google Shape;2876;p61"/>
          <p:cNvCxnSpPr>
            <a:endCxn id="2873" idx="1"/>
          </p:cNvCxnSpPr>
          <p:nvPr/>
        </p:nvCxnSpPr>
        <p:spPr>
          <a:xfrm>
            <a:off x="2243650" y="3456625"/>
            <a:ext cx="1644000" cy="438000"/>
          </a:xfrm>
          <a:prstGeom prst="straightConnector1">
            <a:avLst/>
          </a:prstGeom>
          <a:noFill/>
          <a:ln w="28575" cap="flat" cmpd="sng">
            <a:solidFill>
              <a:schemeClr val="dk1"/>
            </a:solidFill>
            <a:prstDash val="solid"/>
            <a:round/>
            <a:headEnd type="none" w="med" len="med"/>
            <a:tailEnd type="none" w="med" len="med"/>
          </a:ln>
        </p:spPr>
      </p:cxnSp>
      <p:cxnSp>
        <p:nvCxnSpPr>
          <p:cNvPr id="2877" name="Google Shape;2877;p61"/>
          <p:cNvCxnSpPr>
            <a:stCxn id="2873" idx="3"/>
            <a:endCxn id="2874" idx="1"/>
          </p:cNvCxnSpPr>
          <p:nvPr/>
        </p:nvCxnSpPr>
        <p:spPr>
          <a:xfrm>
            <a:off x="5555350" y="3894625"/>
            <a:ext cx="810300" cy="0"/>
          </a:xfrm>
          <a:prstGeom prst="straightConnector1">
            <a:avLst/>
          </a:prstGeom>
          <a:noFill/>
          <a:ln w="28575" cap="flat" cmpd="sng">
            <a:solidFill>
              <a:schemeClr val="dk2"/>
            </a:solidFill>
            <a:prstDash val="solid"/>
            <a:round/>
            <a:headEnd type="none" w="med" len="med"/>
            <a:tailEnd type="none" w="med" len="med"/>
          </a:ln>
        </p:spPr>
      </p:cxnSp>
      <p:cxnSp>
        <p:nvCxnSpPr>
          <p:cNvPr id="2878" name="Google Shape;2878;p61"/>
          <p:cNvCxnSpPr>
            <a:stCxn id="2875" idx="0"/>
            <a:endCxn id="2872" idx="1"/>
          </p:cNvCxnSpPr>
          <p:nvPr/>
        </p:nvCxnSpPr>
        <p:spPr>
          <a:xfrm rot="10800000" flipH="1">
            <a:off x="2243525" y="2176000"/>
            <a:ext cx="1644000" cy="426900"/>
          </a:xfrm>
          <a:prstGeom prst="straightConnector1">
            <a:avLst/>
          </a:prstGeom>
          <a:noFill/>
          <a:ln w="28575" cap="flat" cmpd="sng">
            <a:solidFill>
              <a:schemeClr val="dk1"/>
            </a:solidFill>
            <a:prstDash val="solid"/>
            <a:round/>
            <a:headEnd type="none" w="med" len="med"/>
            <a:tailEnd type="none" w="med" len="med"/>
          </a:ln>
        </p:spPr>
      </p:cxnSp>
      <p:cxnSp>
        <p:nvCxnSpPr>
          <p:cNvPr id="2879" name="Google Shape;2879;p61"/>
          <p:cNvCxnSpPr/>
          <p:nvPr/>
        </p:nvCxnSpPr>
        <p:spPr>
          <a:xfrm rot="10800000">
            <a:off x="5566950" y="4135025"/>
            <a:ext cx="803700" cy="9900"/>
          </a:xfrm>
          <a:prstGeom prst="straightConnector1">
            <a:avLst/>
          </a:prstGeom>
          <a:noFill/>
          <a:ln w="38100" cap="flat" cmpd="sng">
            <a:solidFill>
              <a:schemeClr val="accent1"/>
            </a:solidFill>
            <a:prstDash val="solid"/>
            <a:round/>
            <a:headEnd type="none" w="med" len="med"/>
            <a:tailEnd type="triangle" w="med" len="med"/>
          </a:ln>
        </p:spPr>
      </p:cxnSp>
      <p:cxnSp>
        <p:nvCxnSpPr>
          <p:cNvPr id="2880" name="Google Shape;2880;p61"/>
          <p:cNvCxnSpPr/>
          <p:nvPr/>
        </p:nvCxnSpPr>
        <p:spPr>
          <a:xfrm rot="10800000">
            <a:off x="3025175" y="3456625"/>
            <a:ext cx="854100" cy="226200"/>
          </a:xfrm>
          <a:prstGeom prst="straightConnector1">
            <a:avLst/>
          </a:prstGeom>
          <a:noFill/>
          <a:ln w="38100" cap="flat" cmpd="sng">
            <a:solidFill>
              <a:schemeClr val="accent1"/>
            </a:solidFill>
            <a:prstDash val="solid"/>
            <a:round/>
            <a:headEnd type="none" w="med" len="med"/>
            <a:tailEnd type="triangle" w="med" len="med"/>
          </a:ln>
        </p:spPr>
      </p:cxnSp>
      <p:sp>
        <p:nvSpPr>
          <p:cNvPr id="2881" name="Google Shape;2881;p61"/>
          <p:cNvSpPr txBox="1"/>
          <p:nvPr/>
        </p:nvSpPr>
        <p:spPr>
          <a:xfrm>
            <a:off x="6523975" y="2704850"/>
            <a:ext cx="15921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t>Activate Event</a:t>
            </a:r>
            <a:endParaRPr b="1"/>
          </a:p>
        </p:txBody>
      </p:sp>
      <p:sp>
        <p:nvSpPr>
          <p:cNvPr id="2882" name="Google Shape;2882;p61"/>
          <p:cNvSpPr txBox="1"/>
          <p:nvPr/>
        </p:nvSpPr>
        <p:spPr>
          <a:xfrm>
            <a:off x="1027925" y="3944850"/>
            <a:ext cx="1816500" cy="831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t>Method that the event is trying to reach</a:t>
            </a:r>
            <a:endParaRPr b="1"/>
          </a:p>
        </p:txBody>
      </p:sp>
      <p:cxnSp>
        <p:nvCxnSpPr>
          <p:cNvPr id="2883" name="Google Shape;2883;p61"/>
          <p:cNvCxnSpPr/>
          <p:nvPr/>
        </p:nvCxnSpPr>
        <p:spPr>
          <a:xfrm rot="10800000">
            <a:off x="1930475" y="3471750"/>
            <a:ext cx="5700" cy="473100"/>
          </a:xfrm>
          <a:prstGeom prst="straightConnector1">
            <a:avLst/>
          </a:prstGeom>
          <a:noFill/>
          <a:ln w="9525" cap="flat" cmpd="sng">
            <a:solidFill>
              <a:schemeClr val="dk2"/>
            </a:solidFill>
            <a:prstDash val="solid"/>
            <a:round/>
            <a:headEnd type="none" w="med" len="med"/>
            <a:tailEnd type="none" w="med" len="med"/>
          </a:ln>
        </p:spPr>
      </p:cxnSp>
      <p:cxnSp>
        <p:nvCxnSpPr>
          <p:cNvPr id="2884" name="Google Shape;2884;p61"/>
          <p:cNvCxnSpPr>
            <a:stCxn id="2881" idx="2"/>
            <a:endCxn id="2874" idx="0"/>
          </p:cNvCxnSpPr>
          <p:nvPr/>
        </p:nvCxnSpPr>
        <p:spPr>
          <a:xfrm flipH="1">
            <a:off x="7199425" y="3105050"/>
            <a:ext cx="120600" cy="362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grpSp>
        <p:nvGrpSpPr>
          <p:cNvPr id="1882" name="Google Shape;1882;p35"/>
          <p:cNvGrpSpPr/>
          <p:nvPr/>
        </p:nvGrpSpPr>
        <p:grpSpPr>
          <a:xfrm>
            <a:off x="4195523" y="1500858"/>
            <a:ext cx="4430405" cy="3106404"/>
            <a:chOff x="862950" y="825025"/>
            <a:chExt cx="5862650" cy="4111175"/>
          </a:xfrm>
        </p:grpSpPr>
        <p:sp>
          <p:nvSpPr>
            <p:cNvPr id="1883" name="Google Shape;1883;p35"/>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5"/>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5"/>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5"/>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5"/>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5"/>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5"/>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5"/>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5"/>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5"/>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5"/>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5"/>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5"/>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5"/>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5"/>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5"/>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5"/>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5"/>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5"/>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5"/>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5"/>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5"/>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5"/>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5"/>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5"/>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5"/>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5"/>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5"/>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5"/>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5"/>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5"/>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5"/>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5"/>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5"/>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5"/>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5"/>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5"/>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5"/>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5"/>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5"/>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5"/>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5"/>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5"/>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5"/>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5"/>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5"/>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5"/>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5"/>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5"/>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5"/>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5"/>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5"/>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5"/>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5"/>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5"/>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5"/>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5"/>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5"/>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5"/>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5"/>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5"/>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5"/>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5"/>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5"/>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5"/>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5"/>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5"/>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5"/>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5"/>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5"/>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5"/>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5"/>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5"/>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5"/>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5"/>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5"/>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5"/>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5"/>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5"/>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5"/>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5"/>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5"/>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5"/>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5"/>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5"/>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5"/>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5"/>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5"/>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5"/>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5"/>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5"/>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5"/>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5"/>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5"/>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5"/>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5"/>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5"/>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5"/>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5"/>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5"/>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5"/>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5"/>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5"/>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5"/>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5"/>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5"/>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5"/>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5"/>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5"/>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5"/>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5"/>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5"/>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5"/>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5"/>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5"/>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5"/>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5"/>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5"/>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5"/>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5"/>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5"/>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5"/>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5"/>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5"/>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5"/>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5"/>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5"/>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5"/>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5"/>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5"/>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5"/>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5"/>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5"/>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5"/>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5"/>
            <p:cNvSpPr/>
            <p:nvPr/>
          </p:nvSpPr>
          <p:spPr>
            <a:xfrm>
              <a:off x="1150400" y="4228175"/>
              <a:ext cx="1488100" cy="25"/>
            </a:xfrm>
            <a:custGeom>
              <a:avLst/>
              <a:gdLst/>
              <a:ahLst/>
              <a:cxnLst/>
              <a:rect l="l" t="t" r="r" b="b"/>
              <a:pathLst>
                <a:path w="59524" h="1" extrusionOk="0">
                  <a:moveTo>
                    <a:pt x="59523" y="1"/>
                  </a:move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35"/>
          <p:cNvGrpSpPr/>
          <p:nvPr/>
        </p:nvGrpSpPr>
        <p:grpSpPr>
          <a:xfrm>
            <a:off x="731647" y="573573"/>
            <a:ext cx="635100" cy="734640"/>
            <a:chOff x="731647" y="573573"/>
            <a:chExt cx="635100" cy="734640"/>
          </a:xfrm>
        </p:grpSpPr>
        <p:grpSp>
          <p:nvGrpSpPr>
            <p:cNvPr id="2093" name="Google Shape;2093;p35"/>
            <p:cNvGrpSpPr/>
            <p:nvPr/>
          </p:nvGrpSpPr>
          <p:grpSpPr>
            <a:xfrm>
              <a:off x="731647" y="573573"/>
              <a:ext cx="635100" cy="635100"/>
              <a:chOff x="917231" y="750460"/>
              <a:chExt cx="635100" cy="635100"/>
            </a:xfrm>
          </p:grpSpPr>
          <p:sp>
            <p:nvSpPr>
              <p:cNvPr id="2094" name="Google Shape;2094;p35"/>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6" name="Google Shape;2096;p35"/>
            <p:cNvGrpSpPr/>
            <p:nvPr/>
          </p:nvGrpSpPr>
          <p:grpSpPr>
            <a:xfrm>
              <a:off x="961679" y="1281213"/>
              <a:ext cx="175013" cy="27000"/>
              <a:chOff x="5662375" y="212375"/>
              <a:chExt cx="175013" cy="27000"/>
            </a:xfrm>
          </p:grpSpPr>
          <p:sp>
            <p:nvSpPr>
              <p:cNvPr id="2097" name="Google Shape;2097;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98" name="Google Shape;2098;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99" name="Google Shape;2099;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00" name="Google Shape;2100;p35"/>
          <p:cNvGrpSpPr/>
          <p:nvPr/>
        </p:nvGrpSpPr>
        <p:grpSpPr>
          <a:xfrm>
            <a:off x="731647" y="1650460"/>
            <a:ext cx="635100" cy="733490"/>
            <a:chOff x="731647" y="1650460"/>
            <a:chExt cx="635100" cy="733490"/>
          </a:xfrm>
        </p:grpSpPr>
        <p:grpSp>
          <p:nvGrpSpPr>
            <p:cNvPr id="2101" name="Google Shape;2101;p35"/>
            <p:cNvGrpSpPr/>
            <p:nvPr/>
          </p:nvGrpSpPr>
          <p:grpSpPr>
            <a:xfrm>
              <a:off x="731647" y="1650460"/>
              <a:ext cx="635100" cy="635100"/>
              <a:chOff x="917231" y="1827973"/>
              <a:chExt cx="635100" cy="635100"/>
            </a:xfrm>
          </p:grpSpPr>
          <p:sp>
            <p:nvSpPr>
              <p:cNvPr id="2102" name="Google Shape;2102;p35"/>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4" name="Google Shape;2104;p35"/>
            <p:cNvGrpSpPr/>
            <p:nvPr/>
          </p:nvGrpSpPr>
          <p:grpSpPr>
            <a:xfrm>
              <a:off x="961679" y="2356951"/>
              <a:ext cx="175013" cy="27000"/>
              <a:chOff x="5662375" y="212375"/>
              <a:chExt cx="175013" cy="27000"/>
            </a:xfrm>
          </p:grpSpPr>
          <p:sp>
            <p:nvSpPr>
              <p:cNvPr id="2105" name="Google Shape;2105;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06" name="Google Shape;2106;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07" name="Google Shape;2107;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08" name="Google Shape;2108;p35"/>
          <p:cNvGrpSpPr/>
          <p:nvPr/>
        </p:nvGrpSpPr>
        <p:grpSpPr>
          <a:xfrm>
            <a:off x="731647" y="2728277"/>
            <a:ext cx="635100" cy="734984"/>
            <a:chOff x="731647" y="2728277"/>
            <a:chExt cx="635100" cy="734984"/>
          </a:xfrm>
        </p:grpSpPr>
        <p:grpSp>
          <p:nvGrpSpPr>
            <p:cNvPr id="2109" name="Google Shape;2109;p35"/>
            <p:cNvGrpSpPr/>
            <p:nvPr/>
          </p:nvGrpSpPr>
          <p:grpSpPr>
            <a:xfrm>
              <a:off x="731647" y="2728277"/>
              <a:ext cx="635100" cy="635100"/>
              <a:chOff x="917231" y="2905502"/>
              <a:chExt cx="635100" cy="635100"/>
            </a:xfrm>
          </p:grpSpPr>
          <p:sp>
            <p:nvSpPr>
              <p:cNvPr id="2110" name="Google Shape;2110;p35"/>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2" name="Google Shape;2112;p35"/>
            <p:cNvGrpSpPr/>
            <p:nvPr/>
          </p:nvGrpSpPr>
          <p:grpSpPr>
            <a:xfrm>
              <a:off x="961679" y="3436260"/>
              <a:ext cx="175013" cy="27000"/>
              <a:chOff x="5662375" y="212375"/>
              <a:chExt cx="175013" cy="27000"/>
            </a:xfrm>
          </p:grpSpPr>
          <p:sp>
            <p:nvSpPr>
              <p:cNvPr id="2113" name="Google Shape;2113;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4" name="Google Shape;2114;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5" name="Google Shape;2115;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6" name="Google Shape;2116;p35"/>
          <p:cNvGrpSpPr/>
          <p:nvPr/>
        </p:nvGrpSpPr>
        <p:grpSpPr>
          <a:xfrm>
            <a:off x="731647" y="3806675"/>
            <a:ext cx="635100" cy="734704"/>
            <a:chOff x="731647" y="3806675"/>
            <a:chExt cx="635100" cy="734704"/>
          </a:xfrm>
        </p:grpSpPr>
        <p:grpSp>
          <p:nvGrpSpPr>
            <p:cNvPr id="2117" name="Google Shape;2117;p35"/>
            <p:cNvGrpSpPr/>
            <p:nvPr/>
          </p:nvGrpSpPr>
          <p:grpSpPr>
            <a:xfrm>
              <a:off x="731647" y="3806675"/>
              <a:ext cx="635100" cy="635100"/>
              <a:chOff x="917231" y="3983097"/>
              <a:chExt cx="635100" cy="635100"/>
            </a:xfrm>
          </p:grpSpPr>
          <p:sp>
            <p:nvSpPr>
              <p:cNvPr id="2118" name="Google Shape;2118;p35"/>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5"/>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0" name="Google Shape;2120;p35"/>
            <p:cNvGrpSpPr/>
            <p:nvPr/>
          </p:nvGrpSpPr>
          <p:grpSpPr>
            <a:xfrm>
              <a:off x="961679" y="4514379"/>
              <a:ext cx="175013" cy="27000"/>
              <a:chOff x="5662375" y="212375"/>
              <a:chExt cx="175013" cy="27000"/>
            </a:xfrm>
          </p:grpSpPr>
          <p:sp>
            <p:nvSpPr>
              <p:cNvPr id="2121" name="Google Shape;2121;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2" name="Google Shape;2122;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3" name="Google Shape;2123;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24" name="Google Shape;2124;p35"/>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25" name="Google Shape;2125;p35"/>
          <p:cNvSpPr txBox="1">
            <a:spLocks noGrp="1"/>
          </p:cNvSpPr>
          <p:nvPr>
            <p:ph type="subTitle" idx="2"/>
          </p:nvPr>
        </p:nvSpPr>
        <p:spPr>
          <a:xfrm>
            <a:off x="1664200" y="713225"/>
            <a:ext cx="3541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Vue.js and how does it compare?</a:t>
            </a:r>
            <a:endParaRPr/>
          </a:p>
          <a:p>
            <a:pPr marL="0" lvl="0" indent="0" algn="l" rtl="0">
              <a:spcBef>
                <a:spcPts val="0"/>
              </a:spcBef>
              <a:spcAft>
                <a:spcPts val="0"/>
              </a:spcAft>
              <a:buNone/>
            </a:pPr>
            <a:r>
              <a:rPr lang="en"/>
              <a:t>How does it work?</a:t>
            </a:r>
            <a:endParaRPr/>
          </a:p>
          <a:p>
            <a:pPr marL="0" lvl="0" indent="0" algn="l" rtl="0">
              <a:spcBef>
                <a:spcPts val="0"/>
              </a:spcBef>
              <a:spcAft>
                <a:spcPts val="0"/>
              </a:spcAft>
              <a:buNone/>
            </a:pPr>
            <a:endParaRPr/>
          </a:p>
        </p:txBody>
      </p:sp>
      <p:sp>
        <p:nvSpPr>
          <p:cNvPr id="2126" name="Google Shape;2126;p35"/>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Introduction</a:t>
            </a:r>
            <a:endParaRPr/>
          </a:p>
        </p:txBody>
      </p:sp>
      <p:sp>
        <p:nvSpPr>
          <p:cNvPr id="2127" name="Google Shape;2127;p35"/>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Core Concepts</a:t>
            </a:r>
            <a:endParaRPr/>
          </a:p>
        </p:txBody>
      </p:sp>
      <p:sp>
        <p:nvSpPr>
          <p:cNvPr id="2128" name="Google Shape;2128;p35"/>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Application Instance, Single File Component and Directives</a:t>
            </a:r>
            <a:endParaRPr/>
          </a:p>
        </p:txBody>
      </p:sp>
      <p:sp>
        <p:nvSpPr>
          <p:cNvPr id="2129" name="Google Shape;2129;p35"/>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Events</a:t>
            </a:r>
            <a:endParaRPr/>
          </a:p>
        </p:txBody>
      </p:sp>
      <p:sp>
        <p:nvSpPr>
          <p:cNvPr id="2130" name="Google Shape;2130;p35"/>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Events, Custom Events and Event Arguments</a:t>
            </a:r>
            <a:endParaRPr/>
          </a:p>
        </p:txBody>
      </p:sp>
      <p:sp>
        <p:nvSpPr>
          <p:cNvPr id="2131" name="Google Shape;2131;p35"/>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In-Class Demo</a:t>
            </a:r>
            <a:endParaRPr/>
          </a:p>
        </p:txBody>
      </p:sp>
      <p:sp>
        <p:nvSpPr>
          <p:cNvPr id="2132" name="Google Shape;2132;p35"/>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Vacation Tracker Application using RESTful API</a:t>
            </a:r>
            <a:endParaRPr/>
          </a:p>
        </p:txBody>
      </p:sp>
      <p:sp>
        <p:nvSpPr>
          <p:cNvPr id="2133" name="Google Shape;2133;p35"/>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34" name="Google Shape;2134;p35"/>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35" name="Google Shape;2135;p35"/>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36" name="Google Shape;2136;p35"/>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8"/>
        <p:cNvGrpSpPr/>
        <p:nvPr/>
      </p:nvGrpSpPr>
      <p:grpSpPr>
        <a:xfrm>
          <a:off x="0" y="0"/>
          <a:ext cx="0" cy="0"/>
          <a:chOff x="0" y="0"/>
          <a:chExt cx="0" cy="0"/>
        </a:xfrm>
      </p:grpSpPr>
      <p:pic>
        <p:nvPicPr>
          <p:cNvPr id="2889" name="Google Shape;2889;p62"/>
          <p:cNvPicPr preferRelativeResize="0"/>
          <p:nvPr/>
        </p:nvPicPr>
        <p:blipFill>
          <a:blip r:embed="rId3">
            <a:alphaModFix/>
          </a:blip>
          <a:stretch>
            <a:fillRect/>
          </a:stretch>
        </p:blipFill>
        <p:spPr>
          <a:xfrm>
            <a:off x="5369875" y="2082075"/>
            <a:ext cx="2558250" cy="2734539"/>
          </a:xfrm>
          <a:prstGeom prst="rect">
            <a:avLst/>
          </a:prstGeom>
          <a:noFill/>
          <a:ln w="28575" cap="flat" cmpd="sng">
            <a:solidFill>
              <a:schemeClr val="accent1"/>
            </a:solidFill>
            <a:prstDash val="solid"/>
            <a:round/>
            <a:headEnd type="none" w="sm" len="sm"/>
            <a:tailEnd type="none" w="sm" len="sm"/>
          </a:ln>
        </p:spPr>
      </p:pic>
      <p:sp>
        <p:nvSpPr>
          <p:cNvPr id="2890" name="Google Shape;2890;p62"/>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 Events</a:t>
            </a:r>
            <a:endParaRPr/>
          </a:p>
        </p:txBody>
      </p:sp>
      <p:sp>
        <p:nvSpPr>
          <p:cNvPr id="2891" name="Google Shape;2891;p62"/>
          <p:cNvSpPr txBox="1"/>
          <p:nvPr/>
        </p:nvSpPr>
        <p:spPr>
          <a:xfrm>
            <a:off x="1167300" y="807050"/>
            <a:ext cx="6809400" cy="1231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Custom events are a way to facilitate communication between components that are not directly related. These events are created using the ‘</a:t>
            </a:r>
            <a:r>
              <a:rPr lang="en" sz="1700" b="1">
                <a:solidFill>
                  <a:schemeClr val="accent1"/>
                </a:solidFill>
                <a:latin typeface="Barlow Semi Condensed"/>
                <a:ea typeface="Barlow Semi Condensed"/>
                <a:cs typeface="Barlow Semi Condensed"/>
                <a:sym typeface="Barlow Semi Condensed"/>
              </a:rPr>
              <a:t>$emit()</a:t>
            </a:r>
            <a:r>
              <a:rPr lang="en" sz="1700">
                <a:solidFill>
                  <a:schemeClr val="dk2"/>
                </a:solidFill>
                <a:latin typeface="Barlow Semi Condensed Medium"/>
                <a:ea typeface="Barlow Semi Condensed Medium"/>
                <a:cs typeface="Barlow Semi Condensed Medium"/>
                <a:sym typeface="Barlow Semi Condensed Medium"/>
              </a:rPr>
              <a:t>’ method in a child component and can be listened to using the ‘v-on’ directive in a parent component.</a:t>
            </a:r>
            <a:endParaRPr sz="1700">
              <a:solidFill>
                <a:schemeClr val="dk2"/>
              </a:solidFill>
              <a:latin typeface="Barlow Semi Condensed Medium"/>
              <a:ea typeface="Barlow Semi Condensed Medium"/>
              <a:cs typeface="Barlow Semi Condensed Medium"/>
              <a:sym typeface="Barlow Semi Condensed Medium"/>
            </a:endParaRPr>
          </a:p>
        </p:txBody>
      </p:sp>
      <p:pic>
        <p:nvPicPr>
          <p:cNvPr id="2892" name="Google Shape;2892;p62"/>
          <p:cNvPicPr preferRelativeResize="0"/>
          <p:nvPr/>
        </p:nvPicPr>
        <p:blipFill>
          <a:blip r:embed="rId4">
            <a:alphaModFix/>
          </a:blip>
          <a:stretch>
            <a:fillRect/>
          </a:stretch>
        </p:blipFill>
        <p:spPr>
          <a:xfrm>
            <a:off x="1022525" y="2710513"/>
            <a:ext cx="3464151" cy="1413875"/>
          </a:xfrm>
          <a:prstGeom prst="rect">
            <a:avLst/>
          </a:prstGeom>
          <a:noFill/>
          <a:ln w="28575" cap="flat" cmpd="sng">
            <a:solidFill>
              <a:schemeClr val="accent1"/>
            </a:solidFill>
            <a:prstDash val="solid"/>
            <a:round/>
            <a:headEnd type="none" w="sm" len="sm"/>
            <a:tailEnd type="none" w="sm" len="sm"/>
          </a:ln>
        </p:spPr>
      </p:pic>
      <p:sp>
        <p:nvSpPr>
          <p:cNvPr id="2893" name="Google Shape;2893;p62"/>
          <p:cNvSpPr/>
          <p:nvPr/>
        </p:nvSpPr>
        <p:spPr>
          <a:xfrm>
            <a:off x="1991100" y="2818850"/>
            <a:ext cx="1527000" cy="1608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2"/>
          <p:cNvSpPr/>
          <p:nvPr/>
        </p:nvSpPr>
        <p:spPr>
          <a:xfrm>
            <a:off x="5597575" y="2336675"/>
            <a:ext cx="2330700" cy="1608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5" name="Google Shape;2895;p62"/>
          <p:cNvCxnSpPr/>
          <p:nvPr/>
        </p:nvCxnSpPr>
        <p:spPr>
          <a:xfrm flipH="1">
            <a:off x="6491725" y="2507450"/>
            <a:ext cx="934200" cy="1346100"/>
          </a:xfrm>
          <a:prstGeom prst="straightConnector1">
            <a:avLst/>
          </a:prstGeom>
          <a:noFill/>
          <a:ln w="28575" cap="flat" cmpd="sng">
            <a:solidFill>
              <a:schemeClr val="lt1"/>
            </a:solidFill>
            <a:prstDash val="solid"/>
            <a:round/>
            <a:headEnd type="none" w="med" len="med"/>
            <a:tailEnd type="triangle" w="med" len="med"/>
          </a:ln>
        </p:spPr>
      </p:cxnSp>
      <p:cxnSp>
        <p:nvCxnSpPr>
          <p:cNvPr id="2896" name="Google Shape;2896;p62"/>
          <p:cNvCxnSpPr>
            <a:stCxn id="2892" idx="3"/>
            <a:endCxn id="2897" idx="1"/>
          </p:cNvCxnSpPr>
          <p:nvPr/>
        </p:nvCxnSpPr>
        <p:spPr>
          <a:xfrm>
            <a:off x="4486676" y="3417450"/>
            <a:ext cx="883200" cy="0"/>
          </a:xfrm>
          <a:prstGeom prst="straightConnector1">
            <a:avLst/>
          </a:prstGeom>
          <a:noFill/>
          <a:ln w="28575" cap="flat" cmpd="sng">
            <a:solidFill>
              <a:schemeClr val="accent1"/>
            </a:solidFill>
            <a:prstDash val="solid"/>
            <a:round/>
            <a:headEnd type="none" w="med" len="med"/>
            <a:tailEnd type="triangle" w="med" len="med"/>
          </a:ln>
        </p:spPr>
      </p:cxnSp>
      <p:cxnSp>
        <p:nvCxnSpPr>
          <p:cNvPr id="2898" name="Google Shape;2898;p62"/>
          <p:cNvCxnSpPr>
            <a:stCxn id="2897" idx="1"/>
            <a:endCxn id="2892" idx="3"/>
          </p:cNvCxnSpPr>
          <p:nvPr/>
        </p:nvCxnSpPr>
        <p:spPr>
          <a:xfrm rot="10800000">
            <a:off x="4486676" y="3417450"/>
            <a:ext cx="883200" cy="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2"/>
        <p:cNvGrpSpPr/>
        <p:nvPr/>
      </p:nvGrpSpPr>
      <p:grpSpPr>
        <a:xfrm>
          <a:off x="0" y="0"/>
          <a:ext cx="0" cy="0"/>
          <a:chOff x="0" y="0"/>
          <a:chExt cx="0" cy="0"/>
        </a:xfrm>
      </p:grpSpPr>
      <p:sp>
        <p:nvSpPr>
          <p:cNvPr id="2903" name="Google Shape;2903;p63"/>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 Arguments</a:t>
            </a:r>
            <a:endParaRPr/>
          </a:p>
        </p:txBody>
      </p:sp>
      <p:sp>
        <p:nvSpPr>
          <p:cNvPr id="2904" name="Google Shape;2904;p63"/>
          <p:cNvSpPr txBox="1"/>
          <p:nvPr/>
        </p:nvSpPr>
        <p:spPr>
          <a:xfrm>
            <a:off x="1167300" y="807050"/>
            <a:ext cx="3325200" cy="446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700">
              <a:solidFill>
                <a:schemeClr val="dk2"/>
              </a:solidFill>
              <a:latin typeface="Barlow Semi Condensed Medium"/>
              <a:ea typeface="Barlow Semi Condensed Medium"/>
              <a:cs typeface="Barlow Semi Condensed Medium"/>
              <a:sym typeface="Barlow Semi Condensed Medium"/>
            </a:endParaRPr>
          </a:p>
        </p:txBody>
      </p:sp>
      <p:sp>
        <p:nvSpPr>
          <p:cNvPr id="2905" name="Google Shape;2905;p63"/>
          <p:cNvSpPr txBox="1"/>
          <p:nvPr/>
        </p:nvSpPr>
        <p:spPr>
          <a:xfrm>
            <a:off x="1167300" y="686500"/>
            <a:ext cx="6809400" cy="1754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This refers to the </a:t>
            </a:r>
            <a:r>
              <a:rPr lang="en" sz="1700" b="1">
                <a:solidFill>
                  <a:schemeClr val="dk2"/>
                </a:solidFill>
                <a:latin typeface="Barlow Semi Condensed"/>
                <a:ea typeface="Barlow Semi Condensed"/>
                <a:cs typeface="Barlow Semi Condensed"/>
                <a:sym typeface="Barlow Semi Condensed"/>
              </a:rPr>
              <a:t>data </a:t>
            </a:r>
            <a:r>
              <a:rPr lang="en" sz="1700">
                <a:solidFill>
                  <a:schemeClr val="dk2"/>
                </a:solidFill>
                <a:latin typeface="Barlow Semi Condensed Medium"/>
                <a:ea typeface="Barlow Semi Condensed Medium"/>
                <a:cs typeface="Barlow Semi Condensed Medium"/>
                <a:sym typeface="Barlow Semi Condensed Medium"/>
              </a:rPr>
              <a:t>that is passed along with en event when it is emitted from a child component and captured by its parent component.</a:t>
            </a:r>
            <a:endParaRPr sz="1700">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endParaRPr sz="1700">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Let’s say you have a child component that emits  an event called “item-clicked” whenever a user clicks on an items in a list. You are able to pass along some additional data about the clicked item as an argument with an event.</a:t>
            </a:r>
            <a:endParaRPr sz="1700">
              <a:solidFill>
                <a:schemeClr val="dk2"/>
              </a:solidFill>
              <a:latin typeface="Barlow Semi Condensed Medium"/>
              <a:ea typeface="Barlow Semi Condensed Medium"/>
              <a:cs typeface="Barlow Semi Condensed Medium"/>
              <a:sym typeface="Barlow Semi Condensed Medium"/>
            </a:endParaRPr>
          </a:p>
        </p:txBody>
      </p:sp>
      <p:pic>
        <p:nvPicPr>
          <p:cNvPr id="2906" name="Google Shape;2906;p63"/>
          <p:cNvPicPr preferRelativeResize="0"/>
          <p:nvPr/>
        </p:nvPicPr>
        <p:blipFill>
          <a:blip r:embed="rId3">
            <a:alphaModFix/>
          </a:blip>
          <a:stretch>
            <a:fillRect/>
          </a:stretch>
        </p:blipFill>
        <p:spPr>
          <a:xfrm>
            <a:off x="1144213" y="2631475"/>
            <a:ext cx="3325201" cy="2123506"/>
          </a:xfrm>
          <a:prstGeom prst="rect">
            <a:avLst/>
          </a:prstGeom>
          <a:noFill/>
          <a:ln w="38100" cap="flat" cmpd="sng">
            <a:solidFill>
              <a:schemeClr val="accent1"/>
            </a:solidFill>
            <a:prstDash val="solid"/>
            <a:round/>
            <a:headEnd type="none" w="sm" len="sm"/>
            <a:tailEnd type="none" w="sm" len="sm"/>
          </a:ln>
        </p:spPr>
      </p:pic>
      <p:pic>
        <p:nvPicPr>
          <p:cNvPr id="2907" name="Google Shape;2907;p63"/>
          <p:cNvPicPr preferRelativeResize="0"/>
          <p:nvPr/>
        </p:nvPicPr>
        <p:blipFill>
          <a:blip r:embed="rId4">
            <a:alphaModFix/>
          </a:blip>
          <a:stretch>
            <a:fillRect/>
          </a:stretch>
        </p:blipFill>
        <p:spPr>
          <a:xfrm>
            <a:off x="5369438" y="3199963"/>
            <a:ext cx="2630350" cy="637275"/>
          </a:xfrm>
          <a:prstGeom prst="rect">
            <a:avLst/>
          </a:prstGeom>
          <a:noFill/>
          <a:ln w="38100" cap="flat" cmpd="sng">
            <a:solidFill>
              <a:schemeClr val="accent1"/>
            </a:solidFill>
            <a:prstDash val="solid"/>
            <a:round/>
            <a:headEnd type="none" w="sm" len="sm"/>
            <a:tailEnd type="none" w="sm" len="sm"/>
          </a:ln>
        </p:spPr>
      </p:pic>
      <p:cxnSp>
        <p:nvCxnSpPr>
          <p:cNvPr id="2908" name="Google Shape;2908;p63"/>
          <p:cNvCxnSpPr>
            <a:endCxn id="2907" idx="1"/>
          </p:cNvCxnSpPr>
          <p:nvPr/>
        </p:nvCxnSpPr>
        <p:spPr>
          <a:xfrm rot="10800000" flipH="1">
            <a:off x="2651138" y="3518600"/>
            <a:ext cx="2718300" cy="786900"/>
          </a:xfrm>
          <a:prstGeom prst="straightConnector1">
            <a:avLst/>
          </a:prstGeom>
          <a:noFill/>
          <a:ln w="38100" cap="flat" cmpd="sng">
            <a:solidFill>
              <a:schemeClr val="accent1"/>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12"/>
        <p:cNvGrpSpPr/>
        <p:nvPr/>
      </p:nvGrpSpPr>
      <p:grpSpPr>
        <a:xfrm>
          <a:off x="0" y="0"/>
          <a:ext cx="0" cy="0"/>
          <a:chOff x="0" y="0"/>
          <a:chExt cx="0" cy="0"/>
        </a:xfrm>
      </p:grpSpPr>
      <p:sp>
        <p:nvSpPr>
          <p:cNvPr id="2913" name="Google Shape;2913;p64"/>
          <p:cNvSpPr txBox="1">
            <a:spLocks noGrp="1"/>
          </p:cNvSpPr>
          <p:nvPr>
            <p:ph type="title"/>
          </p:nvPr>
        </p:nvSpPr>
        <p:spPr>
          <a:xfrm>
            <a:off x="2539850" y="2393700"/>
            <a:ext cx="39720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In-Class Demo</a:t>
            </a:r>
            <a:endParaRPr sz="4700"/>
          </a:p>
        </p:txBody>
      </p:sp>
      <p:sp>
        <p:nvSpPr>
          <p:cNvPr id="2914" name="Google Shape;2914;p64"/>
          <p:cNvSpPr txBox="1">
            <a:spLocks noGrp="1"/>
          </p:cNvSpPr>
          <p:nvPr>
            <p:ph type="title" idx="2"/>
          </p:nvPr>
        </p:nvSpPr>
        <p:spPr>
          <a:xfrm>
            <a:off x="2981850" y="116131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700"/>
              <a:t>04</a:t>
            </a:r>
            <a:endParaRPr sz="87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8"/>
        <p:cNvGrpSpPr/>
        <p:nvPr/>
      </p:nvGrpSpPr>
      <p:grpSpPr>
        <a:xfrm>
          <a:off x="0" y="0"/>
          <a:ext cx="0" cy="0"/>
          <a:chOff x="0" y="0"/>
          <a:chExt cx="0" cy="0"/>
        </a:xfrm>
      </p:grpSpPr>
      <p:sp>
        <p:nvSpPr>
          <p:cNvPr id="2919" name="Google Shape;2919;p65"/>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Video Demonstration</a:t>
            </a:r>
            <a:endParaRPr/>
          </a:p>
        </p:txBody>
      </p:sp>
      <p:sp>
        <p:nvSpPr>
          <p:cNvPr id="2920" name="Google Shape;2920;p65"/>
          <p:cNvSpPr txBox="1"/>
          <p:nvPr/>
        </p:nvSpPr>
        <p:spPr>
          <a:xfrm>
            <a:off x="1167300" y="807050"/>
            <a:ext cx="3325200" cy="446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700">
              <a:solidFill>
                <a:schemeClr val="dk2"/>
              </a:solidFill>
              <a:latin typeface="Barlow Semi Condensed Medium"/>
              <a:ea typeface="Barlow Semi Condensed Medium"/>
              <a:cs typeface="Barlow Semi Condensed Medium"/>
              <a:sym typeface="Barlow Semi Condensed Medium"/>
            </a:endParaRPr>
          </a:p>
        </p:txBody>
      </p:sp>
      <p:pic>
        <p:nvPicPr>
          <p:cNvPr id="2921" name="Google Shape;2921;p65" title="demonstration-vacationTracker.mp4">
            <a:hlinkClick r:id="rId3"/>
          </p:cNvPr>
          <p:cNvPicPr preferRelativeResize="0"/>
          <p:nvPr/>
        </p:nvPicPr>
        <p:blipFill>
          <a:blip r:embed="rId4">
            <a:alphaModFix/>
          </a:blip>
          <a:stretch>
            <a:fillRect/>
          </a:stretch>
        </p:blipFill>
        <p:spPr>
          <a:xfrm>
            <a:off x="2047238" y="963825"/>
            <a:ext cx="5049526" cy="3787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21"/>
                                        </p:tgtEl>
                                        <p:attrNameLst>
                                          <p:attrName>style.visibility</p:attrName>
                                        </p:attrNameLst>
                                      </p:cBhvr>
                                      <p:to>
                                        <p:strVal val="visible"/>
                                      </p:to>
                                    </p:set>
                                    <p:animEffect transition="in" filter="fade">
                                      <p:cBhvr>
                                        <p:cTn id="7" dur="1000"/>
                                        <p:tgtEl>
                                          <p:spTgt spid="2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25"/>
        <p:cNvGrpSpPr/>
        <p:nvPr/>
      </p:nvGrpSpPr>
      <p:grpSpPr>
        <a:xfrm>
          <a:off x="0" y="0"/>
          <a:ext cx="0" cy="0"/>
          <a:chOff x="0" y="0"/>
          <a:chExt cx="0" cy="0"/>
        </a:xfrm>
      </p:grpSpPr>
      <p:sp>
        <p:nvSpPr>
          <p:cNvPr id="2926" name="Google Shape;2926;p66"/>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Components Layout</a:t>
            </a:r>
            <a:endParaRPr/>
          </a:p>
        </p:txBody>
      </p:sp>
      <p:sp>
        <p:nvSpPr>
          <p:cNvPr id="2927" name="Google Shape;2927;p66"/>
          <p:cNvSpPr txBox="1"/>
          <p:nvPr/>
        </p:nvSpPr>
        <p:spPr>
          <a:xfrm>
            <a:off x="1167300" y="807050"/>
            <a:ext cx="3325200" cy="446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700">
              <a:solidFill>
                <a:schemeClr val="dk2"/>
              </a:solidFill>
              <a:latin typeface="Barlow Semi Condensed Medium"/>
              <a:ea typeface="Barlow Semi Condensed Medium"/>
              <a:cs typeface="Barlow Semi Condensed Medium"/>
              <a:sym typeface="Barlow Semi Condensed Medium"/>
            </a:endParaRPr>
          </a:p>
        </p:txBody>
      </p:sp>
      <p:sp>
        <p:nvSpPr>
          <p:cNvPr id="2928" name="Google Shape;2928;p66"/>
          <p:cNvSpPr/>
          <p:nvPr/>
        </p:nvSpPr>
        <p:spPr>
          <a:xfrm>
            <a:off x="1729800" y="960375"/>
            <a:ext cx="2762700" cy="372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6"/>
          <p:cNvSpPr/>
          <p:nvPr/>
        </p:nvSpPr>
        <p:spPr>
          <a:xfrm>
            <a:off x="1780125" y="1020675"/>
            <a:ext cx="2652000" cy="301500"/>
          </a:xfrm>
          <a:prstGeom prst="frame">
            <a:avLst>
              <a:gd name="adj1" fmla="val 12500"/>
            </a:avLst>
          </a:prstGeom>
          <a:solidFill>
            <a:srgbClr val="434343"/>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6"/>
          <p:cNvSpPr/>
          <p:nvPr/>
        </p:nvSpPr>
        <p:spPr>
          <a:xfrm>
            <a:off x="1780125" y="1392350"/>
            <a:ext cx="2642100" cy="954300"/>
          </a:xfrm>
          <a:prstGeom prst="frame">
            <a:avLst>
              <a:gd name="adj1" fmla="val 4213"/>
            </a:avLst>
          </a:prstGeom>
          <a:solidFill>
            <a:schemeClr val="dk1"/>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1" name="Google Shape;2931;p66"/>
          <p:cNvCxnSpPr>
            <a:stCxn id="2930" idx="3"/>
          </p:cNvCxnSpPr>
          <p:nvPr/>
        </p:nvCxnSpPr>
        <p:spPr>
          <a:xfrm>
            <a:off x="4422225" y="1869500"/>
            <a:ext cx="1004700" cy="5100"/>
          </a:xfrm>
          <a:prstGeom prst="straightConnector1">
            <a:avLst/>
          </a:prstGeom>
          <a:noFill/>
          <a:ln w="28575" cap="flat" cmpd="sng">
            <a:solidFill>
              <a:schemeClr val="accent1"/>
            </a:solidFill>
            <a:prstDash val="solid"/>
            <a:round/>
            <a:headEnd type="none" w="med" len="med"/>
            <a:tailEnd type="triangle" w="med" len="med"/>
          </a:ln>
        </p:spPr>
      </p:cxnSp>
      <p:sp>
        <p:nvSpPr>
          <p:cNvPr id="2932" name="Google Shape;2932;p66"/>
          <p:cNvSpPr/>
          <p:nvPr/>
        </p:nvSpPr>
        <p:spPr>
          <a:xfrm>
            <a:off x="5426925" y="1394900"/>
            <a:ext cx="2642100" cy="954300"/>
          </a:xfrm>
          <a:prstGeom prst="frame">
            <a:avLst>
              <a:gd name="adj1" fmla="val 4213"/>
            </a:avLst>
          </a:prstGeom>
          <a:solidFill>
            <a:schemeClr val="dk1"/>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3" name="Google Shape;2933;p66"/>
          <p:cNvCxnSpPr>
            <a:endCxn id="2930" idx="3"/>
          </p:cNvCxnSpPr>
          <p:nvPr/>
        </p:nvCxnSpPr>
        <p:spPr>
          <a:xfrm rot="10800000">
            <a:off x="4422225" y="1869500"/>
            <a:ext cx="1004700" cy="2400"/>
          </a:xfrm>
          <a:prstGeom prst="straightConnector1">
            <a:avLst/>
          </a:prstGeom>
          <a:noFill/>
          <a:ln w="28575" cap="flat" cmpd="sng">
            <a:solidFill>
              <a:schemeClr val="accent1"/>
            </a:solidFill>
            <a:prstDash val="solid"/>
            <a:round/>
            <a:headEnd type="none" w="med" len="med"/>
            <a:tailEnd type="triangle" w="med" len="med"/>
          </a:ln>
        </p:spPr>
      </p:cxnSp>
      <p:sp>
        <p:nvSpPr>
          <p:cNvPr id="2934" name="Google Shape;2934;p66"/>
          <p:cNvSpPr/>
          <p:nvPr/>
        </p:nvSpPr>
        <p:spPr>
          <a:xfrm>
            <a:off x="1790175" y="2407000"/>
            <a:ext cx="2632200" cy="1818300"/>
          </a:xfrm>
          <a:prstGeom prst="frame">
            <a:avLst>
              <a:gd name="adj1" fmla="val 2211"/>
            </a:avLst>
          </a:prstGeom>
          <a:solidFill>
            <a:schemeClr val="dk1"/>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6"/>
          <p:cNvSpPr/>
          <p:nvPr/>
        </p:nvSpPr>
        <p:spPr>
          <a:xfrm>
            <a:off x="1780275" y="4285650"/>
            <a:ext cx="2652000" cy="301500"/>
          </a:xfrm>
          <a:prstGeom prst="frame">
            <a:avLst>
              <a:gd name="adj1" fmla="val 12500"/>
            </a:avLst>
          </a:prstGeom>
          <a:solidFill>
            <a:srgbClr val="434343"/>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6"/>
          <p:cNvSpPr txBox="1"/>
          <p:nvPr/>
        </p:nvSpPr>
        <p:spPr>
          <a:xfrm>
            <a:off x="5245875" y="2854450"/>
            <a:ext cx="2320500" cy="9234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 sz="1600" b="1">
                <a:solidFill>
                  <a:schemeClr val="dk2"/>
                </a:solidFill>
                <a:latin typeface="Barlow Semi Condensed"/>
                <a:ea typeface="Barlow Semi Condensed"/>
                <a:cs typeface="Barlow Semi Condensed"/>
                <a:sym typeface="Barlow Semi Condensed"/>
              </a:rPr>
              <a:t>Purple Component:</a:t>
            </a:r>
            <a:r>
              <a:rPr lang="en" sz="1600">
                <a:solidFill>
                  <a:schemeClr val="dk2"/>
                </a:solidFill>
                <a:latin typeface="Barlow Semi Condensed Medium"/>
                <a:ea typeface="Barlow Semi Condensed Medium"/>
                <a:cs typeface="Barlow Semi Condensed Medium"/>
                <a:sym typeface="Barlow Semi Condensed Medium"/>
              </a:rPr>
              <a:t> The is a Trips component thats will list out each trip</a:t>
            </a:r>
            <a:endParaRPr sz="1600">
              <a:solidFill>
                <a:schemeClr val="dk2"/>
              </a:solidFill>
              <a:latin typeface="Barlow Semi Condensed Medium"/>
              <a:ea typeface="Barlow Semi Condensed Medium"/>
              <a:cs typeface="Barlow Semi Condensed Medium"/>
              <a:sym typeface="Barlow Semi Condensed Medium"/>
            </a:endParaRPr>
          </a:p>
        </p:txBody>
      </p:sp>
      <p:sp>
        <p:nvSpPr>
          <p:cNvPr id="2937" name="Google Shape;2937;p66"/>
          <p:cNvSpPr txBox="1"/>
          <p:nvPr/>
        </p:nvSpPr>
        <p:spPr>
          <a:xfrm>
            <a:off x="2670975" y="955863"/>
            <a:ext cx="8604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Header</a:t>
            </a:r>
            <a:endParaRPr sz="1300"/>
          </a:p>
        </p:txBody>
      </p:sp>
      <p:sp>
        <p:nvSpPr>
          <p:cNvPr id="2938" name="Google Shape;2938;p66"/>
          <p:cNvSpPr txBox="1"/>
          <p:nvPr/>
        </p:nvSpPr>
        <p:spPr>
          <a:xfrm>
            <a:off x="2547000" y="1614675"/>
            <a:ext cx="1128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Next Trip</a:t>
            </a:r>
            <a:endParaRPr sz="1300"/>
          </a:p>
        </p:txBody>
      </p:sp>
      <p:sp>
        <p:nvSpPr>
          <p:cNvPr id="2939" name="Google Shape;2939;p66"/>
          <p:cNvSpPr txBox="1"/>
          <p:nvPr/>
        </p:nvSpPr>
        <p:spPr>
          <a:xfrm>
            <a:off x="2670975" y="4220838"/>
            <a:ext cx="8604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Footer</a:t>
            </a:r>
            <a:endParaRPr sz="1300"/>
          </a:p>
        </p:txBody>
      </p:sp>
      <p:sp>
        <p:nvSpPr>
          <p:cNvPr id="2940" name="Google Shape;2940;p66"/>
          <p:cNvSpPr/>
          <p:nvPr/>
        </p:nvSpPr>
        <p:spPr>
          <a:xfrm>
            <a:off x="1870550" y="2487375"/>
            <a:ext cx="2431200" cy="446400"/>
          </a:xfrm>
          <a:prstGeom prst="frame">
            <a:avLst>
              <a:gd name="adj1" fmla="val 9000"/>
            </a:avLst>
          </a:prstGeom>
          <a:solidFill>
            <a:schemeClr val="dk1"/>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6"/>
          <p:cNvSpPr/>
          <p:nvPr/>
        </p:nvSpPr>
        <p:spPr>
          <a:xfrm>
            <a:off x="1870550" y="3060550"/>
            <a:ext cx="2431200" cy="446400"/>
          </a:xfrm>
          <a:prstGeom prst="frame">
            <a:avLst>
              <a:gd name="adj1" fmla="val 9000"/>
            </a:avLst>
          </a:prstGeom>
          <a:solidFill>
            <a:schemeClr val="dk1"/>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6"/>
          <p:cNvSpPr/>
          <p:nvPr/>
        </p:nvSpPr>
        <p:spPr>
          <a:xfrm>
            <a:off x="1895550" y="3633725"/>
            <a:ext cx="2431200" cy="446400"/>
          </a:xfrm>
          <a:prstGeom prst="frame">
            <a:avLst>
              <a:gd name="adj1" fmla="val 9000"/>
            </a:avLst>
          </a:prstGeom>
          <a:solidFill>
            <a:schemeClr val="dk1"/>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3" name="Google Shape;2943;p66"/>
          <p:cNvCxnSpPr>
            <a:stCxn id="2934" idx="3"/>
            <a:endCxn id="2936" idx="1"/>
          </p:cNvCxnSpPr>
          <p:nvPr/>
        </p:nvCxnSpPr>
        <p:spPr>
          <a:xfrm>
            <a:off x="4422375" y="3316150"/>
            <a:ext cx="823500" cy="0"/>
          </a:xfrm>
          <a:prstGeom prst="straightConnector1">
            <a:avLst/>
          </a:prstGeom>
          <a:noFill/>
          <a:ln w="28575" cap="flat" cmpd="sng">
            <a:solidFill>
              <a:srgbClr val="9900FF"/>
            </a:solidFill>
            <a:prstDash val="solid"/>
            <a:round/>
            <a:headEnd type="none" w="med" len="med"/>
            <a:tailEnd type="triangle" w="med" len="med"/>
          </a:ln>
        </p:spPr>
      </p:cxnSp>
      <p:sp>
        <p:nvSpPr>
          <p:cNvPr id="2944" name="Google Shape;2944;p66"/>
          <p:cNvSpPr txBox="1"/>
          <p:nvPr/>
        </p:nvSpPr>
        <p:spPr>
          <a:xfrm>
            <a:off x="2547000" y="3068200"/>
            <a:ext cx="1128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Trip</a:t>
            </a:r>
            <a:endParaRPr sz="1300"/>
          </a:p>
        </p:txBody>
      </p:sp>
      <p:sp>
        <p:nvSpPr>
          <p:cNvPr id="2945" name="Google Shape;2945;p66"/>
          <p:cNvSpPr txBox="1"/>
          <p:nvPr/>
        </p:nvSpPr>
        <p:spPr>
          <a:xfrm>
            <a:off x="2547000" y="2488050"/>
            <a:ext cx="1128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Trip</a:t>
            </a:r>
            <a:endParaRPr sz="1300"/>
          </a:p>
        </p:txBody>
      </p:sp>
      <p:sp>
        <p:nvSpPr>
          <p:cNvPr id="2946" name="Google Shape;2946;p66"/>
          <p:cNvSpPr txBox="1"/>
          <p:nvPr/>
        </p:nvSpPr>
        <p:spPr>
          <a:xfrm>
            <a:off x="2547000" y="3648350"/>
            <a:ext cx="1128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Trip</a:t>
            </a:r>
            <a:endParaRPr sz="1300"/>
          </a:p>
        </p:txBody>
      </p:sp>
      <p:sp>
        <p:nvSpPr>
          <p:cNvPr id="2947" name="Google Shape;2947;p66"/>
          <p:cNvSpPr txBox="1"/>
          <p:nvPr/>
        </p:nvSpPr>
        <p:spPr>
          <a:xfrm>
            <a:off x="6173850" y="1656500"/>
            <a:ext cx="1128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Add Trip</a:t>
            </a:r>
            <a:endParaRPr sz="13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1"/>
        <p:cNvGrpSpPr/>
        <p:nvPr/>
      </p:nvGrpSpPr>
      <p:grpSpPr>
        <a:xfrm>
          <a:off x="0" y="0"/>
          <a:ext cx="0" cy="0"/>
          <a:chOff x="0" y="0"/>
          <a:chExt cx="0" cy="0"/>
        </a:xfrm>
      </p:grpSpPr>
      <p:sp>
        <p:nvSpPr>
          <p:cNvPr id="2952" name="Google Shape;2952;p67"/>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Vue CLI</a:t>
            </a:r>
            <a:endParaRPr/>
          </a:p>
        </p:txBody>
      </p:sp>
      <p:pic>
        <p:nvPicPr>
          <p:cNvPr id="2953" name="Google Shape;2953;p67"/>
          <p:cNvPicPr preferRelativeResize="0"/>
          <p:nvPr/>
        </p:nvPicPr>
        <p:blipFill>
          <a:blip r:embed="rId3">
            <a:alphaModFix/>
          </a:blip>
          <a:stretch>
            <a:fillRect/>
          </a:stretch>
        </p:blipFill>
        <p:spPr>
          <a:xfrm>
            <a:off x="921075" y="1044325"/>
            <a:ext cx="7514976" cy="1473175"/>
          </a:xfrm>
          <a:prstGeom prst="rect">
            <a:avLst/>
          </a:prstGeom>
          <a:noFill/>
          <a:ln>
            <a:noFill/>
          </a:ln>
        </p:spPr>
      </p:pic>
      <p:pic>
        <p:nvPicPr>
          <p:cNvPr id="2954" name="Google Shape;2954;p67"/>
          <p:cNvPicPr preferRelativeResize="0"/>
          <p:nvPr/>
        </p:nvPicPr>
        <p:blipFill>
          <a:blip r:embed="rId4">
            <a:alphaModFix/>
          </a:blip>
          <a:stretch>
            <a:fillRect/>
          </a:stretch>
        </p:blipFill>
        <p:spPr>
          <a:xfrm>
            <a:off x="921075" y="2798300"/>
            <a:ext cx="7514975" cy="1726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58"/>
        <p:cNvGrpSpPr/>
        <p:nvPr/>
      </p:nvGrpSpPr>
      <p:grpSpPr>
        <a:xfrm>
          <a:off x="0" y="0"/>
          <a:ext cx="0" cy="0"/>
          <a:chOff x="0" y="0"/>
          <a:chExt cx="0" cy="0"/>
        </a:xfrm>
      </p:grpSpPr>
      <p:sp>
        <p:nvSpPr>
          <p:cNvPr id="2959" name="Google Shape;2959;p68"/>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JSON Server</a:t>
            </a:r>
            <a:endParaRPr/>
          </a:p>
        </p:txBody>
      </p:sp>
      <p:sp>
        <p:nvSpPr>
          <p:cNvPr id="2960" name="Google Shape;2960;p68"/>
          <p:cNvSpPr txBox="1"/>
          <p:nvPr/>
        </p:nvSpPr>
        <p:spPr>
          <a:xfrm>
            <a:off x="1167300" y="847225"/>
            <a:ext cx="6809400" cy="3078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“Json-server” is a Node.js based command-line tool that allows you to quickly create a fake REST API with a simple JSON file as a data source.</a:t>
            </a:r>
            <a:endParaRPr sz="1700">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endParaRPr sz="1700">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r>
              <a:rPr lang="en" sz="1800" b="1">
                <a:solidFill>
                  <a:schemeClr val="dk2"/>
                </a:solidFill>
                <a:latin typeface="Barlow Semi Condensed"/>
                <a:ea typeface="Barlow Semi Condensed"/>
                <a:cs typeface="Barlow Semi Condensed"/>
                <a:sym typeface="Barlow Semi Condensed"/>
              </a:rPr>
              <a:t>What does it serve for development?</a:t>
            </a:r>
            <a:endParaRPr sz="1800" b="1">
              <a:solidFill>
                <a:schemeClr val="dk2"/>
              </a:solidFill>
              <a:latin typeface="Barlow Semi Condensed"/>
              <a:ea typeface="Barlow Semi Condensed"/>
              <a:cs typeface="Barlow Semi Condensed"/>
              <a:sym typeface="Barlow Semi Condensed"/>
            </a:endParaRPr>
          </a:p>
          <a:p>
            <a:pPr marL="0" lvl="0" indent="0" algn="just" rtl="0">
              <a:spcBef>
                <a:spcPts val="0"/>
              </a:spcBef>
              <a:spcAft>
                <a:spcPts val="0"/>
              </a:spcAft>
              <a:buNone/>
            </a:pPr>
            <a:endParaRPr sz="1700">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Running a json-server, you can quickly create a RESTful API that serves JSON data, which is useful for developing and testing frontend applications that need to interact with an API.</a:t>
            </a:r>
            <a:endParaRPr sz="1700">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endParaRPr sz="1700">
              <a:solidFill>
                <a:schemeClr val="dk2"/>
              </a:solidFill>
              <a:latin typeface="Barlow Semi Condensed Medium"/>
              <a:ea typeface="Barlow Semi Condensed Medium"/>
              <a:cs typeface="Barlow Semi Condensed Medium"/>
              <a:sym typeface="Barlow Semi Condensed Medium"/>
            </a:endParaRPr>
          </a:p>
          <a:p>
            <a:pPr marL="0" lvl="0" indent="0" algn="just" rtl="0">
              <a:spcBef>
                <a:spcPts val="0"/>
              </a:spcBef>
              <a:spcAft>
                <a:spcPts val="0"/>
              </a:spcAft>
              <a:buNone/>
            </a:pPr>
            <a:r>
              <a:rPr lang="en" sz="1700">
                <a:solidFill>
                  <a:schemeClr val="dk2"/>
                </a:solidFill>
                <a:latin typeface="Barlow Semi Condensed Medium"/>
                <a:ea typeface="Barlow Semi Condensed Medium"/>
                <a:cs typeface="Barlow Semi Condensed Medium"/>
                <a:sym typeface="Barlow Semi Condensed Medium"/>
              </a:rPr>
              <a:t>The data stored in the ‘db.json’ file can be manipulated and queried using the standard HTTP methods (</a:t>
            </a:r>
            <a:r>
              <a:rPr lang="en" sz="1700" b="1">
                <a:solidFill>
                  <a:schemeClr val="dk2"/>
                </a:solidFill>
                <a:latin typeface="Barlow Semi Condensed"/>
                <a:ea typeface="Barlow Semi Condensed"/>
                <a:cs typeface="Barlow Semi Condensed"/>
                <a:sym typeface="Barlow Semi Condensed"/>
              </a:rPr>
              <a:t>GET, POST, PUT, DELETE</a:t>
            </a:r>
            <a:r>
              <a:rPr lang="en" sz="1700">
                <a:solidFill>
                  <a:schemeClr val="dk2"/>
                </a:solidFill>
                <a:latin typeface="Barlow Semi Condensed Medium"/>
                <a:ea typeface="Barlow Semi Condensed Medium"/>
                <a:cs typeface="Barlow Semi Condensed Medium"/>
                <a:sym typeface="Barlow Semi Condensed Medium"/>
              </a:rPr>
              <a:t>).</a:t>
            </a:r>
            <a:endParaRPr sz="1700">
              <a:solidFill>
                <a:schemeClr val="dk2"/>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64"/>
        <p:cNvGrpSpPr/>
        <p:nvPr/>
      </p:nvGrpSpPr>
      <p:grpSpPr>
        <a:xfrm>
          <a:off x="0" y="0"/>
          <a:ext cx="0" cy="0"/>
          <a:chOff x="0" y="0"/>
          <a:chExt cx="0" cy="0"/>
        </a:xfrm>
      </p:grpSpPr>
      <p:sp>
        <p:nvSpPr>
          <p:cNvPr id="2965" name="Google Shape;2965;p69"/>
          <p:cNvSpPr txBox="1">
            <a:spLocks noGrp="1"/>
          </p:cNvSpPr>
          <p:nvPr>
            <p:ph type="title" idx="4294967295"/>
          </p:nvPr>
        </p:nvSpPr>
        <p:spPr>
          <a:xfrm>
            <a:off x="1169025" y="187525"/>
            <a:ext cx="495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JSON Server</a:t>
            </a:r>
            <a:endParaRPr/>
          </a:p>
        </p:txBody>
      </p:sp>
      <p:pic>
        <p:nvPicPr>
          <p:cNvPr id="2966" name="Google Shape;2966;p69"/>
          <p:cNvPicPr preferRelativeResize="0"/>
          <p:nvPr/>
        </p:nvPicPr>
        <p:blipFill>
          <a:blip r:embed="rId3">
            <a:alphaModFix/>
          </a:blip>
          <a:stretch>
            <a:fillRect/>
          </a:stretch>
        </p:blipFill>
        <p:spPr>
          <a:xfrm>
            <a:off x="737025" y="1281850"/>
            <a:ext cx="7669951" cy="3544575"/>
          </a:xfrm>
          <a:prstGeom prst="rect">
            <a:avLst/>
          </a:prstGeom>
          <a:noFill/>
          <a:ln>
            <a:noFill/>
          </a:ln>
        </p:spPr>
      </p:pic>
      <p:sp>
        <p:nvSpPr>
          <p:cNvPr id="2967" name="Google Shape;2967;p69"/>
          <p:cNvSpPr txBox="1"/>
          <p:nvPr/>
        </p:nvSpPr>
        <p:spPr>
          <a:xfrm>
            <a:off x="1169025" y="763525"/>
            <a:ext cx="6059700" cy="461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b="1">
                <a:solidFill>
                  <a:schemeClr val="dk2"/>
                </a:solidFill>
                <a:latin typeface="Barlow Semi Condensed"/>
                <a:ea typeface="Barlow Semi Condensed"/>
                <a:cs typeface="Barlow Semi Condensed"/>
                <a:sym typeface="Barlow Semi Condensed"/>
              </a:rPr>
              <a:t>How do you set it up?</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1"/>
        <p:cNvGrpSpPr/>
        <p:nvPr/>
      </p:nvGrpSpPr>
      <p:grpSpPr>
        <a:xfrm>
          <a:off x="0" y="0"/>
          <a:ext cx="0" cy="0"/>
          <a:chOff x="0" y="0"/>
          <a:chExt cx="0" cy="0"/>
        </a:xfrm>
      </p:grpSpPr>
      <p:sp>
        <p:nvSpPr>
          <p:cNvPr id="2972" name="Google Shape;2972;p70"/>
          <p:cNvSpPr txBox="1">
            <a:spLocks noGrp="1"/>
          </p:cNvSpPr>
          <p:nvPr>
            <p:ph type="title" idx="4294967295"/>
          </p:nvPr>
        </p:nvSpPr>
        <p:spPr>
          <a:xfrm>
            <a:off x="1191250" y="363973"/>
            <a:ext cx="4937700" cy="107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400"/>
              <a:t>LET'S START CODING!</a:t>
            </a:r>
            <a:endParaRPr sz="6400"/>
          </a:p>
        </p:txBody>
      </p:sp>
      <p:grpSp>
        <p:nvGrpSpPr>
          <p:cNvPr id="2973" name="Google Shape;2973;p70"/>
          <p:cNvGrpSpPr/>
          <p:nvPr/>
        </p:nvGrpSpPr>
        <p:grpSpPr>
          <a:xfrm>
            <a:off x="4773834" y="1503361"/>
            <a:ext cx="3067546" cy="2985669"/>
            <a:chOff x="1260950" y="-166737"/>
            <a:chExt cx="5129675" cy="5643987"/>
          </a:xfrm>
        </p:grpSpPr>
        <p:sp>
          <p:nvSpPr>
            <p:cNvPr id="2974" name="Google Shape;2974;p70"/>
            <p:cNvSpPr/>
            <p:nvPr/>
          </p:nvSpPr>
          <p:spPr>
            <a:xfrm>
              <a:off x="1260950" y="395850"/>
              <a:ext cx="5129675" cy="4941275"/>
            </a:xfrm>
            <a:custGeom>
              <a:avLst/>
              <a:gdLst/>
              <a:ahLst/>
              <a:cxnLst/>
              <a:rect l="l" t="t" r="r" b="b"/>
              <a:pathLst>
                <a:path w="205187" h="197651" extrusionOk="0">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70"/>
            <p:cNvSpPr/>
            <p:nvPr/>
          </p:nvSpPr>
          <p:spPr>
            <a:xfrm>
              <a:off x="1297025" y="395900"/>
              <a:ext cx="5022350" cy="4941225"/>
            </a:xfrm>
            <a:custGeom>
              <a:avLst/>
              <a:gdLst/>
              <a:ahLst/>
              <a:cxnLst/>
              <a:rect l="l" t="t" r="r" b="b"/>
              <a:pathLst>
                <a:path w="200894" h="197649" extrusionOk="0">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70"/>
            <p:cNvSpPr/>
            <p:nvPr/>
          </p:nvSpPr>
          <p:spPr>
            <a:xfrm>
              <a:off x="5625075" y="5303525"/>
              <a:ext cx="225425" cy="80725"/>
            </a:xfrm>
            <a:custGeom>
              <a:avLst/>
              <a:gdLst/>
              <a:ahLst/>
              <a:cxnLst/>
              <a:rect l="l" t="t" r="r" b="b"/>
              <a:pathLst>
                <a:path w="9017" h="3229" extrusionOk="0">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70"/>
            <p:cNvSpPr/>
            <p:nvPr/>
          </p:nvSpPr>
          <p:spPr>
            <a:xfrm>
              <a:off x="1607200" y="4042075"/>
              <a:ext cx="3884450" cy="1229450"/>
            </a:xfrm>
            <a:custGeom>
              <a:avLst/>
              <a:gdLst/>
              <a:ahLst/>
              <a:cxnLst/>
              <a:rect l="l" t="t" r="r" b="b"/>
              <a:pathLst>
                <a:path w="155378" h="49178" extrusionOk="0">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70"/>
            <p:cNvSpPr/>
            <p:nvPr/>
          </p:nvSpPr>
          <p:spPr>
            <a:xfrm>
              <a:off x="2109425" y="4449850"/>
              <a:ext cx="1904375" cy="1019825"/>
            </a:xfrm>
            <a:custGeom>
              <a:avLst/>
              <a:gdLst/>
              <a:ahLst/>
              <a:cxnLst/>
              <a:rect l="l" t="t" r="r" b="b"/>
              <a:pathLst>
                <a:path w="76175" h="40793" extrusionOk="0">
                  <a:moveTo>
                    <a:pt x="16880" y="1"/>
                  </a:moveTo>
                  <a:lnTo>
                    <a:pt x="0" y="20775"/>
                  </a:lnTo>
                  <a:lnTo>
                    <a:pt x="57419" y="40792"/>
                  </a:lnTo>
                  <a:lnTo>
                    <a:pt x="76174" y="20018"/>
                  </a:lnTo>
                  <a:lnTo>
                    <a:pt x="16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70"/>
            <p:cNvSpPr/>
            <p:nvPr/>
          </p:nvSpPr>
          <p:spPr>
            <a:xfrm>
              <a:off x="2101300" y="4442275"/>
              <a:ext cx="1920600" cy="1034975"/>
            </a:xfrm>
            <a:custGeom>
              <a:avLst/>
              <a:gdLst/>
              <a:ahLst/>
              <a:cxnLst/>
              <a:rect l="l" t="t" r="r" b="b"/>
              <a:pathLst>
                <a:path w="76824" h="41399" extrusionOk="0">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70"/>
            <p:cNvSpPr/>
            <p:nvPr/>
          </p:nvSpPr>
          <p:spPr>
            <a:xfrm>
              <a:off x="2372725" y="4594125"/>
              <a:ext cx="1442700" cy="737600"/>
            </a:xfrm>
            <a:custGeom>
              <a:avLst/>
              <a:gdLst/>
              <a:ahLst/>
              <a:cxnLst/>
              <a:rect l="l" t="t" r="r" b="b"/>
              <a:pathLst>
                <a:path w="57708" h="29504" extrusionOk="0">
                  <a:moveTo>
                    <a:pt x="12587" y="0"/>
                  </a:moveTo>
                  <a:lnTo>
                    <a:pt x="0" y="14571"/>
                  </a:lnTo>
                  <a:lnTo>
                    <a:pt x="45084" y="29503"/>
                  </a:lnTo>
                  <a:lnTo>
                    <a:pt x="57707" y="15906"/>
                  </a:lnTo>
                  <a:lnTo>
                    <a:pt x="12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70"/>
            <p:cNvSpPr/>
            <p:nvPr/>
          </p:nvSpPr>
          <p:spPr>
            <a:xfrm>
              <a:off x="2364600" y="4586550"/>
              <a:ext cx="1458025" cy="752725"/>
            </a:xfrm>
            <a:custGeom>
              <a:avLst/>
              <a:gdLst/>
              <a:ahLst/>
              <a:cxnLst/>
              <a:rect l="l" t="t" r="r" b="b"/>
              <a:pathLst>
                <a:path w="58321" h="30109" extrusionOk="0">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70"/>
            <p:cNvSpPr/>
            <p:nvPr/>
          </p:nvSpPr>
          <p:spPr>
            <a:xfrm>
              <a:off x="2342050" y="1025400"/>
              <a:ext cx="3594125" cy="3621050"/>
            </a:xfrm>
            <a:custGeom>
              <a:avLst/>
              <a:gdLst/>
              <a:ahLst/>
              <a:cxnLst/>
              <a:rect l="l" t="t" r="r" b="b"/>
              <a:pathLst>
                <a:path w="143765" h="144842" extrusionOk="0">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70"/>
            <p:cNvSpPr/>
            <p:nvPr/>
          </p:nvSpPr>
          <p:spPr>
            <a:xfrm>
              <a:off x="3621525" y="3838525"/>
              <a:ext cx="734900" cy="798900"/>
            </a:xfrm>
            <a:custGeom>
              <a:avLst/>
              <a:gdLst/>
              <a:ahLst/>
              <a:cxnLst/>
              <a:rect l="l" t="t" r="r" b="b"/>
              <a:pathLst>
                <a:path w="29396" h="31956" extrusionOk="0">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70"/>
            <p:cNvSpPr/>
            <p:nvPr/>
          </p:nvSpPr>
          <p:spPr>
            <a:xfrm>
              <a:off x="2437625" y="3653675"/>
              <a:ext cx="495950" cy="734875"/>
            </a:xfrm>
            <a:custGeom>
              <a:avLst/>
              <a:gdLst/>
              <a:ahLst/>
              <a:cxnLst/>
              <a:rect l="l" t="t" r="r" b="b"/>
              <a:pathLst>
                <a:path w="19838" h="29395" extrusionOk="0">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70"/>
            <p:cNvSpPr/>
            <p:nvPr/>
          </p:nvSpPr>
          <p:spPr>
            <a:xfrm>
              <a:off x="2333950" y="1018075"/>
              <a:ext cx="3604025" cy="3636025"/>
            </a:xfrm>
            <a:custGeom>
              <a:avLst/>
              <a:gdLst/>
              <a:ahLst/>
              <a:cxnLst/>
              <a:rect l="l" t="t" r="r" b="b"/>
              <a:pathLst>
                <a:path w="144161" h="145441" extrusionOk="0">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70"/>
            <p:cNvSpPr/>
            <p:nvPr/>
          </p:nvSpPr>
          <p:spPr>
            <a:xfrm>
              <a:off x="2728875" y="2701500"/>
              <a:ext cx="2002650" cy="1227200"/>
            </a:xfrm>
            <a:custGeom>
              <a:avLst/>
              <a:gdLst/>
              <a:ahLst/>
              <a:cxnLst/>
              <a:rect l="l" t="t" r="r" b="b"/>
              <a:pathLst>
                <a:path w="80106" h="49088" extrusionOk="0">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70"/>
            <p:cNvSpPr/>
            <p:nvPr/>
          </p:nvSpPr>
          <p:spPr>
            <a:xfrm>
              <a:off x="2941675" y="3491375"/>
              <a:ext cx="1069400" cy="313800"/>
            </a:xfrm>
            <a:custGeom>
              <a:avLst/>
              <a:gdLst/>
              <a:ahLst/>
              <a:cxnLst/>
              <a:rect l="l" t="t" r="r" b="b"/>
              <a:pathLst>
                <a:path w="42776" h="12552" extrusionOk="0">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0"/>
            <p:cNvSpPr/>
            <p:nvPr/>
          </p:nvSpPr>
          <p:spPr>
            <a:xfrm>
              <a:off x="4294200" y="3286675"/>
              <a:ext cx="393150" cy="620400"/>
            </a:xfrm>
            <a:custGeom>
              <a:avLst/>
              <a:gdLst/>
              <a:ahLst/>
              <a:cxnLst/>
              <a:rect l="l" t="t" r="r" b="b"/>
              <a:pathLst>
                <a:path w="15726" h="24816" extrusionOk="0">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70"/>
            <p:cNvSpPr/>
            <p:nvPr/>
          </p:nvSpPr>
          <p:spPr>
            <a:xfrm>
              <a:off x="2720750" y="2693375"/>
              <a:ext cx="2014375" cy="1243450"/>
            </a:xfrm>
            <a:custGeom>
              <a:avLst/>
              <a:gdLst/>
              <a:ahLst/>
              <a:cxnLst/>
              <a:rect l="l" t="t" r="r" b="b"/>
              <a:pathLst>
                <a:path w="80575" h="49738" extrusionOk="0">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70"/>
            <p:cNvSpPr/>
            <p:nvPr/>
          </p:nvSpPr>
          <p:spPr>
            <a:xfrm>
              <a:off x="3962375" y="3422450"/>
              <a:ext cx="140675" cy="348425"/>
            </a:xfrm>
            <a:custGeom>
              <a:avLst/>
              <a:gdLst/>
              <a:ahLst/>
              <a:cxnLst/>
              <a:rect l="l" t="t" r="r" b="b"/>
              <a:pathLst>
                <a:path w="5627" h="13937" extrusionOk="0">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70"/>
            <p:cNvSpPr/>
            <p:nvPr/>
          </p:nvSpPr>
          <p:spPr>
            <a:xfrm>
              <a:off x="3011100" y="2579750"/>
              <a:ext cx="993675" cy="569675"/>
            </a:xfrm>
            <a:custGeom>
              <a:avLst/>
              <a:gdLst/>
              <a:ahLst/>
              <a:cxnLst/>
              <a:rect l="l" t="t" r="r" b="b"/>
              <a:pathLst>
                <a:path w="39747" h="22787" extrusionOk="0">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0"/>
            <p:cNvSpPr/>
            <p:nvPr/>
          </p:nvSpPr>
          <p:spPr>
            <a:xfrm>
              <a:off x="3018325" y="2572550"/>
              <a:ext cx="988250" cy="584325"/>
            </a:xfrm>
            <a:custGeom>
              <a:avLst/>
              <a:gdLst/>
              <a:ahLst/>
              <a:cxnLst/>
              <a:rect l="l" t="t" r="r" b="b"/>
              <a:pathLst>
                <a:path w="39530" h="23373" extrusionOk="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0"/>
            <p:cNvSpPr/>
            <p:nvPr/>
          </p:nvSpPr>
          <p:spPr>
            <a:xfrm>
              <a:off x="3553000" y="3237875"/>
              <a:ext cx="350775" cy="489200"/>
            </a:xfrm>
            <a:custGeom>
              <a:avLst/>
              <a:gdLst/>
              <a:ahLst/>
              <a:cxnLst/>
              <a:rect l="l" t="t" r="r" b="b"/>
              <a:pathLst>
                <a:path w="14031" h="19568" extrusionOk="0">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70"/>
            <p:cNvSpPr/>
            <p:nvPr/>
          </p:nvSpPr>
          <p:spPr>
            <a:xfrm>
              <a:off x="3580050" y="3238000"/>
              <a:ext cx="303900" cy="488725"/>
            </a:xfrm>
            <a:custGeom>
              <a:avLst/>
              <a:gdLst/>
              <a:ahLst/>
              <a:cxnLst/>
              <a:rect l="l" t="t" r="r" b="b"/>
              <a:pathLst>
                <a:path w="12156" h="19549" extrusionOk="0">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70"/>
            <p:cNvSpPr/>
            <p:nvPr/>
          </p:nvSpPr>
          <p:spPr>
            <a:xfrm>
              <a:off x="3572850" y="3229875"/>
              <a:ext cx="319225" cy="504975"/>
            </a:xfrm>
            <a:custGeom>
              <a:avLst/>
              <a:gdLst/>
              <a:ahLst/>
              <a:cxnLst/>
              <a:rect l="l" t="t" r="r" b="b"/>
              <a:pathLst>
                <a:path w="12769" h="20199" extrusionOk="0">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70"/>
            <p:cNvSpPr/>
            <p:nvPr/>
          </p:nvSpPr>
          <p:spPr>
            <a:xfrm>
              <a:off x="3224800" y="2836750"/>
              <a:ext cx="786275" cy="880150"/>
            </a:xfrm>
            <a:custGeom>
              <a:avLst/>
              <a:gdLst/>
              <a:ahLst/>
              <a:cxnLst/>
              <a:rect l="l" t="t" r="r" b="b"/>
              <a:pathLst>
                <a:path w="31451" h="35206" extrusionOk="0">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0"/>
            <p:cNvSpPr/>
            <p:nvPr/>
          </p:nvSpPr>
          <p:spPr>
            <a:xfrm>
              <a:off x="3217575" y="2829200"/>
              <a:ext cx="793500" cy="895725"/>
            </a:xfrm>
            <a:custGeom>
              <a:avLst/>
              <a:gdLst/>
              <a:ahLst/>
              <a:cxnLst/>
              <a:rect l="l" t="t" r="r" b="b"/>
              <a:pathLst>
                <a:path w="31740" h="35829" extrusionOk="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0"/>
            <p:cNvSpPr/>
            <p:nvPr/>
          </p:nvSpPr>
          <p:spPr>
            <a:xfrm>
              <a:off x="3751375" y="3083575"/>
              <a:ext cx="155125" cy="68600"/>
            </a:xfrm>
            <a:custGeom>
              <a:avLst/>
              <a:gdLst/>
              <a:ahLst/>
              <a:cxnLst/>
              <a:rect l="l" t="t" r="r" b="b"/>
              <a:pathLst>
                <a:path w="6205" h="2744" extrusionOk="0">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0"/>
            <p:cNvSpPr/>
            <p:nvPr/>
          </p:nvSpPr>
          <p:spPr>
            <a:xfrm>
              <a:off x="3156275" y="3109950"/>
              <a:ext cx="628500" cy="217975"/>
            </a:xfrm>
            <a:custGeom>
              <a:avLst/>
              <a:gdLst/>
              <a:ahLst/>
              <a:cxnLst/>
              <a:rect l="l" t="t" r="r" b="b"/>
              <a:pathLst>
                <a:path w="25140" h="8719" extrusionOk="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0"/>
            <p:cNvSpPr/>
            <p:nvPr/>
          </p:nvSpPr>
          <p:spPr>
            <a:xfrm>
              <a:off x="3501625" y="3169475"/>
              <a:ext cx="275025" cy="158450"/>
            </a:xfrm>
            <a:custGeom>
              <a:avLst/>
              <a:gdLst/>
              <a:ahLst/>
              <a:cxnLst/>
              <a:rect l="l" t="t" r="r" b="b"/>
              <a:pathLst>
                <a:path w="11001" h="6338" extrusionOk="0">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0"/>
            <p:cNvSpPr/>
            <p:nvPr/>
          </p:nvSpPr>
          <p:spPr>
            <a:xfrm>
              <a:off x="3217575" y="3153250"/>
              <a:ext cx="351700" cy="144800"/>
            </a:xfrm>
            <a:custGeom>
              <a:avLst/>
              <a:gdLst/>
              <a:ahLst/>
              <a:cxnLst/>
              <a:rect l="l" t="t" r="r" b="b"/>
              <a:pathLst>
                <a:path w="14068" h="5792" extrusionOk="0">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0"/>
            <p:cNvSpPr/>
            <p:nvPr/>
          </p:nvSpPr>
          <p:spPr>
            <a:xfrm>
              <a:off x="3148150" y="3102400"/>
              <a:ext cx="633000" cy="233000"/>
            </a:xfrm>
            <a:custGeom>
              <a:avLst/>
              <a:gdLst/>
              <a:ahLst/>
              <a:cxnLst/>
              <a:rect l="l" t="t" r="r" b="b"/>
              <a:pathLst>
                <a:path w="25320" h="9320" extrusionOk="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70"/>
            <p:cNvSpPr/>
            <p:nvPr/>
          </p:nvSpPr>
          <p:spPr>
            <a:xfrm>
              <a:off x="3403325" y="3253325"/>
              <a:ext cx="122650" cy="195700"/>
            </a:xfrm>
            <a:custGeom>
              <a:avLst/>
              <a:gdLst/>
              <a:ahLst/>
              <a:cxnLst/>
              <a:rect l="l" t="t" r="r" b="b"/>
              <a:pathLst>
                <a:path w="4906" h="7828" extrusionOk="0">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70"/>
            <p:cNvSpPr/>
            <p:nvPr/>
          </p:nvSpPr>
          <p:spPr>
            <a:xfrm>
              <a:off x="3510625" y="3441775"/>
              <a:ext cx="207425" cy="137075"/>
            </a:xfrm>
            <a:custGeom>
              <a:avLst/>
              <a:gdLst/>
              <a:ahLst/>
              <a:cxnLst/>
              <a:rect l="l" t="t" r="r" b="b"/>
              <a:pathLst>
                <a:path w="8297" h="5483" extrusionOk="0">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70"/>
            <p:cNvSpPr/>
            <p:nvPr/>
          </p:nvSpPr>
          <p:spPr>
            <a:xfrm>
              <a:off x="3519650" y="3464200"/>
              <a:ext cx="179450" cy="87600"/>
            </a:xfrm>
            <a:custGeom>
              <a:avLst/>
              <a:gdLst/>
              <a:ahLst/>
              <a:cxnLst/>
              <a:rect l="l" t="t" r="r" b="b"/>
              <a:pathLst>
                <a:path w="7178" h="3504" extrusionOk="0">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70"/>
            <p:cNvSpPr/>
            <p:nvPr/>
          </p:nvSpPr>
          <p:spPr>
            <a:xfrm>
              <a:off x="3448425" y="3008125"/>
              <a:ext cx="265700" cy="114050"/>
            </a:xfrm>
            <a:custGeom>
              <a:avLst/>
              <a:gdLst/>
              <a:ahLst/>
              <a:cxnLst/>
              <a:rect l="l" t="t" r="r" b="b"/>
              <a:pathLst>
                <a:path w="10628" h="4562" extrusionOk="0">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70"/>
            <p:cNvSpPr/>
            <p:nvPr/>
          </p:nvSpPr>
          <p:spPr>
            <a:xfrm>
              <a:off x="3440300" y="3000850"/>
              <a:ext cx="279550" cy="128075"/>
            </a:xfrm>
            <a:custGeom>
              <a:avLst/>
              <a:gdLst/>
              <a:ahLst/>
              <a:cxnLst/>
              <a:rect l="l" t="t" r="r" b="b"/>
              <a:pathLst>
                <a:path w="11182" h="5123" extrusionOk="0">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70"/>
            <p:cNvSpPr/>
            <p:nvPr/>
          </p:nvSpPr>
          <p:spPr>
            <a:xfrm>
              <a:off x="3222100" y="3043825"/>
              <a:ext cx="154200" cy="61775"/>
            </a:xfrm>
            <a:custGeom>
              <a:avLst/>
              <a:gdLst/>
              <a:ahLst/>
              <a:cxnLst/>
              <a:rect l="l" t="t" r="r" b="b"/>
              <a:pathLst>
                <a:path w="6168" h="2471" extrusionOk="0">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70"/>
            <p:cNvSpPr/>
            <p:nvPr/>
          </p:nvSpPr>
          <p:spPr>
            <a:xfrm>
              <a:off x="3217575" y="3036025"/>
              <a:ext cx="166850" cy="76650"/>
            </a:xfrm>
            <a:custGeom>
              <a:avLst/>
              <a:gdLst/>
              <a:ahLst/>
              <a:cxnLst/>
              <a:rect l="l" t="t" r="r" b="b"/>
              <a:pathLst>
                <a:path w="6674" h="3066" extrusionOk="0">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70"/>
            <p:cNvSpPr/>
            <p:nvPr/>
          </p:nvSpPr>
          <p:spPr>
            <a:xfrm>
              <a:off x="3744175" y="2649575"/>
              <a:ext cx="185750" cy="297200"/>
            </a:xfrm>
            <a:custGeom>
              <a:avLst/>
              <a:gdLst/>
              <a:ahLst/>
              <a:cxnLst/>
              <a:rect l="l" t="t" r="r" b="b"/>
              <a:pathLst>
                <a:path w="7430" h="11888" extrusionOk="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0"/>
            <p:cNvSpPr/>
            <p:nvPr/>
          </p:nvSpPr>
          <p:spPr>
            <a:xfrm>
              <a:off x="3736050" y="2641975"/>
              <a:ext cx="198400" cy="312025"/>
            </a:xfrm>
            <a:custGeom>
              <a:avLst/>
              <a:gdLst/>
              <a:ahLst/>
              <a:cxnLst/>
              <a:rect l="l" t="t" r="r" b="b"/>
              <a:pathLst>
                <a:path w="7936" h="12481" extrusionOk="0">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0"/>
            <p:cNvSpPr/>
            <p:nvPr/>
          </p:nvSpPr>
          <p:spPr>
            <a:xfrm>
              <a:off x="3817200" y="2908125"/>
              <a:ext cx="233550" cy="136925"/>
            </a:xfrm>
            <a:custGeom>
              <a:avLst/>
              <a:gdLst/>
              <a:ahLst/>
              <a:cxnLst/>
              <a:rect l="l" t="t" r="r" b="b"/>
              <a:pathLst>
                <a:path w="9342" h="5477" extrusionOk="0">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0"/>
            <p:cNvSpPr/>
            <p:nvPr/>
          </p:nvSpPr>
          <p:spPr>
            <a:xfrm>
              <a:off x="3815400" y="2900775"/>
              <a:ext cx="237175" cy="152400"/>
            </a:xfrm>
            <a:custGeom>
              <a:avLst/>
              <a:gdLst/>
              <a:ahLst/>
              <a:cxnLst/>
              <a:rect l="l" t="t" r="r" b="b"/>
              <a:pathLst>
                <a:path w="9487" h="6096" extrusionOk="0">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0"/>
            <p:cNvSpPr/>
            <p:nvPr/>
          </p:nvSpPr>
          <p:spPr>
            <a:xfrm>
              <a:off x="3821700" y="2967975"/>
              <a:ext cx="66750" cy="73075"/>
            </a:xfrm>
            <a:custGeom>
              <a:avLst/>
              <a:gdLst/>
              <a:ahLst/>
              <a:cxnLst/>
              <a:rect l="l" t="t" r="r" b="b"/>
              <a:pathLst>
                <a:path w="2670" h="2923" extrusionOk="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70"/>
            <p:cNvSpPr/>
            <p:nvPr/>
          </p:nvSpPr>
          <p:spPr>
            <a:xfrm>
              <a:off x="3818100" y="2960275"/>
              <a:ext cx="73975" cy="88400"/>
            </a:xfrm>
            <a:custGeom>
              <a:avLst/>
              <a:gdLst/>
              <a:ahLst/>
              <a:cxnLst/>
              <a:rect l="l" t="t" r="r" b="b"/>
              <a:pathLst>
                <a:path w="2959" h="3536" extrusionOk="0">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70"/>
            <p:cNvSpPr/>
            <p:nvPr/>
          </p:nvSpPr>
          <p:spPr>
            <a:xfrm>
              <a:off x="3797375" y="3155050"/>
              <a:ext cx="75750" cy="128050"/>
            </a:xfrm>
            <a:custGeom>
              <a:avLst/>
              <a:gdLst/>
              <a:ahLst/>
              <a:cxnLst/>
              <a:rect l="l" t="t" r="r" b="b"/>
              <a:pathLst>
                <a:path w="3030" h="5122" extrusionOk="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0"/>
            <p:cNvSpPr/>
            <p:nvPr/>
          </p:nvSpPr>
          <p:spPr>
            <a:xfrm>
              <a:off x="4011050" y="1025400"/>
              <a:ext cx="1925125" cy="2285650"/>
            </a:xfrm>
            <a:custGeom>
              <a:avLst/>
              <a:gdLst/>
              <a:ahLst/>
              <a:cxnLst/>
              <a:rect l="l" t="t" r="r" b="b"/>
              <a:pathLst>
                <a:path w="77005" h="91426" extrusionOk="0">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0"/>
            <p:cNvSpPr/>
            <p:nvPr/>
          </p:nvSpPr>
          <p:spPr>
            <a:xfrm>
              <a:off x="4002950" y="1018075"/>
              <a:ext cx="1935025" cy="2300275"/>
            </a:xfrm>
            <a:custGeom>
              <a:avLst/>
              <a:gdLst/>
              <a:ahLst/>
              <a:cxnLst/>
              <a:rect l="l" t="t" r="r" b="b"/>
              <a:pathLst>
                <a:path w="77401" h="92011" extrusionOk="0">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70"/>
            <p:cNvSpPr/>
            <p:nvPr/>
          </p:nvSpPr>
          <p:spPr>
            <a:xfrm>
              <a:off x="4489850" y="2578700"/>
              <a:ext cx="470700" cy="295075"/>
            </a:xfrm>
            <a:custGeom>
              <a:avLst/>
              <a:gdLst/>
              <a:ahLst/>
              <a:cxnLst/>
              <a:rect l="l" t="t" r="r" b="b"/>
              <a:pathLst>
                <a:path w="18828" h="11803" extrusionOk="0">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70"/>
            <p:cNvSpPr/>
            <p:nvPr/>
          </p:nvSpPr>
          <p:spPr>
            <a:xfrm>
              <a:off x="5419475" y="1062375"/>
              <a:ext cx="516700" cy="513275"/>
            </a:xfrm>
            <a:custGeom>
              <a:avLst/>
              <a:gdLst/>
              <a:ahLst/>
              <a:cxnLst/>
              <a:rect l="l" t="t" r="r" b="b"/>
              <a:pathLst>
                <a:path w="20668" h="20531" extrusionOk="0">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70"/>
            <p:cNvSpPr/>
            <p:nvPr/>
          </p:nvSpPr>
          <p:spPr>
            <a:xfrm>
              <a:off x="5411375" y="1055025"/>
              <a:ext cx="526600" cy="528425"/>
            </a:xfrm>
            <a:custGeom>
              <a:avLst/>
              <a:gdLst/>
              <a:ahLst/>
              <a:cxnLst/>
              <a:rect l="l" t="t" r="r" b="b"/>
              <a:pathLst>
                <a:path w="21064" h="21137" extrusionOk="0">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70"/>
            <p:cNvSpPr/>
            <p:nvPr/>
          </p:nvSpPr>
          <p:spPr>
            <a:xfrm>
              <a:off x="4158925" y="1025400"/>
              <a:ext cx="508275" cy="645500"/>
            </a:xfrm>
            <a:custGeom>
              <a:avLst/>
              <a:gdLst/>
              <a:ahLst/>
              <a:cxnLst/>
              <a:rect l="l" t="t" r="r" b="b"/>
              <a:pathLst>
                <a:path w="20331" h="25820" extrusionOk="0">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0"/>
            <p:cNvSpPr/>
            <p:nvPr/>
          </p:nvSpPr>
          <p:spPr>
            <a:xfrm>
              <a:off x="4176975" y="1018075"/>
              <a:ext cx="496850" cy="660050"/>
            </a:xfrm>
            <a:custGeom>
              <a:avLst/>
              <a:gdLst/>
              <a:ahLst/>
              <a:cxnLst/>
              <a:rect l="l" t="t" r="r" b="b"/>
              <a:pathLst>
                <a:path w="19874" h="26402"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0"/>
            <p:cNvSpPr/>
            <p:nvPr/>
          </p:nvSpPr>
          <p:spPr>
            <a:xfrm>
              <a:off x="4167950" y="1025400"/>
              <a:ext cx="499250" cy="549925"/>
            </a:xfrm>
            <a:custGeom>
              <a:avLst/>
              <a:gdLst/>
              <a:ahLst/>
              <a:cxnLst/>
              <a:rect l="l" t="t" r="r" b="b"/>
              <a:pathLst>
                <a:path w="19970" h="21997" extrusionOk="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70"/>
            <p:cNvSpPr/>
            <p:nvPr/>
          </p:nvSpPr>
          <p:spPr>
            <a:xfrm>
              <a:off x="4176975" y="1018075"/>
              <a:ext cx="496850" cy="564825"/>
            </a:xfrm>
            <a:custGeom>
              <a:avLst/>
              <a:gdLst/>
              <a:ahLst/>
              <a:cxnLst/>
              <a:rect l="l" t="t" r="r" b="b"/>
              <a:pathLst>
                <a:path w="19874" h="22593"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0"/>
            <p:cNvSpPr/>
            <p:nvPr/>
          </p:nvSpPr>
          <p:spPr>
            <a:xfrm>
              <a:off x="4178775" y="1025400"/>
              <a:ext cx="488425" cy="508700"/>
            </a:xfrm>
            <a:custGeom>
              <a:avLst/>
              <a:gdLst/>
              <a:ahLst/>
              <a:cxnLst/>
              <a:rect l="l" t="t" r="r" b="b"/>
              <a:pathLst>
                <a:path w="19537" h="20348" extrusionOk="0">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0"/>
            <p:cNvSpPr/>
            <p:nvPr/>
          </p:nvSpPr>
          <p:spPr>
            <a:xfrm>
              <a:off x="4176975" y="1018075"/>
              <a:ext cx="496850" cy="523900"/>
            </a:xfrm>
            <a:custGeom>
              <a:avLst/>
              <a:gdLst/>
              <a:ahLst/>
              <a:cxnLst/>
              <a:rect l="l" t="t" r="r" b="b"/>
              <a:pathLst>
                <a:path w="19874" h="20956"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0"/>
            <p:cNvSpPr/>
            <p:nvPr/>
          </p:nvSpPr>
          <p:spPr>
            <a:xfrm>
              <a:off x="5450150" y="1062375"/>
              <a:ext cx="486025" cy="512950"/>
            </a:xfrm>
            <a:custGeom>
              <a:avLst/>
              <a:gdLst/>
              <a:ahLst/>
              <a:cxnLst/>
              <a:rect l="l" t="t" r="r" b="b"/>
              <a:pathLst>
                <a:path w="19441" h="20518" extrusionOk="0">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0"/>
            <p:cNvSpPr/>
            <p:nvPr/>
          </p:nvSpPr>
          <p:spPr>
            <a:xfrm>
              <a:off x="5442025" y="1055025"/>
              <a:ext cx="495950" cy="528425"/>
            </a:xfrm>
            <a:custGeom>
              <a:avLst/>
              <a:gdLst/>
              <a:ahLst/>
              <a:cxnLst/>
              <a:rect l="l" t="t" r="r" b="b"/>
              <a:pathLst>
                <a:path w="19838" h="21137" extrusionOk="0">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70"/>
            <p:cNvSpPr/>
            <p:nvPr/>
          </p:nvSpPr>
          <p:spPr>
            <a:xfrm>
              <a:off x="4674700" y="3104025"/>
              <a:ext cx="162325" cy="244525"/>
            </a:xfrm>
            <a:custGeom>
              <a:avLst/>
              <a:gdLst/>
              <a:ahLst/>
              <a:cxnLst/>
              <a:rect l="l" t="t" r="r" b="b"/>
              <a:pathLst>
                <a:path w="6493" h="9781" extrusionOk="0">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70"/>
            <p:cNvSpPr/>
            <p:nvPr/>
          </p:nvSpPr>
          <p:spPr>
            <a:xfrm>
              <a:off x="4667475" y="3096425"/>
              <a:ext cx="176750" cy="259725"/>
            </a:xfrm>
            <a:custGeom>
              <a:avLst/>
              <a:gdLst/>
              <a:ahLst/>
              <a:cxnLst/>
              <a:rect l="l" t="t" r="r" b="b"/>
              <a:pathLst>
                <a:path w="7070" h="10389" extrusionOk="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0"/>
            <p:cNvSpPr/>
            <p:nvPr/>
          </p:nvSpPr>
          <p:spPr>
            <a:xfrm>
              <a:off x="4739591" y="-166683"/>
              <a:ext cx="18104" cy="2089879"/>
            </a:xfrm>
            <a:custGeom>
              <a:avLst/>
              <a:gdLst/>
              <a:ahLst/>
              <a:cxnLst/>
              <a:rect l="l" t="t" r="r" b="b"/>
              <a:pathLst>
                <a:path w="722" h="67410" extrusionOk="0">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0"/>
            <p:cNvSpPr/>
            <p:nvPr/>
          </p:nvSpPr>
          <p:spPr>
            <a:xfrm>
              <a:off x="4742325" y="1908025"/>
              <a:ext cx="15350" cy="1251550"/>
            </a:xfrm>
            <a:custGeom>
              <a:avLst/>
              <a:gdLst/>
              <a:ahLst/>
              <a:cxnLst/>
              <a:rect l="l" t="t" r="r" b="b"/>
              <a:pathLst>
                <a:path w="614" h="50062" extrusionOk="0">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0"/>
            <p:cNvSpPr/>
            <p:nvPr/>
          </p:nvSpPr>
          <p:spPr>
            <a:xfrm>
              <a:off x="3923552" y="-166737"/>
              <a:ext cx="18104" cy="2984732"/>
            </a:xfrm>
            <a:custGeom>
              <a:avLst/>
              <a:gdLst/>
              <a:ahLst/>
              <a:cxnLst/>
              <a:rect l="l" t="t" r="r" b="b"/>
              <a:pathLst>
                <a:path w="722" h="103153" extrusionOk="0">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70"/>
            <p:cNvSpPr/>
            <p:nvPr/>
          </p:nvSpPr>
          <p:spPr>
            <a:xfrm>
              <a:off x="3599900" y="4261400"/>
              <a:ext cx="339050" cy="267825"/>
            </a:xfrm>
            <a:custGeom>
              <a:avLst/>
              <a:gdLst/>
              <a:ahLst/>
              <a:cxnLst/>
              <a:rect l="l" t="t" r="r" b="b"/>
              <a:pathLst>
                <a:path w="13562" h="10713" extrusionOk="0">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0"/>
            <p:cNvSpPr/>
            <p:nvPr/>
          </p:nvSpPr>
          <p:spPr>
            <a:xfrm>
              <a:off x="3591775" y="4254175"/>
              <a:ext cx="355300" cy="282700"/>
            </a:xfrm>
            <a:custGeom>
              <a:avLst/>
              <a:gdLst/>
              <a:ahLst/>
              <a:cxnLst/>
              <a:rect l="l" t="t" r="r" b="b"/>
              <a:pathLst>
                <a:path w="14212" h="11308" extrusionOk="0">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70"/>
            <p:cNvSpPr/>
            <p:nvPr/>
          </p:nvSpPr>
          <p:spPr>
            <a:xfrm>
              <a:off x="3592675" y="4213600"/>
              <a:ext cx="394975" cy="349875"/>
            </a:xfrm>
            <a:custGeom>
              <a:avLst/>
              <a:gdLst/>
              <a:ahLst/>
              <a:cxnLst/>
              <a:rect l="l" t="t" r="r" b="b"/>
              <a:pathLst>
                <a:path w="15799" h="13995" extrusionOk="0">
                  <a:moveTo>
                    <a:pt x="8801" y="1"/>
                  </a:moveTo>
                  <a:lnTo>
                    <a:pt x="1" y="10569"/>
                  </a:lnTo>
                  <a:lnTo>
                    <a:pt x="5375" y="13995"/>
                  </a:lnTo>
                  <a:lnTo>
                    <a:pt x="15798" y="3572"/>
                  </a:lnTo>
                  <a:lnTo>
                    <a:pt x="8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70"/>
            <p:cNvSpPr/>
            <p:nvPr/>
          </p:nvSpPr>
          <p:spPr>
            <a:xfrm>
              <a:off x="3584575" y="4205450"/>
              <a:ext cx="411175" cy="365600"/>
            </a:xfrm>
            <a:custGeom>
              <a:avLst/>
              <a:gdLst/>
              <a:ahLst/>
              <a:cxnLst/>
              <a:rect l="l" t="t" r="r" b="b"/>
              <a:pathLst>
                <a:path w="16447" h="14624" extrusionOk="0">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70"/>
            <p:cNvSpPr/>
            <p:nvPr/>
          </p:nvSpPr>
          <p:spPr>
            <a:xfrm>
              <a:off x="3659400" y="4259600"/>
              <a:ext cx="255200" cy="233550"/>
            </a:xfrm>
            <a:custGeom>
              <a:avLst/>
              <a:gdLst/>
              <a:ahLst/>
              <a:cxnLst/>
              <a:rect l="l" t="t" r="r" b="b"/>
              <a:pathLst>
                <a:path w="10208" h="9342" extrusionOk="0">
                  <a:moveTo>
                    <a:pt x="6601" y="0"/>
                  </a:moveTo>
                  <a:lnTo>
                    <a:pt x="1" y="7827"/>
                  </a:lnTo>
                  <a:lnTo>
                    <a:pt x="2598" y="9342"/>
                  </a:lnTo>
                  <a:lnTo>
                    <a:pt x="10208" y="1623"/>
                  </a:lnTo>
                  <a:lnTo>
                    <a:pt x="66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70"/>
            <p:cNvSpPr/>
            <p:nvPr/>
          </p:nvSpPr>
          <p:spPr>
            <a:xfrm>
              <a:off x="3651300" y="4252025"/>
              <a:ext cx="271425" cy="248425"/>
            </a:xfrm>
            <a:custGeom>
              <a:avLst/>
              <a:gdLst/>
              <a:ahLst/>
              <a:cxnLst/>
              <a:rect l="l" t="t" r="r" b="b"/>
              <a:pathLst>
                <a:path w="10857" h="9937" extrusionOk="0">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70"/>
            <p:cNvSpPr/>
            <p:nvPr/>
          </p:nvSpPr>
          <p:spPr>
            <a:xfrm>
              <a:off x="2214925" y="4282725"/>
              <a:ext cx="151500" cy="319300"/>
            </a:xfrm>
            <a:custGeom>
              <a:avLst/>
              <a:gdLst/>
              <a:ahLst/>
              <a:cxnLst/>
              <a:rect l="l" t="t" r="r" b="b"/>
              <a:pathLst>
                <a:path w="6060" h="12772" extrusionOk="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70"/>
            <p:cNvSpPr/>
            <p:nvPr/>
          </p:nvSpPr>
          <p:spPr>
            <a:xfrm>
              <a:off x="2218525" y="4275825"/>
              <a:ext cx="153300" cy="333650"/>
            </a:xfrm>
            <a:custGeom>
              <a:avLst/>
              <a:gdLst/>
              <a:ahLst/>
              <a:cxnLst/>
              <a:rect l="l" t="t" r="r" b="b"/>
              <a:pathLst>
                <a:path w="6132" h="13346" extrusionOk="0">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0"/>
            <p:cNvSpPr/>
            <p:nvPr/>
          </p:nvSpPr>
          <p:spPr>
            <a:xfrm>
              <a:off x="2166225" y="4403450"/>
              <a:ext cx="113650" cy="239800"/>
            </a:xfrm>
            <a:custGeom>
              <a:avLst/>
              <a:gdLst/>
              <a:ahLst/>
              <a:cxnLst/>
              <a:rect l="l" t="t" r="r" b="b"/>
              <a:pathLst>
                <a:path w="4546" h="9592" extrusionOk="0">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0"/>
            <p:cNvSpPr/>
            <p:nvPr/>
          </p:nvSpPr>
          <p:spPr>
            <a:xfrm>
              <a:off x="2166225" y="4395750"/>
              <a:ext cx="119950" cy="255200"/>
            </a:xfrm>
            <a:custGeom>
              <a:avLst/>
              <a:gdLst/>
              <a:ahLst/>
              <a:cxnLst/>
              <a:rect l="l" t="t" r="r" b="b"/>
              <a:pathLst>
                <a:path w="4798" h="10208" extrusionOk="0">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70"/>
            <p:cNvSpPr/>
            <p:nvPr/>
          </p:nvSpPr>
          <p:spPr>
            <a:xfrm>
              <a:off x="2527800" y="4365100"/>
              <a:ext cx="239875" cy="326075"/>
            </a:xfrm>
            <a:custGeom>
              <a:avLst/>
              <a:gdLst/>
              <a:ahLst/>
              <a:cxnLst/>
              <a:rect l="l" t="t" r="r" b="b"/>
              <a:pathLst>
                <a:path w="9595" h="13043" extrusionOk="0">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70"/>
            <p:cNvSpPr/>
            <p:nvPr/>
          </p:nvSpPr>
          <p:spPr>
            <a:xfrm>
              <a:off x="2526000" y="4357550"/>
              <a:ext cx="235350" cy="341200"/>
            </a:xfrm>
            <a:custGeom>
              <a:avLst/>
              <a:gdLst/>
              <a:ahLst/>
              <a:cxnLst/>
              <a:rect l="l" t="t" r="r" b="b"/>
              <a:pathLst>
                <a:path w="9414" h="13648" extrusionOk="0">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70"/>
            <p:cNvSpPr/>
            <p:nvPr/>
          </p:nvSpPr>
          <p:spPr>
            <a:xfrm>
              <a:off x="2313200" y="4261075"/>
              <a:ext cx="151500" cy="319325"/>
            </a:xfrm>
            <a:custGeom>
              <a:avLst/>
              <a:gdLst/>
              <a:ahLst/>
              <a:cxnLst/>
              <a:rect l="l" t="t" r="r" b="b"/>
              <a:pathLst>
                <a:path w="6060" h="12773" extrusionOk="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70"/>
            <p:cNvSpPr/>
            <p:nvPr/>
          </p:nvSpPr>
          <p:spPr>
            <a:xfrm>
              <a:off x="2316800" y="4254175"/>
              <a:ext cx="154225" cy="333650"/>
            </a:xfrm>
            <a:custGeom>
              <a:avLst/>
              <a:gdLst/>
              <a:ahLst/>
              <a:cxnLst/>
              <a:rect l="l" t="t" r="r" b="b"/>
              <a:pathLst>
                <a:path w="6169" h="13346" extrusionOk="0">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70"/>
            <p:cNvSpPr/>
            <p:nvPr/>
          </p:nvSpPr>
          <p:spPr>
            <a:xfrm>
              <a:off x="2431325" y="4289025"/>
              <a:ext cx="151500" cy="319325"/>
            </a:xfrm>
            <a:custGeom>
              <a:avLst/>
              <a:gdLst/>
              <a:ahLst/>
              <a:cxnLst/>
              <a:rect l="l" t="t" r="r" b="b"/>
              <a:pathLst>
                <a:path w="6060" h="12773" extrusionOk="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70"/>
            <p:cNvSpPr/>
            <p:nvPr/>
          </p:nvSpPr>
          <p:spPr>
            <a:xfrm>
              <a:off x="2434025" y="4281225"/>
              <a:ext cx="154225" cy="334550"/>
            </a:xfrm>
            <a:custGeom>
              <a:avLst/>
              <a:gdLst/>
              <a:ahLst/>
              <a:cxnLst/>
              <a:rect l="l" t="t" r="r" b="b"/>
              <a:pathLst>
                <a:path w="6169" h="13382" extrusionOk="0">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70"/>
            <p:cNvSpPr/>
            <p:nvPr/>
          </p:nvSpPr>
          <p:spPr>
            <a:xfrm>
              <a:off x="3493500" y="4624625"/>
              <a:ext cx="241675" cy="332750"/>
            </a:xfrm>
            <a:custGeom>
              <a:avLst/>
              <a:gdLst/>
              <a:ahLst/>
              <a:cxnLst/>
              <a:rect l="l" t="t" r="r" b="b"/>
              <a:pathLst>
                <a:path w="9667" h="13310" extrusionOk="0">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0"/>
            <p:cNvSpPr/>
            <p:nvPr/>
          </p:nvSpPr>
          <p:spPr>
            <a:xfrm>
              <a:off x="3492600" y="4617575"/>
              <a:ext cx="237175" cy="347150"/>
            </a:xfrm>
            <a:custGeom>
              <a:avLst/>
              <a:gdLst/>
              <a:ahLst/>
              <a:cxnLst/>
              <a:rect l="l" t="t" r="r" b="b"/>
              <a:pathLst>
                <a:path w="9487" h="13886" extrusionOk="0">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70"/>
            <p:cNvSpPr/>
            <p:nvPr/>
          </p:nvSpPr>
          <p:spPr>
            <a:xfrm>
              <a:off x="3610725" y="4730250"/>
              <a:ext cx="182150" cy="250325"/>
            </a:xfrm>
            <a:custGeom>
              <a:avLst/>
              <a:gdLst/>
              <a:ahLst/>
              <a:cxnLst/>
              <a:rect l="l" t="t" r="r" b="b"/>
              <a:pathLst>
                <a:path w="7286" h="10013" extrusionOk="0">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70"/>
            <p:cNvSpPr/>
            <p:nvPr/>
          </p:nvSpPr>
          <p:spPr>
            <a:xfrm>
              <a:off x="3608925" y="4723050"/>
              <a:ext cx="181250" cy="265125"/>
            </a:xfrm>
            <a:custGeom>
              <a:avLst/>
              <a:gdLst/>
              <a:ahLst/>
              <a:cxnLst/>
              <a:rect l="l" t="t" r="r" b="b"/>
              <a:pathLst>
                <a:path w="7250" h="10605" extrusionOk="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70"/>
            <p:cNvSpPr/>
            <p:nvPr/>
          </p:nvSpPr>
          <p:spPr>
            <a:xfrm>
              <a:off x="3129225" y="4525600"/>
              <a:ext cx="300275" cy="286350"/>
            </a:xfrm>
            <a:custGeom>
              <a:avLst/>
              <a:gdLst/>
              <a:ahLst/>
              <a:cxnLst/>
              <a:rect l="l" t="t" r="r" b="b"/>
              <a:pathLst>
                <a:path w="12011" h="11454" extrusionOk="0">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70"/>
            <p:cNvSpPr/>
            <p:nvPr/>
          </p:nvSpPr>
          <p:spPr>
            <a:xfrm>
              <a:off x="3136425" y="4518300"/>
              <a:ext cx="300300" cy="301275"/>
            </a:xfrm>
            <a:custGeom>
              <a:avLst/>
              <a:gdLst/>
              <a:ahLst/>
              <a:cxnLst/>
              <a:rect l="l" t="t" r="r" b="b"/>
              <a:pathLst>
                <a:path w="12012" h="12051" extrusionOk="0">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70"/>
            <p:cNvSpPr/>
            <p:nvPr/>
          </p:nvSpPr>
          <p:spPr>
            <a:xfrm>
              <a:off x="3441200" y="4492850"/>
              <a:ext cx="241675" cy="331975"/>
            </a:xfrm>
            <a:custGeom>
              <a:avLst/>
              <a:gdLst/>
              <a:ahLst/>
              <a:cxnLst/>
              <a:rect l="l" t="t" r="r" b="b"/>
              <a:pathLst>
                <a:path w="9667" h="13279" extrusionOk="0">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70"/>
            <p:cNvSpPr/>
            <p:nvPr/>
          </p:nvSpPr>
          <p:spPr>
            <a:xfrm>
              <a:off x="3440300" y="4485025"/>
              <a:ext cx="237175" cy="348075"/>
            </a:xfrm>
            <a:custGeom>
              <a:avLst/>
              <a:gdLst/>
              <a:ahLst/>
              <a:cxnLst/>
              <a:rect l="l" t="t" r="r" b="b"/>
              <a:pathLst>
                <a:path w="9487" h="13923" extrusionOk="0">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70"/>
            <p:cNvSpPr/>
            <p:nvPr/>
          </p:nvSpPr>
          <p:spPr>
            <a:xfrm>
              <a:off x="3309550" y="4463625"/>
              <a:ext cx="241675" cy="332350"/>
            </a:xfrm>
            <a:custGeom>
              <a:avLst/>
              <a:gdLst/>
              <a:ahLst/>
              <a:cxnLst/>
              <a:rect l="l" t="t" r="r" b="b"/>
              <a:pathLst>
                <a:path w="9667" h="13294" extrusionOk="0">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70"/>
            <p:cNvSpPr/>
            <p:nvPr/>
          </p:nvSpPr>
          <p:spPr>
            <a:xfrm>
              <a:off x="3308650" y="4456175"/>
              <a:ext cx="237175" cy="347150"/>
            </a:xfrm>
            <a:custGeom>
              <a:avLst/>
              <a:gdLst/>
              <a:ahLst/>
              <a:cxnLst/>
              <a:rect l="l" t="t" r="r" b="b"/>
              <a:pathLst>
                <a:path w="9487" h="13886" extrusionOk="0">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70"/>
            <p:cNvSpPr/>
            <p:nvPr/>
          </p:nvSpPr>
          <p:spPr>
            <a:xfrm>
              <a:off x="1841625" y="4237050"/>
              <a:ext cx="1703300" cy="1232625"/>
            </a:xfrm>
            <a:custGeom>
              <a:avLst/>
              <a:gdLst/>
              <a:ahLst/>
              <a:cxnLst/>
              <a:rect l="l" t="t" r="r" b="b"/>
              <a:pathLst>
                <a:path w="68132" h="49305" extrusionOk="0">
                  <a:moveTo>
                    <a:pt x="1" y="1"/>
                  </a:moveTo>
                  <a:lnTo>
                    <a:pt x="10712" y="29287"/>
                  </a:lnTo>
                  <a:lnTo>
                    <a:pt x="68131" y="49304"/>
                  </a:lnTo>
                  <a:lnTo>
                    <a:pt x="64849" y="2135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70"/>
            <p:cNvSpPr/>
            <p:nvPr/>
          </p:nvSpPr>
          <p:spPr>
            <a:xfrm>
              <a:off x="1833500" y="4229500"/>
              <a:ext cx="1718625" cy="1247750"/>
            </a:xfrm>
            <a:custGeom>
              <a:avLst/>
              <a:gdLst/>
              <a:ahLst/>
              <a:cxnLst/>
              <a:rect l="l" t="t" r="r" b="b"/>
              <a:pathLst>
                <a:path w="68745" h="49910" extrusionOk="0">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70"/>
            <p:cNvSpPr/>
            <p:nvPr/>
          </p:nvSpPr>
          <p:spPr>
            <a:xfrm>
              <a:off x="5068725" y="3813275"/>
              <a:ext cx="471600" cy="14450"/>
            </a:xfrm>
            <a:custGeom>
              <a:avLst/>
              <a:gdLst/>
              <a:ahLst/>
              <a:cxnLst/>
              <a:rect l="l" t="t" r="r" b="b"/>
              <a:pathLst>
                <a:path w="18864" h="578" extrusionOk="0">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0"/>
            <p:cNvSpPr/>
            <p:nvPr/>
          </p:nvSpPr>
          <p:spPr>
            <a:xfrm>
              <a:off x="4743225" y="3813275"/>
              <a:ext cx="174050" cy="14450"/>
            </a:xfrm>
            <a:custGeom>
              <a:avLst/>
              <a:gdLst/>
              <a:ahLst/>
              <a:cxnLst/>
              <a:rect l="l" t="t" r="r" b="b"/>
              <a:pathLst>
                <a:path w="6962" h="578" extrusionOk="0">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0"/>
            <p:cNvSpPr/>
            <p:nvPr/>
          </p:nvSpPr>
          <p:spPr>
            <a:xfrm>
              <a:off x="5445625" y="3896225"/>
              <a:ext cx="94700" cy="15350"/>
            </a:xfrm>
            <a:custGeom>
              <a:avLst/>
              <a:gdLst/>
              <a:ahLst/>
              <a:cxnLst/>
              <a:rect l="l" t="t" r="r" b="b"/>
              <a:pathLst>
                <a:path w="3788" h="614" extrusionOk="0">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0"/>
            <p:cNvSpPr/>
            <p:nvPr/>
          </p:nvSpPr>
          <p:spPr>
            <a:xfrm>
              <a:off x="5221125" y="3896225"/>
              <a:ext cx="174025" cy="15350"/>
            </a:xfrm>
            <a:custGeom>
              <a:avLst/>
              <a:gdLst/>
              <a:ahLst/>
              <a:cxnLst/>
              <a:rect l="l" t="t" r="r" b="b"/>
              <a:pathLst>
                <a:path w="6961" h="614" extrusionOk="0">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70"/>
            <p:cNvSpPr/>
            <p:nvPr/>
          </p:nvSpPr>
          <p:spPr>
            <a:xfrm>
              <a:off x="4743225" y="3896225"/>
              <a:ext cx="384150" cy="15350"/>
            </a:xfrm>
            <a:custGeom>
              <a:avLst/>
              <a:gdLst/>
              <a:ahLst/>
              <a:cxnLst/>
              <a:rect l="l" t="t" r="r" b="b"/>
              <a:pathLst>
                <a:path w="15366" h="614" extrusionOk="0">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0"/>
            <p:cNvSpPr/>
            <p:nvPr/>
          </p:nvSpPr>
          <p:spPr>
            <a:xfrm>
              <a:off x="5120125" y="3979175"/>
              <a:ext cx="420200" cy="15350"/>
            </a:xfrm>
            <a:custGeom>
              <a:avLst/>
              <a:gdLst/>
              <a:ahLst/>
              <a:cxnLst/>
              <a:rect l="l" t="t" r="r" b="b"/>
              <a:pathLst>
                <a:path w="16808" h="614" extrusionOk="0">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0"/>
            <p:cNvSpPr/>
            <p:nvPr/>
          </p:nvSpPr>
          <p:spPr>
            <a:xfrm>
              <a:off x="4743225" y="3979175"/>
              <a:ext cx="304800" cy="15350"/>
            </a:xfrm>
            <a:custGeom>
              <a:avLst/>
              <a:gdLst/>
              <a:ahLst/>
              <a:cxnLst/>
              <a:rect l="l" t="t" r="r" b="b"/>
              <a:pathLst>
                <a:path w="12192" h="614" extrusionOk="0">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0"/>
            <p:cNvSpPr/>
            <p:nvPr/>
          </p:nvSpPr>
          <p:spPr>
            <a:xfrm>
              <a:off x="5350950" y="4062125"/>
              <a:ext cx="189375" cy="15350"/>
            </a:xfrm>
            <a:custGeom>
              <a:avLst/>
              <a:gdLst/>
              <a:ahLst/>
              <a:cxnLst/>
              <a:rect l="l" t="t" r="r" b="b"/>
              <a:pathLst>
                <a:path w="7575" h="614" extrusionOk="0">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0"/>
            <p:cNvSpPr/>
            <p:nvPr/>
          </p:nvSpPr>
          <p:spPr>
            <a:xfrm>
              <a:off x="4917250" y="4062125"/>
              <a:ext cx="376925" cy="15350"/>
            </a:xfrm>
            <a:custGeom>
              <a:avLst/>
              <a:gdLst/>
              <a:ahLst/>
              <a:cxnLst/>
              <a:rect l="l" t="t" r="r" b="b"/>
              <a:pathLst>
                <a:path w="15077" h="614" extrusionOk="0">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0"/>
            <p:cNvSpPr/>
            <p:nvPr/>
          </p:nvSpPr>
          <p:spPr>
            <a:xfrm>
              <a:off x="4743225" y="4062125"/>
              <a:ext cx="109125" cy="15350"/>
            </a:xfrm>
            <a:custGeom>
              <a:avLst/>
              <a:gdLst/>
              <a:ahLst/>
              <a:cxnLst/>
              <a:rect l="l" t="t" r="r" b="b"/>
              <a:pathLst>
                <a:path w="4365" h="614" extrusionOk="0">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70"/>
            <p:cNvSpPr/>
            <p:nvPr/>
          </p:nvSpPr>
          <p:spPr>
            <a:xfrm>
              <a:off x="5068725" y="4135175"/>
              <a:ext cx="471600" cy="15350"/>
            </a:xfrm>
            <a:custGeom>
              <a:avLst/>
              <a:gdLst/>
              <a:ahLst/>
              <a:cxnLst/>
              <a:rect l="l" t="t" r="r" b="b"/>
              <a:pathLst>
                <a:path w="18864" h="614" extrusionOk="0">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70"/>
            <p:cNvSpPr/>
            <p:nvPr/>
          </p:nvSpPr>
          <p:spPr>
            <a:xfrm>
              <a:off x="4743225" y="4135175"/>
              <a:ext cx="174050" cy="15350"/>
            </a:xfrm>
            <a:custGeom>
              <a:avLst/>
              <a:gdLst/>
              <a:ahLst/>
              <a:cxnLst/>
              <a:rect l="l" t="t" r="r" b="b"/>
              <a:pathLst>
                <a:path w="6962" h="614" extrusionOk="0">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70"/>
            <p:cNvSpPr/>
            <p:nvPr/>
          </p:nvSpPr>
          <p:spPr>
            <a:xfrm>
              <a:off x="5445625" y="4218125"/>
              <a:ext cx="94700" cy="15350"/>
            </a:xfrm>
            <a:custGeom>
              <a:avLst/>
              <a:gdLst/>
              <a:ahLst/>
              <a:cxnLst/>
              <a:rect l="l" t="t" r="r" b="b"/>
              <a:pathLst>
                <a:path w="3788" h="614" extrusionOk="0">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70"/>
            <p:cNvSpPr/>
            <p:nvPr/>
          </p:nvSpPr>
          <p:spPr>
            <a:xfrm>
              <a:off x="5221125" y="4218125"/>
              <a:ext cx="174025" cy="15350"/>
            </a:xfrm>
            <a:custGeom>
              <a:avLst/>
              <a:gdLst/>
              <a:ahLst/>
              <a:cxnLst/>
              <a:rect l="l" t="t" r="r" b="b"/>
              <a:pathLst>
                <a:path w="6961" h="614" extrusionOk="0">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70"/>
            <p:cNvSpPr/>
            <p:nvPr/>
          </p:nvSpPr>
          <p:spPr>
            <a:xfrm>
              <a:off x="4743225" y="4218125"/>
              <a:ext cx="384150" cy="15350"/>
            </a:xfrm>
            <a:custGeom>
              <a:avLst/>
              <a:gdLst/>
              <a:ahLst/>
              <a:cxnLst/>
              <a:rect l="l" t="t" r="r" b="b"/>
              <a:pathLst>
                <a:path w="15366" h="614" extrusionOk="0">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70"/>
            <p:cNvSpPr/>
            <p:nvPr/>
          </p:nvSpPr>
          <p:spPr>
            <a:xfrm>
              <a:off x="5120125" y="4301975"/>
              <a:ext cx="420200" cy="14450"/>
            </a:xfrm>
            <a:custGeom>
              <a:avLst/>
              <a:gdLst/>
              <a:ahLst/>
              <a:cxnLst/>
              <a:rect l="l" t="t" r="r" b="b"/>
              <a:pathLst>
                <a:path w="16808" h="578" extrusionOk="0">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70"/>
            <p:cNvSpPr/>
            <p:nvPr/>
          </p:nvSpPr>
          <p:spPr>
            <a:xfrm>
              <a:off x="4743225" y="4301975"/>
              <a:ext cx="304800" cy="14450"/>
            </a:xfrm>
            <a:custGeom>
              <a:avLst/>
              <a:gdLst/>
              <a:ahLst/>
              <a:cxnLst/>
              <a:rect l="l" t="t" r="r" b="b"/>
              <a:pathLst>
                <a:path w="12192" h="578" extrusionOk="0">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70"/>
            <p:cNvSpPr/>
            <p:nvPr/>
          </p:nvSpPr>
          <p:spPr>
            <a:xfrm>
              <a:off x="5445625" y="4457975"/>
              <a:ext cx="94700" cy="15350"/>
            </a:xfrm>
            <a:custGeom>
              <a:avLst/>
              <a:gdLst/>
              <a:ahLst/>
              <a:cxnLst/>
              <a:rect l="l" t="t" r="r" b="b"/>
              <a:pathLst>
                <a:path w="3788" h="614" extrusionOk="0">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70"/>
            <p:cNvSpPr/>
            <p:nvPr/>
          </p:nvSpPr>
          <p:spPr>
            <a:xfrm>
              <a:off x="5221125" y="4457975"/>
              <a:ext cx="174025" cy="15350"/>
            </a:xfrm>
            <a:custGeom>
              <a:avLst/>
              <a:gdLst/>
              <a:ahLst/>
              <a:cxnLst/>
              <a:rect l="l" t="t" r="r" b="b"/>
              <a:pathLst>
                <a:path w="6961" h="614" extrusionOk="0">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70"/>
            <p:cNvSpPr/>
            <p:nvPr/>
          </p:nvSpPr>
          <p:spPr>
            <a:xfrm>
              <a:off x="4743225" y="4457975"/>
              <a:ext cx="384150" cy="15350"/>
            </a:xfrm>
            <a:custGeom>
              <a:avLst/>
              <a:gdLst/>
              <a:ahLst/>
              <a:cxnLst/>
              <a:rect l="l" t="t" r="r" b="b"/>
              <a:pathLst>
                <a:path w="15366" h="614" extrusionOk="0">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70"/>
            <p:cNvSpPr/>
            <p:nvPr/>
          </p:nvSpPr>
          <p:spPr>
            <a:xfrm>
              <a:off x="5120125" y="4540925"/>
              <a:ext cx="420200" cy="15350"/>
            </a:xfrm>
            <a:custGeom>
              <a:avLst/>
              <a:gdLst/>
              <a:ahLst/>
              <a:cxnLst/>
              <a:rect l="l" t="t" r="r" b="b"/>
              <a:pathLst>
                <a:path w="16808" h="614" extrusionOk="0">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70"/>
            <p:cNvSpPr/>
            <p:nvPr/>
          </p:nvSpPr>
          <p:spPr>
            <a:xfrm>
              <a:off x="4743225" y="4540925"/>
              <a:ext cx="304800" cy="15350"/>
            </a:xfrm>
            <a:custGeom>
              <a:avLst/>
              <a:gdLst/>
              <a:ahLst/>
              <a:cxnLst/>
              <a:rect l="l" t="t" r="r" b="b"/>
              <a:pathLst>
                <a:path w="12192" h="614" extrusionOk="0">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70"/>
            <p:cNvSpPr/>
            <p:nvPr/>
          </p:nvSpPr>
          <p:spPr>
            <a:xfrm>
              <a:off x="5350950" y="4623875"/>
              <a:ext cx="189375" cy="15350"/>
            </a:xfrm>
            <a:custGeom>
              <a:avLst/>
              <a:gdLst/>
              <a:ahLst/>
              <a:cxnLst/>
              <a:rect l="l" t="t" r="r" b="b"/>
              <a:pathLst>
                <a:path w="7575" h="614" extrusionOk="0">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70"/>
            <p:cNvSpPr/>
            <p:nvPr/>
          </p:nvSpPr>
          <p:spPr>
            <a:xfrm>
              <a:off x="4917250" y="4623875"/>
              <a:ext cx="376925" cy="15350"/>
            </a:xfrm>
            <a:custGeom>
              <a:avLst/>
              <a:gdLst/>
              <a:ahLst/>
              <a:cxnLst/>
              <a:rect l="l" t="t" r="r" b="b"/>
              <a:pathLst>
                <a:path w="15077" h="614" extrusionOk="0">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70"/>
            <p:cNvSpPr/>
            <p:nvPr/>
          </p:nvSpPr>
          <p:spPr>
            <a:xfrm>
              <a:off x="4743225" y="4623875"/>
              <a:ext cx="109125" cy="15350"/>
            </a:xfrm>
            <a:custGeom>
              <a:avLst/>
              <a:gdLst/>
              <a:ahLst/>
              <a:cxnLst/>
              <a:rect l="l" t="t" r="r" b="b"/>
              <a:pathLst>
                <a:path w="4365" h="614" extrusionOk="0">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70"/>
            <p:cNvSpPr/>
            <p:nvPr/>
          </p:nvSpPr>
          <p:spPr>
            <a:xfrm>
              <a:off x="5068725" y="4696900"/>
              <a:ext cx="471600" cy="15375"/>
            </a:xfrm>
            <a:custGeom>
              <a:avLst/>
              <a:gdLst/>
              <a:ahLst/>
              <a:cxnLst/>
              <a:rect l="l" t="t" r="r" b="b"/>
              <a:pathLst>
                <a:path w="18864" h="615" extrusionOk="0">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70"/>
            <p:cNvSpPr/>
            <p:nvPr/>
          </p:nvSpPr>
          <p:spPr>
            <a:xfrm>
              <a:off x="4743225" y="4696900"/>
              <a:ext cx="174050" cy="15375"/>
            </a:xfrm>
            <a:custGeom>
              <a:avLst/>
              <a:gdLst/>
              <a:ahLst/>
              <a:cxnLst/>
              <a:rect l="l" t="t" r="r" b="b"/>
              <a:pathLst>
                <a:path w="6962" h="615" extrusionOk="0">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0"/>
            <p:cNvSpPr/>
            <p:nvPr/>
          </p:nvSpPr>
          <p:spPr>
            <a:xfrm>
              <a:off x="5445625" y="4779875"/>
              <a:ext cx="94700" cy="15350"/>
            </a:xfrm>
            <a:custGeom>
              <a:avLst/>
              <a:gdLst/>
              <a:ahLst/>
              <a:cxnLst/>
              <a:rect l="l" t="t" r="r" b="b"/>
              <a:pathLst>
                <a:path w="3788" h="614" extrusionOk="0">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0"/>
            <p:cNvSpPr/>
            <p:nvPr/>
          </p:nvSpPr>
          <p:spPr>
            <a:xfrm>
              <a:off x="5221125" y="4779875"/>
              <a:ext cx="174025" cy="15350"/>
            </a:xfrm>
            <a:custGeom>
              <a:avLst/>
              <a:gdLst/>
              <a:ahLst/>
              <a:cxnLst/>
              <a:rect l="l" t="t" r="r" b="b"/>
              <a:pathLst>
                <a:path w="6961" h="614" extrusionOk="0">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0"/>
            <p:cNvSpPr/>
            <p:nvPr/>
          </p:nvSpPr>
          <p:spPr>
            <a:xfrm>
              <a:off x="4743225" y="4779875"/>
              <a:ext cx="384150" cy="15350"/>
            </a:xfrm>
            <a:custGeom>
              <a:avLst/>
              <a:gdLst/>
              <a:ahLst/>
              <a:cxnLst/>
              <a:rect l="l" t="t" r="r" b="b"/>
              <a:pathLst>
                <a:path w="15366" h="614" extrusionOk="0">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0"/>
            <p:cNvSpPr/>
            <p:nvPr/>
          </p:nvSpPr>
          <p:spPr>
            <a:xfrm>
              <a:off x="5619650" y="3718600"/>
              <a:ext cx="671775" cy="1228275"/>
            </a:xfrm>
            <a:custGeom>
              <a:avLst/>
              <a:gdLst/>
              <a:ahLst/>
              <a:cxnLst/>
              <a:rect l="l" t="t" r="r" b="b"/>
              <a:pathLst>
                <a:path w="26871" h="49131" extrusionOk="0">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0"/>
            <p:cNvSpPr/>
            <p:nvPr/>
          </p:nvSpPr>
          <p:spPr>
            <a:xfrm>
              <a:off x="4803625" y="3226950"/>
              <a:ext cx="1458050" cy="440500"/>
            </a:xfrm>
            <a:custGeom>
              <a:avLst/>
              <a:gdLst/>
              <a:ahLst/>
              <a:cxnLst/>
              <a:rect l="l" t="t" r="r" b="b"/>
              <a:pathLst>
                <a:path w="58322" h="17620" extrusionOk="0">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0"/>
            <p:cNvSpPr/>
            <p:nvPr/>
          </p:nvSpPr>
          <p:spPr>
            <a:xfrm>
              <a:off x="5103900" y="3278575"/>
              <a:ext cx="89275" cy="89275"/>
            </a:xfrm>
            <a:custGeom>
              <a:avLst/>
              <a:gdLst/>
              <a:ahLst/>
              <a:cxnLst/>
              <a:rect l="l" t="t" r="r" b="b"/>
              <a:pathLst>
                <a:path w="3571" h="3571" extrusionOk="0">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0"/>
            <p:cNvSpPr/>
            <p:nvPr/>
          </p:nvSpPr>
          <p:spPr>
            <a:xfrm>
              <a:off x="5096675" y="3271350"/>
              <a:ext cx="103725" cy="103725"/>
            </a:xfrm>
            <a:custGeom>
              <a:avLst/>
              <a:gdLst/>
              <a:ahLst/>
              <a:cxnLst/>
              <a:rect l="l" t="t" r="r" b="b"/>
              <a:pathLst>
                <a:path w="4149" h="4149" extrusionOk="0">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0"/>
            <p:cNvSpPr/>
            <p:nvPr/>
          </p:nvSpPr>
          <p:spPr>
            <a:xfrm>
              <a:off x="5561050" y="3311025"/>
              <a:ext cx="89275" cy="88400"/>
            </a:xfrm>
            <a:custGeom>
              <a:avLst/>
              <a:gdLst/>
              <a:ahLst/>
              <a:cxnLst/>
              <a:rect l="l" t="t" r="r" b="b"/>
              <a:pathLst>
                <a:path w="3571" h="3536" extrusionOk="0">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0"/>
            <p:cNvSpPr/>
            <p:nvPr/>
          </p:nvSpPr>
          <p:spPr>
            <a:xfrm>
              <a:off x="5553825" y="3302925"/>
              <a:ext cx="103725" cy="104600"/>
            </a:xfrm>
            <a:custGeom>
              <a:avLst/>
              <a:gdLst/>
              <a:ahLst/>
              <a:cxnLst/>
              <a:rect l="l" t="t" r="r" b="b"/>
              <a:pathLst>
                <a:path w="4149" h="4184" extrusionOk="0">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0"/>
            <p:cNvSpPr/>
            <p:nvPr/>
          </p:nvSpPr>
          <p:spPr>
            <a:xfrm>
              <a:off x="5872125" y="3545475"/>
              <a:ext cx="89300" cy="89275"/>
            </a:xfrm>
            <a:custGeom>
              <a:avLst/>
              <a:gdLst/>
              <a:ahLst/>
              <a:cxnLst/>
              <a:rect l="l" t="t" r="r" b="b"/>
              <a:pathLst>
                <a:path w="3572" h="3571" extrusionOk="0">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0"/>
            <p:cNvSpPr/>
            <p:nvPr/>
          </p:nvSpPr>
          <p:spPr>
            <a:xfrm>
              <a:off x="5864900" y="3538250"/>
              <a:ext cx="103725" cy="103725"/>
            </a:xfrm>
            <a:custGeom>
              <a:avLst/>
              <a:gdLst/>
              <a:ahLst/>
              <a:cxnLst/>
              <a:rect l="l" t="t" r="r" b="b"/>
              <a:pathLst>
                <a:path w="4149" h="4149" extrusionOk="0">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0"/>
            <p:cNvSpPr/>
            <p:nvPr/>
          </p:nvSpPr>
          <p:spPr>
            <a:xfrm>
              <a:off x="6202150" y="3190200"/>
              <a:ext cx="89275" cy="88400"/>
            </a:xfrm>
            <a:custGeom>
              <a:avLst/>
              <a:gdLst/>
              <a:ahLst/>
              <a:cxnLst/>
              <a:rect l="l" t="t" r="r" b="b"/>
              <a:pathLst>
                <a:path w="3571" h="3536" extrusionOk="0">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0"/>
            <p:cNvSpPr/>
            <p:nvPr/>
          </p:nvSpPr>
          <p:spPr>
            <a:xfrm>
              <a:off x="6194925" y="3183000"/>
              <a:ext cx="103725" cy="103700"/>
            </a:xfrm>
            <a:custGeom>
              <a:avLst/>
              <a:gdLst/>
              <a:ahLst/>
              <a:cxnLst/>
              <a:rect l="l" t="t" r="r" b="b"/>
              <a:pathLst>
                <a:path w="4149" h="4148" extrusionOk="0">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0"/>
            <p:cNvSpPr/>
            <p:nvPr/>
          </p:nvSpPr>
          <p:spPr>
            <a:xfrm>
              <a:off x="4767575" y="3615800"/>
              <a:ext cx="89275" cy="88400"/>
            </a:xfrm>
            <a:custGeom>
              <a:avLst/>
              <a:gdLst/>
              <a:ahLst/>
              <a:cxnLst/>
              <a:rect l="l" t="t" r="r" b="b"/>
              <a:pathLst>
                <a:path w="3571" h="3536" extrusionOk="0">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0"/>
            <p:cNvSpPr/>
            <p:nvPr/>
          </p:nvSpPr>
          <p:spPr>
            <a:xfrm>
              <a:off x="4760350" y="3607675"/>
              <a:ext cx="103725" cy="103725"/>
            </a:xfrm>
            <a:custGeom>
              <a:avLst/>
              <a:gdLst/>
              <a:ahLst/>
              <a:cxnLst/>
              <a:rect l="l" t="t" r="r" b="b"/>
              <a:pathLst>
                <a:path w="4149" h="4149" extrusionOk="0">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0"/>
            <p:cNvSpPr/>
            <p:nvPr/>
          </p:nvSpPr>
          <p:spPr>
            <a:xfrm>
              <a:off x="5351850" y="3488650"/>
              <a:ext cx="89300" cy="88400"/>
            </a:xfrm>
            <a:custGeom>
              <a:avLst/>
              <a:gdLst/>
              <a:ahLst/>
              <a:cxnLst/>
              <a:rect l="l" t="t" r="r" b="b"/>
              <a:pathLst>
                <a:path w="3572" h="3536" extrusionOk="0">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0"/>
            <p:cNvSpPr/>
            <p:nvPr/>
          </p:nvSpPr>
          <p:spPr>
            <a:xfrm>
              <a:off x="5344650" y="3480550"/>
              <a:ext cx="103700" cy="104625"/>
            </a:xfrm>
            <a:custGeom>
              <a:avLst/>
              <a:gdLst/>
              <a:ahLst/>
              <a:cxnLst/>
              <a:rect l="l" t="t" r="r" b="b"/>
              <a:pathLst>
                <a:path w="4148" h="4185" extrusionOk="0">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0"/>
            <p:cNvSpPr/>
            <p:nvPr/>
          </p:nvSpPr>
          <p:spPr>
            <a:xfrm>
              <a:off x="2393450" y="2124425"/>
              <a:ext cx="147900" cy="90200"/>
            </a:xfrm>
            <a:custGeom>
              <a:avLst/>
              <a:gdLst/>
              <a:ahLst/>
              <a:cxnLst/>
              <a:rect l="l" t="t" r="r" b="b"/>
              <a:pathLst>
                <a:path w="5916" h="3608" extrusionOk="0">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0"/>
            <p:cNvSpPr/>
            <p:nvPr/>
          </p:nvSpPr>
          <p:spPr>
            <a:xfrm>
              <a:off x="1756875" y="1902825"/>
              <a:ext cx="783575" cy="901950"/>
            </a:xfrm>
            <a:custGeom>
              <a:avLst/>
              <a:gdLst/>
              <a:ahLst/>
              <a:cxnLst/>
              <a:rect l="l" t="t" r="r" b="b"/>
              <a:pathLst>
                <a:path w="31343" h="36078" extrusionOk="0">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0"/>
            <p:cNvSpPr/>
            <p:nvPr/>
          </p:nvSpPr>
          <p:spPr>
            <a:xfrm>
              <a:off x="1887600" y="2053425"/>
              <a:ext cx="522100" cy="600750"/>
            </a:xfrm>
            <a:custGeom>
              <a:avLst/>
              <a:gdLst/>
              <a:ahLst/>
              <a:cxnLst/>
              <a:rect l="l" t="t" r="r" b="b"/>
              <a:pathLst>
                <a:path w="20884" h="24030" extrusionOk="0">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0"/>
            <p:cNvSpPr/>
            <p:nvPr/>
          </p:nvSpPr>
          <p:spPr>
            <a:xfrm>
              <a:off x="2140975" y="1573500"/>
              <a:ext cx="15350" cy="344475"/>
            </a:xfrm>
            <a:custGeom>
              <a:avLst/>
              <a:gdLst/>
              <a:ahLst/>
              <a:cxnLst/>
              <a:rect l="l" t="t" r="r" b="b"/>
              <a:pathLst>
                <a:path w="614" h="13779" extrusionOk="0">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0"/>
            <p:cNvSpPr/>
            <p:nvPr/>
          </p:nvSpPr>
          <p:spPr>
            <a:xfrm>
              <a:off x="2083275" y="1499550"/>
              <a:ext cx="129875" cy="129875"/>
            </a:xfrm>
            <a:custGeom>
              <a:avLst/>
              <a:gdLst/>
              <a:ahLst/>
              <a:cxnLst/>
              <a:rect l="l" t="t" r="r" b="b"/>
              <a:pathLst>
                <a:path w="5195" h="5195" extrusionOk="0">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0"/>
            <p:cNvSpPr/>
            <p:nvPr/>
          </p:nvSpPr>
          <p:spPr>
            <a:xfrm>
              <a:off x="2076050" y="1492350"/>
              <a:ext cx="145200" cy="144300"/>
            </a:xfrm>
            <a:custGeom>
              <a:avLst/>
              <a:gdLst/>
              <a:ahLst/>
              <a:cxnLst/>
              <a:rect l="l" t="t" r="r" b="b"/>
              <a:pathLst>
                <a:path w="5808" h="5772" extrusionOk="0">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0"/>
            <p:cNvSpPr/>
            <p:nvPr/>
          </p:nvSpPr>
          <p:spPr>
            <a:xfrm>
              <a:off x="2140975" y="2779950"/>
              <a:ext cx="15350" cy="345350"/>
            </a:xfrm>
            <a:custGeom>
              <a:avLst/>
              <a:gdLst/>
              <a:ahLst/>
              <a:cxnLst/>
              <a:rect l="l" t="t" r="r" b="b"/>
              <a:pathLst>
                <a:path w="614" h="13814" extrusionOk="0">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0"/>
            <p:cNvSpPr/>
            <p:nvPr/>
          </p:nvSpPr>
          <p:spPr>
            <a:xfrm>
              <a:off x="2083275" y="3068475"/>
              <a:ext cx="129875" cy="129875"/>
            </a:xfrm>
            <a:custGeom>
              <a:avLst/>
              <a:gdLst/>
              <a:ahLst/>
              <a:cxnLst/>
              <a:rect l="l" t="t" r="r" b="b"/>
              <a:pathLst>
                <a:path w="5195" h="5195" extrusionOk="0">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0"/>
            <p:cNvSpPr/>
            <p:nvPr/>
          </p:nvSpPr>
          <p:spPr>
            <a:xfrm>
              <a:off x="2076050" y="3061275"/>
              <a:ext cx="145200" cy="145175"/>
            </a:xfrm>
            <a:custGeom>
              <a:avLst/>
              <a:gdLst/>
              <a:ahLst/>
              <a:cxnLst/>
              <a:rect l="l" t="t" r="r" b="b"/>
              <a:pathLst>
                <a:path w="5808" h="5807" extrusionOk="0">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0"/>
            <p:cNvSpPr/>
            <p:nvPr/>
          </p:nvSpPr>
          <p:spPr>
            <a:xfrm>
              <a:off x="1755975" y="2124425"/>
              <a:ext cx="147900" cy="90200"/>
            </a:xfrm>
            <a:custGeom>
              <a:avLst/>
              <a:gdLst/>
              <a:ahLst/>
              <a:cxnLst/>
              <a:rect l="l" t="t" r="r" b="b"/>
              <a:pathLst>
                <a:path w="5916" h="3608" extrusionOk="0">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0"/>
            <p:cNvSpPr/>
            <p:nvPr/>
          </p:nvSpPr>
          <p:spPr>
            <a:xfrm>
              <a:off x="1897525" y="2348350"/>
              <a:ext cx="513075" cy="161125"/>
            </a:xfrm>
            <a:custGeom>
              <a:avLst/>
              <a:gdLst/>
              <a:ahLst/>
              <a:cxnLst/>
              <a:rect l="l" t="t" r="r" b="b"/>
              <a:pathLst>
                <a:path w="20523" h="6445" extrusionOk="0">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0"/>
            <p:cNvSpPr/>
            <p:nvPr/>
          </p:nvSpPr>
          <p:spPr>
            <a:xfrm>
              <a:off x="2151800" y="2053200"/>
              <a:ext cx="15350" cy="310200"/>
            </a:xfrm>
            <a:custGeom>
              <a:avLst/>
              <a:gdLst/>
              <a:ahLst/>
              <a:cxnLst/>
              <a:rect l="l" t="t" r="r" b="b"/>
              <a:pathLst>
                <a:path w="614" h="12408" extrusionOk="0">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0"/>
            <p:cNvSpPr/>
            <p:nvPr/>
          </p:nvSpPr>
          <p:spPr>
            <a:xfrm>
              <a:off x="2929950" y="9116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0"/>
            <p:cNvSpPr/>
            <p:nvPr/>
          </p:nvSpPr>
          <p:spPr>
            <a:xfrm>
              <a:off x="2496250" y="9116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0"/>
            <p:cNvSpPr/>
            <p:nvPr/>
          </p:nvSpPr>
          <p:spPr>
            <a:xfrm>
              <a:off x="2322225" y="9116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0"/>
            <p:cNvSpPr/>
            <p:nvPr/>
          </p:nvSpPr>
          <p:spPr>
            <a:xfrm>
              <a:off x="2647725" y="9847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0"/>
            <p:cNvSpPr/>
            <p:nvPr/>
          </p:nvSpPr>
          <p:spPr>
            <a:xfrm>
              <a:off x="2322225" y="9847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0"/>
            <p:cNvSpPr/>
            <p:nvPr/>
          </p:nvSpPr>
          <p:spPr>
            <a:xfrm>
              <a:off x="3024625" y="10676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0"/>
            <p:cNvSpPr/>
            <p:nvPr/>
          </p:nvSpPr>
          <p:spPr>
            <a:xfrm>
              <a:off x="2800100" y="10676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70"/>
            <p:cNvSpPr/>
            <p:nvPr/>
          </p:nvSpPr>
          <p:spPr>
            <a:xfrm>
              <a:off x="2322225" y="10676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70"/>
            <p:cNvSpPr/>
            <p:nvPr/>
          </p:nvSpPr>
          <p:spPr>
            <a:xfrm>
              <a:off x="2699125" y="1151525"/>
              <a:ext cx="420200" cy="14450"/>
            </a:xfrm>
            <a:custGeom>
              <a:avLst/>
              <a:gdLst/>
              <a:ahLst/>
              <a:cxnLst/>
              <a:rect l="l" t="t" r="r" b="b"/>
              <a:pathLst>
                <a:path w="16808" h="578" extrusionOk="0">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0"/>
            <p:cNvSpPr/>
            <p:nvPr/>
          </p:nvSpPr>
          <p:spPr>
            <a:xfrm>
              <a:off x="2322225" y="1151525"/>
              <a:ext cx="304775" cy="14450"/>
            </a:xfrm>
            <a:custGeom>
              <a:avLst/>
              <a:gdLst/>
              <a:ahLst/>
              <a:cxnLst/>
              <a:rect l="l" t="t" r="r" b="b"/>
              <a:pathLst>
                <a:path w="12191" h="578" extrusionOk="0">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0"/>
            <p:cNvSpPr/>
            <p:nvPr/>
          </p:nvSpPr>
          <p:spPr>
            <a:xfrm>
              <a:off x="2929950" y="1234475"/>
              <a:ext cx="189375" cy="14450"/>
            </a:xfrm>
            <a:custGeom>
              <a:avLst/>
              <a:gdLst/>
              <a:ahLst/>
              <a:cxnLst/>
              <a:rect l="l" t="t" r="r" b="b"/>
              <a:pathLst>
                <a:path w="7575" h="578" extrusionOk="0">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0"/>
            <p:cNvSpPr/>
            <p:nvPr/>
          </p:nvSpPr>
          <p:spPr>
            <a:xfrm>
              <a:off x="2496250" y="1234475"/>
              <a:ext cx="376925" cy="14450"/>
            </a:xfrm>
            <a:custGeom>
              <a:avLst/>
              <a:gdLst/>
              <a:ahLst/>
              <a:cxnLst/>
              <a:rect l="l" t="t" r="r" b="b"/>
              <a:pathLst>
                <a:path w="15077" h="578" extrusionOk="0">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0"/>
            <p:cNvSpPr/>
            <p:nvPr/>
          </p:nvSpPr>
          <p:spPr>
            <a:xfrm>
              <a:off x="2322225" y="1234475"/>
              <a:ext cx="109125" cy="14450"/>
            </a:xfrm>
            <a:custGeom>
              <a:avLst/>
              <a:gdLst/>
              <a:ahLst/>
              <a:cxnLst/>
              <a:rect l="l" t="t" r="r" b="b"/>
              <a:pathLst>
                <a:path w="4365" h="578" extrusionOk="0">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0"/>
            <p:cNvSpPr/>
            <p:nvPr/>
          </p:nvSpPr>
          <p:spPr>
            <a:xfrm>
              <a:off x="2647725" y="1306600"/>
              <a:ext cx="471600" cy="15350"/>
            </a:xfrm>
            <a:custGeom>
              <a:avLst/>
              <a:gdLst/>
              <a:ahLst/>
              <a:cxnLst/>
              <a:rect l="l" t="t" r="r" b="b"/>
              <a:pathLst>
                <a:path w="18864" h="614" extrusionOk="0">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0"/>
            <p:cNvSpPr/>
            <p:nvPr/>
          </p:nvSpPr>
          <p:spPr>
            <a:xfrm>
              <a:off x="2322225" y="1306600"/>
              <a:ext cx="174050" cy="15350"/>
            </a:xfrm>
            <a:custGeom>
              <a:avLst/>
              <a:gdLst/>
              <a:ahLst/>
              <a:cxnLst/>
              <a:rect l="l" t="t" r="r" b="b"/>
              <a:pathLst>
                <a:path w="6962" h="614" extrusionOk="0">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0"/>
            <p:cNvSpPr/>
            <p:nvPr/>
          </p:nvSpPr>
          <p:spPr>
            <a:xfrm>
              <a:off x="3024625" y="1390450"/>
              <a:ext cx="94700" cy="14450"/>
            </a:xfrm>
            <a:custGeom>
              <a:avLst/>
              <a:gdLst/>
              <a:ahLst/>
              <a:cxnLst/>
              <a:rect l="l" t="t" r="r" b="b"/>
              <a:pathLst>
                <a:path w="3788" h="578" extrusionOk="0">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0"/>
            <p:cNvSpPr/>
            <p:nvPr/>
          </p:nvSpPr>
          <p:spPr>
            <a:xfrm>
              <a:off x="2800100" y="1390450"/>
              <a:ext cx="174050" cy="14450"/>
            </a:xfrm>
            <a:custGeom>
              <a:avLst/>
              <a:gdLst/>
              <a:ahLst/>
              <a:cxnLst/>
              <a:rect l="l" t="t" r="r" b="b"/>
              <a:pathLst>
                <a:path w="6962" h="578" extrusionOk="0">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0"/>
            <p:cNvSpPr/>
            <p:nvPr/>
          </p:nvSpPr>
          <p:spPr>
            <a:xfrm>
              <a:off x="2322225" y="1390450"/>
              <a:ext cx="384125" cy="14450"/>
            </a:xfrm>
            <a:custGeom>
              <a:avLst/>
              <a:gdLst/>
              <a:ahLst/>
              <a:cxnLst/>
              <a:rect l="l" t="t" r="r" b="b"/>
              <a:pathLst>
                <a:path w="15365" h="578" extrusionOk="0">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0"/>
            <p:cNvSpPr/>
            <p:nvPr/>
          </p:nvSpPr>
          <p:spPr>
            <a:xfrm>
              <a:off x="2699125" y="1473400"/>
              <a:ext cx="420200" cy="15375"/>
            </a:xfrm>
            <a:custGeom>
              <a:avLst/>
              <a:gdLst/>
              <a:ahLst/>
              <a:cxnLst/>
              <a:rect l="l" t="t" r="r" b="b"/>
              <a:pathLst>
                <a:path w="16808" h="615" extrusionOk="0">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0"/>
            <p:cNvSpPr/>
            <p:nvPr/>
          </p:nvSpPr>
          <p:spPr>
            <a:xfrm>
              <a:off x="2322225" y="1473400"/>
              <a:ext cx="304775" cy="15375"/>
            </a:xfrm>
            <a:custGeom>
              <a:avLst/>
              <a:gdLst/>
              <a:ahLst/>
              <a:cxnLst/>
              <a:rect l="l" t="t" r="r" b="b"/>
              <a:pathLst>
                <a:path w="12191" h="615" extrusionOk="0">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0"/>
            <p:cNvSpPr/>
            <p:nvPr/>
          </p:nvSpPr>
          <p:spPr>
            <a:xfrm>
              <a:off x="2929950" y="15563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0"/>
            <p:cNvSpPr/>
            <p:nvPr/>
          </p:nvSpPr>
          <p:spPr>
            <a:xfrm>
              <a:off x="2496250" y="15563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0"/>
            <p:cNvSpPr/>
            <p:nvPr/>
          </p:nvSpPr>
          <p:spPr>
            <a:xfrm>
              <a:off x="2322225" y="15563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0"/>
            <p:cNvSpPr/>
            <p:nvPr/>
          </p:nvSpPr>
          <p:spPr>
            <a:xfrm>
              <a:off x="2647725" y="16294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0"/>
            <p:cNvSpPr/>
            <p:nvPr/>
          </p:nvSpPr>
          <p:spPr>
            <a:xfrm>
              <a:off x="2322225" y="16294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0"/>
            <p:cNvSpPr/>
            <p:nvPr/>
          </p:nvSpPr>
          <p:spPr>
            <a:xfrm>
              <a:off x="3024625" y="17123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0"/>
            <p:cNvSpPr/>
            <p:nvPr/>
          </p:nvSpPr>
          <p:spPr>
            <a:xfrm>
              <a:off x="2800100" y="17123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0"/>
            <p:cNvSpPr/>
            <p:nvPr/>
          </p:nvSpPr>
          <p:spPr>
            <a:xfrm>
              <a:off x="2322225" y="17123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0"/>
            <p:cNvSpPr/>
            <p:nvPr/>
          </p:nvSpPr>
          <p:spPr>
            <a:xfrm>
              <a:off x="2699125" y="1795300"/>
              <a:ext cx="420200" cy="15375"/>
            </a:xfrm>
            <a:custGeom>
              <a:avLst/>
              <a:gdLst/>
              <a:ahLst/>
              <a:cxnLst/>
              <a:rect l="l" t="t" r="r" b="b"/>
              <a:pathLst>
                <a:path w="16808" h="615" extrusionOk="0">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0"/>
            <p:cNvSpPr/>
            <p:nvPr/>
          </p:nvSpPr>
          <p:spPr>
            <a:xfrm>
              <a:off x="2322225" y="1795300"/>
              <a:ext cx="304775" cy="15375"/>
            </a:xfrm>
            <a:custGeom>
              <a:avLst/>
              <a:gdLst/>
              <a:ahLst/>
              <a:cxnLst/>
              <a:rect l="l" t="t" r="r" b="b"/>
              <a:pathLst>
                <a:path w="12191" h="615" extrusionOk="0">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0"/>
            <p:cNvSpPr/>
            <p:nvPr/>
          </p:nvSpPr>
          <p:spPr>
            <a:xfrm>
              <a:off x="2929950" y="1879175"/>
              <a:ext cx="189375" cy="14450"/>
            </a:xfrm>
            <a:custGeom>
              <a:avLst/>
              <a:gdLst/>
              <a:ahLst/>
              <a:cxnLst/>
              <a:rect l="l" t="t" r="r" b="b"/>
              <a:pathLst>
                <a:path w="7575" h="578" extrusionOk="0">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0"/>
            <p:cNvSpPr/>
            <p:nvPr/>
          </p:nvSpPr>
          <p:spPr>
            <a:xfrm>
              <a:off x="2496250" y="1879175"/>
              <a:ext cx="376925" cy="14450"/>
            </a:xfrm>
            <a:custGeom>
              <a:avLst/>
              <a:gdLst/>
              <a:ahLst/>
              <a:cxnLst/>
              <a:rect l="l" t="t" r="r" b="b"/>
              <a:pathLst>
                <a:path w="15077" h="578" extrusionOk="0">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0"/>
            <p:cNvSpPr/>
            <p:nvPr/>
          </p:nvSpPr>
          <p:spPr>
            <a:xfrm>
              <a:off x="2322225" y="1879175"/>
              <a:ext cx="109125" cy="14450"/>
            </a:xfrm>
            <a:custGeom>
              <a:avLst/>
              <a:gdLst/>
              <a:ahLst/>
              <a:cxnLst/>
              <a:rect l="l" t="t" r="r" b="b"/>
              <a:pathLst>
                <a:path w="4365" h="578" extrusionOk="0">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55"/>
        <p:cNvGrpSpPr/>
        <p:nvPr/>
      </p:nvGrpSpPr>
      <p:grpSpPr>
        <a:xfrm>
          <a:off x="0" y="0"/>
          <a:ext cx="0" cy="0"/>
          <a:chOff x="0" y="0"/>
          <a:chExt cx="0" cy="0"/>
        </a:xfrm>
      </p:grpSpPr>
      <p:sp>
        <p:nvSpPr>
          <p:cNvPr id="3156" name="Google Shape;3156;p71"/>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
        <p:nvSpPr>
          <p:cNvPr id="3157" name="Google Shape;3157;p71"/>
          <p:cNvSpPr txBox="1"/>
          <p:nvPr/>
        </p:nvSpPr>
        <p:spPr>
          <a:xfrm>
            <a:off x="1647813" y="1923175"/>
            <a:ext cx="160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https://vuejs.org/</a:t>
            </a:r>
            <a:r>
              <a:rPr lang="en"/>
              <a:t> </a:t>
            </a:r>
            <a:endParaRPr/>
          </a:p>
        </p:txBody>
      </p:sp>
      <p:sp>
        <p:nvSpPr>
          <p:cNvPr id="3158" name="Google Shape;3158;p71"/>
          <p:cNvSpPr txBox="1"/>
          <p:nvPr/>
        </p:nvSpPr>
        <p:spPr>
          <a:xfrm>
            <a:off x="1647813" y="159330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Vue.js Official Documentation Website. 2014-2023 by Evan You</a:t>
            </a:r>
            <a:endParaRPr b="1"/>
          </a:p>
        </p:txBody>
      </p:sp>
      <p:sp>
        <p:nvSpPr>
          <p:cNvPr id="3159" name="Google Shape;3159;p71"/>
          <p:cNvSpPr txBox="1">
            <a:spLocks noGrp="1"/>
          </p:cNvSpPr>
          <p:nvPr>
            <p:ph type="title"/>
          </p:nvPr>
        </p:nvSpPr>
        <p:spPr>
          <a:xfrm>
            <a:off x="1647811" y="2451375"/>
            <a:ext cx="1697700" cy="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Youtube</a:t>
            </a:r>
            <a:endParaRPr sz="2200"/>
          </a:p>
        </p:txBody>
      </p:sp>
      <p:sp>
        <p:nvSpPr>
          <p:cNvPr id="3160" name="Google Shape;3160;p71"/>
          <p:cNvSpPr txBox="1">
            <a:spLocks noGrp="1"/>
          </p:cNvSpPr>
          <p:nvPr>
            <p:ph type="title"/>
          </p:nvPr>
        </p:nvSpPr>
        <p:spPr>
          <a:xfrm>
            <a:off x="1647801" y="1040341"/>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Documentation</a:t>
            </a:r>
            <a:endParaRPr sz="2200"/>
          </a:p>
        </p:txBody>
      </p:sp>
      <p:sp>
        <p:nvSpPr>
          <p:cNvPr id="3161" name="Google Shape;3161;p71"/>
          <p:cNvSpPr txBox="1"/>
          <p:nvPr/>
        </p:nvSpPr>
        <p:spPr>
          <a:xfrm>
            <a:off x="1709788" y="2979575"/>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Traversy Media, Web development &amp; Programming Tutorials.</a:t>
            </a:r>
            <a:endParaRPr b="1"/>
          </a:p>
        </p:txBody>
      </p:sp>
      <p:sp>
        <p:nvSpPr>
          <p:cNvPr id="3162" name="Google Shape;3162;p71"/>
          <p:cNvSpPr txBox="1"/>
          <p:nvPr/>
        </p:nvSpPr>
        <p:spPr>
          <a:xfrm>
            <a:off x="1709788" y="377700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Vue Mastery, Vue learning channel sponsored by Vue.js </a:t>
            </a:r>
            <a:endParaRPr b="1"/>
          </a:p>
        </p:txBody>
      </p:sp>
      <p:sp>
        <p:nvSpPr>
          <p:cNvPr id="3163" name="Google Shape;3163;p71"/>
          <p:cNvSpPr txBox="1"/>
          <p:nvPr/>
        </p:nvSpPr>
        <p:spPr>
          <a:xfrm>
            <a:off x="1709788" y="3309450"/>
            <a:ext cx="413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https://www.youtube.com/@TraversyMedia</a:t>
            </a:r>
            <a:r>
              <a:rPr lang="en"/>
              <a:t> </a:t>
            </a:r>
            <a:endParaRPr/>
          </a:p>
        </p:txBody>
      </p:sp>
      <p:sp>
        <p:nvSpPr>
          <p:cNvPr id="3164" name="Google Shape;3164;p71"/>
          <p:cNvSpPr txBox="1"/>
          <p:nvPr/>
        </p:nvSpPr>
        <p:spPr>
          <a:xfrm>
            <a:off x="1709788" y="4167525"/>
            <a:ext cx="408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https://www.youtube.com/@VueMastery</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Google Shape;2141;p36"/>
          <p:cNvSpPr txBox="1">
            <a:spLocks noGrp="1"/>
          </p:cNvSpPr>
          <p:nvPr>
            <p:ph type="title"/>
          </p:nvPr>
        </p:nvSpPr>
        <p:spPr>
          <a:xfrm>
            <a:off x="2539850" y="2393700"/>
            <a:ext cx="39720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What is VueJs?</a:t>
            </a:r>
            <a:endParaRPr sz="4700"/>
          </a:p>
        </p:txBody>
      </p:sp>
      <p:sp>
        <p:nvSpPr>
          <p:cNvPr id="2142" name="Google Shape;2142;p36"/>
          <p:cNvSpPr txBox="1">
            <a:spLocks noGrp="1"/>
          </p:cNvSpPr>
          <p:nvPr>
            <p:ph type="title" idx="2"/>
          </p:nvPr>
        </p:nvSpPr>
        <p:spPr>
          <a:xfrm>
            <a:off x="2981850" y="116131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700"/>
              <a:t>01</a:t>
            </a:r>
            <a:endParaRPr sz="8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6"/>
        <p:cNvGrpSpPr/>
        <p:nvPr/>
      </p:nvGrpSpPr>
      <p:grpSpPr>
        <a:xfrm>
          <a:off x="0" y="0"/>
          <a:ext cx="0" cy="0"/>
          <a:chOff x="0" y="0"/>
          <a:chExt cx="0" cy="0"/>
        </a:xfrm>
      </p:grpSpPr>
      <p:sp>
        <p:nvSpPr>
          <p:cNvPr id="2147" name="Google Shape;2147;p37"/>
          <p:cNvSpPr txBox="1">
            <a:spLocks noGrp="1"/>
          </p:cNvSpPr>
          <p:nvPr>
            <p:ph type="title"/>
          </p:nvPr>
        </p:nvSpPr>
        <p:spPr>
          <a:xfrm>
            <a:off x="2167128" y="40854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a:t>
            </a:r>
            <a:endParaRPr/>
          </a:p>
        </p:txBody>
      </p:sp>
      <p:sp>
        <p:nvSpPr>
          <p:cNvPr id="2148" name="Google Shape;2148;p37"/>
          <p:cNvSpPr txBox="1">
            <a:spLocks noGrp="1"/>
          </p:cNvSpPr>
          <p:nvPr>
            <p:ph type="subTitle" idx="1"/>
          </p:nvPr>
        </p:nvSpPr>
        <p:spPr>
          <a:xfrm>
            <a:off x="2018025" y="1270550"/>
            <a:ext cx="5107800" cy="1134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t>Vue is a open-source JavaScript framework for building user interfaces and single page applications. It is designed to be easy to learn and use, yet powerful enough to handle more complex applications.</a:t>
            </a:r>
            <a:endParaRPr sz="1700">
              <a:latin typeface="Barlow Semi Condensed"/>
              <a:ea typeface="Barlow Semi Condensed"/>
              <a:cs typeface="Barlow Semi Condensed"/>
              <a:sym typeface="Barlow Semi Condensed"/>
            </a:endParaRPr>
          </a:p>
        </p:txBody>
      </p:sp>
      <p:sp>
        <p:nvSpPr>
          <p:cNvPr id="2149" name="Google Shape;2149;p37"/>
          <p:cNvSpPr txBox="1">
            <a:spLocks noGrp="1"/>
          </p:cNvSpPr>
          <p:nvPr>
            <p:ph type="subTitle" idx="1"/>
          </p:nvPr>
        </p:nvSpPr>
        <p:spPr>
          <a:xfrm>
            <a:off x="2018100" y="2690550"/>
            <a:ext cx="5107800" cy="1514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t>It uses a </a:t>
            </a:r>
            <a:r>
              <a:rPr lang="en" sz="1700" b="1"/>
              <a:t>component-based</a:t>
            </a:r>
            <a:r>
              <a:rPr lang="en" sz="1700"/>
              <a:t> design architecture. This means that the user interface is broken down into small, reusable components that can be easily managed, modified, and reused across different part of the application.</a:t>
            </a:r>
            <a:endParaRPr sz="1700">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3"/>
        <p:cNvGrpSpPr/>
        <p:nvPr/>
      </p:nvGrpSpPr>
      <p:grpSpPr>
        <a:xfrm>
          <a:off x="0" y="0"/>
          <a:ext cx="0" cy="0"/>
          <a:chOff x="0" y="0"/>
          <a:chExt cx="0" cy="0"/>
        </a:xfrm>
      </p:grpSpPr>
      <p:sp>
        <p:nvSpPr>
          <p:cNvPr id="2154" name="Google Shape;2154;p38"/>
          <p:cNvSpPr txBox="1">
            <a:spLocks noGrp="1"/>
          </p:cNvSpPr>
          <p:nvPr>
            <p:ph type="title"/>
          </p:nvPr>
        </p:nvSpPr>
        <p:spPr>
          <a:xfrm>
            <a:off x="2167128" y="408549"/>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HISTORY</a:t>
            </a:r>
            <a:endParaRPr/>
          </a:p>
        </p:txBody>
      </p:sp>
      <p:sp>
        <p:nvSpPr>
          <p:cNvPr id="2155" name="Google Shape;2155;p38"/>
          <p:cNvSpPr txBox="1">
            <a:spLocks noGrp="1"/>
          </p:cNvSpPr>
          <p:nvPr>
            <p:ph type="subTitle" idx="1"/>
          </p:nvPr>
        </p:nvSpPr>
        <p:spPr>
          <a:xfrm>
            <a:off x="1385125" y="1230025"/>
            <a:ext cx="3519300" cy="2562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t>It was created by Evan You in 2014, and was first released to the public in February 2014.</a:t>
            </a:r>
            <a:endParaRPr sz="1700"/>
          </a:p>
          <a:p>
            <a:pPr marL="0" lvl="0" indent="0" algn="just" rtl="0">
              <a:spcBef>
                <a:spcPts val="0"/>
              </a:spcBef>
              <a:spcAft>
                <a:spcPts val="0"/>
              </a:spcAft>
              <a:buNone/>
            </a:pPr>
            <a:endParaRPr sz="1700"/>
          </a:p>
          <a:p>
            <a:pPr marL="0" lvl="0" indent="0" algn="just" rtl="0">
              <a:spcBef>
                <a:spcPts val="0"/>
              </a:spcBef>
              <a:spcAft>
                <a:spcPts val="0"/>
              </a:spcAft>
              <a:buNone/>
            </a:pPr>
            <a:r>
              <a:rPr lang="en" sz="1700"/>
              <a:t>The development of Vue.js was inspired by Evan’s experience working with AngularJS. He wanted to create a framework that was lightweight and easy to use learn, but still provide the performance required in building modern web applications.</a:t>
            </a:r>
            <a:endParaRPr sz="1700"/>
          </a:p>
        </p:txBody>
      </p:sp>
      <p:pic>
        <p:nvPicPr>
          <p:cNvPr id="2156" name="Google Shape;2156;p38"/>
          <p:cNvPicPr preferRelativeResize="0"/>
          <p:nvPr/>
        </p:nvPicPr>
        <p:blipFill>
          <a:blip r:embed="rId3">
            <a:alphaModFix/>
          </a:blip>
          <a:stretch>
            <a:fillRect/>
          </a:stretch>
        </p:blipFill>
        <p:spPr>
          <a:xfrm>
            <a:off x="5353050" y="1314500"/>
            <a:ext cx="2404401" cy="2821174"/>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0"/>
        <p:cNvGrpSpPr/>
        <p:nvPr/>
      </p:nvGrpSpPr>
      <p:grpSpPr>
        <a:xfrm>
          <a:off x="0" y="0"/>
          <a:ext cx="0" cy="0"/>
          <a:chOff x="0" y="0"/>
          <a:chExt cx="0" cy="0"/>
        </a:xfrm>
      </p:grpSpPr>
      <p:sp>
        <p:nvSpPr>
          <p:cNvPr id="2161" name="Google Shape;2161;p39"/>
          <p:cNvSpPr txBox="1">
            <a:spLocks noGrp="1"/>
          </p:cNvSpPr>
          <p:nvPr>
            <p:ph type="title" idx="4294967295"/>
          </p:nvPr>
        </p:nvSpPr>
        <p:spPr>
          <a:xfrm>
            <a:off x="95000" y="-1594850"/>
            <a:ext cx="2906700" cy="12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does Vue.js perform so well?</a:t>
            </a:r>
            <a:endParaRPr/>
          </a:p>
        </p:txBody>
      </p:sp>
      <p:sp>
        <p:nvSpPr>
          <p:cNvPr id="2162" name="Google Shape;2162;p39"/>
          <p:cNvSpPr txBox="1">
            <a:spLocks noGrp="1"/>
          </p:cNvSpPr>
          <p:nvPr>
            <p:ph type="subTitle" idx="2"/>
          </p:nvPr>
        </p:nvSpPr>
        <p:spPr>
          <a:xfrm>
            <a:off x="5608175" y="1964381"/>
            <a:ext cx="1701900" cy="30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Reactive Data Binding</a:t>
            </a:r>
            <a:endParaRPr/>
          </a:p>
        </p:txBody>
      </p:sp>
      <p:sp>
        <p:nvSpPr>
          <p:cNvPr id="2163" name="Google Shape;2163;p39"/>
          <p:cNvSpPr txBox="1">
            <a:spLocks noGrp="1"/>
          </p:cNvSpPr>
          <p:nvPr>
            <p:ph type="subTitle" idx="2"/>
          </p:nvPr>
        </p:nvSpPr>
        <p:spPr>
          <a:xfrm>
            <a:off x="2449203" y="1587206"/>
            <a:ext cx="1701900" cy="2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Template System</a:t>
            </a:r>
            <a:endParaRPr/>
          </a:p>
        </p:txBody>
      </p:sp>
      <p:grpSp>
        <p:nvGrpSpPr>
          <p:cNvPr id="2164" name="Google Shape;2164;p39"/>
          <p:cNvGrpSpPr/>
          <p:nvPr/>
        </p:nvGrpSpPr>
        <p:grpSpPr>
          <a:xfrm>
            <a:off x="4392450" y="3707902"/>
            <a:ext cx="359241" cy="376406"/>
            <a:chOff x="-3137650" y="2067900"/>
            <a:chExt cx="291450" cy="256775"/>
          </a:xfrm>
        </p:grpSpPr>
        <p:sp>
          <p:nvSpPr>
            <p:cNvPr id="2165" name="Google Shape;2165;p39"/>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166" name="Google Shape;2166;p39"/>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167" name="Google Shape;2167;p39"/>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
        <p:nvSpPr>
          <p:cNvPr id="2168" name="Google Shape;2168;p39"/>
          <p:cNvSpPr txBox="1">
            <a:spLocks noGrp="1"/>
          </p:cNvSpPr>
          <p:nvPr>
            <p:ph type="subTitle" idx="2"/>
          </p:nvPr>
        </p:nvSpPr>
        <p:spPr>
          <a:xfrm>
            <a:off x="3796054" y="4129880"/>
            <a:ext cx="1551900" cy="26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Virtual DOM</a:t>
            </a:r>
            <a:endParaRPr/>
          </a:p>
        </p:txBody>
      </p:sp>
      <p:grpSp>
        <p:nvGrpSpPr>
          <p:cNvPr id="2169" name="Google Shape;2169;p39"/>
          <p:cNvGrpSpPr/>
          <p:nvPr/>
        </p:nvGrpSpPr>
        <p:grpSpPr>
          <a:xfrm>
            <a:off x="6262989" y="1583898"/>
            <a:ext cx="359269" cy="376403"/>
            <a:chOff x="2100300" y="3804850"/>
            <a:chExt cx="444475" cy="483125"/>
          </a:xfrm>
        </p:grpSpPr>
        <p:sp>
          <p:nvSpPr>
            <p:cNvPr id="2170" name="Google Shape;2170;p39"/>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1" name="Google Shape;2171;p39"/>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72" name="Google Shape;2172;p39"/>
          <p:cNvSpPr/>
          <p:nvPr/>
        </p:nvSpPr>
        <p:spPr>
          <a:xfrm>
            <a:off x="3103145" y="1152012"/>
            <a:ext cx="393938" cy="434395"/>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39"/>
          <p:cNvGrpSpPr/>
          <p:nvPr/>
        </p:nvGrpSpPr>
        <p:grpSpPr>
          <a:xfrm>
            <a:off x="1699425" y="298362"/>
            <a:ext cx="5610657" cy="4546773"/>
            <a:chOff x="3161916" y="2170682"/>
            <a:chExt cx="458871" cy="404737"/>
          </a:xfrm>
        </p:grpSpPr>
        <p:sp>
          <p:nvSpPr>
            <p:cNvPr id="2174" name="Google Shape;2174;p39"/>
            <p:cNvSpPr/>
            <p:nvPr/>
          </p:nvSpPr>
          <p:spPr>
            <a:xfrm>
              <a:off x="3161916" y="2170682"/>
              <a:ext cx="274437" cy="290169"/>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9"/>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9"/>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39"/>
          <p:cNvSpPr txBox="1"/>
          <p:nvPr/>
        </p:nvSpPr>
        <p:spPr>
          <a:xfrm>
            <a:off x="3958075" y="1955988"/>
            <a:ext cx="15519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2"/>
                </a:solidFill>
                <a:latin typeface="Barlow Semi Condensed"/>
                <a:ea typeface="Barlow Semi Condensed"/>
                <a:cs typeface="Barlow Semi Condensed"/>
                <a:sym typeface="Barlow Semi Condensed"/>
              </a:rPr>
              <a:t>How does Vue.js performance so well?</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1"/>
        <p:cNvGrpSpPr/>
        <p:nvPr/>
      </p:nvGrpSpPr>
      <p:grpSpPr>
        <a:xfrm>
          <a:off x="0" y="0"/>
          <a:ext cx="0" cy="0"/>
          <a:chOff x="0" y="0"/>
          <a:chExt cx="0" cy="0"/>
        </a:xfrm>
      </p:grpSpPr>
      <p:sp>
        <p:nvSpPr>
          <p:cNvPr id="2182" name="Google Shape;2182;p40"/>
          <p:cNvSpPr txBox="1">
            <a:spLocks noGrp="1"/>
          </p:cNvSpPr>
          <p:nvPr>
            <p:ph type="subTitle" idx="2"/>
          </p:nvPr>
        </p:nvSpPr>
        <p:spPr>
          <a:xfrm>
            <a:off x="1103037" y="1195663"/>
            <a:ext cx="23064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Template System</a:t>
            </a:r>
            <a:endParaRPr/>
          </a:p>
        </p:txBody>
      </p:sp>
      <p:sp>
        <p:nvSpPr>
          <p:cNvPr id="2183" name="Google Shape;2183;p40"/>
          <p:cNvSpPr/>
          <p:nvPr/>
        </p:nvSpPr>
        <p:spPr>
          <a:xfrm>
            <a:off x="1989305" y="618572"/>
            <a:ext cx="533887" cy="576012"/>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0"/>
          <p:cNvSpPr txBox="1"/>
          <p:nvPr/>
        </p:nvSpPr>
        <p:spPr>
          <a:xfrm>
            <a:off x="1959850" y="1360925"/>
            <a:ext cx="592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6"/>
                </a:solidFill>
              </a:rPr>
              <a:t>….</a:t>
            </a:r>
            <a:endParaRPr sz="2300" b="1">
              <a:solidFill>
                <a:schemeClr val="accent6"/>
              </a:solidFill>
            </a:endParaRPr>
          </a:p>
        </p:txBody>
      </p:sp>
      <p:sp>
        <p:nvSpPr>
          <p:cNvPr id="2185" name="Google Shape;2185;p40"/>
          <p:cNvSpPr txBox="1">
            <a:spLocks noGrp="1"/>
          </p:cNvSpPr>
          <p:nvPr>
            <p:ph type="subTitle" idx="1"/>
          </p:nvPr>
        </p:nvSpPr>
        <p:spPr>
          <a:xfrm>
            <a:off x="1365125" y="1899725"/>
            <a:ext cx="6422400" cy="108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solidFill>
                  <a:schemeClr val="dk2"/>
                </a:solidFill>
              </a:rPr>
              <a:t>In Vue.js, the template system is a way of defining the structure and content of the user interface. it’s designed to be intuitive and easy to use, with a syntax that is similar to HTML, which makes it accessible to developers of all skill levels.</a:t>
            </a:r>
            <a:endParaRPr sz="1700">
              <a:solidFill>
                <a:schemeClr val="dk2"/>
              </a:solidFill>
              <a:latin typeface="Barlow Semi Condensed"/>
              <a:ea typeface="Barlow Semi Condensed"/>
              <a:cs typeface="Barlow Semi Condensed"/>
              <a:sym typeface="Barlow Semi Condensed"/>
            </a:endParaRPr>
          </a:p>
        </p:txBody>
      </p:sp>
      <p:sp>
        <p:nvSpPr>
          <p:cNvPr id="2186" name="Google Shape;2186;p40"/>
          <p:cNvSpPr txBox="1">
            <a:spLocks noGrp="1"/>
          </p:cNvSpPr>
          <p:nvPr>
            <p:ph type="subTitle" idx="1"/>
          </p:nvPr>
        </p:nvSpPr>
        <p:spPr>
          <a:xfrm>
            <a:off x="1365125" y="3354675"/>
            <a:ext cx="6422400" cy="108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solidFill>
                  <a:schemeClr val="dk2"/>
                </a:solidFill>
              </a:rPr>
              <a:t>The template systems is also an important part of Vue.js, because it allows developers to declaratively define the UI, which means that the UI is defined in terms of the data and state of the application, rather than in term of imperative instructions for updating the DOM.</a:t>
            </a:r>
            <a:endParaRPr sz="17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0"/>
        <p:cNvGrpSpPr/>
        <p:nvPr/>
      </p:nvGrpSpPr>
      <p:grpSpPr>
        <a:xfrm>
          <a:off x="0" y="0"/>
          <a:ext cx="0" cy="0"/>
          <a:chOff x="0" y="0"/>
          <a:chExt cx="0" cy="0"/>
        </a:xfrm>
      </p:grpSpPr>
      <p:sp>
        <p:nvSpPr>
          <p:cNvPr id="2191" name="Google Shape;2191;p41"/>
          <p:cNvSpPr txBox="1">
            <a:spLocks noGrp="1"/>
          </p:cNvSpPr>
          <p:nvPr>
            <p:ph type="subTitle" idx="2"/>
          </p:nvPr>
        </p:nvSpPr>
        <p:spPr>
          <a:xfrm>
            <a:off x="1086962" y="1143738"/>
            <a:ext cx="23064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Reactive Data Binding</a:t>
            </a:r>
            <a:endParaRPr/>
          </a:p>
        </p:txBody>
      </p:sp>
      <p:sp>
        <p:nvSpPr>
          <p:cNvPr id="2192" name="Google Shape;2192;p41"/>
          <p:cNvSpPr txBox="1"/>
          <p:nvPr/>
        </p:nvSpPr>
        <p:spPr>
          <a:xfrm>
            <a:off x="1943750" y="1360925"/>
            <a:ext cx="592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6"/>
                </a:solidFill>
              </a:rPr>
              <a:t>….</a:t>
            </a:r>
            <a:endParaRPr sz="2300" b="1">
              <a:solidFill>
                <a:schemeClr val="accent6"/>
              </a:solidFill>
            </a:endParaRPr>
          </a:p>
        </p:txBody>
      </p:sp>
      <p:grpSp>
        <p:nvGrpSpPr>
          <p:cNvPr id="2193" name="Google Shape;2193;p41"/>
          <p:cNvGrpSpPr/>
          <p:nvPr/>
        </p:nvGrpSpPr>
        <p:grpSpPr>
          <a:xfrm>
            <a:off x="1951705" y="567780"/>
            <a:ext cx="576884" cy="575982"/>
            <a:chOff x="2100300" y="3804850"/>
            <a:chExt cx="444475" cy="483125"/>
          </a:xfrm>
        </p:grpSpPr>
        <p:sp>
          <p:nvSpPr>
            <p:cNvPr id="2194" name="Google Shape;2194;p41"/>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5" name="Google Shape;2195;p41"/>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96" name="Google Shape;2196;p41"/>
          <p:cNvSpPr txBox="1">
            <a:spLocks noGrp="1"/>
          </p:cNvSpPr>
          <p:nvPr>
            <p:ph type="subTitle" idx="1"/>
          </p:nvPr>
        </p:nvSpPr>
        <p:spPr>
          <a:xfrm>
            <a:off x="1086950" y="1899725"/>
            <a:ext cx="3857700" cy="178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solidFill>
                  <a:schemeClr val="dk2"/>
                </a:solidFill>
              </a:rPr>
              <a:t>Reactive data binding is another important feature of Vue.js that can improve performance. This allows Vue.js to track changes in data and update the UI automatically, eliminating for manual DOM manipulation and reducing the complexity of the code.</a:t>
            </a:r>
            <a:endParaRPr sz="1700">
              <a:solidFill>
                <a:schemeClr val="dk2"/>
              </a:solidFill>
              <a:latin typeface="Barlow Semi Condensed"/>
              <a:ea typeface="Barlow Semi Condensed"/>
              <a:cs typeface="Barlow Semi Condensed"/>
              <a:sym typeface="Barlow Semi Condensed"/>
            </a:endParaRPr>
          </a:p>
        </p:txBody>
      </p:sp>
      <p:grpSp>
        <p:nvGrpSpPr>
          <p:cNvPr id="2197" name="Google Shape;2197;p41"/>
          <p:cNvGrpSpPr/>
          <p:nvPr/>
        </p:nvGrpSpPr>
        <p:grpSpPr>
          <a:xfrm>
            <a:off x="5326286" y="1603317"/>
            <a:ext cx="3142617" cy="2967131"/>
            <a:chOff x="1171725" y="542675"/>
            <a:chExt cx="5016950" cy="4578200"/>
          </a:xfrm>
        </p:grpSpPr>
        <p:sp>
          <p:nvSpPr>
            <p:cNvPr id="2198" name="Google Shape;2198;p41"/>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1"/>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1"/>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1"/>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1"/>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1"/>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1"/>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1"/>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1"/>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1"/>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1"/>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1"/>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1"/>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1"/>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1"/>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1"/>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1"/>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1"/>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1"/>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1"/>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1"/>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1"/>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1"/>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1"/>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1"/>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1"/>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1"/>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1"/>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1"/>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1"/>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1"/>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1"/>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1"/>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1"/>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1"/>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1"/>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1"/>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1"/>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1"/>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1"/>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1"/>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1"/>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1"/>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1"/>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1"/>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1"/>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1"/>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1"/>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1"/>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1"/>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1"/>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1"/>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1"/>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1"/>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1"/>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1"/>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1"/>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1"/>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1"/>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1"/>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1"/>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1"/>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1"/>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1"/>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1"/>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1"/>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1"/>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1"/>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1"/>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1"/>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1"/>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1"/>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1"/>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1"/>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1"/>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1"/>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1"/>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1"/>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1"/>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1"/>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1"/>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1"/>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1"/>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1"/>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1"/>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1"/>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1"/>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1"/>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1"/>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1"/>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1"/>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1"/>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1"/>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1"/>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1"/>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1"/>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1"/>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1"/>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1"/>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1"/>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1"/>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1"/>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1"/>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1"/>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1"/>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1"/>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1"/>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1"/>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1"/>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1"/>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1"/>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1"/>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1"/>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1"/>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1"/>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1"/>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1"/>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1"/>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1"/>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1"/>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1"/>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1"/>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1"/>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1"/>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1"/>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1"/>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1"/>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1"/>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1"/>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1"/>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1"/>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1"/>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1"/>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1"/>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1"/>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1"/>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1"/>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1"/>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1"/>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1"/>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1"/>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1"/>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1"/>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1"/>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1"/>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1"/>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1"/>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1"/>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1"/>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1"/>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1"/>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1"/>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1"/>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1"/>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1"/>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1"/>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1"/>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1"/>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1"/>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1"/>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1"/>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1"/>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1"/>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1"/>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1"/>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1"/>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1"/>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1"/>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1"/>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1"/>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1"/>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1"/>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1"/>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1"/>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1"/>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1"/>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1"/>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1"/>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1"/>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1"/>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1"/>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1"/>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1"/>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1"/>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1"/>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1"/>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1"/>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1"/>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1"/>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1"/>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1"/>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1"/>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1"/>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1"/>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1" name="Google Shape;2401;p41"/>
          <p:cNvSpPr txBox="1"/>
          <p:nvPr/>
        </p:nvSpPr>
        <p:spPr>
          <a:xfrm>
            <a:off x="2444750" y="4009350"/>
            <a:ext cx="9486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latin typeface="Barlow Semi Condensed"/>
                <a:ea typeface="Barlow Semi Condensed"/>
                <a:cs typeface="Barlow Semi Condensed"/>
                <a:sym typeface="Barlow Semi Condensed"/>
              </a:rPr>
              <a:t>{{ }}</a:t>
            </a:r>
            <a:endParaRPr sz="3500" b="1">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3DBC58"/>
      </a:accent1>
      <a:accent2>
        <a:srgbClr val="98D2AA"/>
      </a:accent2>
      <a:accent3>
        <a:srgbClr val="CFF7CE"/>
      </a:accent3>
      <a:accent4>
        <a:srgbClr val="BEBEBE"/>
      </a:accent4>
      <a:accent5>
        <a:srgbClr val="0F4A36"/>
      </a:accent5>
      <a:accent6>
        <a:srgbClr val="9E9E9E"/>
      </a:accent6>
      <a:hlink>
        <a:srgbClr val="3DBC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2248</Words>
  <Application>Microsoft Office PowerPoint</Application>
  <PresentationFormat>On-screen Show (16:9)</PresentationFormat>
  <Paragraphs>240</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Barlow Semi Condensed</vt:lpstr>
      <vt:lpstr>Barlow Semi Condensed Medium</vt:lpstr>
      <vt:lpstr>Fjalla One</vt:lpstr>
      <vt:lpstr>Roboto Condensed Light</vt:lpstr>
      <vt:lpstr>Technology Consulting by Slidesgo</vt:lpstr>
      <vt:lpstr>VUEJS</vt:lpstr>
      <vt:lpstr>Prerequisites / Setup</vt:lpstr>
      <vt:lpstr>Table of Contents</vt:lpstr>
      <vt:lpstr>What is VueJs?</vt:lpstr>
      <vt:lpstr>OVERVIEW</vt:lpstr>
      <vt:lpstr>HISTORY</vt:lpstr>
      <vt:lpstr>How does Vue.js perform so well?</vt:lpstr>
      <vt:lpstr>PowerPoint Presentation</vt:lpstr>
      <vt:lpstr>PowerPoint Presentation</vt:lpstr>
      <vt:lpstr>PowerPoint Presentation</vt:lpstr>
      <vt:lpstr>Virtual DOM Representation</vt:lpstr>
      <vt:lpstr>Virtual DOM Representation</vt:lpstr>
      <vt:lpstr>Core Concepts</vt:lpstr>
      <vt:lpstr>The Application Instance</vt:lpstr>
      <vt:lpstr>The Application Instance</vt:lpstr>
      <vt:lpstr>The Application Instance</vt:lpstr>
      <vt:lpstr>The Application Instance</vt:lpstr>
      <vt:lpstr>Single File Components (SFC)</vt:lpstr>
      <vt:lpstr>Single File Components (SFC)</vt:lpstr>
      <vt:lpstr>Single File Components (SFC)</vt:lpstr>
      <vt:lpstr>Single File Components (SFC)</vt:lpstr>
      <vt:lpstr>Single File Components (SFC)</vt:lpstr>
      <vt:lpstr>Single File Components (SFC)</vt:lpstr>
      <vt:lpstr>Single File Components (SFC)</vt:lpstr>
      <vt:lpstr>Directives</vt:lpstr>
      <vt:lpstr>Directives</vt:lpstr>
      <vt:lpstr>Events</vt:lpstr>
      <vt:lpstr>Simple Events</vt:lpstr>
      <vt:lpstr>Custom Events</vt:lpstr>
      <vt:lpstr>Custom Events</vt:lpstr>
      <vt:lpstr>Event Arguments</vt:lpstr>
      <vt:lpstr>In-Class Demo</vt:lpstr>
      <vt:lpstr>Video Demonstration</vt:lpstr>
      <vt:lpstr>Components Layout</vt:lpstr>
      <vt:lpstr>Vue CLI</vt:lpstr>
      <vt:lpstr>JSON Server</vt:lpstr>
      <vt:lpstr>JSON Server</vt:lpstr>
      <vt:lpstr>LET'S START CODING!</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dc:title>
  <cp:lastModifiedBy>Samuel Lapointe</cp:lastModifiedBy>
  <cp:revision>1</cp:revision>
  <dcterms:modified xsi:type="dcterms:W3CDTF">2023-03-08T02:48:11Z</dcterms:modified>
</cp:coreProperties>
</file>