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Fjalla One"/>
      <p:regular r:id="rId45"/>
    </p:embeddedFont>
    <p:embeddedFont>
      <p:font typeface="Barlow Semi Condensed Medium"/>
      <p:regular r:id="rId46"/>
      <p:bold r:id="rId47"/>
      <p:italic r:id="rId48"/>
      <p:boldItalic r:id="rId49"/>
    </p:embeddedFont>
    <p:embeddedFont>
      <p:font typeface="Barlow Semi Condensed"/>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4814DF-7BC8-416C-B7A1-E5583B5E883A}">
  <a:tblStyle styleId="{284814DF-7BC8-416C-B7A1-E5583B5E88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BarlowSemiCondensedMedium-regular.fntdata"/><Relationship Id="rId45" Type="http://schemas.openxmlformats.org/officeDocument/2006/relationships/font" Target="fonts/Fjalla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SemiCondensedMedium-italic.fntdata"/><Relationship Id="rId47" Type="http://schemas.openxmlformats.org/officeDocument/2006/relationships/font" Target="fonts/BarlowSemiCondensedMedium-bold.fntdata"/><Relationship Id="rId49" Type="http://schemas.openxmlformats.org/officeDocument/2006/relationships/font" Target="fonts/BarlowSemi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SemiCondensed-bold.fntdata"/><Relationship Id="rId50" Type="http://schemas.openxmlformats.org/officeDocument/2006/relationships/font" Target="fonts/BarlowSemiCondensed-regular.fntdata"/><Relationship Id="rId53" Type="http://schemas.openxmlformats.org/officeDocument/2006/relationships/font" Target="fonts/BarlowSemiCondensed-boldItalic.fntdata"/><Relationship Id="rId52" Type="http://schemas.openxmlformats.org/officeDocument/2006/relationships/font" Target="fonts/BarlowSemiCondense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1b68d50886f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1b68d50886f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4" name="Shape 2414"/>
        <p:cNvGrpSpPr/>
        <p:nvPr/>
      </p:nvGrpSpPr>
      <p:grpSpPr>
        <a:xfrm>
          <a:off x="0" y="0"/>
          <a:ext cx="0" cy="0"/>
          <a:chOff x="0" y="0"/>
          <a:chExt cx="0" cy="0"/>
        </a:xfrm>
      </p:grpSpPr>
      <p:sp>
        <p:nvSpPr>
          <p:cNvPr id="2415" name="Google Shape;2415;g216dd71b8f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6" name="Google Shape;2416;g216dd71b8f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g216dd71b8f9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8" name="Google Shape;2438;g216dd71b8f9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g1b68d50886f_3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7" name="Google Shape;2457;g1b68d50886f_3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g1b68d50886f_3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3" name="Google Shape;2463;g1b68d50886f_3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7" name="Shape 2467"/>
        <p:cNvGrpSpPr/>
        <p:nvPr/>
      </p:nvGrpSpPr>
      <p:grpSpPr>
        <a:xfrm>
          <a:off x="0" y="0"/>
          <a:ext cx="0" cy="0"/>
          <a:chOff x="0" y="0"/>
          <a:chExt cx="0" cy="0"/>
        </a:xfrm>
      </p:grpSpPr>
      <p:sp>
        <p:nvSpPr>
          <p:cNvPr id="2468" name="Google Shape;2468;g216862de4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9" name="Google Shape;2469;g216862de4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g216862de4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216862de4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 name="Shape 2486"/>
        <p:cNvGrpSpPr/>
        <p:nvPr/>
      </p:nvGrpSpPr>
      <p:grpSpPr>
        <a:xfrm>
          <a:off x="0" y="0"/>
          <a:ext cx="0" cy="0"/>
          <a:chOff x="0" y="0"/>
          <a:chExt cx="0" cy="0"/>
        </a:xfrm>
      </p:grpSpPr>
      <p:sp>
        <p:nvSpPr>
          <p:cNvPr id="2487" name="Google Shape;2487;g216862de4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8" name="Google Shape;2488;g216862de4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216862de48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216862de48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216862de48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216862de48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216dd71b8f9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216dd71b8f9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216862de48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216862de48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8" name="Shape 2528"/>
        <p:cNvGrpSpPr/>
        <p:nvPr/>
      </p:nvGrpSpPr>
      <p:grpSpPr>
        <a:xfrm>
          <a:off x="0" y="0"/>
          <a:ext cx="0" cy="0"/>
          <a:chOff x="0" y="0"/>
          <a:chExt cx="0" cy="0"/>
        </a:xfrm>
      </p:grpSpPr>
      <p:sp>
        <p:nvSpPr>
          <p:cNvPr id="2529" name="Google Shape;2529;g216862de48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0" name="Google Shape;2530;g216862de48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7" name="Shape 2537"/>
        <p:cNvGrpSpPr/>
        <p:nvPr/>
      </p:nvGrpSpPr>
      <p:grpSpPr>
        <a:xfrm>
          <a:off x="0" y="0"/>
          <a:ext cx="0" cy="0"/>
          <a:chOff x="0" y="0"/>
          <a:chExt cx="0" cy="0"/>
        </a:xfrm>
      </p:grpSpPr>
      <p:sp>
        <p:nvSpPr>
          <p:cNvPr id="2538" name="Google Shape;2538;g216862de48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9" name="Google Shape;2539;g216862de48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4" name="Shape 2544"/>
        <p:cNvGrpSpPr/>
        <p:nvPr/>
      </p:nvGrpSpPr>
      <p:grpSpPr>
        <a:xfrm>
          <a:off x="0" y="0"/>
          <a:ext cx="0" cy="0"/>
          <a:chOff x="0" y="0"/>
          <a:chExt cx="0" cy="0"/>
        </a:xfrm>
      </p:grpSpPr>
      <p:sp>
        <p:nvSpPr>
          <p:cNvPr id="2545" name="Google Shape;2545;g216862de48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6" name="Google Shape;2546;g216862de48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0" name="Shape 2560"/>
        <p:cNvGrpSpPr/>
        <p:nvPr/>
      </p:nvGrpSpPr>
      <p:grpSpPr>
        <a:xfrm>
          <a:off x="0" y="0"/>
          <a:ext cx="0" cy="0"/>
          <a:chOff x="0" y="0"/>
          <a:chExt cx="0" cy="0"/>
        </a:xfrm>
      </p:grpSpPr>
      <p:sp>
        <p:nvSpPr>
          <p:cNvPr id="2561" name="Google Shape;2561;g2168e94c2a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2" name="Google Shape;2562;g2168e94c2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5" name="Shape 2575"/>
        <p:cNvGrpSpPr/>
        <p:nvPr/>
      </p:nvGrpSpPr>
      <p:grpSpPr>
        <a:xfrm>
          <a:off x="0" y="0"/>
          <a:ext cx="0" cy="0"/>
          <a:chOff x="0" y="0"/>
          <a:chExt cx="0" cy="0"/>
        </a:xfrm>
      </p:grpSpPr>
      <p:sp>
        <p:nvSpPr>
          <p:cNvPr id="2576" name="Google Shape;2576;g2168e94c2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7" name="Google Shape;2577;g2168e94c2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1" name="Shape 2841"/>
        <p:cNvGrpSpPr/>
        <p:nvPr/>
      </p:nvGrpSpPr>
      <p:grpSpPr>
        <a:xfrm>
          <a:off x="0" y="0"/>
          <a:ext cx="0" cy="0"/>
          <a:chOff x="0" y="0"/>
          <a:chExt cx="0" cy="0"/>
        </a:xfrm>
      </p:grpSpPr>
      <p:sp>
        <p:nvSpPr>
          <p:cNvPr id="2842" name="Google Shape;2842;g2168e94c2a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3" name="Google Shape;2843;g2168e94c2a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8" name="Shape 2848"/>
        <p:cNvGrpSpPr/>
        <p:nvPr/>
      </p:nvGrpSpPr>
      <p:grpSpPr>
        <a:xfrm>
          <a:off x="0" y="0"/>
          <a:ext cx="0" cy="0"/>
          <a:chOff x="0" y="0"/>
          <a:chExt cx="0" cy="0"/>
        </a:xfrm>
      </p:grpSpPr>
      <p:sp>
        <p:nvSpPr>
          <p:cNvPr id="2849" name="Google Shape;2849;g2168e94c2a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0" name="Google Shape;2850;g2168e94c2a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4" name="Shape 2854"/>
        <p:cNvGrpSpPr/>
        <p:nvPr/>
      </p:nvGrpSpPr>
      <p:grpSpPr>
        <a:xfrm>
          <a:off x="0" y="0"/>
          <a:ext cx="0" cy="0"/>
          <a:chOff x="0" y="0"/>
          <a:chExt cx="0" cy="0"/>
        </a:xfrm>
      </p:grpSpPr>
      <p:sp>
        <p:nvSpPr>
          <p:cNvPr id="2855" name="Google Shape;2855;g2168e94c2a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6" name="Google Shape;2856;g2168e94c2a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1d11e5b0c7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1d11e5b0c7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5" name="Shape 2885"/>
        <p:cNvGrpSpPr/>
        <p:nvPr/>
      </p:nvGrpSpPr>
      <p:grpSpPr>
        <a:xfrm>
          <a:off x="0" y="0"/>
          <a:ext cx="0" cy="0"/>
          <a:chOff x="0" y="0"/>
          <a:chExt cx="0" cy="0"/>
        </a:xfrm>
      </p:grpSpPr>
      <p:sp>
        <p:nvSpPr>
          <p:cNvPr id="2886" name="Google Shape;2886;g2168e94c2a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7" name="Google Shape;2887;g2168e94c2a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9" name="Shape 2899"/>
        <p:cNvGrpSpPr/>
        <p:nvPr/>
      </p:nvGrpSpPr>
      <p:grpSpPr>
        <a:xfrm>
          <a:off x="0" y="0"/>
          <a:ext cx="0" cy="0"/>
          <a:chOff x="0" y="0"/>
          <a:chExt cx="0" cy="0"/>
        </a:xfrm>
      </p:grpSpPr>
      <p:sp>
        <p:nvSpPr>
          <p:cNvPr id="2900" name="Google Shape;2900;g1d11e5b0c7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1" name="Google Shape;2901;g1d11e5b0c7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9" name="Shape 2909"/>
        <p:cNvGrpSpPr/>
        <p:nvPr/>
      </p:nvGrpSpPr>
      <p:grpSpPr>
        <a:xfrm>
          <a:off x="0" y="0"/>
          <a:ext cx="0" cy="0"/>
          <a:chOff x="0" y="0"/>
          <a:chExt cx="0" cy="0"/>
        </a:xfrm>
      </p:grpSpPr>
      <p:sp>
        <p:nvSpPr>
          <p:cNvPr id="2910" name="Google Shape;2910;g2168e94c2a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1" name="Google Shape;2911;g2168e94c2a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5" name="Shape 2915"/>
        <p:cNvGrpSpPr/>
        <p:nvPr/>
      </p:nvGrpSpPr>
      <p:grpSpPr>
        <a:xfrm>
          <a:off x="0" y="0"/>
          <a:ext cx="0" cy="0"/>
          <a:chOff x="0" y="0"/>
          <a:chExt cx="0" cy="0"/>
        </a:xfrm>
      </p:grpSpPr>
      <p:sp>
        <p:nvSpPr>
          <p:cNvPr id="2916" name="Google Shape;2916;g216c6dbf2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7" name="Google Shape;2917;g216c6dbf2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216c6dbf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216c6dbf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g216dd71b8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0" name="Google Shape;2950;g216dd71b8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g216dd71b8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7" name="Google Shape;2957;g216dd71b8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g216dd71b8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3" name="Google Shape;2963;g216dd71b8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216dd71b8f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216dd71b8f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2" name="Shape 3152"/>
        <p:cNvGrpSpPr/>
        <p:nvPr/>
      </p:nvGrpSpPr>
      <p:grpSpPr>
        <a:xfrm>
          <a:off x="0" y="0"/>
          <a:ext cx="0" cy="0"/>
          <a:chOff x="0" y="0"/>
          <a:chExt cx="0" cy="0"/>
        </a:xfrm>
      </p:grpSpPr>
      <p:sp>
        <p:nvSpPr>
          <p:cNvPr id="3153" name="Google Shape;3153;g804e9800b4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4" name="Google Shape;3154;g804e9800b4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9" name="Google Shape;2139;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216dd71b8f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2" name="Google Shape;2152;g216dd71b8f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1b68d50886f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1b68d50886f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1b68d50886f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1b68d50886f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0" name="Google Shape;1260;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33646" y="338325"/>
            <a:ext cx="54768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SamLpt/research-project-sam" TargetMode="External"/><Relationship Id="rId4" Type="http://schemas.openxmlformats.org/officeDocument/2006/relationships/image" Target="../media/image28.png"/><Relationship Id="rId5" Type="http://schemas.openxmlformats.org/officeDocument/2006/relationships/image" Target="../media/image3.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4.jpg"/><Relationship Id="rId4" Type="http://schemas.openxmlformats.org/officeDocument/2006/relationships/image" Target="../media/image1.jpg"/><Relationship Id="rId5"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jp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1.jpg"/><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3.jpg"/><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drive.google.com/file/d/12CxohEU25n2waZ_SpV_yQ55F1N7fZuZV/view" TargetMode="Externa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4.jpg"/><Relationship Id="rId4" Type="http://schemas.openxmlformats.org/officeDocument/2006/relationships/image" Target="../media/image2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9.xml"/><Relationship Id="rId3" Type="http://schemas.openxmlformats.org/officeDocument/2006/relationships/hyperlink" Target="https://vuejs.org/" TargetMode="External"/><Relationship Id="rId4" Type="http://schemas.openxmlformats.org/officeDocument/2006/relationships/hyperlink" Target="https://www.youtube.com/@TraversyMedia" TargetMode="External"/><Relationship Id="rId5" Type="http://schemas.openxmlformats.org/officeDocument/2006/relationships/hyperlink" Target="https://www.youtube.com/@VueMaste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txBox="1"/>
          <p:nvPr>
            <p:ph type="ctrTitle"/>
          </p:nvPr>
        </p:nvSpPr>
        <p:spPr>
          <a:xfrm>
            <a:off x="5377725" y="2032650"/>
            <a:ext cx="3513300" cy="96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600"/>
              <a:t>VUEJS</a:t>
            </a:r>
            <a:endParaRPr sz="5600"/>
          </a:p>
        </p:txBody>
      </p:sp>
      <p:grpSp>
        <p:nvGrpSpPr>
          <p:cNvPr id="1687" name="Google Shape;1687;p33"/>
          <p:cNvGrpSpPr/>
          <p:nvPr/>
        </p:nvGrpSpPr>
        <p:grpSpPr>
          <a:xfrm>
            <a:off x="42560" y="959819"/>
            <a:ext cx="5343540" cy="4183680"/>
            <a:chOff x="469775" y="238125"/>
            <a:chExt cx="6679425" cy="5229600"/>
          </a:xfrm>
        </p:grpSpPr>
        <p:sp>
          <p:nvSpPr>
            <p:cNvPr id="1688" name="Google Shape;1688;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67" name="Google Shape;1867;p33"/>
          <p:cNvPicPr preferRelativeResize="0"/>
          <p:nvPr/>
        </p:nvPicPr>
        <p:blipFill>
          <a:blip r:embed="rId3">
            <a:alphaModFix/>
          </a:blip>
          <a:stretch>
            <a:fillRect/>
          </a:stretch>
        </p:blipFill>
        <p:spPr>
          <a:xfrm>
            <a:off x="2705150" y="1663600"/>
            <a:ext cx="792826" cy="687526"/>
          </a:xfrm>
          <a:prstGeom prst="rect">
            <a:avLst/>
          </a:prstGeom>
          <a:noFill/>
          <a:ln>
            <a:noFill/>
          </a:ln>
        </p:spPr>
      </p:pic>
      <p:sp>
        <p:nvSpPr>
          <p:cNvPr id="1868" name="Google Shape;1868;p33"/>
          <p:cNvSpPr txBox="1"/>
          <p:nvPr>
            <p:ph type="ctrTitle"/>
          </p:nvPr>
        </p:nvSpPr>
        <p:spPr>
          <a:xfrm>
            <a:off x="5335875" y="2888300"/>
            <a:ext cx="3597000" cy="96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5000">
              <a:solidFill>
                <a:srgbClr val="000000"/>
              </a:solidFill>
              <a:latin typeface="Arial"/>
              <a:ea typeface="Arial"/>
              <a:cs typeface="Arial"/>
              <a:sym typeface="Arial"/>
            </a:endParaRPr>
          </a:p>
          <a:p>
            <a:pPr indent="0" lvl="0" marL="0" rtl="0" algn="r">
              <a:spcBef>
                <a:spcPts val="0"/>
              </a:spcBef>
              <a:spcAft>
                <a:spcPts val="0"/>
              </a:spcAft>
              <a:buNone/>
            </a:pPr>
            <a:r>
              <a:rPr lang="en" sz="2300">
                <a:solidFill>
                  <a:schemeClr val="accent1"/>
                </a:solidFill>
              </a:rPr>
              <a:t>“The Progressive JavaScript Framework”</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grpSp>
        <p:nvGrpSpPr>
          <p:cNvPr id="2406" name="Google Shape;2406;p42"/>
          <p:cNvGrpSpPr/>
          <p:nvPr/>
        </p:nvGrpSpPr>
        <p:grpSpPr>
          <a:xfrm>
            <a:off x="1989273" y="613666"/>
            <a:ext cx="533907" cy="465302"/>
            <a:chOff x="-3137650" y="2067900"/>
            <a:chExt cx="291450" cy="256775"/>
          </a:xfrm>
        </p:grpSpPr>
        <p:sp>
          <p:nvSpPr>
            <p:cNvPr id="2407" name="Google Shape;2407;p42"/>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408" name="Google Shape;2408;p42"/>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409" name="Google Shape;2409;p42"/>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sp>
        <p:nvSpPr>
          <p:cNvPr id="2410" name="Google Shape;2410;p42"/>
          <p:cNvSpPr txBox="1"/>
          <p:nvPr>
            <p:ph idx="2" type="subTitle"/>
          </p:nvPr>
        </p:nvSpPr>
        <p:spPr>
          <a:xfrm>
            <a:off x="1103037" y="1135413"/>
            <a:ext cx="23064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 DOM</a:t>
            </a:r>
            <a:endParaRPr/>
          </a:p>
        </p:txBody>
      </p:sp>
      <p:sp>
        <p:nvSpPr>
          <p:cNvPr id="2411" name="Google Shape;2411;p42"/>
          <p:cNvSpPr txBox="1"/>
          <p:nvPr/>
        </p:nvSpPr>
        <p:spPr>
          <a:xfrm>
            <a:off x="1959825" y="1332100"/>
            <a:ext cx="592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6"/>
                </a:solidFill>
              </a:rPr>
              <a:t>….</a:t>
            </a:r>
            <a:endParaRPr b="1" sz="2300">
              <a:solidFill>
                <a:schemeClr val="accent6"/>
              </a:solidFill>
            </a:endParaRPr>
          </a:p>
        </p:txBody>
      </p:sp>
      <p:sp>
        <p:nvSpPr>
          <p:cNvPr id="2412" name="Google Shape;2412;p42"/>
          <p:cNvSpPr txBox="1"/>
          <p:nvPr>
            <p:ph idx="1" type="subTitle"/>
          </p:nvPr>
        </p:nvSpPr>
        <p:spPr>
          <a:xfrm>
            <a:off x="1518925" y="1820675"/>
            <a:ext cx="6308700" cy="103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Updating the DOM can be slow, </a:t>
            </a:r>
            <a:r>
              <a:rPr lang="en" sz="1700">
                <a:solidFill>
                  <a:schemeClr val="dk2"/>
                </a:solidFill>
              </a:rPr>
              <a:t>especially</a:t>
            </a:r>
            <a:r>
              <a:rPr lang="en" sz="1700">
                <a:solidFill>
                  <a:schemeClr val="dk2"/>
                </a:solidFill>
              </a:rPr>
              <a:t> when dealing with large or complex UIs. This is because every time a change is made, the entire DOM must be re-rendered and updated, even if only a small part has changed.</a:t>
            </a:r>
            <a:endParaRPr sz="1700">
              <a:solidFill>
                <a:schemeClr val="dk2"/>
              </a:solidFill>
            </a:endParaRPr>
          </a:p>
        </p:txBody>
      </p:sp>
      <p:sp>
        <p:nvSpPr>
          <p:cNvPr id="2413" name="Google Shape;2413;p42"/>
          <p:cNvSpPr txBox="1"/>
          <p:nvPr>
            <p:ph idx="1" type="subTitle"/>
          </p:nvPr>
        </p:nvSpPr>
        <p:spPr>
          <a:xfrm>
            <a:off x="1518925" y="3148450"/>
            <a:ext cx="6308700" cy="121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The virtual DOM solves this problem by creating a lightweight representation of the DOM that can be updated </a:t>
            </a:r>
            <a:r>
              <a:rPr lang="en" sz="1700">
                <a:solidFill>
                  <a:schemeClr val="dk2"/>
                </a:solidFill>
              </a:rPr>
              <a:t>more</a:t>
            </a:r>
            <a:r>
              <a:rPr lang="en" sz="1700">
                <a:solidFill>
                  <a:schemeClr val="dk2"/>
                </a:solidFill>
              </a:rPr>
              <a:t> quickly and </a:t>
            </a:r>
            <a:r>
              <a:rPr lang="en" sz="1700">
                <a:solidFill>
                  <a:schemeClr val="dk2"/>
                </a:solidFill>
              </a:rPr>
              <a:t>efficient</a:t>
            </a:r>
            <a:r>
              <a:rPr lang="en" sz="1700">
                <a:solidFill>
                  <a:schemeClr val="dk2"/>
                </a:solidFill>
              </a:rPr>
              <a:t>. </a:t>
            </a:r>
            <a:endParaRPr sz="17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7" name="Shape 2417"/>
        <p:cNvGrpSpPr/>
        <p:nvPr/>
      </p:nvGrpSpPr>
      <p:grpSpPr>
        <a:xfrm>
          <a:off x="0" y="0"/>
          <a:ext cx="0" cy="0"/>
          <a:chOff x="0" y="0"/>
          <a:chExt cx="0" cy="0"/>
        </a:xfrm>
      </p:grpSpPr>
      <p:sp>
        <p:nvSpPr>
          <p:cNvPr id="2418" name="Google Shape;2418;p43"/>
          <p:cNvSpPr txBox="1"/>
          <p:nvPr>
            <p:ph idx="4294967295" type="title"/>
          </p:nvPr>
        </p:nvSpPr>
        <p:spPr>
          <a:xfrm>
            <a:off x="1169025" y="187525"/>
            <a:ext cx="4941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DOM </a:t>
            </a:r>
            <a:r>
              <a:rPr lang="en"/>
              <a:t>Representation</a:t>
            </a:r>
            <a:endParaRPr/>
          </a:p>
        </p:txBody>
      </p:sp>
      <p:cxnSp>
        <p:nvCxnSpPr>
          <p:cNvPr id="2419" name="Google Shape;2419;p43"/>
          <p:cNvCxnSpPr>
            <a:stCxn id="2420" idx="2"/>
          </p:cNvCxnSpPr>
          <p:nvPr/>
        </p:nvCxnSpPr>
        <p:spPr>
          <a:xfrm>
            <a:off x="1978038" y="1504297"/>
            <a:ext cx="3000" cy="883800"/>
          </a:xfrm>
          <a:prstGeom prst="straightConnector1">
            <a:avLst/>
          </a:prstGeom>
          <a:noFill/>
          <a:ln cap="flat" cmpd="sng" w="28575">
            <a:solidFill>
              <a:schemeClr val="accent1"/>
            </a:solidFill>
            <a:prstDash val="solid"/>
            <a:round/>
            <a:headEnd len="med" w="med" type="none"/>
            <a:tailEnd len="med" w="med" type="triangle"/>
          </a:ln>
        </p:spPr>
      </p:cxnSp>
      <p:sp>
        <p:nvSpPr>
          <p:cNvPr id="2421" name="Google Shape;2421;p43"/>
          <p:cNvSpPr/>
          <p:nvPr/>
        </p:nvSpPr>
        <p:spPr>
          <a:xfrm>
            <a:off x="5449258" y="2908747"/>
            <a:ext cx="1743300" cy="1498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    tag: “div”,</a:t>
            </a:r>
            <a:endParaRPr sz="1200">
              <a:solidFill>
                <a:schemeClr val="lt1"/>
              </a:solidFill>
            </a:endParaRPr>
          </a:p>
          <a:p>
            <a:pPr indent="0" lvl="0" marL="0" rtl="0" algn="l">
              <a:spcBef>
                <a:spcPts val="0"/>
              </a:spcBef>
              <a:spcAft>
                <a:spcPts val="0"/>
              </a:spcAft>
              <a:buNone/>
            </a:pPr>
            <a:r>
              <a:rPr lang="en" sz="1200">
                <a:solidFill>
                  <a:schemeClr val="lt1"/>
                </a:solidFill>
              </a:rPr>
              <a:t>    Children: [</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	     text: “Hello”</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a:solidFill>
                  <a:schemeClr val="lt1"/>
                </a:solidFill>
              </a:rPr>
              <a:t>}</a:t>
            </a:r>
            <a:endParaRPr>
              <a:solidFill>
                <a:schemeClr val="lt1"/>
              </a:solidFill>
            </a:endParaRPr>
          </a:p>
        </p:txBody>
      </p:sp>
      <p:sp>
        <p:nvSpPr>
          <p:cNvPr id="2422" name="Google Shape;2422;p43"/>
          <p:cNvSpPr/>
          <p:nvPr/>
        </p:nvSpPr>
        <p:spPr>
          <a:xfrm rot="332541">
            <a:off x="6578250" y="2650819"/>
            <a:ext cx="782759" cy="595339"/>
          </a:xfrm>
          <a:prstGeom prst="rect">
            <a:avLst/>
          </a:prstGeom>
          <a:solidFill>
            <a:srgbClr val="3C78D8"/>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sz="600"/>
          </a:p>
          <a:p>
            <a:pPr indent="0" lvl="0" marL="0" rtl="0" algn="ctr">
              <a:spcBef>
                <a:spcPts val="0"/>
              </a:spcBef>
              <a:spcAft>
                <a:spcPts val="0"/>
              </a:spcAft>
              <a:buNone/>
            </a:pPr>
            <a:r>
              <a:rPr b="1" lang="en" sz="1300">
                <a:solidFill>
                  <a:schemeClr val="accent1"/>
                </a:solidFill>
              </a:rPr>
              <a:t>VNode</a:t>
            </a:r>
            <a:endParaRPr b="1" sz="1300">
              <a:solidFill>
                <a:schemeClr val="accent1"/>
              </a:solidFill>
            </a:endParaRPr>
          </a:p>
        </p:txBody>
      </p:sp>
      <p:cxnSp>
        <p:nvCxnSpPr>
          <p:cNvPr id="2423" name="Google Shape;2423;p43"/>
          <p:cNvCxnSpPr/>
          <p:nvPr/>
        </p:nvCxnSpPr>
        <p:spPr>
          <a:xfrm>
            <a:off x="3340942" y="3537036"/>
            <a:ext cx="1628400" cy="24300"/>
          </a:xfrm>
          <a:prstGeom prst="straightConnector1">
            <a:avLst/>
          </a:prstGeom>
          <a:noFill/>
          <a:ln cap="flat" cmpd="sng" w="28575">
            <a:solidFill>
              <a:schemeClr val="accent1"/>
            </a:solidFill>
            <a:prstDash val="solid"/>
            <a:round/>
            <a:headEnd len="med" w="med" type="none"/>
            <a:tailEnd len="med" w="med" type="triangle"/>
          </a:ln>
        </p:spPr>
      </p:cxnSp>
      <p:pic>
        <p:nvPicPr>
          <p:cNvPr id="2424" name="Google Shape;2424;p43"/>
          <p:cNvPicPr preferRelativeResize="0"/>
          <p:nvPr/>
        </p:nvPicPr>
        <p:blipFill>
          <a:blip r:embed="rId3">
            <a:alphaModFix/>
          </a:blip>
          <a:stretch>
            <a:fillRect/>
          </a:stretch>
        </p:blipFill>
        <p:spPr>
          <a:xfrm>
            <a:off x="1683399" y="1634302"/>
            <a:ext cx="592299" cy="486413"/>
          </a:xfrm>
          <a:prstGeom prst="rect">
            <a:avLst/>
          </a:prstGeom>
          <a:noFill/>
          <a:ln>
            <a:noFill/>
          </a:ln>
        </p:spPr>
      </p:pic>
      <p:sp>
        <p:nvSpPr>
          <p:cNvPr id="2425" name="Google Shape;2425;p43"/>
          <p:cNvSpPr/>
          <p:nvPr/>
        </p:nvSpPr>
        <p:spPr>
          <a:xfrm>
            <a:off x="5149890" y="1254411"/>
            <a:ext cx="1465800" cy="24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Element: &lt;div&gt;</a:t>
            </a:r>
            <a:endParaRPr sz="1500">
              <a:solidFill>
                <a:schemeClr val="lt1"/>
              </a:solidFill>
            </a:endParaRPr>
          </a:p>
        </p:txBody>
      </p:sp>
      <p:sp>
        <p:nvSpPr>
          <p:cNvPr id="2426" name="Google Shape;2426;p43"/>
          <p:cNvSpPr/>
          <p:nvPr/>
        </p:nvSpPr>
        <p:spPr>
          <a:xfrm>
            <a:off x="6615690" y="1254407"/>
            <a:ext cx="1465800" cy="24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Text: “Hello”</a:t>
            </a:r>
            <a:endParaRPr sz="1500">
              <a:solidFill>
                <a:schemeClr val="lt1"/>
              </a:solidFill>
            </a:endParaRPr>
          </a:p>
        </p:txBody>
      </p:sp>
      <p:sp>
        <p:nvSpPr>
          <p:cNvPr id="2427" name="Google Shape;2427;p43"/>
          <p:cNvSpPr txBox="1"/>
          <p:nvPr>
            <p:ph idx="1" type="subTitle"/>
          </p:nvPr>
        </p:nvSpPr>
        <p:spPr>
          <a:xfrm>
            <a:off x="3551875" y="3882375"/>
            <a:ext cx="1282500" cy="92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The HTML can also be represented by a Virtual Node</a:t>
            </a:r>
            <a:endParaRPr sz="1300">
              <a:solidFill>
                <a:schemeClr val="dk2"/>
              </a:solidFill>
            </a:endParaRPr>
          </a:p>
        </p:txBody>
      </p:sp>
      <p:sp>
        <p:nvSpPr>
          <p:cNvPr id="2428" name="Google Shape;2428;p43"/>
          <p:cNvSpPr txBox="1"/>
          <p:nvPr>
            <p:ph idx="1" type="subTitle"/>
          </p:nvPr>
        </p:nvSpPr>
        <p:spPr>
          <a:xfrm>
            <a:off x="7503025" y="1886425"/>
            <a:ext cx="1465800" cy="165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dk2"/>
                </a:solidFill>
              </a:rPr>
              <a:t>Vue knows how to take that virtual node and update the DOM, which is what we see in the browser.</a:t>
            </a:r>
            <a:endParaRPr sz="1400">
              <a:solidFill>
                <a:schemeClr val="dk2"/>
              </a:solidFill>
            </a:endParaRPr>
          </a:p>
        </p:txBody>
      </p:sp>
      <p:pic>
        <p:nvPicPr>
          <p:cNvPr id="2420" name="Google Shape;2420;p43"/>
          <p:cNvPicPr preferRelativeResize="0"/>
          <p:nvPr/>
        </p:nvPicPr>
        <p:blipFill>
          <a:blip r:embed="rId4">
            <a:alphaModFix/>
          </a:blip>
          <a:stretch>
            <a:fillRect/>
          </a:stretch>
        </p:blipFill>
        <p:spPr>
          <a:xfrm>
            <a:off x="992200" y="1113772"/>
            <a:ext cx="1971675" cy="390525"/>
          </a:xfrm>
          <a:prstGeom prst="rect">
            <a:avLst/>
          </a:prstGeom>
          <a:noFill/>
          <a:ln>
            <a:noFill/>
          </a:ln>
        </p:spPr>
      </p:pic>
      <p:sp>
        <p:nvSpPr>
          <p:cNvPr id="2429" name="Google Shape;2429;p43"/>
          <p:cNvSpPr/>
          <p:nvPr/>
        </p:nvSpPr>
        <p:spPr>
          <a:xfrm>
            <a:off x="1639712" y="2869907"/>
            <a:ext cx="677100" cy="562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3"/>
          <p:cNvSpPr/>
          <p:nvPr/>
        </p:nvSpPr>
        <p:spPr>
          <a:xfrm>
            <a:off x="1821956" y="2614749"/>
            <a:ext cx="312600" cy="412800"/>
          </a:xfrm>
          <a:prstGeom prst="upArrow">
            <a:avLst>
              <a:gd fmla="val 50000" name="adj1"/>
              <a:gd fmla="val 50000" name="adj2"/>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3"/>
          <p:cNvSpPr txBox="1"/>
          <p:nvPr>
            <p:ph idx="1" type="subTitle"/>
          </p:nvPr>
        </p:nvSpPr>
        <p:spPr>
          <a:xfrm>
            <a:off x="1233864" y="3461272"/>
            <a:ext cx="1488900" cy="2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Render Function</a:t>
            </a:r>
            <a:endParaRPr sz="1300">
              <a:solidFill>
                <a:schemeClr val="dk2"/>
              </a:solidFill>
            </a:endParaRPr>
          </a:p>
        </p:txBody>
      </p:sp>
      <p:sp>
        <p:nvSpPr>
          <p:cNvPr id="2432" name="Google Shape;2432;p43"/>
          <p:cNvSpPr/>
          <p:nvPr/>
        </p:nvSpPr>
        <p:spPr>
          <a:xfrm>
            <a:off x="1022100" y="3826182"/>
            <a:ext cx="1914900" cy="75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render(h) {</a:t>
            </a:r>
            <a:endParaRPr sz="1300">
              <a:solidFill>
                <a:schemeClr val="lt1"/>
              </a:solidFill>
            </a:endParaRPr>
          </a:p>
          <a:p>
            <a:pPr indent="0" lvl="0" marL="0" rtl="0" algn="l">
              <a:spcBef>
                <a:spcPts val="0"/>
              </a:spcBef>
              <a:spcAft>
                <a:spcPts val="0"/>
              </a:spcAft>
              <a:buNone/>
            </a:pPr>
            <a:r>
              <a:rPr lang="en" sz="1300">
                <a:solidFill>
                  <a:schemeClr val="lt1"/>
                </a:solidFill>
              </a:rPr>
              <a:t>    return h(‘div’, ‘hello’)</a:t>
            </a:r>
            <a:endParaRPr sz="1300">
              <a:solidFill>
                <a:schemeClr val="lt1"/>
              </a:solidFill>
            </a:endParaRPr>
          </a:p>
          <a:p>
            <a:pPr indent="0" lvl="0" marL="0" rtl="0" algn="l">
              <a:spcBef>
                <a:spcPts val="0"/>
              </a:spcBef>
              <a:spcAft>
                <a:spcPts val="0"/>
              </a:spcAft>
              <a:buNone/>
            </a:pPr>
            <a:r>
              <a:rPr lang="en" sz="1300">
                <a:solidFill>
                  <a:schemeClr val="lt1"/>
                </a:solidFill>
              </a:rPr>
              <a:t>}</a:t>
            </a:r>
            <a:endParaRPr sz="1300">
              <a:solidFill>
                <a:schemeClr val="lt1"/>
              </a:solidFill>
            </a:endParaRPr>
          </a:p>
        </p:txBody>
      </p:sp>
      <p:sp>
        <p:nvSpPr>
          <p:cNvPr id="2433" name="Google Shape;2433;p43"/>
          <p:cNvSpPr txBox="1"/>
          <p:nvPr>
            <p:ph idx="1" type="subTitle"/>
          </p:nvPr>
        </p:nvSpPr>
        <p:spPr>
          <a:xfrm>
            <a:off x="2722775" y="1838426"/>
            <a:ext cx="1821000" cy="92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Vue create a render function, based on our template, which return a virtual DOM node.</a:t>
            </a:r>
            <a:endParaRPr sz="1300">
              <a:solidFill>
                <a:schemeClr val="dk2"/>
              </a:solidFill>
            </a:endParaRPr>
          </a:p>
        </p:txBody>
      </p:sp>
      <p:cxnSp>
        <p:nvCxnSpPr>
          <p:cNvPr id="2434" name="Google Shape;2434;p43"/>
          <p:cNvCxnSpPr/>
          <p:nvPr/>
        </p:nvCxnSpPr>
        <p:spPr>
          <a:xfrm rot="10800000">
            <a:off x="6110033" y="1685272"/>
            <a:ext cx="0" cy="1227000"/>
          </a:xfrm>
          <a:prstGeom prst="straightConnector1">
            <a:avLst/>
          </a:prstGeom>
          <a:noFill/>
          <a:ln cap="flat" cmpd="sng" w="28575">
            <a:solidFill>
              <a:schemeClr val="accent1"/>
            </a:solidFill>
            <a:prstDash val="solid"/>
            <a:round/>
            <a:headEnd len="med" w="med" type="none"/>
            <a:tailEnd len="med" w="med" type="triangle"/>
          </a:ln>
        </p:spPr>
      </p:cxnSp>
      <p:pic>
        <p:nvPicPr>
          <p:cNvPr id="2435" name="Google Shape;2435;p43"/>
          <p:cNvPicPr preferRelativeResize="0"/>
          <p:nvPr/>
        </p:nvPicPr>
        <p:blipFill>
          <a:blip r:embed="rId3">
            <a:alphaModFix/>
          </a:blip>
          <a:stretch>
            <a:fillRect/>
          </a:stretch>
        </p:blipFill>
        <p:spPr>
          <a:xfrm>
            <a:off x="5813874" y="2055565"/>
            <a:ext cx="592299" cy="486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9" name="Shape 2439"/>
        <p:cNvGrpSpPr/>
        <p:nvPr/>
      </p:nvGrpSpPr>
      <p:grpSpPr>
        <a:xfrm>
          <a:off x="0" y="0"/>
          <a:ext cx="0" cy="0"/>
          <a:chOff x="0" y="0"/>
          <a:chExt cx="0" cy="0"/>
        </a:xfrm>
      </p:grpSpPr>
      <p:sp>
        <p:nvSpPr>
          <p:cNvPr id="2440" name="Google Shape;2440;p44"/>
          <p:cNvSpPr txBox="1"/>
          <p:nvPr>
            <p:ph idx="4294967295" type="title"/>
          </p:nvPr>
        </p:nvSpPr>
        <p:spPr>
          <a:xfrm>
            <a:off x="1169025" y="187525"/>
            <a:ext cx="4941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DOM Representation</a:t>
            </a:r>
            <a:endParaRPr/>
          </a:p>
        </p:txBody>
      </p:sp>
      <p:sp>
        <p:nvSpPr>
          <p:cNvPr id="2441" name="Google Shape;2441;p44"/>
          <p:cNvSpPr/>
          <p:nvPr/>
        </p:nvSpPr>
        <p:spPr>
          <a:xfrm>
            <a:off x="896125" y="1478590"/>
            <a:ext cx="2055000" cy="153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    tag: “div”,</a:t>
            </a:r>
            <a:endParaRPr sz="1200">
              <a:solidFill>
                <a:schemeClr val="lt1"/>
              </a:solidFill>
            </a:endParaRPr>
          </a:p>
          <a:p>
            <a:pPr indent="0" lvl="0" marL="0" rtl="0" algn="l">
              <a:spcBef>
                <a:spcPts val="0"/>
              </a:spcBef>
              <a:spcAft>
                <a:spcPts val="0"/>
              </a:spcAft>
              <a:buNone/>
            </a:pPr>
            <a:r>
              <a:rPr lang="en" sz="1200">
                <a:solidFill>
                  <a:schemeClr val="lt1"/>
                </a:solidFill>
              </a:rPr>
              <a:t>    Children: [</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	     text: “Hello”</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a:t>
            </a:r>
            <a:endParaRPr sz="1200">
              <a:solidFill>
                <a:schemeClr val="lt1"/>
              </a:solidFill>
            </a:endParaRPr>
          </a:p>
        </p:txBody>
      </p:sp>
      <p:cxnSp>
        <p:nvCxnSpPr>
          <p:cNvPr id="2442" name="Google Shape;2442;p44"/>
          <p:cNvCxnSpPr>
            <a:stCxn id="2441" idx="3"/>
          </p:cNvCxnSpPr>
          <p:nvPr/>
        </p:nvCxnSpPr>
        <p:spPr>
          <a:xfrm>
            <a:off x="2951125" y="2245540"/>
            <a:ext cx="1312200" cy="722700"/>
          </a:xfrm>
          <a:prstGeom prst="straightConnector1">
            <a:avLst/>
          </a:prstGeom>
          <a:noFill/>
          <a:ln cap="flat" cmpd="sng" w="28575">
            <a:solidFill>
              <a:schemeClr val="accent1"/>
            </a:solidFill>
            <a:prstDash val="solid"/>
            <a:round/>
            <a:headEnd len="med" w="med" type="none"/>
            <a:tailEnd len="med" w="med" type="triangle"/>
          </a:ln>
        </p:spPr>
      </p:cxnSp>
      <p:sp>
        <p:nvSpPr>
          <p:cNvPr id="2443" name="Google Shape;2443;p44"/>
          <p:cNvSpPr/>
          <p:nvPr/>
        </p:nvSpPr>
        <p:spPr>
          <a:xfrm>
            <a:off x="896125" y="3094940"/>
            <a:ext cx="2055000" cy="153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    tag: “div”,</a:t>
            </a:r>
            <a:endParaRPr sz="1200">
              <a:solidFill>
                <a:schemeClr val="lt1"/>
              </a:solidFill>
            </a:endParaRPr>
          </a:p>
          <a:p>
            <a:pPr indent="0" lvl="0" marL="0" rtl="0" algn="l">
              <a:spcBef>
                <a:spcPts val="0"/>
              </a:spcBef>
              <a:spcAft>
                <a:spcPts val="0"/>
              </a:spcAft>
              <a:buNone/>
            </a:pPr>
            <a:r>
              <a:rPr lang="en" sz="1200">
                <a:solidFill>
                  <a:schemeClr val="lt1"/>
                </a:solidFill>
              </a:rPr>
              <a:t>    Children: [</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	     text: “</a:t>
            </a:r>
            <a:r>
              <a:rPr lang="en" sz="1200">
                <a:solidFill>
                  <a:srgbClr val="FF0000"/>
                </a:solidFill>
              </a:rPr>
              <a:t>Goodbye</a:t>
            </a: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    ]</a:t>
            </a:r>
            <a:endParaRPr sz="1200">
              <a:solidFill>
                <a:schemeClr val="lt1"/>
              </a:solidFill>
            </a:endParaRPr>
          </a:p>
          <a:p>
            <a:pPr indent="0" lvl="0" marL="0" rtl="0" algn="l">
              <a:spcBef>
                <a:spcPts val="0"/>
              </a:spcBef>
              <a:spcAft>
                <a:spcPts val="0"/>
              </a:spcAft>
              <a:buNone/>
            </a:pPr>
            <a:r>
              <a:rPr lang="en" sz="1200">
                <a:solidFill>
                  <a:schemeClr val="lt1"/>
                </a:solidFill>
              </a:rPr>
              <a:t>}</a:t>
            </a:r>
            <a:endParaRPr sz="1200">
              <a:solidFill>
                <a:schemeClr val="lt1"/>
              </a:solidFill>
            </a:endParaRPr>
          </a:p>
        </p:txBody>
      </p:sp>
      <p:sp>
        <p:nvSpPr>
          <p:cNvPr id="2444" name="Google Shape;2444;p44"/>
          <p:cNvSpPr/>
          <p:nvPr/>
        </p:nvSpPr>
        <p:spPr>
          <a:xfrm rot="345027">
            <a:off x="2394355" y="1308891"/>
            <a:ext cx="772487" cy="608968"/>
          </a:xfrm>
          <a:prstGeom prst="rect">
            <a:avLst/>
          </a:prstGeom>
          <a:solidFill>
            <a:srgbClr val="3C78D8"/>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sz="1000"/>
          </a:p>
          <a:p>
            <a:pPr indent="0" lvl="0" marL="0" rtl="0" algn="ctr">
              <a:spcBef>
                <a:spcPts val="0"/>
              </a:spcBef>
              <a:spcAft>
                <a:spcPts val="0"/>
              </a:spcAft>
              <a:buNone/>
            </a:pPr>
            <a:r>
              <a:rPr b="1" lang="en" sz="1300">
                <a:solidFill>
                  <a:schemeClr val="accent1"/>
                </a:solidFill>
              </a:rPr>
              <a:t>VNode</a:t>
            </a:r>
            <a:endParaRPr b="1" sz="1300">
              <a:solidFill>
                <a:schemeClr val="accent1"/>
              </a:solidFill>
            </a:endParaRPr>
          </a:p>
        </p:txBody>
      </p:sp>
      <p:sp>
        <p:nvSpPr>
          <p:cNvPr id="2445" name="Google Shape;2445;p44"/>
          <p:cNvSpPr txBox="1"/>
          <p:nvPr/>
        </p:nvSpPr>
        <p:spPr>
          <a:xfrm>
            <a:off x="4445653" y="1031135"/>
            <a:ext cx="354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When a change is made, the render functions gets re-runed, which create another virtual node.</a:t>
            </a:r>
            <a:endParaRPr sz="1500"/>
          </a:p>
        </p:txBody>
      </p:sp>
      <p:cxnSp>
        <p:nvCxnSpPr>
          <p:cNvPr id="2446" name="Google Shape;2446;p44"/>
          <p:cNvCxnSpPr>
            <a:stCxn id="2443" idx="3"/>
          </p:cNvCxnSpPr>
          <p:nvPr/>
        </p:nvCxnSpPr>
        <p:spPr>
          <a:xfrm flipH="1" rot="10800000">
            <a:off x="2951125" y="3171590"/>
            <a:ext cx="1320900" cy="690300"/>
          </a:xfrm>
          <a:prstGeom prst="straightConnector1">
            <a:avLst/>
          </a:prstGeom>
          <a:noFill/>
          <a:ln cap="flat" cmpd="sng" w="28575">
            <a:solidFill>
              <a:schemeClr val="accent1"/>
            </a:solidFill>
            <a:prstDash val="solid"/>
            <a:round/>
            <a:headEnd len="med" w="med" type="none"/>
            <a:tailEnd len="med" w="med" type="triangle"/>
          </a:ln>
        </p:spPr>
      </p:cxnSp>
      <p:sp>
        <p:nvSpPr>
          <p:cNvPr id="2447" name="Google Shape;2447;p44"/>
          <p:cNvSpPr txBox="1"/>
          <p:nvPr/>
        </p:nvSpPr>
        <p:spPr>
          <a:xfrm rot="1805327">
            <a:off x="3420294" y="2150616"/>
            <a:ext cx="464953" cy="38489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Old</a:t>
            </a:r>
            <a:endParaRPr b="1" sz="1300"/>
          </a:p>
        </p:txBody>
      </p:sp>
      <p:sp>
        <p:nvSpPr>
          <p:cNvPr id="2448" name="Google Shape;2448;p44"/>
          <p:cNvSpPr txBox="1"/>
          <p:nvPr/>
        </p:nvSpPr>
        <p:spPr>
          <a:xfrm rot="-1623759">
            <a:off x="3428996" y="3549570"/>
            <a:ext cx="540702" cy="3847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New</a:t>
            </a:r>
            <a:endParaRPr b="1" sz="1300"/>
          </a:p>
        </p:txBody>
      </p:sp>
      <p:sp>
        <p:nvSpPr>
          <p:cNvPr id="2449" name="Google Shape;2449;p44"/>
          <p:cNvSpPr txBox="1"/>
          <p:nvPr/>
        </p:nvSpPr>
        <p:spPr>
          <a:xfrm>
            <a:off x="4379818" y="2597397"/>
            <a:ext cx="14466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Compare old &amp; new </a:t>
            </a:r>
            <a:r>
              <a:rPr b="1" lang="en"/>
              <a:t>VNode</a:t>
            </a:r>
            <a:r>
              <a:rPr lang="en"/>
              <a:t> and make updates in the most efficient way</a:t>
            </a:r>
            <a:endParaRPr/>
          </a:p>
        </p:txBody>
      </p:sp>
      <p:sp>
        <p:nvSpPr>
          <p:cNvPr id="2450" name="Google Shape;2450;p44"/>
          <p:cNvSpPr/>
          <p:nvPr/>
        </p:nvSpPr>
        <p:spPr>
          <a:xfrm>
            <a:off x="6912697" y="2895798"/>
            <a:ext cx="1446600" cy="25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Element: &lt;div&gt;</a:t>
            </a:r>
            <a:endParaRPr>
              <a:solidFill>
                <a:schemeClr val="lt1"/>
              </a:solidFill>
            </a:endParaRPr>
          </a:p>
        </p:txBody>
      </p:sp>
      <p:sp>
        <p:nvSpPr>
          <p:cNvPr id="2451" name="Google Shape;2451;p44"/>
          <p:cNvSpPr/>
          <p:nvPr/>
        </p:nvSpPr>
        <p:spPr>
          <a:xfrm>
            <a:off x="6912697" y="3151717"/>
            <a:ext cx="1446600" cy="25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Text: “</a:t>
            </a:r>
            <a:r>
              <a:rPr lang="en" sz="1300">
                <a:solidFill>
                  <a:srgbClr val="FF0000"/>
                </a:solidFill>
              </a:rPr>
              <a:t>Goodbye</a:t>
            </a:r>
            <a:r>
              <a:rPr lang="en" sz="1300">
                <a:solidFill>
                  <a:schemeClr val="lt1"/>
                </a:solidFill>
              </a:rPr>
              <a:t>”</a:t>
            </a:r>
            <a:endParaRPr sz="1300">
              <a:solidFill>
                <a:schemeClr val="lt1"/>
              </a:solidFill>
            </a:endParaRPr>
          </a:p>
        </p:txBody>
      </p:sp>
      <p:cxnSp>
        <p:nvCxnSpPr>
          <p:cNvPr id="2452" name="Google Shape;2452;p44"/>
          <p:cNvCxnSpPr/>
          <p:nvPr/>
        </p:nvCxnSpPr>
        <p:spPr>
          <a:xfrm flipH="1" rot="10800000">
            <a:off x="5826296" y="3153791"/>
            <a:ext cx="934500" cy="5700"/>
          </a:xfrm>
          <a:prstGeom prst="straightConnector1">
            <a:avLst/>
          </a:prstGeom>
          <a:noFill/>
          <a:ln cap="flat" cmpd="sng" w="28575">
            <a:solidFill>
              <a:schemeClr val="accent1"/>
            </a:solidFill>
            <a:prstDash val="solid"/>
            <a:round/>
            <a:headEnd len="med" w="med" type="none"/>
            <a:tailEnd len="med" w="med" type="triangle"/>
          </a:ln>
        </p:spPr>
      </p:cxnSp>
      <p:pic>
        <p:nvPicPr>
          <p:cNvPr id="2453" name="Google Shape;2453;p44"/>
          <p:cNvPicPr preferRelativeResize="0"/>
          <p:nvPr/>
        </p:nvPicPr>
        <p:blipFill>
          <a:blip r:embed="rId3">
            <a:alphaModFix/>
          </a:blip>
          <a:stretch>
            <a:fillRect/>
          </a:stretch>
        </p:blipFill>
        <p:spPr>
          <a:xfrm>
            <a:off x="5993969" y="2967793"/>
            <a:ext cx="443389" cy="377621"/>
          </a:xfrm>
          <a:prstGeom prst="rect">
            <a:avLst/>
          </a:prstGeom>
          <a:noFill/>
          <a:ln>
            <a:noFill/>
          </a:ln>
        </p:spPr>
      </p:pic>
      <p:sp>
        <p:nvSpPr>
          <p:cNvPr id="2454" name="Google Shape;2454;p44"/>
          <p:cNvSpPr/>
          <p:nvPr/>
        </p:nvSpPr>
        <p:spPr>
          <a:xfrm rot="345027">
            <a:off x="2431180" y="4276416"/>
            <a:ext cx="772487" cy="608968"/>
          </a:xfrm>
          <a:prstGeom prst="rect">
            <a:avLst/>
          </a:prstGeom>
          <a:solidFill>
            <a:srgbClr val="3C78D8"/>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sz="1000"/>
          </a:p>
          <a:p>
            <a:pPr indent="0" lvl="0" marL="0" rtl="0" algn="ctr">
              <a:spcBef>
                <a:spcPts val="0"/>
              </a:spcBef>
              <a:spcAft>
                <a:spcPts val="0"/>
              </a:spcAft>
              <a:buNone/>
            </a:pPr>
            <a:r>
              <a:rPr b="1" lang="en" sz="1300">
                <a:solidFill>
                  <a:schemeClr val="accent1"/>
                </a:solidFill>
              </a:rPr>
              <a:t>VNode</a:t>
            </a:r>
            <a:endParaRPr b="1" sz="13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8" name="Shape 2458"/>
        <p:cNvGrpSpPr/>
        <p:nvPr/>
      </p:nvGrpSpPr>
      <p:grpSpPr>
        <a:xfrm>
          <a:off x="0" y="0"/>
          <a:ext cx="0" cy="0"/>
          <a:chOff x="0" y="0"/>
          <a:chExt cx="0" cy="0"/>
        </a:xfrm>
      </p:grpSpPr>
      <p:sp>
        <p:nvSpPr>
          <p:cNvPr id="2459" name="Google Shape;2459;p45"/>
          <p:cNvSpPr txBox="1"/>
          <p:nvPr>
            <p:ph type="title"/>
          </p:nvPr>
        </p:nvSpPr>
        <p:spPr>
          <a:xfrm>
            <a:off x="2539850" y="2393700"/>
            <a:ext cx="39720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Core Concepts</a:t>
            </a:r>
            <a:endParaRPr sz="4700"/>
          </a:p>
        </p:txBody>
      </p:sp>
      <p:sp>
        <p:nvSpPr>
          <p:cNvPr id="2460" name="Google Shape;2460;p45"/>
          <p:cNvSpPr txBox="1"/>
          <p:nvPr>
            <p:ph idx="2" type="title"/>
          </p:nvPr>
        </p:nvSpPr>
        <p:spPr>
          <a:xfrm>
            <a:off x="298185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700"/>
              <a:t>02</a:t>
            </a:r>
            <a:endParaRPr sz="8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sp>
        <p:nvSpPr>
          <p:cNvPr id="2465" name="Google Shape;2465;p46"/>
          <p:cNvSpPr txBox="1"/>
          <p:nvPr>
            <p:ph idx="4294967295" type="title"/>
          </p:nvPr>
        </p:nvSpPr>
        <p:spPr>
          <a:xfrm>
            <a:off x="1169025" y="187525"/>
            <a:ext cx="3705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Instance</a:t>
            </a:r>
            <a:endParaRPr/>
          </a:p>
        </p:txBody>
      </p:sp>
      <p:sp>
        <p:nvSpPr>
          <p:cNvPr id="2466" name="Google Shape;2466;p46"/>
          <p:cNvSpPr txBox="1"/>
          <p:nvPr>
            <p:ph idx="1" type="subTitle"/>
          </p:nvPr>
        </p:nvSpPr>
        <p:spPr>
          <a:xfrm>
            <a:off x="1169025" y="998150"/>
            <a:ext cx="6719100" cy="359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The </a:t>
            </a:r>
            <a:r>
              <a:rPr b="1" lang="en" sz="1700">
                <a:latin typeface="Barlow Semi Condensed"/>
                <a:ea typeface="Barlow Semi Condensed"/>
                <a:cs typeface="Barlow Semi Condensed"/>
                <a:sym typeface="Barlow Semi Condensed"/>
              </a:rPr>
              <a:t>createApp()</a:t>
            </a:r>
            <a:r>
              <a:rPr lang="en" sz="1700">
                <a:solidFill>
                  <a:schemeClr val="dk2"/>
                </a:solidFill>
              </a:rPr>
              <a:t> function is the entry point of a Vue application and is used to create a new Vue instance that is responsible for managing the application’s </a:t>
            </a:r>
            <a:r>
              <a:rPr b="1" lang="en" sz="1700">
                <a:solidFill>
                  <a:schemeClr val="dk2"/>
                </a:solidFill>
                <a:latin typeface="Barlow Semi Condensed"/>
                <a:ea typeface="Barlow Semi Condensed"/>
                <a:cs typeface="Barlow Semi Condensed"/>
                <a:sym typeface="Barlow Semi Condensed"/>
              </a:rPr>
              <a:t>data</a:t>
            </a:r>
            <a:r>
              <a:rPr lang="en" sz="1700">
                <a:solidFill>
                  <a:schemeClr val="dk2"/>
                </a:solidFill>
              </a:rPr>
              <a:t> and</a:t>
            </a:r>
            <a:r>
              <a:rPr b="1" lang="en" sz="1700">
                <a:solidFill>
                  <a:schemeClr val="dk2"/>
                </a:solidFill>
                <a:latin typeface="Barlow Semi Condensed"/>
                <a:ea typeface="Barlow Semi Condensed"/>
                <a:cs typeface="Barlow Semi Condensed"/>
                <a:sym typeface="Barlow Semi Condensed"/>
              </a:rPr>
              <a:t> behavior</a:t>
            </a:r>
            <a:r>
              <a:rPr lang="en" sz="1700">
                <a:solidFill>
                  <a:schemeClr val="dk2"/>
                </a:solidFill>
              </a:rPr>
              <a:t>.</a:t>
            </a:r>
            <a:endParaRPr sz="1700">
              <a:solidFill>
                <a:schemeClr val="dk2"/>
              </a:solidFill>
            </a:endParaRPr>
          </a:p>
          <a:p>
            <a:pPr indent="0" lvl="0" marL="0" rtl="0" algn="just">
              <a:spcBef>
                <a:spcPts val="0"/>
              </a:spcBef>
              <a:spcAft>
                <a:spcPts val="0"/>
              </a:spcAft>
              <a:buNone/>
            </a:pPr>
            <a:r>
              <a:t/>
            </a:r>
            <a:endParaRPr sz="1700">
              <a:solidFill>
                <a:schemeClr val="dk2"/>
              </a:solidFill>
            </a:endParaRPr>
          </a:p>
          <a:p>
            <a:pPr indent="0" lvl="0" marL="0" rtl="0" algn="just">
              <a:spcBef>
                <a:spcPts val="0"/>
              </a:spcBef>
              <a:spcAft>
                <a:spcPts val="0"/>
              </a:spcAft>
              <a:buNone/>
            </a:pPr>
            <a:r>
              <a:rPr lang="en" sz="1700">
                <a:solidFill>
                  <a:schemeClr val="dk2"/>
                </a:solidFill>
              </a:rPr>
              <a:t>The function takes a configuration object as its argument, which can include the root component definition, as well as global options and plugins.</a:t>
            </a:r>
            <a:endParaRPr sz="1700">
              <a:solidFill>
                <a:schemeClr val="dk2"/>
              </a:solidFill>
            </a:endParaRPr>
          </a:p>
          <a:p>
            <a:pPr indent="0" lvl="0" marL="0" rtl="0" algn="just">
              <a:spcBef>
                <a:spcPts val="0"/>
              </a:spcBef>
              <a:spcAft>
                <a:spcPts val="0"/>
              </a:spcAft>
              <a:buNone/>
            </a:pPr>
            <a:r>
              <a:t/>
            </a:r>
            <a:endParaRPr sz="1700">
              <a:solidFill>
                <a:schemeClr val="dk2"/>
              </a:solidFill>
            </a:endParaRPr>
          </a:p>
          <a:p>
            <a:pPr indent="0" lvl="0" marL="0" rtl="0" algn="just">
              <a:spcBef>
                <a:spcPts val="0"/>
              </a:spcBef>
              <a:spcAft>
                <a:spcPts val="0"/>
              </a:spcAft>
              <a:buNone/>
            </a:pPr>
            <a:r>
              <a:rPr lang="en" sz="2200">
                <a:solidFill>
                  <a:schemeClr val="accent6"/>
                </a:solidFill>
              </a:rPr>
              <a:t>…..</a:t>
            </a:r>
            <a:endParaRPr sz="2200">
              <a:solidFill>
                <a:schemeClr val="accent6"/>
              </a:solidFill>
            </a:endParaRPr>
          </a:p>
          <a:p>
            <a:pPr indent="0" lvl="0" marL="0" rtl="0" algn="just">
              <a:spcBef>
                <a:spcPts val="0"/>
              </a:spcBef>
              <a:spcAft>
                <a:spcPts val="0"/>
              </a:spcAft>
              <a:buNone/>
            </a:pPr>
            <a:r>
              <a:t/>
            </a:r>
            <a:endParaRPr sz="2100">
              <a:solidFill>
                <a:schemeClr val="dk2"/>
              </a:solidFill>
            </a:endParaRPr>
          </a:p>
          <a:p>
            <a:pPr indent="0" lvl="0" marL="0" rtl="0" algn="just">
              <a:spcBef>
                <a:spcPts val="0"/>
              </a:spcBef>
              <a:spcAft>
                <a:spcPts val="0"/>
              </a:spcAft>
              <a:buNone/>
            </a:pPr>
            <a:r>
              <a:rPr lang="en" sz="1700">
                <a:solidFill>
                  <a:schemeClr val="dk2"/>
                </a:solidFill>
              </a:rPr>
              <a:t>When creating a Vue instance, it doesn’t know automatically known which HTML element to manage. You can </a:t>
            </a:r>
            <a:r>
              <a:rPr lang="en" sz="1700">
                <a:solidFill>
                  <a:schemeClr val="dk2"/>
                </a:solidFill>
              </a:rPr>
              <a:t>specify</a:t>
            </a:r>
            <a:r>
              <a:rPr lang="en" sz="1700">
                <a:solidFill>
                  <a:schemeClr val="dk2"/>
                </a:solidFill>
              </a:rPr>
              <a:t> this using the </a:t>
            </a:r>
            <a:r>
              <a:rPr b="1" lang="en" sz="1700">
                <a:latin typeface="Barlow Semi Condensed"/>
                <a:ea typeface="Barlow Semi Condensed"/>
                <a:cs typeface="Barlow Semi Condensed"/>
                <a:sym typeface="Barlow Semi Condensed"/>
              </a:rPr>
              <a:t>mount() </a:t>
            </a:r>
            <a:r>
              <a:rPr lang="en" sz="1700">
                <a:solidFill>
                  <a:schemeClr val="dk2"/>
                </a:solidFill>
              </a:rPr>
              <a:t>method. Without this method, the Vue instance will </a:t>
            </a:r>
            <a:r>
              <a:rPr b="1" lang="en" sz="1700">
                <a:solidFill>
                  <a:schemeClr val="dk2"/>
                </a:solidFill>
                <a:latin typeface="Barlow Semi Condensed"/>
                <a:ea typeface="Barlow Semi Condensed"/>
                <a:cs typeface="Barlow Semi Condensed"/>
                <a:sym typeface="Barlow Semi Condensed"/>
              </a:rPr>
              <a:t>NOT</a:t>
            </a:r>
            <a:r>
              <a:rPr lang="en" sz="1700">
                <a:solidFill>
                  <a:schemeClr val="dk2"/>
                </a:solidFill>
              </a:rPr>
              <a:t> be able to to attach to the DOM element and make changes to it.</a:t>
            </a:r>
            <a:endParaRPr sz="1700">
              <a:solidFill>
                <a:schemeClr val="dk2"/>
              </a:solidFill>
            </a:endParaRPr>
          </a:p>
          <a:p>
            <a:pPr indent="0" lvl="0" marL="0" rtl="0" algn="just">
              <a:spcBef>
                <a:spcPts val="0"/>
              </a:spcBef>
              <a:spcAft>
                <a:spcPts val="0"/>
              </a:spcAft>
              <a:buNone/>
            </a:pPr>
            <a:r>
              <a:t/>
            </a:r>
            <a:endParaRPr sz="17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0" name="Shape 2470"/>
        <p:cNvGrpSpPr/>
        <p:nvPr/>
      </p:nvGrpSpPr>
      <p:grpSpPr>
        <a:xfrm>
          <a:off x="0" y="0"/>
          <a:ext cx="0" cy="0"/>
          <a:chOff x="0" y="0"/>
          <a:chExt cx="0" cy="0"/>
        </a:xfrm>
      </p:grpSpPr>
      <p:sp>
        <p:nvSpPr>
          <p:cNvPr id="2471" name="Google Shape;2471;p47"/>
          <p:cNvSpPr txBox="1"/>
          <p:nvPr>
            <p:ph idx="4294967295" type="title"/>
          </p:nvPr>
        </p:nvSpPr>
        <p:spPr>
          <a:xfrm>
            <a:off x="1169025" y="187525"/>
            <a:ext cx="3705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Instance</a:t>
            </a:r>
            <a:endParaRPr/>
          </a:p>
        </p:txBody>
      </p:sp>
      <p:pic>
        <p:nvPicPr>
          <p:cNvPr id="2472" name="Google Shape;2472;p47"/>
          <p:cNvPicPr preferRelativeResize="0"/>
          <p:nvPr/>
        </p:nvPicPr>
        <p:blipFill>
          <a:blip r:embed="rId3">
            <a:alphaModFix/>
          </a:blip>
          <a:stretch>
            <a:fillRect/>
          </a:stretch>
        </p:blipFill>
        <p:spPr>
          <a:xfrm>
            <a:off x="1352838" y="1119765"/>
            <a:ext cx="6438325" cy="3115586"/>
          </a:xfrm>
          <a:prstGeom prst="rect">
            <a:avLst/>
          </a:prstGeom>
          <a:noFill/>
          <a:ln cap="flat" cmpd="sng" w="76200">
            <a:solidFill>
              <a:schemeClr val="accent1"/>
            </a:solidFill>
            <a:prstDash val="solid"/>
            <a:round/>
            <a:headEnd len="sm" w="sm" type="none"/>
            <a:tailEnd len="sm" w="sm" type="none"/>
          </a:ln>
        </p:spPr>
      </p:pic>
      <p:sp>
        <p:nvSpPr>
          <p:cNvPr id="2473" name="Google Shape;2473;p47"/>
          <p:cNvSpPr/>
          <p:nvPr/>
        </p:nvSpPr>
        <p:spPr>
          <a:xfrm>
            <a:off x="3276975" y="2768650"/>
            <a:ext cx="1004700" cy="2511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7"/>
          <p:cNvSpPr/>
          <p:nvPr/>
        </p:nvSpPr>
        <p:spPr>
          <a:xfrm>
            <a:off x="1741675" y="3692875"/>
            <a:ext cx="1796400" cy="303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7"/>
          <p:cNvSpPr txBox="1"/>
          <p:nvPr/>
        </p:nvSpPr>
        <p:spPr>
          <a:xfrm>
            <a:off x="1169025" y="4312875"/>
            <a:ext cx="444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2"/>
                </a:solidFill>
              </a:rPr>
              <a:t>This is inside body tag in an index.html file</a:t>
            </a:r>
            <a:endParaRPr i="1" sz="1500">
              <a:solidFill>
                <a:schemeClr val="dk2"/>
              </a:solidFill>
            </a:endParaRPr>
          </a:p>
        </p:txBody>
      </p:sp>
      <p:cxnSp>
        <p:nvCxnSpPr>
          <p:cNvPr id="2476" name="Google Shape;2476;p47"/>
          <p:cNvCxnSpPr/>
          <p:nvPr/>
        </p:nvCxnSpPr>
        <p:spPr>
          <a:xfrm flipH="1">
            <a:off x="3116350" y="2236225"/>
            <a:ext cx="110400" cy="462000"/>
          </a:xfrm>
          <a:prstGeom prst="straightConnector1">
            <a:avLst/>
          </a:prstGeom>
          <a:noFill/>
          <a:ln cap="flat" cmpd="sng" w="28575">
            <a:solidFill>
              <a:schemeClr val="lt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 name="Shape 2480"/>
        <p:cNvGrpSpPr/>
        <p:nvPr/>
      </p:nvGrpSpPr>
      <p:grpSpPr>
        <a:xfrm>
          <a:off x="0" y="0"/>
          <a:ext cx="0" cy="0"/>
          <a:chOff x="0" y="0"/>
          <a:chExt cx="0" cy="0"/>
        </a:xfrm>
      </p:grpSpPr>
      <p:sp>
        <p:nvSpPr>
          <p:cNvPr id="2481" name="Google Shape;2481;p48"/>
          <p:cNvSpPr txBox="1"/>
          <p:nvPr>
            <p:ph idx="4294967295" type="title"/>
          </p:nvPr>
        </p:nvSpPr>
        <p:spPr>
          <a:xfrm>
            <a:off x="1169025" y="187525"/>
            <a:ext cx="3705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Instance</a:t>
            </a:r>
            <a:endParaRPr/>
          </a:p>
        </p:txBody>
      </p:sp>
      <p:sp>
        <p:nvSpPr>
          <p:cNvPr id="2482" name="Google Shape;2482;p48"/>
          <p:cNvSpPr txBox="1"/>
          <p:nvPr/>
        </p:nvSpPr>
        <p:spPr>
          <a:xfrm>
            <a:off x="1169025" y="1329475"/>
            <a:ext cx="66525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 root component is the top-level component in a Vue </a:t>
            </a:r>
            <a:r>
              <a:rPr lang="en" sz="1700">
                <a:solidFill>
                  <a:schemeClr val="dk2"/>
                </a:solidFill>
                <a:latin typeface="Barlow Semi Condensed Medium"/>
                <a:ea typeface="Barlow Semi Condensed Medium"/>
                <a:cs typeface="Barlow Semi Condensed Medium"/>
                <a:sym typeface="Barlow Semi Condensed Medium"/>
              </a:rPr>
              <a:t>application</a:t>
            </a:r>
            <a:r>
              <a:rPr lang="en" sz="1700">
                <a:solidFill>
                  <a:schemeClr val="dk2"/>
                </a:solidFill>
                <a:latin typeface="Barlow Semi Condensed Medium"/>
                <a:ea typeface="Barlow Semi Condensed Medium"/>
                <a:cs typeface="Barlow Semi Condensed Medium"/>
                <a:sym typeface="Barlow Semi Condensed Medium"/>
              </a:rPr>
              <a:t> component </a:t>
            </a:r>
            <a:r>
              <a:rPr b="1" lang="en" sz="1700">
                <a:solidFill>
                  <a:schemeClr val="accent1"/>
                </a:solidFill>
                <a:latin typeface="Barlow Semi Condensed"/>
                <a:ea typeface="Barlow Semi Condensed"/>
                <a:cs typeface="Barlow Semi Condensed"/>
                <a:sym typeface="Barlow Semi Condensed"/>
              </a:rPr>
              <a:t>hierarchy</a:t>
            </a:r>
            <a:r>
              <a:rPr lang="en" sz="1700">
                <a:solidFill>
                  <a:schemeClr val="dk2"/>
                </a:solidFill>
                <a:latin typeface="Barlow Semi Condensed Medium"/>
                <a:ea typeface="Barlow Semi Condensed Medium"/>
                <a:cs typeface="Barlow Semi Condensed Medium"/>
                <a:sym typeface="Barlow Semi Condensed Medium"/>
              </a:rPr>
              <a:t>. It is the parent component that all other components are nested within, and it is created and mounted when the Vue instance is initialized.</a:t>
            </a:r>
            <a:endParaRPr/>
          </a:p>
        </p:txBody>
      </p:sp>
      <p:sp>
        <p:nvSpPr>
          <p:cNvPr id="2483" name="Google Shape;2483;p48"/>
          <p:cNvSpPr txBox="1"/>
          <p:nvPr>
            <p:ph idx="4294967295" type="title"/>
          </p:nvPr>
        </p:nvSpPr>
        <p:spPr>
          <a:xfrm>
            <a:off x="1169025" y="833850"/>
            <a:ext cx="3705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What is the root component?</a:t>
            </a:r>
            <a:endParaRPr b="1" sz="2000">
              <a:latin typeface="Barlow Semi Condensed"/>
              <a:ea typeface="Barlow Semi Condensed"/>
              <a:cs typeface="Barlow Semi Condensed"/>
              <a:sym typeface="Barlow Semi Condensed"/>
            </a:endParaRPr>
          </a:p>
        </p:txBody>
      </p:sp>
      <p:pic>
        <p:nvPicPr>
          <p:cNvPr id="2484" name="Google Shape;2484;p48"/>
          <p:cNvPicPr preferRelativeResize="0"/>
          <p:nvPr/>
        </p:nvPicPr>
        <p:blipFill>
          <a:blip r:embed="rId3">
            <a:alphaModFix/>
          </a:blip>
          <a:stretch>
            <a:fillRect/>
          </a:stretch>
        </p:blipFill>
        <p:spPr>
          <a:xfrm>
            <a:off x="2083900" y="2880975"/>
            <a:ext cx="2310850" cy="1766550"/>
          </a:xfrm>
          <a:prstGeom prst="rect">
            <a:avLst/>
          </a:prstGeom>
          <a:noFill/>
          <a:ln cap="flat" cmpd="sng" w="38100">
            <a:solidFill>
              <a:schemeClr val="accent1"/>
            </a:solidFill>
            <a:prstDash val="solid"/>
            <a:round/>
            <a:headEnd len="sm" w="sm" type="none"/>
            <a:tailEnd len="sm" w="sm" type="none"/>
          </a:ln>
        </p:spPr>
      </p:pic>
      <p:sp>
        <p:nvSpPr>
          <p:cNvPr id="2485" name="Google Shape;2485;p48"/>
          <p:cNvSpPr/>
          <p:nvPr/>
        </p:nvSpPr>
        <p:spPr>
          <a:xfrm>
            <a:off x="4860200" y="2832650"/>
            <a:ext cx="2199900" cy="1285800"/>
          </a:xfrm>
          <a:prstGeom prst="cloudCallout">
            <a:avLst>
              <a:gd fmla="val -55482" name="adj1"/>
              <a:gd fmla="val 6365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solidFill>
                  <a:schemeClr val="dk2"/>
                </a:solidFill>
              </a:rPr>
              <a:t>Single File Components (SFC)</a:t>
            </a:r>
            <a:endParaRPr i="1">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9" name="Shape 2489"/>
        <p:cNvGrpSpPr/>
        <p:nvPr/>
      </p:nvGrpSpPr>
      <p:grpSpPr>
        <a:xfrm>
          <a:off x="0" y="0"/>
          <a:ext cx="0" cy="0"/>
          <a:chOff x="0" y="0"/>
          <a:chExt cx="0" cy="0"/>
        </a:xfrm>
      </p:grpSpPr>
      <p:sp>
        <p:nvSpPr>
          <p:cNvPr id="2490" name="Google Shape;2490;p49"/>
          <p:cNvSpPr txBox="1"/>
          <p:nvPr>
            <p:ph idx="4294967295" type="title"/>
          </p:nvPr>
        </p:nvSpPr>
        <p:spPr>
          <a:xfrm>
            <a:off x="1169025" y="187525"/>
            <a:ext cx="37053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Instance</a:t>
            </a:r>
            <a:endParaRPr/>
          </a:p>
        </p:txBody>
      </p:sp>
      <p:pic>
        <p:nvPicPr>
          <p:cNvPr id="2491" name="Google Shape;2491;p49"/>
          <p:cNvPicPr preferRelativeResize="0"/>
          <p:nvPr/>
        </p:nvPicPr>
        <p:blipFill>
          <a:blip r:embed="rId3">
            <a:alphaModFix/>
          </a:blip>
          <a:stretch>
            <a:fillRect/>
          </a:stretch>
        </p:blipFill>
        <p:spPr>
          <a:xfrm>
            <a:off x="1170912" y="1076625"/>
            <a:ext cx="4211194" cy="1524896"/>
          </a:xfrm>
          <a:prstGeom prst="rect">
            <a:avLst/>
          </a:prstGeom>
          <a:noFill/>
          <a:ln cap="flat" cmpd="sng" w="38100">
            <a:solidFill>
              <a:schemeClr val="accent1"/>
            </a:solidFill>
            <a:prstDash val="solid"/>
            <a:round/>
            <a:headEnd len="sm" w="sm" type="none"/>
            <a:tailEnd len="sm" w="sm" type="none"/>
          </a:ln>
        </p:spPr>
      </p:pic>
      <p:cxnSp>
        <p:nvCxnSpPr>
          <p:cNvPr id="2492" name="Google Shape;2492;p49"/>
          <p:cNvCxnSpPr/>
          <p:nvPr/>
        </p:nvCxnSpPr>
        <p:spPr>
          <a:xfrm>
            <a:off x="4201677" y="1408978"/>
            <a:ext cx="1516500" cy="0"/>
          </a:xfrm>
          <a:prstGeom prst="straightConnector1">
            <a:avLst/>
          </a:prstGeom>
          <a:noFill/>
          <a:ln cap="flat" cmpd="sng" w="28575">
            <a:solidFill>
              <a:schemeClr val="accent1"/>
            </a:solidFill>
            <a:prstDash val="solid"/>
            <a:round/>
            <a:headEnd len="med" w="med" type="none"/>
            <a:tailEnd len="med" w="med" type="triangle"/>
          </a:ln>
        </p:spPr>
      </p:cxnSp>
      <p:sp>
        <p:nvSpPr>
          <p:cNvPr id="2493" name="Google Shape;2493;p49"/>
          <p:cNvSpPr txBox="1"/>
          <p:nvPr/>
        </p:nvSpPr>
        <p:spPr>
          <a:xfrm>
            <a:off x="5826650" y="1167975"/>
            <a:ext cx="230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Barlow Semi Condensed Medium"/>
                <a:ea typeface="Barlow Semi Condensed Medium"/>
                <a:cs typeface="Barlow Semi Condensed Medium"/>
                <a:sym typeface="Barlow Semi Condensed Medium"/>
              </a:rPr>
              <a:t>We are able to import the </a:t>
            </a:r>
            <a:r>
              <a:rPr b="1" lang="en" sz="1500">
                <a:solidFill>
                  <a:schemeClr val="dk2"/>
                </a:solidFill>
                <a:latin typeface="Barlow Semi Condensed"/>
                <a:ea typeface="Barlow Semi Condensed"/>
                <a:cs typeface="Barlow Semi Condensed"/>
                <a:sym typeface="Barlow Semi Condensed"/>
              </a:rPr>
              <a:t>createApp()</a:t>
            </a:r>
            <a:r>
              <a:rPr lang="en" sz="1500">
                <a:solidFill>
                  <a:schemeClr val="dk2"/>
                </a:solidFill>
                <a:latin typeface="Barlow Semi Condensed Medium"/>
                <a:ea typeface="Barlow Semi Condensed Medium"/>
                <a:cs typeface="Barlow Semi Condensed Medium"/>
                <a:sym typeface="Barlow Semi Condensed Medium"/>
              </a:rPr>
              <a:t> from the vue library and a </a:t>
            </a:r>
            <a:r>
              <a:rPr b="1" lang="en" sz="1500">
                <a:solidFill>
                  <a:schemeClr val="dk2"/>
                </a:solidFill>
                <a:latin typeface="Barlow Semi Condensed"/>
                <a:ea typeface="Barlow Semi Condensed"/>
                <a:cs typeface="Barlow Semi Condensed"/>
                <a:sym typeface="Barlow Semi Condensed"/>
              </a:rPr>
              <a:t>root componen</a:t>
            </a:r>
            <a:r>
              <a:rPr lang="en" sz="1500">
                <a:solidFill>
                  <a:schemeClr val="dk2"/>
                </a:solidFill>
                <a:latin typeface="Barlow Semi Condensed Medium"/>
                <a:ea typeface="Barlow Semi Condensed Medium"/>
                <a:cs typeface="Barlow Semi Condensed Medium"/>
                <a:sym typeface="Barlow Semi Condensed Medium"/>
              </a:rPr>
              <a:t>t (App.vue).</a:t>
            </a:r>
            <a:endParaRPr sz="1200"/>
          </a:p>
        </p:txBody>
      </p:sp>
      <p:cxnSp>
        <p:nvCxnSpPr>
          <p:cNvPr id="2494" name="Google Shape;2494;p49"/>
          <p:cNvCxnSpPr/>
          <p:nvPr/>
        </p:nvCxnSpPr>
        <p:spPr>
          <a:xfrm flipH="1" rot="10800000">
            <a:off x="3642217" y="1408734"/>
            <a:ext cx="2076000" cy="626700"/>
          </a:xfrm>
          <a:prstGeom prst="straightConnector1">
            <a:avLst/>
          </a:prstGeom>
          <a:noFill/>
          <a:ln cap="flat" cmpd="sng" w="28575">
            <a:solidFill>
              <a:schemeClr val="accent1"/>
            </a:solidFill>
            <a:prstDash val="solid"/>
            <a:round/>
            <a:headEnd len="med" w="med" type="none"/>
            <a:tailEnd len="med" w="med" type="triangle"/>
          </a:ln>
        </p:spPr>
      </p:cxnSp>
      <p:sp>
        <p:nvSpPr>
          <p:cNvPr id="2495" name="Google Shape;2495;p49"/>
          <p:cNvSpPr txBox="1"/>
          <p:nvPr/>
        </p:nvSpPr>
        <p:spPr>
          <a:xfrm>
            <a:off x="1023325" y="2601521"/>
            <a:ext cx="450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dk2"/>
                </a:solidFill>
              </a:rPr>
              <a:t>This is inside the main.js file</a:t>
            </a:r>
            <a:endParaRPr i="1" sz="1500">
              <a:solidFill>
                <a:schemeClr val="dk2"/>
              </a:solidFill>
            </a:endParaRPr>
          </a:p>
        </p:txBody>
      </p:sp>
      <p:pic>
        <p:nvPicPr>
          <p:cNvPr id="2496" name="Google Shape;2496;p49"/>
          <p:cNvPicPr preferRelativeResize="0"/>
          <p:nvPr/>
        </p:nvPicPr>
        <p:blipFill>
          <a:blip r:embed="rId4">
            <a:alphaModFix/>
          </a:blip>
          <a:stretch>
            <a:fillRect/>
          </a:stretch>
        </p:blipFill>
        <p:spPr>
          <a:xfrm>
            <a:off x="3336850" y="3328449"/>
            <a:ext cx="2470299" cy="13881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50"/>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02" name="Google Shape;2502;p50"/>
          <p:cNvSpPr txBox="1"/>
          <p:nvPr/>
        </p:nvSpPr>
        <p:spPr>
          <a:xfrm>
            <a:off x="1169025" y="881525"/>
            <a:ext cx="67692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In Vue.js, components are </a:t>
            </a:r>
            <a:r>
              <a:rPr lang="en" sz="1700">
                <a:solidFill>
                  <a:schemeClr val="dk2"/>
                </a:solidFill>
                <a:latin typeface="Barlow Semi Condensed Medium"/>
                <a:ea typeface="Barlow Semi Condensed Medium"/>
                <a:cs typeface="Barlow Semi Condensed Medium"/>
                <a:sym typeface="Barlow Semi Condensed Medium"/>
              </a:rPr>
              <a:t>reusable, self-contained modules that encapsulate </a:t>
            </a:r>
            <a:r>
              <a:rPr b="1" lang="en" sz="1700">
                <a:solidFill>
                  <a:schemeClr val="dk2"/>
                </a:solidFill>
                <a:latin typeface="Barlow Semi Condensed"/>
                <a:ea typeface="Barlow Semi Condensed"/>
                <a:cs typeface="Barlow Semi Condensed"/>
                <a:sym typeface="Barlow Semi Condensed"/>
              </a:rPr>
              <a:t>HTML</a:t>
            </a:r>
            <a:r>
              <a:rPr lang="en" sz="1700">
                <a:solidFill>
                  <a:schemeClr val="dk2"/>
                </a:solidFill>
                <a:latin typeface="Barlow Semi Condensed Medium"/>
                <a:ea typeface="Barlow Semi Condensed Medium"/>
                <a:cs typeface="Barlow Semi Condensed Medium"/>
                <a:sym typeface="Barlow Semi Condensed Medium"/>
              </a:rPr>
              <a:t>, </a:t>
            </a:r>
            <a:r>
              <a:rPr b="1" lang="en" sz="1700">
                <a:solidFill>
                  <a:schemeClr val="dk2"/>
                </a:solidFill>
                <a:latin typeface="Barlow Semi Condensed"/>
                <a:ea typeface="Barlow Semi Condensed"/>
                <a:cs typeface="Barlow Semi Condensed"/>
                <a:sym typeface="Barlow Semi Condensed"/>
              </a:rPr>
              <a:t>CSS </a:t>
            </a:r>
            <a:r>
              <a:rPr lang="en" sz="1700">
                <a:solidFill>
                  <a:schemeClr val="dk2"/>
                </a:solidFill>
                <a:latin typeface="Barlow Semi Condensed Medium"/>
                <a:ea typeface="Barlow Semi Condensed Medium"/>
                <a:cs typeface="Barlow Semi Condensed Medium"/>
                <a:sym typeface="Barlow Semi Condensed Medium"/>
              </a:rPr>
              <a:t>and </a:t>
            </a:r>
            <a:r>
              <a:rPr b="1" lang="en" sz="1700">
                <a:solidFill>
                  <a:schemeClr val="dk2"/>
                </a:solidFill>
                <a:latin typeface="Barlow Semi Condensed"/>
                <a:ea typeface="Barlow Semi Condensed"/>
                <a:cs typeface="Barlow Semi Condensed"/>
                <a:sym typeface="Barlow Semi Condensed"/>
              </a:rPr>
              <a:t>JavaScript </a:t>
            </a:r>
            <a:r>
              <a:rPr lang="en" sz="1700">
                <a:solidFill>
                  <a:schemeClr val="dk2"/>
                </a:solidFill>
                <a:latin typeface="Barlow Semi Condensed Medium"/>
                <a:ea typeface="Barlow Semi Condensed Medium"/>
                <a:cs typeface="Barlow Semi Condensed Medium"/>
                <a:sym typeface="Barlow Semi Condensed Medium"/>
              </a:rPr>
              <a:t>logic. This is a fundamental concept in Vue.js and are essential to building complex user interfaces.</a:t>
            </a:r>
            <a:endParaRPr/>
          </a:p>
        </p:txBody>
      </p:sp>
      <p:sp>
        <p:nvSpPr>
          <p:cNvPr id="2503" name="Google Shape;2503;p50"/>
          <p:cNvSpPr txBox="1"/>
          <p:nvPr>
            <p:ph idx="4294967295" type="title"/>
          </p:nvPr>
        </p:nvSpPr>
        <p:spPr>
          <a:xfrm>
            <a:off x="1169025" y="1969125"/>
            <a:ext cx="5011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How do you define/create a component</a:t>
            </a:r>
            <a:r>
              <a:rPr b="1" lang="en" sz="2000">
                <a:latin typeface="Barlow Semi Condensed"/>
                <a:ea typeface="Barlow Semi Condensed"/>
                <a:cs typeface="Barlow Semi Condensed"/>
                <a:sym typeface="Barlow Semi Condensed"/>
              </a:rPr>
              <a:t>?</a:t>
            </a:r>
            <a:endParaRPr b="1" sz="2000">
              <a:latin typeface="Barlow Semi Condensed"/>
              <a:ea typeface="Barlow Semi Condensed"/>
              <a:cs typeface="Barlow Semi Condensed"/>
              <a:sym typeface="Barlow Semi Condensed"/>
            </a:endParaRPr>
          </a:p>
        </p:txBody>
      </p:sp>
      <p:sp>
        <p:nvSpPr>
          <p:cNvPr id="2504" name="Google Shape;2504;p50"/>
          <p:cNvSpPr txBox="1"/>
          <p:nvPr/>
        </p:nvSpPr>
        <p:spPr>
          <a:xfrm>
            <a:off x="1169025" y="2621175"/>
            <a:ext cx="44988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We typically define each Vue component in a dedicated component folder, with files that has the</a:t>
            </a:r>
            <a:r>
              <a:rPr b="1" lang="en" sz="1700">
                <a:solidFill>
                  <a:schemeClr val="dk2"/>
                </a:solidFill>
                <a:latin typeface="Barlow Semi Condensed"/>
                <a:ea typeface="Barlow Semi Condensed"/>
                <a:cs typeface="Barlow Semi Condensed"/>
                <a:sym typeface="Barlow Semi Condensed"/>
              </a:rPr>
              <a:t> </a:t>
            </a:r>
            <a:r>
              <a:rPr b="1" lang="en" sz="1700">
                <a:solidFill>
                  <a:schemeClr val="accent1"/>
                </a:solidFill>
                <a:latin typeface="Barlow Semi Condensed"/>
                <a:ea typeface="Barlow Semi Condensed"/>
                <a:cs typeface="Barlow Semi Condensed"/>
                <a:sym typeface="Barlow Semi Condensed"/>
              </a:rPr>
              <a:t>.vue</a:t>
            </a:r>
            <a:r>
              <a:rPr lang="en" sz="1700">
                <a:solidFill>
                  <a:schemeClr val="dk2"/>
                </a:solidFill>
                <a:latin typeface="Barlow Semi Condensed Medium"/>
                <a:ea typeface="Barlow Semi Condensed Medium"/>
                <a:cs typeface="Barlow Semi Condensed Medium"/>
                <a:sym typeface="Barlow Semi Condensed Medium"/>
              </a:rPr>
              <a:t> extension.</a:t>
            </a:r>
            <a:endParaRPr/>
          </a:p>
        </p:txBody>
      </p:sp>
      <p:pic>
        <p:nvPicPr>
          <p:cNvPr id="2505" name="Google Shape;2505;p50"/>
          <p:cNvPicPr preferRelativeResize="0"/>
          <p:nvPr/>
        </p:nvPicPr>
        <p:blipFill>
          <a:blip r:embed="rId3">
            <a:alphaModFix/>
          </a:blip>
          <a:stretch>
            <a:fillRect/>
          </a:stretch>
        </p:blipFill>
        <p:spPr>
          <a:xfrm>
            <a:off x="1490500" y="4205788"/>
            <a:ext cx="1685925" cy="333375"/>
          </a:xfrm>
          <a:prstGeom prst="rect">
            <a:avLst/>
          </a:prstGeom>
          <a:noFill/>
          <a:ln cap="flat" cmpd="sng" w="28575">
            <a:solidFill>
              <a:schemeClr val="accent1"/>
            </a:solidFill>
            <a:prstDash val="solid"/>
            <a:round/>
            <a:headEnd len="sm" w="sm" type="none"/>
            <a:tailEnd len="sm" w="sm" type="none"/>
          </a:ln>
        </p:spPr>
      </p:pic>
      <p:cxnSp>
        <p:nvCxnSpPr>
          <p:cNvPr id="2506" name="Google Shape;2506;p50"/>
          <p:cNvCxnSpPr/>
          <p:nvPr/>
        </p:nvCxnSpPr>
        <p:spPr>
          <a:xfrm>
            <a:off x="1589250" y="3562275"/>
            <a:ext cx="572700" cy="452100"/>
          </a:xfrm>
          <a:prstGeom prst="straightConnector1">
            <a:avLst/>
          </a:prstGeom>
          <a:noFill/>
          <a:ln cap="flat" cmpd="sng" w="28575">
            <a:solidFill>
              <a:schemeClr val="accent1"/>
            </a:solidFill>
            <a:prstDash val="solid"/>
            <a:round/>
            <a:headEnd len="med" w="med" type="none"/>
            <a:tailEnd len="med" w="med" type="triangle"/>
          </a:ln>
        </p:spPr>
      </p:cxnSp>
      <p:pic>
        <p:nvPicPr>
          <p:cNvPr id="2507" name="Google Shape;2507;p50"/>
          <p:cNvPicPr preferRelativeResize="0"/>
          <p:nvPr/>
        </p:nvPicPr>
        <p:blipFill>
          <a:blip r:embed="rId4">
            <a:alphaModFix/>
          </a:blip>
          <a:stretch>
            <a:fillRect/>
          </a:stretch>
        </p:blipFill>
        <p:spPr>
          <a:xfrm>
            <a:off x="6010575" y="2843950"/>
            <a:ext cx="2208950" cy="1641350"/>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51"/>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13" name="Google Shape;2513;p51"/>
          <p:cNvSpPr txBox="1"/>
          <p:nvPr>
            <p:ph idx="4294967295" type="title"/>
          </p:nvPr>
        </p:nvSpPr>
        <p:spPr>
          <a:xfrm>
            <a:off x="1169025" y="833850"/>
            <a:ext cx="11436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Template</a:t>
            </a:r>
            <a:endParaRPr b="1" sz="2000">
              <a:latin typeface="Barlow Semi Condensed"/>
              <a:ea typeface="Barlow Semi Condensed"/>
              <a:cs typeface="Barlow Semi Condensed"/>
              <a:sym typeface="Barlow Semi Condensed"/>
            </a:endParaRPr>
          </a:p>
        </p:txBody>
      </p:sp>
      <p:sp>
        <p:nvSpPr>
          <p:cNvPr id="2514" name="Google Shape;2514;p51"/>
          <p:cNvSpPr txBox="1"/>
          <p:nvPr/>
        </p:nvSpPr>
        <p:spPr>
          <a:xfrm>
            <a:off x="1239350" y="1283375"/>
            <a:ext cx="67692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is where you define the HTML structure of the component. It contains the markup and directives that control how the component is rendered.</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section can include plain HTML, as well as Vue.js directives that allow to bind data and dynamically update the component based on changes to that data.</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515" name="Google Shape;2515;p51"/>
          <p:cNvPicPr preferRelativeResize="0"/>
          <p:nvPr/>
        </p:nvPicPr>
        <p:blipFill>
          <a:blip r:embed="rId3">
            <a:alphaModFix/>
          </a:blip>
          <a:stretch>
            <a:fillRect/>
          </a:stretch>
        </p:blipFill>
        <p:spPr>
          <a:xfrm>
            <a:off x="1309675" y="3278550"/>
            <a:ext cx="3200400" cy="1304925"/>
          </a:xfrm>
          <a:prstGeom prst="rect">
            <a:avLst/>
          </a:prstGeom>
          <a:noFill/>
          <a:ln cap="flat" cmpd="sng" w="38100">
            <a:solidFill>
              <a:schemeClr val="accent1"/>
            </a:solidFill>
            <a:prstDash val="solid"/>
            <a:round/>
            <a:headEnd len="sm" w="sm" type="none"/>
            <a:tailEnd len="sm" w="sm" type="none"/>
          </a:ln>
        </p:spPr>
      </p:pic>
      <p:sp>
        <p:nvSpPr>
          <p:cNvPr id="2516" name="Google Shape;2516;p51"/>
          <p:cNvSpPr txBox="1"/>
          <p:nvPr/>
        </p:nvSpPr>
        <p:spPr>
          <a:xfrm>
            <a:off x="5416725" y="3278550"/>
            <a:ext cx="2722500" cy="110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2"/>
                </a:solidFill>
                <a:latin typeface="Barlow Semi Condensed Medium"/>
                <a:ea typeface="Barlow Semi Condensed Medium"/>
                <a:cs typeface="Barlow Semi Condensed Medium"/>
                <a:sym typeface="Barlow Semi Condensed Medium"/>
              </a:rPr>
              <a:t>“</a:t>
            </a:r>
            <a:r>
              <a:rPr b="1" lang="en" sz="1500">
                <a:solidFill>
                  <a:schemeClr val="dk2"/>
                </a:solidFill>
                <a:latin typeface="Barlow Semi Condensed"/>
                <a:ea typeface="Barlow Semi Condensed"/>
                <a:cs typeface="Barlow Semi Condensed"/>
                <a:sym typeface="Barlow Semi Condensed"/>
              </a:rPr>
              <a:t>{{ }}</a:t>
            </a:r>
            <a:r>
              <a:rPr lang="en" sz="1500">
                <a:solidFill>
                  <a:schemeClr val="dk2"/>
                </a:solidFill>
                <a:latin typeface="Barlow Semi Condensed Medium"/>
                <a:ea typeface="Barlow Semi Condensed Medium"/>
                <a:cs typeface="Barlow Semi Condensed Medium"/>
                <a:sym typeface="Barlow Semi Condensed Medium"/>
              </a:rPr>
              <a:t>” are used for data binding, also known as interpolation. We are defining the “</a:t>
            </a:r>
            <a:r>
              <a:rPr b="1" lang="en" sz="1500">
                <a:solidFill>
                  <a:schemeClr val="dk2"/>
                </a:solidFill>
                <a:latin typeface="Barlow Semi Condensed"/>
                <a:ea typeface="Barlow Semi Condensed"/>
                <a:cs typeface="Barlow Semi Condensed"/>
                <a:sym typeface="Barlow Semi Condensed"/>
              </a:rPr>
              <a:t>title</a:t>
            </a:r>
            <a:r>
              <a:rPr lang="en" sz="1500">
                <a:solidFill>
                  <a:schemeClr val="dk2"/>
                </a:solidFill>
                <a:latin typeface="Barlow Semi Condensed Medium"/>
                <a:ea typeface="Barlow Semi Condensed Medium"/>
                <a:cs typeface="Barlow Semi Condensed Medium"/>
                <a:sym typeface="Barlow Semi Condensed Medium"/>
              </a:rPr>
              <a:t>” property inside the </a:t>
            </a:r>
            <a:r>
              <a:rPr b="1" lang="en" sz="1500">
                <a:solidFill>
                  <a:schemeClr val="dk2"/>
                </a:solidFill>
                <a:latin typeface="Barlow Semi Condensed"/>
                <a:ea typeface="Barlow Semi Condensed"/>
                <a:cs typeface="Barlow Semi Condensed"/>
                <a:sym typeface="Barlow Semi Condensed"/>
              </a:rPr>
              <a:t>&lt;script&gt;&lt;/script&gt;</a:t>
            </a:r>
            <a:r>
              <a:rPr lang="en" sz="1500">
                <a:solidFill>
                  <a:schemeClr val="dk2"/>
                </a:solidFill>
                <a:latin typeface="Barlow Semi Condensed Medium"/>
                <a:ea typeface="Barlow Semi Condensed Medium"/>
                <a:cs typeface="Barlow Semi Condensed Medium"/>
                <a:sym typeface="Barlow Semi Condensed Medium"/>
              </a:rPr>
              <a:t>.</a:t>
            </a:r>
            <a:endParaRPr sz="1500">
              <a:solidFill>
                <a:schemeClr val="dk2"/>
              </a:solidFill>
              <a:latin typeface="Barlow Semi Condensed Medium"/>
              <a:ea typeface="Barlow Semi Condensed Medium"/>
              <a:cs typeface="Barlow Semi Condensed Medium"/>
              <a:sym typeface="Barlow Semi Condensed Medium"/>
            </a:endParaRPr>
          </a:p>
        </p:txBody>
      </p:sp>
      <p:cxnSp>
        <p:nvCxnSpPr>
          <p:cNvPr id="2517" name="Google Shape;2517;p51"/>
          <p:cNvCxnSpPr/>
          <p:nvPr/>
        </p:nvCxnSpPr>
        <p:spPr>
          <a:xfrm>
            <a:off x="4100725" y="3542175"/>
            <a:ext cx="1195500" cy="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34"/>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r>
              <a:rPr lang="en"/>
              <a:t> / Setup</a:t>
            </a:r>
            <a:endParaRPr/>
          </a:p>
        </p:txBody>
      </p:sp>
      <p:sp>
        <p:nvSpPr>
          <p:cNvPr id="1874" name="Google Shape;1874;p34"/>
          <p:cNvSpPr txBox="1"/>
          <p:nvPr>
            <p:ph idx="1" type="subTitle"/>
          </p:nvPr>
        </p:nvSpPr>
        <p:spPr>
          <a:xfrm>
            <a:off x="1237000" y="936475"/>
            <a:ext cx="6990300" cy="25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All content for this course will be accessible through the Github repository. </a:t>
            </a:r>
            <a:r>
              <a:rPr b="1" lang="en" sz="1700">
                <a:solidFill>
                  <a:schemeClr val="dk2"/>
                </a:solidFill>
                <a:latin typeface="Barlow Semi Condensed"/>
                <a:ea typeface="Barlow Semi Condensed"/>
                <a:cs typeface="Barlow Semi Condensed"/>
                <a:sym typeface="Barlow Semi Condensed"/>
              </a:rPr>
              <a:t>Fork </a:t>
            </a:r>
            <a:r>
              <a:rPr lang="en" sz="1700">
                <a:solidFill>
                  <a:schemeClr val="dk2"/>
                </a:solidFill>
              </a:rPr>
              <a:t>and </a:t>
            </a:r>
            <a:r>
              <a:rPr b="1" lang="en" sz="1700">
                <a:solidFill>
                  <a:schemeClr val="dk2"/>
                </a:solidFill>
                <a:latin typeface="Barlow Semi Condensed"/>
                <a:ea typeface="Barlow Semi Condensed"/>
                <a:cs typeface="Barlow Semi Condensed"/>
                <a:sym typeface="Barlow Semi Condensed"/>
              </a:rPr>
              <a:t>Clone </a:t>
            </a:r>
            <a:r>
              <a:rPr lang="en" sz="1700">
                <a:solidFill>
                  <a:schemeClr val="dk2"/>
                </a:solidFill>
              </a:rPr>
              <a:t>the repo to retrieve the starters and documentation for this lesson.</a:t>
            </a:r>
            <a:endParaRPr sz="1700">
              <a:solidFill>
                <a:schemeClr val="dk2"/>
              </a:solidFill>
            </a:endParaRPr>
          </a:p>
          <a:p>
            <a:pPr indent="0" lvl="0" marL="0" rtl="0" algn="just">
              <a:spcBef>
                <a:spcPts val="0"/>
              </a:spcBef>
              <a:spcAft>
                <a:spcPts val="0"/>
              </a:spcAft>
              <a:buNone/>
            </a:pPr>
            <a:r>
              <a:t/>
            </a:r>
            <a:endParaRPr sz="1700">
              <a:solidFill>
                <a:schemeClr val="dk2"/>
              </a:solidFill>
            </a:endParaRPr>
          </a:p>
          <a:p>
            <a:pPr indent="0" lvl="0" marL="0" rtl="0" algn="just">
              <a:spcBef>
                <a:spcPts val="0"/>
              </a:spcBef>
              <a:spcAft>
                <a:spcPts val="0"/>
              </a:spcAft>
              <a:buNone/>
            </a:pPr>
            <a:r>
              <a:rPr lang="en" sz="1700">
                <a:solidFill>
                  <a:schemeClr val="dk2"/>
                </a:solidFill>
              </a:rPr>
              <a:t>Repository Link: </a:t>
            </a:r>
            <a:r>
              <a:rPr lang="en" sz="1700" u="sng">
                <a:solidFill>
                  <a:schemeClr val="hlink"/>
                </a:solidFill>
                <a:hlinkClick r:id="rId3"/>
              </a:rPr>
              <a:t>https://github.com/SamLpt/research-project-sam</a:t>
            </a:r>
            <a:r>
              <a:rPr lang="en" sz="1700">
                <a:solidFill>
                  <a:schemeClr val="dk2"/>
                </a:solidFill>
              </a:rPr>
              <a:t> </a:t>
            </a:r>
            <a:endParaRPr sz="1700">
              <a:solidFill>
                <a:schemeClr val="dk2"/>
              </a:solidFill>
            </a:endParaRPr>
          </a:p>
          <a:p>
            <a:pPr indent="0" lvl="0" marL="457200" rtl="0" algn="just">
              <a:spcBef>
                <a:spcPts val="0"/>
              </a:spcBef>
              <a:spcAft>
                <a:spcPts val="0"/>
              </a:spcAft>
              <a:buNone/>
            </a:pPr>
            <a:r>
              <a:t/>
            </a:r>
            <a:endParaRPr sz="1700">
              <a:solidFill>
                <a:schemeClr val="dk2"/>
              </a:solidFill>
            </a:endParaRPr>
          </a:p>
          <a:p>
            <a:pPr indent="-336550" lvl="0" marL="914400" rtl="0" algn="just">
              <a:spcBef>
                <a:spcPts val="0"/>
              </a:spcBef>
              <a:spcAft>
                <a:spcPts val="0"/>
              </a:spcAft>
              <a:buClr>
                <a:schemeClr val="dk2"/>
              </a:buClr>
              <a:buSzPts val="1700"/>
              <a:buChar char="❏"/>
            </a:pPr>
            <a:r>
              <a:rPr lang="en" sz="1700">
                <a:solidFill>
                  <a:schemeClr val="dk2"/>
                </a:solidFill>
              </a:rPr>
              <a:t>Documentation (Videos, etc…)</a:t>
            </a:r>
            <a:endParaRPr sz="1700">
              <a:solidFill>
                <a:schemeClr val="dk2"/>
              </a:solidFill>
            </a:endParaRPr>
          </a:p>
          <a:p>
            <a:pPr indent="-336550" lvl="0" marL="914400" rtl="0" algn="just">
              <a:spcBef>
                <a:spcPts val="0"/>
              </a:spcBef>
              <a:spcAft>
                <a:spcPts val="0"/>
              </a:spcAft>
              <a:buClr>
                <a:schemeClr val="dk2"/>
              </a:buClr>
              <a:buSzPts val="1700"/>
              <a:buChar char="❏"/>
            </a:pPr>
            <a:r>
              <a:rPr lang="en" sz="1700">
                <a:solidFill>
                  <a:schemeClr val="dk2"/>
                </a:solidFill>
              </a:rPr>
              <a:t>PowerPoint </a:t>
            </a:r>
            <a:r>
              <a:rPr lang="en" sz="1700">
                <a:solidFill>
                  <a:schemeClr val="dk2"/>
                </a:solidFill>
              </a:rPr>
              <a:t>Presentation</a:t>
            </a:r>
            <a:endParaRPr sz="1700">
              <a:solidFill>
                <a:schemeClr val="dk2"/>
              </a:solidFill>
            </a:endParaRPr>
          </a:p>
          <a:p>
            <a:pPr indent="-336550" lvl="0" marL="914400" rtl="0" algn="just">
              <a:spcBef>
                <a:spcPts val="0"/>
              </a:spcBef>
              <a:spcAft>
                <a:spcPts val="0"/>
              </a:spcAft>
              <a:buClr>
                <a:schemeClr val="dk2"/>
              </a:buClr>
              <a:buSzPts val="1700"/>
              <a:buChar char="❏"/>
            </a:pPr>
            <a:r>
              <a:rPr lang="en" sz="1700">
                <a:solidFill>
                  <a:schemeClr val="dk2"/>
                </a:solidFill>
              </a:rPr>
              <a:t>Review Activity Folder (Starter and Instructions)</a:t>
            </a:r>
            <a:endParaRPr sz="1700">
              <a:solidFill>
                <a:schemeClr val="dk2"/>
              </a:solidFill>
            </a:endParaRPr>
          </a:p>
          <a:p>
            <a:pPr indent="-336550" lvl="0" marL="914400" rtl="0" algn="just">
              <a:spcBef>
                <a:spcPts val="0"/>
              </a:spcBef>
              <a:spcAft>
                <a:spcPts val="0"/>
              </a:spcAft>
              <a:buClr>
                <a:schemeClr val="dk2"/>
              </a:buClr>
              <a:buSzPts val="1700"/>
              <a:buChar char="❏"/>
            </a:pPr>
            <a:r>
              <a:rPr lang="en" sz="1700">
                <a:solidFill>
                  <a:schemeClr val="dk2"/>
                </a:solidFill>
              </a:rPr>
              <a:t>Solutions Folder (Demo and Activity)</a:t>
            </a:r>
            <a:endParaRPr sz="1700">
              <a:solidFill>
                <a:schemeClr val="dk2"/>
              </a:solidFill>
            </a:endParaRPr>
          </a:p>
        </p:txBody>
      </p:sp>
      <p:pic>
        <p:nvPicPr>
          <p:cNvPr id="1875" name="Google Shape;1875;p34"/>
          <p:cNvPicPr preferRelativeResize="0"/>
          <p:nvPr/>
        </p:nvPicPr>
        <p:blipFill>
          <a:blip r:embed="rId4">
            <a:alphaModFix/>
          </a:blip>
          <a:stretch>
            <a:fillRect/>
          </a:stretch>
        </p:blipFill>
        <p:spPr>
          <a:xfrm>
            <a:off x="4015975" y="3817050"/>
            <a:ext cx="875699" cy="875699"/>
          </a:xfrm>
          <a:prstGeom prst="rect">
            <a:avLst/>
          </a:prstGeom>
          <a:noFill/>
          <a:ln>
            <a:noFill/>
          </a:ln>
        </p:spPr>
      </p:pic>
      <p:pic>
        <p:nvPicPr>
          <p:cNvPr id="1876" name="Google Shape;1876;p34"/>
          <p:cNvPicPr preferRelativeResize="0"/>
          <p:nvPr/>
        </p:nvPicPr>
        <p:blipFill>
          <a:blip r:embed="rId5">
            <a:alphaModFix/>
          </a:blip>
          <a:stretch>
            <a:fillRect/>
          </a:stretch>
        </p:blipFill>
        <p:spPr>
          <a:xfrm>
            <a:off x="2575150" y="3854513"/>
            <a:ext cx="923426" cy="800775"/>
          </a:xfrm>
          <a:prstGeom prst="rect">
            <a:avLst/>
          </a:prstGeom>
          <a:noFill/>
          <a:ln>
            <a:noFill/>
          </a:ln>
        </p:spPr>
      </p:pic>
      <p:pic>
        <p:nvPicPr>
          <p:cNvPr id="1877" name="Google Shape;1877;p34"/>
          <p:cNvPicPr preferRelativeResize="0"/>
          <p:nvPr/>
        </p:nvPicPr>
        <p:blipFill>
          <a:blip r:embed="rId6">
            <a:alphaModFix/>
          </a:blip>
          <a:stretch>
            <a:fillRect/>
          </a:stretch>
        </p:blipFill>
        <p:spPr>
          <a:xfrm>
            <a:off x="5409076" y="3907699"/>
            <a:ext cx="1480083" cy="57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52"/>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23" name="Google Shape;2523;p52"/>
          <p:cNvSpPr txBox="1"/>
          <p:nvPr>
            <p:ph idx="4294967295" type="title"/>
          </p:nvPr>
        </p:nvSpPr>
        <p:spPr>
          <a:xfrm>
            <a:off x="1169025" y="833850"/>
            <a:ext cx="1434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Script Block</a:t>
            </a:r>
            <a:endParaRPr b="1" sz="2000">
              <a:latin typeface="Barlow Semi Condensed"/>
              <a:ea typeface="Barlow Semi Condensed"/>
              <a:cs typeface="Barlow Semi Condensed"/>
              <a:sym typeface="Barlow Semi Condensed"/>
            </a:endParaRPr>
          </a:p>
        </p:txBody>
      </p:sp>
      <p:sp>
        <p:nvSpPr>
          <p:cNvPr id="2524" name="Google Shape;2524;p52"/>
          <p:cNvSpPr txBox="1"/>
          <p:nvPr/>
        </p:nvSpPr>
        <p:spPr>
          <a:xfrm>
            <a:off x="1187400" y="1283375"/>
            <a:ext cx="41388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It’s where you define the logic and behavior of the component </a:t>
            </a:r>
            <a:r>
              <a:rPr lang="en" sz="1700">
                <a:solidFill>
                  <a:schemeClr val="dk2"/>
                </a:solidFill>
                <a:latin typeface="Barlow Semi Condensed Medium"/>
                <a:ea typeface="Barlow Semi Condensed Medium"/>
                <a:cs typeface="Barlow Semi Condensed Medium"/>
                <a:sym typeface="Barlow Semi Condensed Medium"/>
              </a:rPr>
              <a:t>using</a:t>
            </a:r>
            <a:r>
              <a:rPr lang="en" sz="1700">
                <a:solidFill>
                  <a:schemeClr val="dk2"/>
                </a:solidFill>
                <a:latin typeface="Barlow Semi Condensed Medium"/>
                <a:ea typeface="Barlow Semi Condensed Medium"/>
                <a:cs typeface="Barlow Semi Condensed Medium"/>
                <a:sym typeface="Barlow Semi Condensed Medium"/>
              </a:rPr>
              <a:t> JavaScript code. You are able to define a Vue.js component </a:t>
            </a:r>
            <a:r>
              <a:rPr lang="en" sz="1700">
                <a:solidFill>
                  <a:schemeClr val="dk2"/>
                </a:solidFill>
                <a:latin typeface="Barlow Semi Condensed Medium"/>
                <a:ea typeface="Barlow Semi Condensed Medium"/>
                <a:cs typeface="Barlow Semi Condensed Medium"/>
                <a:sym typeface="Barlow Semi Condensed Medium"/>
              </a:rPr>
              <a:t>using</a:t>
            </a:r>
            <a:r>
              <a:rPr lang="en" sz="1700">
                <a:solidFill>
                  <a:schemeClr val="dk2"/>
                </a:solidFill>
                <a:latin typeface="Barlow Semi Condensed Medium"/>
                <a:ea typeface="Barlow Semi Condensed Medium"/>
                <a:cs typeface="Barlow Semi Condensed Medium"/>
                <a:sym typeface="Barlow Semi Condensed Medium"/>
              </a:rPr>
              <a:t> the ‘Vue.component()’ or ‘</a:t>
            </a:r>
            <a:r>
              <a:rPr b="1" lang="en" sz="1700">
                <a:solidFill>
                  <a:schemeClr val="accent1"/>
                </a:solidFill>
                <a:latin typeface="Barlow Semi Condensed"/>
                <a:ea typeface="Barlow Semi Condensed"/>
                <a:cs typeface="Barlow Semi Condensed"/>
                <a:sym typeface="Barlow Semi Condensed"/>
              </a:rPr>
              <a:t>export default</a:t>
            </a:r>
            <a:r>
              <a:rPr lang="en" sz="1700">
                <a:solidFill>
                  <a:schemeClr val="dk2"/>
                </a:solidFill>
                <a:latin typeface="Barlow Semi Condensed Medium"/>
                <a:ea typeface="Barlow Semi Condensed Medium"/>
                <a:cs typeface="Barlow Semi Condensed Medium"/>
                <a:sym typeface="Barlow Semi Condensed Medium"/>
              </a:rPr>
              <a:t>’ syntax.</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525" name="Google Shape;2525;p52"/>
          <p:cNvSpPr txBox="1"/>
          <p:nvPr>
            <p:ph idx="4294967295" type="title"/>
          </p:nvPr>
        </p:nvSpPr>
        <p:spPr>
          <a:xfrm>
            <a:off x="1169025" y="2635425"/>
            <a:ext cx="2590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Barlow Semi Condensed"/>
                <a:ea typeface="Barlow Semi Condensed"/>
                <a:cs typeface="Barlow Semi Condensed"/>
                <a:sym typeface="Barlow Semi Condensed"/>
              </a:rPr>
              <a:t>What is the export default?</a:t>
            </a:r>
            <a:endParaRPr b="1" sz="1700">
              <a:latin typeface="Barlow Semi Condensed"/>
              <a:ea typeface="Barlow Semi Condensed"/>
              <a:cs typeface="Barlow Semi Condensed"/>
              <a:sym typeface="Barlow Semi Condensed"/>
            </a:endParaRPr>
          </a:p>
        </p:txBody>
      </p:sp>
      <p:sp>
        <p:nvSpPr>
          <p:cNvPr id="2526" name="Google Shape;2526;p52"/>
          <p:cNvSpPr txBox="1"/>
          <p:nvPr/>
        </p:nvSpPr>
        <p:spPr>
          <a:xfrm>
            <a:off x="1187400" y="3094975"/>
            <a:ext cx="3815700" cy="149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syntax is used to export a Vue.js component from a Single File Component. It allows you to define the component’s properties, data, methods, and other object literals.</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527" name="Google Shape;2527;p52"/>
          <p:cNvPicPr preferRelativeResize="0"/>
          <p:nvPr/>
        </p:nvPicPr>
        <p:blipFill>
          <a:blip r:embed="rId3">
            <a:alphaModFix/>
          </a:blip>
          <a:stretch>
            <a:fillRect/>
          </a:stretch>
        </p:blipFill>
        <p:spPr>
          <a:xfrm>
            <a:off x="5612000" y="1409850"/>
            <a:ext cx="2548925" cy="293187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1" name="Shape 2531"/>
        <p:cNvGrpSpPr/>
        <p:nvPr/>
      </p:nvGrpSpPr>
      <p:grpSpPr>
        <a:xfrm>
          <a:off x="0" y="0"/>
          <a:ext cx="0" cy="0"/>
          <a:chOff x="0" y="0"/>
          <a:chExt cx="0" cy="0"/>
        </a:xfrm>
      </p:grpSpPr>
      <p:sp>
        <p:nvSpPr>
          <p:cNvPr id="2532" name="Google Shape;2532;p53"/>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33" name="Google Shape;2533;p53"/>
          <p:cNvSpPr txBox="1"/>
          <p:nvPr>
            <p:ph idx="4294967295" type="title"/>
          </p:nvPr>
        </p:nvSpPr>
        <p:spPr>
          <a:xfrm>
            <a:off x="1169025" y="833850"/>
            <a:ext cx="1434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Script Block</a:t>
            </a:r>
            <a:endParaRPr b="1" sz="2000">
              <a:latin typeface="Barlow Semi Condensed"/>
              <a:ea typeface="Barlow Semi Condensed"/>
              <a:cs typeface="Barlow Semi Condensed"/>
              <a:sym typeface="Barlow Semi Condensed"/>
            </a:endParaRPr>
          </a:p>
        </p:txBody>
      </p:sp>
      <p:graphicFrame>
        <p:nvGraphicFramePr>
          <p:cNvPr id="2534" name="Google Shape;2534;p53"/>
          <p:cNvGraphicFramePr/>
          <p:nvPr/>
        </p:nvGraphicFramePr>
        <p:xfrm>
          <a:off x="995213" y="2854500"/>
          <a:ext cx="3000000" cy="3000000"/>
        </p:xfrm>
        <a:graphic>
          <a:graphicData uri="http://schemas.openxmlformats.org/drawingml/2006/table">
            <a:tbl>
              <a:tblPr>
                <a:noFill/>
                <a:tableStyleId>{284814DF-7BC8-416C-B7A1-E5583B5E883A}</a:tableStyleId>
              </a:tblPr>
              <a:tblGrid>
                <a:gridCol w="1483450"/>
                <a:gridCol w="6000625"/>
              </a:tblGrid>
              <a:tr h="217150">
                <a:tc>
                  <a:txBody>
                    <a:bodyPr/>
                    <a:lstStyle/>
                    <a:p>
                      <a:pPr indent="0" lvl="0" marL="0" rtl="0" algn="l">
                        <a:spcBef>
                          <a:spcPts val="0"/>
                        </a:spcBef>
                        <a:spcAft>
                          <a:spcPts val="0"/>
                        </a:spcAft>
                        <a:buNone/>
                      </a:pPr>
                      <a:r>
                        <a:t/>
                      </a:r>
                      <a:endParaRPr sz="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777200">
                <a:tc>
                  <a:txBody>
                    <a:bodyPr/>
                    <a:lstStyle/>
                    <a:p>
                      <a:pPr indent="0" lvl="0" marL="0" rtl="0" algn="l">
                        <a:spcBef>
                          <a:spcPts val="0"/>
                        </a:spcBef>
                        <a:spcAft>
                          <a:spcPts val="0"/>
                        </a:spcAft>
                        <a:buNone/>
                      </a:pPr>
                      <a:r>
                        <a:rPr lang="en"/>
                        <a:t>data() {</a:t>
                      </a:r>
                      <a:endParaRPr/>
                    </a:p>
                    <a:p>
                      <a:pPr indent="0" lvl="0" marL="0" rtl="0" algn="l">
                        <a:spcBef>
                          <a:spcPts val="0"/>
                        </a:spcBef>
                        <a:spcAft>
                          <a:spcPts val="0"/>
                        </a:spcAft>
                        <a:buNone/>
                      </a:pPr>
                      <a:r>
                        <a:rPr lang="en"/>
                        <a:t>   return {}</a:t>
                      </a:r>
                      <a:endParaRPr/>
                    </a:p>
                    <a:p>
                      <a:pPr indent="0" lvl="0" marL="0" rtl="0" algn="l">
                        <a:spcBef>
                          <a:spcPts val="0"/>
                        </a:spcBef>
                        <a:spcAft>
                          <a:spcPts val="0"/>
                        </a:spcAft>
                        <a:buNone/>
                      </a:pPr>
                      <a:r>
                        <a:rPr lang="en"/>
                        <a:t>}</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300"/>
                        <a:t>This is the object that contains the components data. It should be a function that returns an object, in order to ensure that each component instance has its own independent copy of data.</a:t>
                      </a:r>
                      <a:endParaRPr sz="13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computed :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Used to define computed properties. They are values that are derived </a:t>
                      </a:r>
                      <a:r>
                        <a:rPr lang="en"/>
                        <a:t>from the component’s data, and are automatically updated whenever the data changes.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35" name="Google Shape;2535;p53"/>
          <p:cNvSpPr txBox="1"/>
          <p:nvPr>
            <p:ph idx="4294967295" type="title"/>
          </p:nvPr>
        </p:nvSpPr>
        <p:spPr>
          <a:xfrm>
            <a:off x="1169025" y="1295000"/>
            <a:ext cx="3423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Barlow Semi Condensed"/>
                <a:ea typeface="Barlow Semi Condensed"/>
                <a:cs typeface="Barlow Semi Condensed"/>
                <a:sym typeface="Barlow Semi Condensed"/>
              </a:rPr>
              <a:t>What are these Object Literals?</a:t>
            </a:r>
            <a:endParaRPr b="1" sz="1700">
              <a:latin typeface="Barlow Semi Condensed"/>
              <a:ea typeface="Barlow Semi Condensed"/>
              <a:cs typeface="Barlow Semi Condensed"/>
              <a:sym typeface="Barlow Semi Condensed"/>
            </a:endParaRPr>
          </a:p>
        </p:txBody>
      </p:sp>
      <p:sp>
        <p:nvSpPr>
          <p:cNvPr id="2536" name="Google Shape;2536;p53"/>
          <p:cNvSpPr txBox="1"/>
          <p:nvPr/>
        </p:nvSpPr>
        <p:spPr>
          <a:xfrm>
            <a:off x="1169025" y="1688575"/>
            <a:ext cx="69300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They are used to define the </a:t>
            </a:r>
            <a:r>
              <a:rPr b="1" lang="en" sz="1700">
                <a:solidFill>
                  <a:schemeClr val="dk2"/>
                </a:solidFill>
                <a:latin typeface="Barlow Semi Condensed"/>
                <a:ea typeface="Barlow Semi Condensed"/>
                <a:cs typeface="Barlow Semi Condensed"/>
                <a:sym typeface="Barlow Semi Condensed"/>
              </a:rPr>
              <a:t>properties </a:t>
            </a:r>
            <a:r>
              <a:rPr lang="en" sz="1700">
                <a:solidFill>
                  <a:schemeClr val="dk2"/>
                </a:solidFill>
                <a:latin typeface="Barlow Semi Condensed Medium"/>
                <a:ea typeface="Barlow Semi Condensed Medium"/>
                <a:cs typeface="Barlow Semi Condensed Medium"/>
                <a:sym typeface="Barlow Semi Condensed Medium"/>
              </a:rPr>
              <a:t>and </a:t>
            </a:r>
            <a:r>
              <a:rPr b="1" lang="en" sz="1700">
                <a:solidFill>
                  <a:schemeClr val="dk2"/>
                </a:solidFill>
                <a:latin typeface="Barlow Semi Condensed"/>
                <a:ea typeface="Barlow Semi Condensed"/>
                <a:cs typeface="Barlow Semi Condensed"/>
                <a:sym typeface="Barlow Semi Condensed"/>
              </a:rPr>
              <a:t>behavior </a:t>
            </a:r>
            <a:r>
              <a:rPr lang="en" sz="1700">
                <a:solidFill>
                  <a:schemeClr val="dk2"/>
                </a:solidFill>
                <a:latin typeface="Barlow Semi Condensed Medium"/>
                <a:ea typeface="Barlow Semi Condensed Medium"/>
                <a:cs typeface="Barlow Semi Condensed Medium"/>
                <a:sym typeface="Barlow Semi Condensed Medium"/>
              </a:rPr>
              <a:t>of a component. They are simply JavaScript objects that contain key-value pairs. Here are a few </a:t>
            </a:r>
            <a:r>
              <a:rPr lang="en" sz="1700">
                <a:solidFill>
                  <a:schemeClr val="dk2"/>
                </a:solidFill>
                <a:latin typeface="Barlow Semi Condensed Medium"/>
                <a:ea typeface="Barlow Semi Condensed Medium"/>
                <a:cs typeface="Barlow Semi Condensed Medium"/>
                <a:sym typeface="Barlow Semi Condensed Medium"/>
              </a:rPr>
              <a:t>common</a:t>
            </a:r>
            <a:r>
              <a:rPr lang="en" sz="1700">
                <a:solidFill>
                  <a:schemeClr val="dk2"/>
                </a:solidFill>
                <a:latin typeface="Barlow Semi Condensed Medium"/>
                <a:ea typeface="Barlow Semi Condensed Medium"/>
                <a:cs typeface="Barlow Semi Condensed Medium"/>
                <a:sym typeface="Barlow Semi Condensed Medium"/>
              </a:rPr>
              <a:t> ones:</a:t>
            </a:r>
            <a:endParaRPr sz="1700">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0" name="Shape 2540"/>
        <p:cNvGrpSpPr/>
        <p:nvPr/>
      </p:nvGrpSpPr>
      <p:grpSpPr>
        <a:xfrm>
          <a:off x="0" y="0"/>
          <a:ext cx="0" cy="0"/>
          <a:chOff x="0" y="0"/>
          <a:chExt cx="0" cy="0"/>
        </a:xfrm>
      </p:grpSpPr>
      <p:sp>
        <p:nvSpPr>
          <p:cNvPr id="2541" name="Google Shape;2541;p54"/>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42" name="Google Shape;2542;p54"/>
          <p:cNvSpPr txBox="1"/>
          <p:nvPr>
            <p:ph idx="4294967295" type="title"/>
          </p:nvPr>
        </p:nvSpPr>
        <p:spPr>
          <a:xfrm>
            <a:off x="1169025" y="833850"/>
            <a:ext cx="1434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Script Block</a:t>
            </a:r>
            <a:endParaRPr b="1" sz="2000">
              <a:latin typeface="Barlow Semi Condensed"/>
              <a:ea typeface="Barlow Semi Condensed"/>
              <a:cs typeface="Barlow Semi Condensed"/>
              <a:sym typeface="Barlow Semi Condensed"/>
            </a:endParaRPr>
          </a:p>
        </p:txBody>
      </p:sp>
      <p:graphicFrame>
        <p:nvGraphicFramePr>
          <p:cNvPr id="2543" name="Google Shape;2543;p54"/>
          <p:cNvGraphicFramePr/>
          <p:nvPr/>
        </p:nvGraphicFramePr>
        <p:xfrm>
          <a:off x="884713" y="1359625"/>
          <a:ext cx="3000000" cy="3000000"/>
        </p:xfrm>
        <a:graphic>
          <a:graphicData uri="http://schemas.openxmlformats.org/drawingml/2006/table">
            <a:tbl>
              <a:tblPr>
                <a:noFill/>
                <a:tableStyleId>{284814DF-7BC8-416C-B7A1-E5583B5E883A}</a:tableStyleId>
              </a:tblPr>
              <a:tblGrid>
                <a:gridCol w="1483450"/>
                <a:gridCol w="6000625"/>
              </a:tblGrid>
              <a:tr h="777200">
                <a:tc>
                  <a:txBody>
                    <a:bodyPr/>
                    <a:lstStyle/>
                    <a:p>
                      <a:pPr indent="0" lvl="0" marL="0" rtl="0" algn="l">
                        <a:spcBef>
                          <a:spcPts val="0"/>
                        </a:spcBef>
                        <a:spcAft>
                          <a:spcPts val="0"/>
                        </a:spcAft>
                        <a:buNone/>
                      </a:pPr>
                      <a:r>
                        <a:rPr lang="en" sz="1500"/>
                        <a:t>methods : {}</a:t>
                      </a:r>
                      <a:endParaRPr sz="15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Used to define methods for the component. They are functions that can be called from the component’s template or other methods. Methods are used to manipulate data and perform other operations.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components</a:t>
                      </a:r>
                      <a:r>
                        <a:rPr lang="en"/>
                        <a:t>: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Used to define child components for the specific component.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props: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Defines the component’s props. Props are values that are passed into the component from the parent component, and are read-only within the component.</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mounted: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This is a lifecycle hook that is </a:t>
                      </a:r>
                      <a:r>
                        <a:rPr lang="en"/>
                        <a:t>called after the component has been mounted to the DOM. It can be used to perform initialization or other setup tasks that require access to the DOM.</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template: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This is a string or a function that defines the component’s template. It can be HTML string or a render function that returns a </a:t>
                      </a:r>
                      <a:r>
                        <a:rPr lang="en"/>
                        <a:t>virtual</a:t>
                      </a:r>
                      <a:r>
                        <a:rPr lang="en"/>
                        <a:t> DOM tree.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7" name="Shape 2547"/>
        <p:cNvGrpSpPr/>
        <p:nvPr/>
      </p:nvGrpSpPr>
      <p:grpSpPr>
        <a:xfrm>
          <a:off x="0" y="0"/>
          <a:ext cx="0" cy="0"/>
          <a:chOff x="0" y="0"/>
          <a:chExt cx="0" cy="0"/>
        </a:xfrm>
      </p:grpSpPr>
      <p:sp>
        <p:nvSpPr>
          <p:cNvPr id="2548" name="Google Shape;2548;p55"/>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49" name="Google Shape;2549;p55"/>
          <p:cNvSpPr txBox="1"/>
          <p:nvPr>
            <p:ph idx="4294967295" type="title"/>
          </p:nvPr>
        </p:nvSpPr>
        <p:spPr>
          <a:xfrm>
            <a:off x="1169025" y="833850"/>
            <a:ext cx="1434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Styles</a:t>
            </a:r>
            <a:endParaRPr b="1" sz="2000">
              <a:latin typeface="Barlow Semi Condensed"/>
              <a:ea typeface="Barlow Semi Condensed"/>
              <a:cs typeface="Barlow Semi Condensed"/>
              <a:sym typeface="Barlow Semi Condensed"/>
            </a:endParaRPr>
          </a:p>
        </p:txBody>
      </p:sp>
      <p:sp>
        <p:nvSpPr>
          <p:cNvPr id="2550" name="Google Shape;2550;p55"/>
          <p:cNvSpPr txBox="1"/>
          <p:nvPr/>
        </p:nvSpPr>
        <p:spPr>
          <a:xfrm>
            <a:off x="1169025" y="1246550"/>
            <a:ext cx="69300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section is used to define the component’s styles. This is </a:t>
            </a:r>
            <a:r>
              <a:rPr b="1" lang="en" sz="1700">
                <a:solidFill>
                  <a:schemeClr val="dk2"/>
                </a:solidFill>
                <a:latin typeface="Barlow Semi Condensed"/>
                <a:ea typeface="Barlow Semi Condensed"/>
                <a:cs typeface="Barlow Semi Condensed"/>
                <a:sym typeface="Barlow Semi Condensed"/>
              </a:rPr>
              <a:t>optional</a:t>
            </a:r>
            <a:r>
              <a:rPr lang="en" sz="1700">
                <a:solidFill>
                  <a:schemeClr val="dk2"/>
                </a:solidFill>
                <a:latin typeface="Barlow Semi Condensed Medium"/>
                <a:ea typeface="Barlow Semi Condensed Medium"/>
                <a:cs typeface="Barlow Semi Condensed Medium"/>
                <a:sym typeface="Barlow Semi Condensed Medium"/>
              </a:rPr>
              <a:t>, but it allows you to define styles specific to the component without affecting the rest of the application.</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551" name="Google Shape;2551;p55"/>
          <p:cNvPicPr preferRelativeResize="0"/>
          <p:nvPr/>
        </p:nvPicPr>
        <p:blipFill>
          <a:blip r:embed="rId3">
            <a:alphaModFix/>
          </a:blip>
          <a:stretch>
            <a:fillRect/>
          </a:stretch>
        </p:blipFill>
        <p:spPr>
          <a:xfrm>
            <a:off x="1349813" y="3780863"/>
            <a:ext cx="1369675" cy="989963"/>
          </a:xfrm>
          <a:prstGeom prst="rect">
            <a:avLst/>
          </a:prstGeom>
          <a:noFill/>
          <a:ln cap="flat" cmpd="sng" w="38100">
            <a:solidFill>
              <a:schemeClr val="accent1"/>
            </a:solidFill>
            <a:prstDash val="solid"/>
            <a:round/>
            <a:headEnd len="sm" w="sm" type="none"/>
            <a:tailEnd len="sm" w="sm" type="none"/>
          </a:ln>
        </p:spPr>
      </p:pic>
      <p:pic>
        <p:nvPicPr>
          <p:cNvPr id="2552" name="Google Shape;2552;p55"/>
          <p:cNvPicPr preferRelativeResize="0"/>
          <p:nvPr/>
        </p:nvPicPr>
        <p:blipFill>
          <a:blip r:embed="rId4">
            <a:alphaModFix/>
          </a:blip>
          <a:stretch>
            <a:fillRect/>
          </a:stretch>
        </p:blipFill>
        <p:spPr>
          <a:xfrm>
            <a:off x="7241700" y="3775325"/>
            <a:ext cx="1369665" cy="969600"/>
          </a:xfrm>
          <a:prstGeom prst="rect">
            <a:avLst/>
          </a:prstGeom>
          <a:noFill/>
          <a:ln cap="flat" cmpd="sng" w="28575">
            <a:solidFill>
              <a:schemeClr val="accent1"/>
            </a:solidFill>
            <a:prstDash val="solid"/>
            <a:round/>
            <a:headEnd len="sm" w="sm" type="none"/>
            <a:tailEnd len="sm" w="sm" type="none"/>
          </a:ln>
        </p:spPr>
      </p:pic>
      <p:pic>
        <p:nvPicPr>
          <p:cNvPr id="2553" name="Google Shape;2553;p55"/>
          <p:cNvPicPr preferRelativeResize="0"/>
          <p:nvPr/>
        </p:nvPicPr>
        <p:blipFill>
          <a:blip r:embed="rId5">
            <a:alphaModFix/>
          </a:blip>
          <a:stretch>
            <a:fillRect/>
          </a:stretch>
        </p:blipFill>
        <p:spPr>
          <a:xfrm>
            <a:off x="3756963" y="4430225"/>
            <a:ext cx="2256400" cy="523050"/>
          </a:xfrm>
          <a:prstGeom prst="rect">
            <a:avLst/>
          </a:prstGeom>
          <a:noFill/>
          <a:ln cap="flat" cmpd="sng" w="28575">
            <a:solidFill>
              <a:schemeClr val="accent1"/>
            </a:solidFill>
            <a:prstDash val="solid"/>
            <a:round/>
            <a:headEnd len="sm" w="sm" type="none"/>
            <a:tailEnd len="sm" w="sm" type="none"/>
          </a:ln>
        </p:spPr>
      </p:pic>
      <p:sp>
        <p:nvSpPr>
          <p:cNvPr id="2554" name="Google Shape;2554;p55"/>
          <p:cNvSpPr txBox="1"/>
          <p:nvPr/>
        </p:nvSpPr>
        <p:spPr>
          <a:xfrm>
            <a:off x="938150" y="2429663"/>
            <a:ext cx="35142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2"/>
                </a:solidFill>
                <a:latin typeface="Barlow Semi Condensed"/>
                <a:ea typeface="Barlow Semi Condensed"/>
                <a:cs typeface="Barlow Semi Condensed"/>
                <a:sym typeface="Barlow Semi Condensed"/>
              </a:rPr>
              <a:t>Inline Styles: </a:t>
            </a:r>
            <a:r>
              <a:rPr lang="en">
                <a:solidFill>
                  <a:schemeClr val="dk2"/>
                </a:solidFill>
                <a:latin typeface="Barlow Semi Condensed Medium"/>
                <a:ea typeface="Barlow Semi Condensed Medium"/>
                <a:cs typeface="Barlow Semi Condensed Medium"/>
                <a:sym typeface="Barlow Semi Condensed Medium"/>
              </a:rPr>
              <a:t>Define component’s style directly in the style section </a:t>
            </a:r>
            <a:r>
              <a:rPr lang="en">
                <a:solidFill>
                  <a:schemeClr val="dk2"/>
                </a:solidFill>
                <a:latin typeface="Barlow Semi Condensed Medium"/>
                <a:ea typeface="Barlow Semi Condensed Medium"/>
                <a:cs typeface="Barlow Semi Condensed Medium"/>
                <a:sym typeface="Barlow Semi Condensed Medium"/>
              </a:rPr>
              <a:t>using CSS. This will apply to all h1 tags within the component.</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555" name="Google Shape;2555;p55"/>
          <p:cNvCxnSpPr/>
          <p:nvPr/>
        </p:nvCxnSpPr>
        <p:spPr>
          <a:xfrm rot="10800000">
            <a:off x="1950838" y="3250888"/>
            <a:ext cx="45300" cy="516900"/>
          </a:xfrm>
          <a:prstGeom prst="straightConnector1">
            <a:avLst/>
          </a:prstGeom>
          <a:noFill/>
          <a:ln cap="flat" cmpd="sng" w="38100">
            <a:solidFill>
              <a:schemeClr val="dk2"/>
            </a:solidFill>
            <a:prstDash val="solid"/>
            <a:round/>
            <a:headEnd len="med" w="med" type="none"/>
            <a:tailEnd len="med" w="med" type="none"/>
          </a:ln>
        </p:spPr>
      </p:cxnSp>
      <p:sp>
        <p:nvSpPr>
          <p:cNvPr id="2556" name="Google Shape;2556;p55"/>
          <p:cNvSpPr txBox="1"/>
          <p:nvPr/>
        </p:nvSpPr>
        <p:spPr>
          <a:xfrm>
            <a:off x="2942800" y="3474488"/>
            <a:ext cx="38847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2"/>
                </a:solidFill>
                <a:latin typeface="Barlow Semi Condensed"/>
                <a:ea typeface="Barlow Semi Condensed"/>
                <a:cs typeface="Barlow Semi Condensed"/>
                <a:sym typeface="Barlow Semi Condensed"/>
              </a:rPr>
              <a:t>External Styles:</a:t>
            </a:r>
            <a:r>
              <a:rPr lang="en">
                <a:solidFill>
                  <a:schemeClr val="dk2"/>
                </a:solidFill>
                <a:latin typeface="Barlow Semi Condensed Medium"/>
                <a:ea typeface="Barlow Semi Condensed Medium"/>
                <a:cs typeface="Barlow Semi Condensed Medium"/>
                <a:sym typeface="Barlow Semi Condensed Medium"/>
              </a:rPr>
              <a:t> You can import in an external CSS file into the component using the ‘import’ statement.</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557" name="Google Shape;2557;p55"/>
          <p:cNvCxnSpPr>
            <a:stCxn id="2553" idx="0"/>
            <a:endCxn id="2556" idx="2"/>
          </p:cNvCxnSpPr>
          <p:nvPr/>
        </p:nvCxnSpPr>
        <p:spPr>
          <a:xfrm rot="10800000">
            <a:off x="4885162" y="4090025"/>
            <a:ext cx="0" cy="340200"/>
          </a:xfrm>
          <a:prstGeom prst="straightConnector1">
            <a:avLst/>
          </a:prstGeom>
          <a:noFill/>
          <a:ln cap="flat" cmpd="sng" w="38100">
            <a:solidFill>
              <a:schemeClr val="dk2"/>
            </a:solidFill>
            <a:prstDash val="solid"/>
            <a:round/>
            <a:headEnd len="med" w="med" type="none"/>
            <a:tailEnd len="med" w="med" type="none"/>
          </a:ln>
        </p:spPr>
      </p:cxnSp>
      <p:sp>
        <p:nvSpPr>
          <p:cNvPr id="2558" name="Google Shape;2558;p55"/>
          <p:cNvSpPr txBox="1"/>
          <p:nvPr/>
        </p:nvSpPr>
        <p:spPr>
          <a:xfrm>
            <a:off x="4784700" y="2296525"/>
            <a:ext cx="37563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2"/>
                </a:solidFill>
                <a:latin typeface="Barlow Semi Condensed"/>
                <a:ea typeface="Barlow Semi Condensed"/>
                <a:cs typeface="Barlow Semi Condensed"/>
                <a:sym typeface="Barlow Semi Condensed"/>
              </a:rPr>
              <a:t>Scoped</a:t>
            </a:r>
            <a:r>
              <a:rPr b="1" lang="en">
                <a:solidFill>
                  <a:schemeClr val="dk2"/>
                </a:solidFill>
                <a:latin typeface="Barlow Semi Condensed"/>
                <a:ea typeface="Barlow Semi Condensed"/>
                <a:cs typeface="Barlow Semi Condensed"/>
                <a:sym typeface="Barlow Semi Condensed"/>
              </a:rPr>
              <a:t> Styles</a:t>
            </a:r>
            <a:r>
              <a:rPr b="1" lang="en">
                <a:solidFill>
                  <a:schemeClr val="dk2"/>
                </a:solidFill>
                <a:latin typeface="Barlow Semi Condensed"/>
                <a:ea typeface="Barlow Semi Condensed"/>
                <a:cs typeface="Barlow Semi Condensed"/>
                <a:sym typeface="Barlow Semi Condensed"/>
              </a:rPr>
              <a:t>:</a:t>
            </a:r>
            <a:r>
              <a:rPr lang="en">
                <a:solidFill>
                  <a:schemeClr val="dk2"/>
                </a:solidFill>
                <a:latin typeface="Barlow Semi Condensed Medium"/>
                <a:ea typeface="Barlow Semi Condensed Medium"/>
                <a:cs typeface="Barlow Semi Condensed Medium"/>
                <a:sym typeface="Barlow Semi Condensed Medium"/>
              </a:rPr>
              <a:t> By default, styles will apply globally to the entire application. However, you can use the ‘scoped’ attribute to limit the styles to the current component only.</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559" name="Google Shape;2559;p55"/>
          <p:cNvCxnSpPr>
            <a:stCxn id="2552" idx="0"/>
          </p:cNvCxnSpPr>
          <p:nvPr/>
        </p:nvCxnSpPr>
        <p:spPr>
          <a:xfrm rot="10800000">
            <a:off x="7616932" y="3341225"/>
            <a:ext cx="309600" cy="434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3" name="Shape 2563"/>
        <p:cNvGrpSpPr/>
        <p:nvPr/>
      </p:nvGrpSpPr>
      <p:grpSpPr>
        <a:xfrm>
          <a:off x="0" y="0"/>
          <a:ext cx="0" cy="0"/>
          <a:chOff x="0" y="0"/>
          <a:chExt cx="0" cy="0"/>
        </a:xfrm>
      </p:grpSpPr>
      <p:sp>
        <p:nvSpPr>
          <p:cNvPr id="2564" name="Google Shape;2564;p56"/>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Components (SFC)</a:t>
            </a:r>
            <a:endParaRPr/>
          </a:p>
        </p:txBody>
      </p:sp>
      <p:sp>
        <p:nvSpPr>
          <p:cNvPr id="2565" name="Google Shape;2565;p56"/>
          <p:cNvSpPr txBox="1"/>
          <p:nvPr>
            <p:ph idx="4294967295" type="title"/>
          </p:nvPr>
        </p:nvSpPr>
        <p:spPr>
          <a:xfrm>
            <a:off x="1169025" y="833850"/>
            <a:ext cx="36348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How do you use a Component?</a:t>
            </a:r>
            <a:endParaRPr b="1" sz="2000">
              <a:latin typeface="Barlow Semi Condensed"/>
              <a:ea typeface="Barlow Semi Condensed"/>
              <a:cs typeface="Barlow Semi Condensed"/>
              <a:sym typeface="Barlow Semi Condensed"/>
            </a:endParaRPr>
          </a:p>
        </p:txBody>
      </p:sp>
      <p:pic>
        <p:nvPicPr>
          <p:cNvPr id="2566" name="Google Shape;2566;p56"/>
          <p:cNvPicPr preferRelativeResize="0"/>
          <p:nvPr/>
        </p:nvPicPr>
        <p:blipFill>
          <a:blip r:embed="rId3">
            <a:alphaModFix/>
          </a:blip>
          <a:stretch>
            <a:fillRect/>
          </a:stretch>
        </p:blipFill>
        <p:spPr>
          <a:xfrm>
            <a:off x="1113425" y="2438475"/>
            <a:ext cx="2365251" cy="2324475"/>
          </a:xfrm>
          <a:prstGeom prst="rect">
            <a:avLst/>
          </a:prstGeom>
          <a:noFill/>
          <a:ln cap="flat" cmpd="sng" w="28575">
            <a:solidFill>
              <a:schemeClr val="accent1"/>
            </a:solidFill>
            <a:prstDash val="solid"/>
            <a:round/>
            <a:headEnd len="sm" w="sm" type="none"/>
            <a:tailEnd len="sm" w="sm" type="none"/>
          </a:ln>
        </p:spPr>
      </p:pic>
      <p:pic>
        <p:nvPicPr>
          <p:cNvPr id="2567" name="Google Shape;2567;p56"/>
          <p:cNvPicPr preferRelativeResize="0"/>
          <p:nvPr/>
        </p:nvPicPr>
        <p:blipFill>
          <a:blip r:embed="rId4">
            <a:alphaModFix/>
          </a:blip>
          <a:stretch>
            <a:fillRect/>
          </a:stretch>
        </p:blipFill>
        <p:spPr>
          <a:xfrm>
            <a:off x="4925075" y="2438475"/>
            <a:ext cx="3229550" cy="2324476"/>
          </a:xfrm>
          <a:prstGeom prst="rect">
            <a:avLst/>
          </a:prstGeom>
          <a:noFill/>
          <a:ln cap="flat" cmpd="sng" w="28575">
            <a:solidFill>
              <a:schemeClr val="accent1"/>
            </a:solidFill>
            <a:prstDash val="solid"/>
            <a:round/>
            <a:headEnd len="sm" w="sm" type="none"/>
            <a:tailEnd len="sm" w="sm" type="none"/>
          </a:ln>
        </p:spPr>
      </p:pic>
      <p:cxnSp>
        <p:nvCxnSpPr>
          <p:cNvPr id="2568" name="Google Shape;2568;p56"/>
          <p:cNvCxnSpPr>
            <a:endCxn id="2567" idx="1"/>
          </p:cNvCxnSpPr>
          <p:nvPr/>
        </p:nvCxnSpPr>
        <p:spPr>
          <a:xfrm>
            <a:off x="3478775" y="3600713"/>
            <a:ext cx="1446300" cy="0"/>
          </a:xfrm>
          <a:prstGeom prst="straightConnector1">
            <a:avLst/>
          </a:prstGeom>
          <a:noFill/>
          <a:ln cap="flat" cmpd="sng" w="38100">
            <a:solidFill>
              <a:schemeClr val="accent1"/>
            </a:solidFill>
            <a:prstDash val="solid"/>
            <a:round/>
            <a:headEnd len="med" w="med" type="none"/>
            <a:tailEnd len="med" w="med" type="triangle"/>
          </a:ln>
        </p:spPr>
      </p:cxnSp>
      <p:cxnSp>
        <p:nvCxnSpPr>
          <p:cNvPr id="2569" name="Google Shape;2569;p56"/>
          <p:cNvCxnSpPr>
            <a:stCxn id="2567" idx="1"/>
            <a:endCxn id="2566" idx="3"/>
          </p:cNvCxnSpPr>
          <p:nvPr/>
        </p:nvCxnSpPr>
        <p:spPr>
          <a:xfrm rot="10800000">
            <a:off x="3478775" y="3600713"/>
            <a:ext cx="1446300" cy="0"/>
          </a:xfrm>
          <a:prstGeom prst="straightConnector1">
            <a:avLst/>
          </a:prstGeom>
          <a:noFill/>
          <a:ln cap="flat" cmpd="sng" w="38100">
            <a:solidFill>
              <a:schemeClr val="accent1"/>
            </a:solidFill>
            <a:prstDash val="solid"/>
            <a:round/>
            <a:headEnd len="med" w="med" type="none"/>
            <a:tailEnd len="med" w="med" type="triangle"/>
          </a:ln>
        </p:spPr>
      </p:cxnSp>
      <p:sp>
        <p:nvSpPr>
          <p:cNvPr id="2570" name="Google Shape;2570;p56"/>
          <p:cNvSpPr txBox="1"/>
          <p:nvPr/>
        </p:nvSpPr>
        <p:spPr>
          <a:xfrm>
            <a:off x="1169025" y="1206375"/>
            <a:ext cx="69300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To use a child component, we need to import it in the parent component. To expose </a:t>
            </a:r>
            <a:r>
              <a:rPr lang="en" sz="1700">
                <a:solidFill>
                  <a:schemeClr val="dk2"/>
                </a:solidFill>
                <a:latin typeface="Barlow Semi Condensed Medium"/>
                <a:ea typeface="Barlow Semi Condensed Medium"/>
                <a:cs typeface="Barlow Semi Condensed Medium"/>
                <a:sym typeface="Barlow Semi Condensed Medium"/>
              </a:rPr>
              <a:t>the</a:t>
            </a:r>
            <a:r>
              <a:rPr lang="en" sz="1700">
                <a:solidFill>
                  <a:schemeClr val="dk2"/>
                </a:solidFill>
                <a:latin typeface="Barlow Semi Condensed Medium"/>
                <a:ea typeface="Barlow Semi Condensed Medium"/>
                <a:cs typeface="Barlow Semi Condensed Medium"/>
                <a:sym typeface="Barlow Semi Condensed Medium"/>
              </a:rPr>
              <a:t> imported component in the parent, we need to </a:t>
            </a:r>
            <a:r>
              <a:rPr b="1" lang="en" sz="1700">
                <a:solidFill>
                  <a:schemeClr val="accent1"/>
                </a:solidFill>
                <a:latin typeface="Barlow Semi Condensed"/>
                <a:ea typeface="Barlow Semi Condensed"/>
                <a:cs typeface="Barlow Semi Condensed"/>
                <a:sym typeface="Barlow Semi Condensed"/>
              </a:rPr>
              <a:t>register </a:t>
            </a:r>
            <a:r>
              <a:rPr lang="en" sz="1700">
                <a:solidFill>
                  <a:schemeClr val="dk2"/>
                </a:solidFill>
                <a:latin typeface="Barlow Semi Condensed Medium"/>
                <a:ea typeface="Barlow Semi Condensed Medium"/>
                <a:cs typeface="Barlow Semi Condensed Medium"/>
                <a:sym typeface="Barlow Semi Condensed Medium"/>
              </a:rPr>
              <a:t>it with the components option. (Object literal)</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571" name="Google Shape;2571;p56"/>
          <p:cNvSpPr txBox="1"/>
          <p:nvPr/>
        </p:nvSpPr>
        <p:spPr>
          <a:xfrm>
            <a:off x="3846975" y="2759413"/>
            <a:ext cx="709800" cy="4155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2"/>
                </a:solidFill>
                <a:latin typeface="Barlow Semi Condensed"/>
                <a:ea typeface="Barlow Semi Condensed"/>
                <a:cs typeface="Barlow Semi Condensed"/>
                <a:sym typeface="Barlow Semi Condensed"/>
              </a:rPr>
              <a:t>Parent</a:t>
            </a:r>
            <a:endParaRPr b="1" sz="1500">
              <a:solidFill>
                <a:schemeClr val="dk2"/>
              </a:solidFill>
              <a:latin typeface="Barlow Semi Condensed"/>
              <a:ea typeface="Barlow Semi Condensed"/>
              <a:cs typeface="Barlow Semi Condensed"/>
              <a:sym typeface="Barlow Semi Condensed"/>
            </a:endParaRPr>
          </a:p>
        </p:txBody>
      </p:sp>
      <p:sp>
        <p:nvSpPr>
          <p:cNvPr id="2572" name="Google Shape;2572;p56"/>
          <p:cNvSpPr txBox="1"/>
          <p:nvPr/>
        </p:nvSpPr>
        <p:spPr>
          <a:xfrm>
            <a:off x="3846975" y="4026513"/>
            <a:ext cx="709800" cy="4155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Barlow Semi Condensed"/>
                <a:ea typeface="Barlow Semi Condensed"/>
                <a:cs typeface="Barlow Semi Condensed"/>
                <a:sym typeface="Barlow Semi Condensed"/>
              </a:rPr>
              <a:t>Child</a:t>
            </a:r>
            <a:endParaRPr b="1" sz="1500">
              <a:solidFill>
                <a:schemeClr val="dk2"/>
              </a:solidFill>
              <a:latin typeface="Barlow Semi Condensed"/>
              <a:ea typeface="Barlow Semi Condensed"/>
              <a:cs typeface="Barlow Semi Condensed"/>
              <a:sym typeface="Barlow Semi Condensed"/>
            </a:endParaRPr>
          </a:p>
        </p:txBody>
      </p:sp>
      <p:cxnSp>
        <p:nvCxnSpPr>
          <p:cNvPr id="2573" name="Google Shape;2573;p56"/>
          <p:cNvCxnSpPr>
            <a:stCxn id="2572" idx="1"/>
            <a:endCxn id="2566" idx="3"/>
          </p:cNvCxnSpPr>
          <p:nvPr/>
        </p:nvCxnSpPr>
        <p:spPr>
          <a:xfrm rot="10800000">
            <a:off x="3478575" y="3600663"/>
            <a:ext cx="368400" cy="633600"/>
          </a:xfrm>
          <a:prstGeom prst="straightConnector1">
            <a:avLst/>
          </a:prstGeom>
          <a:noFill/>
          <a:ln cap="flat" cmpd="sng" w="28575">
            <a:solidFill>
              <a:schemeClr val="accent1"/>
            </a:solidFill>
            <a:prstDash val="solid"/>
            <a:round/>
            <a:headEnd len="med" w="med" type="none"/>
            <a:tailEnd len="med" w="med" type="none"/>
          </a:ln>
        </p:spPr>
      </p:cxnSp>
      <p:cxnSp>
        <p:nvCxnSpPr>
          <p:cNvPr id="2574" name="Google Shape;2574;p56"/>
          <p:cNvCxnSpPr>
            <a:stCxn id="2571" idx="3"/>
            <a:endCxn id="2567" idx="1"/>
          </p:cNvCxnSpPr>
          <p:nvPr/>
        </p:nvCxnSpPr>
        <p:spPr>
          <a:xfrm>
            <a:off x="4556775" y="2967163"/>
            <a:ext cx="368400" cy="6336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8" name="Shape 2578"/>
        <p:cNvGrpSpPr/>
        <p:nvPr/>
      </p:nvGrpSpPr>
      <p:grpSpPr>
        <a:xfrm>
          <a:off x="0" y="0"/>
          <a:ext cx="0" cy="0"/>
          <a:chOff x="0" y="0"/>
          <a:chExt cx="0" cy="0"/>
        </a:xfrm>
      </p:grpSpPr>
      <p:sp>
        <p:nvSpPr>
          <p:cNvPr id="2579" name="Google Shape;2579;p57"/>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Directives</a:t>
            </a:r>
            <a:endParaRPr/>
          </a:p>
        </p:txBody>
      </p:sp>
      <p:sp>
        <p:nvSpPr>
          <p:cNvPr id="2580" name="Google Shape;2580;p57"/>
          <p:cNvSpPr txBox="1"/>
          <p:nvPr/>
        </p:nvSpPr>
        <p:spPr>
          <a:xfrm>
            <a:off x="1169025" y="871500"/>
            <a:ext cx="67995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In Vue.js, directives are special attributes that allow you to manipulate the DOM in your application. Directives are prefixed with the ‘</a:t>
            </a:r>
            <a:r>
              <a:rPr b="1" lang="en" sz="1700">
                <a:solidFill>
                  <a:schemeClr val="accent1"/>
                </a:solidFill>
                <a:latin typeface="Barlow Semi Condensed"/>
                <a:ea typeface="Barlow Semi Condensed"/>
                <a:cs typeface="Barlow Semi Condensed"/>
                <a:sym typeface="Barlow Semi Condensed"/>
              </a:rPr>
              <a:t>v-</a:t>
            </a:r>
            <a:r>
              <a:rPr lang="en" sz="1700">
                <a:solidFill>
                  <a:schemeClr val="dk2"/>
                </a:solidFill>
                <a:latin typeface="Barlow Semi Condensed Medium"/>
                <a:ea typeface="Barlow Semi Condensed Medium"/>
                <a:cs typeface="Barlow Semi Condensed Medium"/>
                <a:sym typeface="Barlow Semi Condensed Medium"/>
              </a:rPr>
              <a:t>’ binding syntax in the template and allow you to apply special behaviour to an element.</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These directives can be used to add behavior to you application, such as toggling visibility, updating styles, and manipulating the contents of an element.</a:t>
            </a:r>
            <a:endParaRPr sz="1700">
              <a:solidFill>
                <a:schemeClr val="dk2"/>
              </a:solidFill>
              <a:latin typeface="Barlow Semi Condensed Medium"/>
              <a:ea typeface="Barlow Semi Condensed Medium"/>
              <a:cs typeface="Barlow Semi Condensed Medium"/>
              <a:sym typeface="Barlow Semi Condensed Medium"/>
            </a:endParaRPr>
          </a:p>
        </p:txBody>
      </p:sp>
      <p:grpSp>
        <p:nvGrpSpPr>
          <p:cNvPr id="2581" name="Google Shape;2581;p57"/>
          <p:cNvGrpSpPr/>
          <p:nvPr/>
        </p:nvGrpSpPr>
        <p:grpSpPr>
          <a:xfrm>
            <a:off x="3194382" y="2949621"/>
            <a:ext cx="2755237" cy="1828106"/>
            <a:chOff x="556125" y="238075"/>
            <a:chExt cx="6466175" cy="5235125"/>
          </a:xfrm>
        </p:grpSpPr>
        <p:sp>
          <p:nvSpPr>
            <p:cNvPr id="2582" name="Google Shape;2582;p57"/>
            <p:cNvSpPr/>
            <p:nvPr/>
          </p:nvSpPr>
          <p:spPr>
            <a:xfrm>
              <a:off x="966475" y="238075"/>
              <a:ext cx="5595525" cy="3934875"/>
            </a:xfrm>
            <a:custGeom>
              <a:rect b="b" l="l" r="r" t="t"/>
              <a:pathLst>
                <a:path extrusionOk="0" h="157395" w="223821">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7"/>
            <p:cNvSpPr/>
            <p:nvPr/>
          </p:nvSpPr>
          <p:spPr>
            <a:xfrm>
              <a:off x="1144875" y="238125"/>
              <a:ext cx="5235975" cy="3934625"/>
            </a:xfrm>
            <a:custGeom>
              <a:rect b="b" l="l" r="r" t="t"/>
              <a:pathLst>
                <a:path extrusionOk="0" h="157385" w="209439">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7"/>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7"/>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7"/>
            <p:cNvSpPr/>
            <p:nvPr/>
          </p:nvSpPr>
          <p:spPr>
            <a:xfrm>
              <a:off x="2061750" y="1360175"/>
              <a:ext cx="3403150" cy="1928050"/>
            </a:xfrm>
            <a:custGeom>
              <a:rect b="b" l="l" r="r" t="t"/>
              <a:pathLst>
                <a:path extrusionOk="0" h="77122" w="136126">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7"/>
            <p:cNvSpPr/>
            <p:nvPr/>
          </p:nvSpPr>
          <p:spPr>
            <a:xfrm>
              <a:off x="2053425" y="1352775"/>
              <a:ext cx="3418875" cy="1942850"/>
            </a:xfrm>
            <a:custGeom>
              <a:rect b="b" l="l" r="r" t="t"/>
              <a:pathLst>
                <a:path extrusionOk="0" h="77714" w="136755">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7"/>
            <p:cNvSpPr/>
            <p:nvPr/>
          </p:nvSpPr>
          <p:spPr>
            <a:xfrm>
              <a:off x="2028475" y="3650500"/>
              <a:ext cx="3505750" cy="644250"/>
            </a:xfrm>
            <a:custGeom>
              <a:rect b="b" l="l" r="r" t="t"/>
              <a:pathLst>
                <a:path extrusionOk="0" h="25770" w="140230">
                  <a:moveTo>
                    <a:pt x="0" y="1"/>
                  </a:moveTo>
                  <a:lnTo>
                    <a:pt x="0" y="25769"/>
                  </a:lnTo>
                  <a:lnTo>
                    <a:pt x="140230" y="25769"/>
                  </a:lnTo>
                  <a:lnTo>
                    <a:pt x="140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7"/>
            <p:cNvSpPr/>
            <p:nvPr/>
          </p:nvSpPr>
          <p:spPr>
            <a:xfrm>
              <a:off x="2021075" y="3643125"/>
              <a:ext cx="3521475" cy="659025"/>
            </a:xfrm>
            <a:custGeom>
              <a:rect b="b" l="l" r="r" t="t"/>
              <a:pathLst>
                <a:path extrusionOk="0" h="26361" w="140859">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7"/>
            <p:cNvSpPr/>
            <p:nvPr/>
          </p:nvSpPr>
          <p:spPr>
            <a:xfrm>
              <a:off x="3464775" y="920225"/>
              <a:ext cx="596175" cy="1592525"/>
            </a:xfrm>
            <a:custGeom>
              <a:rect b="b" l="l" r="r" t="t"/>
              <a:pathLst>
                <a:path extrusionOk="0" h="63701" w="23847">
                  <a:moveTo>
                    <a:pt x="0" y="0"/>
                  </a:moveTo>
                  <a:lnTo>
                    <a:pt x="0" y="63701"/>
                  </a:lnTo>
                  <a:lnTo>
                    <a:pt x="23847" y="63701"/>
                  </a:lnTo>
                  <a:lnTo>
                    <a:pt x="238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7"/>
            <p:cNvSpPr/>
            <p:nvPr/>
          </p:nvSpPr>
          <p:spPr>
            <a:xfrm>
              <a:off x="3457375" y="912825"/>
              <a:ext cx="611900" cy="1607325"/>
            </a:xfrm>
            <a:custGeom>
              <a:rect b="b" l="l" r="r" t="t"/>
              <a:pathLst>
                <a:path extrusionOk="0" h="64293" w="24476">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7"/>
            <p:cNvSpPr/>
            <p:nvPr/>
          </p:nvSpPr>
          <p:spPr>
            <a:xfrm>
              <a:off x="3464775" y="920225"/>
              <a:ext cx="596175" cy="1349450"/>
            </a:xfrm>
            <a:custGeom>
              <a:rect b="b" l="l" r="r" t="t"/>
              <a:pathLst>
                <a:path extrusionOk="0" h="53978" w="23847">
                  <a:moveTo>
                    <a:pt x="0" y="0"/>
                  </a:moveTo>
                  <a:lnTo>
                    <a:pt x="0" y="53978"/>
                  </a:lnTo>
                  <a:lnTo>
                    <a:pt x="23847" y="53978"/>
                  </a:lnTo>
                  <a:lnTo>
                    <a:pt x="238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7"/>
            <p:cNvSpPr/>
            <p:nvPr/>
          </p:nvSpPr>
          <p:spPr>
            <a:xfrm>
              <a:off x="3457375" y="912825"/>
              <a:ext cx="611900" cy="1365175"/>
            </a:xfrm>
            <a:custGeom>
              <a:rect b="b" l="l" r="r" t="t"/>
              <a:pathLst>
                <a:path extrusionOk="0" h="54607" w="24476">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7"/>
            <p:cNvSpPr/>
            <p:nvPr/>
          </p:nvSpPr>
          <p:spPr>
            <a:xfrm>
              <a:off x="2712425" y="920225"/>
              <a:ext cx="2101800" cy="1269975"/>
            </a:xfrm>
            <a:custGeom>
              <a:rect b="b" l="l" r="r" t="t"/>
              <a:pathLst>
                <a:path extrusionOk="0" h="50799" w="84072">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7"/>
            <p:cNvSpPr/>
            <p:nvPr/>
          </p:nvSpPr>
          <p:spPr>
            <a:xfrm>
              <a:off x="2705025" y="912825"/>
              <a:ext cx="2116600" cy="1284750"/>
            </a:xfrm>
            <a:custGeom>
              <a:rect b="b" l="l" r="r" t="t"/>
              <a:pathLst>
                <a:path extrusionOk="0" h="51390" w="84664">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7"/>
            <p:cNvSpPr/>
            <p:nvPr/>
          </p:nvSpPr>
          <p:spPr>
            <a:xfrm>
              <a:off x="2535900" y="774200"/>
              <a:ext cx="2453925" cy="1269025"/>
            </a:xfrm>
            <a:custGeom>
              <a:rect b="b" l="l" r="r" t="t"/>
              <a:pathLst>
                <a:path extrusionOk="0" h="50761" w="98157">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7"/>
            <p:cNvSpPr/>
            <p:nvPr/>
          </p:nvSpPr>
          <p:spPr>
            <a:xfrm>
              <a:off x="2528500" y="765875"/>
              <a:ext cx="2469650" cy="1284750"/>
            </a:xfrm>
            <a:custGeom>
              <a:rect b="b" l="l" r="r" t="t"/>
              <a:pathLst>
                <a:path extrusionOk="0" h="51390" w="98786">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7"/>
            <p:cNvSpPr/>
            <p:nvPr/>
          </p:nvSpPr>
          <p:spPr>
            <a:xfrm>
              <a:off x="2673600" y="862000"/>
              <a:ext cx="2179450" cy="1093425"/>
            </a:xfrm>
            <a:custGeom>
              <a:rect b="b" l="l" r="r" t="t"/>
              <a:pathLst>
                <a:path extrusionOk="0" h="43737" w="87178">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7"/>
            <p:cNvSpPr/>
            <p:nvPr/>
          </p:nvSpPr>
          <p:spPr>
            <a:xfrm>
              <a:off x="2665275" y="853675"/>
              <a:ext cx="2196100" cy="1109150"/>
            </a:xfrm>
            <a:custGeom>
              <a:rect b="b" l="l" r="r" t="t"/>
              <a:pathLst>
                <a:path extrusionOk="0" h="44366" w="87844">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7"/>
            <p:cNvSpPr/>
            <p:nvPr/>
          </p:nvSpPr>
          <p:spPr>
            <a:xfrm>
              <a:off x="4701450" y="975675"/>
              <a:ext cx="62875" cy="15750"/>
            </a:xfrm>
            <a:custGeom>
              <a:rect b="b" l="l" r="r" t="t"/>
              <a:pathLst>
                <a:path extrusionOk="0" h="630" w="2515">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7"/>
            <p:cNvSpPr/>
            <p:nvPr/>
          </p:nvSpPr>
          <p:spPr>
            <a:xfrm>
              <a:off x="4382575" y="975675"/>
              <a:ext cx="274525" cy="15750"/>
            </a:xfrm>
            <a:custGeom>
              <a:rect b="b" l="l" r="r" t="t"/>
              <a:pathLst>
                <a:path extrusionOk="0" h="630" w="10981">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7"/>
            <p:cNvSpPr/>
            <p:nvPr/>
          </p:nvSpPr>
          <p:spPr>
            <a:xfrm>
              <a:off x="3640375" y="975675"/>
              <a:ext cx="672900" cy="15750"/>
            </a:xfrm>
            <a:custGeom>
              <a:rect b="b" l="l" r="r" t="t"/>
              <a:pathLst>
                <a:path extrusionOk="0" h="630" w="26916">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7"/>
            <p:cNvSpPr/>
            <p:nvPr/>
          </p:nvSpPr>
          <p:spPr>
            <a:xfrm>
              <a:off x="2927775" y="975675"/>
              <a:ext cx="664575" cy="15750"/>
            </a:xfrm>
            <a:custGeom>
              <a:rect b="b" l="l" r="r" t="t"/>
              <a:pathLst>
                <a:path extrusionOk="0" h="630" w="26583">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7"/>
            <p:cNvSpPr/>
            <p:nvPr/>
          </p:nvSpPr>
          <p:spPr>
            <a:xfrm>
              <a:off x="2762325" y="975675"/>
              <a:ext cx="87850" cy="15750"/>
            </a:xfrm>
            <a:custGeom>
              <a:rect b="b" l="l" r="r" t="t"/>
              <a:pathLst>
                <a:path extrusionOk="0" h="630" w="3514">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7"/>
            <p:cNvSpPr/>
            <p:nvPr/>
          </p:nvSpPr>
          <p:spPr>
            <a:xfrm>
              <a:off x="4518425" y="1107850"/>
              <a:ext cx="245900" cy="14800"/>
            </a:xfrm>
            <a:custGeom>
              <a:rect b="b" l="l" r="r" t="t"/>
              <a:pathLst>
                <a:path extrusionOk="0" h="592" w="9836">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7"/>
            <p:cNvSpPr/>
            <p:nvPr/>
          </p:nvSpPr>
          <p:spPr>
            <a:xfrm>
              <a:off x="3946325" y="1107850"/>
              <a:ext cx="537025" cy="14800"/>
            </a:xfrm>
            <a:custGeom>
              <a:rect b="b" l="l" r="r" t="t"/>
              <a:pathLst>
                <a:path extrusionOk="0" h="592" w="21481">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7"/>
            <p:cNvSpPr/>
            <p:nvPr/>
          </p:nvSpPr>
          <p:spPr>
            <a:xfrm>
              <a:off x="3805825" y="1107850"/>
              <a:ext cx="83200" cy="14800"/>
            </a:xfrm>
            <a:custGeom>
              <a:rect b="b" l="l" r="r" t="t"/>
              <a:pathLst>
                <a:path extrusionOk="0" h="592" w="3328">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7"/>
            <p:cNvSpPr/>
            <p:nvPr/>
          </p:nvSpPr>
          <p:spPr>
            <a:xfrm>
              <a:off x="3653325" y="1107850"/>
              <a:ext cx="125725" cy="14800"/>
            </a:xfrm>
            <a:custGeom>
              <a:rect b="b" l="l" r="r" t="t"/>
              <a:pathLst>
                <a:path extrusionOk="0" h="592" w="5029">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7"/>
            <p:cNvSpPr/>
            <p:nvPr/>
          </p:nvSpPr>
          <p:spPr>
            <a:xfrm>
              <a:off x="3131125" y="1107850"/>
              <a:ext cx="490800" cy="14800"/>
            </a:xfrm>
            <a:custGeom>
              <a:rect b="b" l="l" r="r" t="t"/>
              <a:pathLst>
                <a:path extrusionOk="0" h="592" w="19632">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7"/>
            <p:cNvSpPr/>
            <p:nvPr/>
          </p:nvSpPr>
          <p:spPr>
            <a:xfrm>
              <a:off x="2762325" y="1107850"/>
              <a:ext cx="320750" cy="14800"/>
            </a:xfrm>
            <a:custGeom>
              <a:rect b="b" l="l" r="r" t="t"/>
              <a:pathLst>
                <a:path extrusionOk="0" h="592" w="1283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7"/>
            <p:cNvSpPr/>
            <p:nvPr/>
          </p:nvSpPr>
          <p:spPr>
            <a:xfrm>
              <a:off x="4696825" y="1239100"/>
              <a:ext cx="67500" cy="15725"/>
            </a:xfrm>
            <a:custGeom>
              <a:rect b="b" l="l" r="r" t="t"/>
              <a:pathLst>
                <a:path extrusionOk="0" h="629" w="270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7"/>
            <p:cNvSpPr/>
            <p:nvPr/>
          </p:nvSpPr>
          <p:spPr>
            <a:xfrm>
              <a:off x="3585850" y="1239100"/>
              <a:ext cx="1058300" cy="15725"/>
            </a:xfrm>
            <a:custGeom>
              <a:rect b="b" l="l" r="r" t="t"/>
              <a:pathLst>
                <a:path extrusionOk="0" h="629" w="42332">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7"/>
            <p:cNvSpPr/>
            <p:nvPr/>
          </p:nvSpPr>
          <p:spPr>
            <a:xfrm>
              <a:off x="3327050" y="1239100"/>
              <a:ext cx="201525" cy="15725"/>
            </a:xfrm>
            <a:custGeom>
              <a:rect b="b" l="l" r="r" t="t"/>
              <a:pathLst>
                <a:path extrusionOk="0" h="629" w="8061">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7"/>
            <p:cNvSpPr/>
            <p:nvPr/>
          </p:nvSpPr>
          <p:spPr>
            <a:xfrm>
              <a:off x="2762325" y="1239100"/>
              <a:ext cx="448300" cy="15725"/>
            </a:xfrm>
            <a:custGeom>
              <a:rect b="b" l="l" r="r" t="t"/>
              <a:pathLst>
                <a:path extrusionOk="0" h="629" w="17932">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7"/>
            <p:cNvSpPr/>
            <p:nvPr/>
          </p:nvSpPr>
          <p:spPr>
            <a:xfrm>
              <a:off x="4650600" y="1371275"/>
              <a:ext cx="113725" cy="15725"/>
            </a:xfrm>
            <a:custGeom>
              <a:rect b="b" l="l" r="r" t="t"/>
              <a:pathLst>
                <a:path extrusionOk="0" h="629" w="4549">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7"/>
            <p:cNvSpPr/>
            <p:nvPr/>
          </p:nvSpPr>
          <p:spPr>
            <a:xfrm>
              <a:off x="4408450" y="1371275"/>
              <a:ext cx="134050" cy="15725"/>
            </a:xfrm>
            <a:custGeom>
              <a:rect b="b" l="l" r="r" t="t"/>
              <a:pathLst>
                <a:path extrusionOk="0" h="629" w="5362">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7"/>
            <p:cNvSpPr/>
            <p:nvPr/>
          </p:nvSpPr>
          <p:spPr>
            <a:xfrm>
              <a:off x="4238375" y="1371275"/>
              <a:ext cx="125725" cy="15725"/>
            </a:xfrm>
            <a:custGeom>
              <a:rect b="b" l="l" r="r" t="t"/>
              <a:pathLst>
                <a:path extrusionOk="0" h="629" w="5029">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7"/>
            <p:cNvSpPr/>
            <p:nvPr/>
          </p:nvSpPr>
          <p:spPr>
            <a:xfrm>
              <a:off x="4005475" y="1371275"/>
              <a:ext cx="184875" cy="15725"/>
            </a:xfrm>
            <a:custGeom>
              <a:rect b="b" l="l" r="r" t="t"/>
              <a:pathLst>
                <a:path extrusionOk="0" h="629" w="7395">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7"/>
            <p:cNvSpPr/>
            <p:nvPr/>
          </p:nvSpPr>
          <p:spPr>
            <a:xfrm>
              <a:off x="3823400" y="1371275"/>
              <a:ext cx="146975" cy="15725"/>
            </a:xfrm>
            <a:custGeom>
              <a:rect b="b" l="l" r="r" t="t"/>
              <a:pathLst>
                <a:path extrusionOk="0" h="629" w="5879">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7"/>
            <p:cNvSpPr/>
            <p:nvPr/>
          </p:nvSpPr>
          <p:spPr>
            <a:xfrm>
              <a:off x="3704150" y="1371275"/>
              <a:ext cx="96150" cy="15725"/>
            </a:xfrm>
            <a:custGeom>
              <a:rect b="b" l="l" r="r" t="t"/>
              <a:pathLst>
                <a:path extrusionOk="0" h="629" w="3846">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7"/>
            <p:cNvSpPr/>
            <p:nvPr/>
          </p:nvSpPr>
          <p:spPr>
            <a:xfrm>
              <a:off x="3148675" y="1371275"/>
              <a:ext cx="524075" cy="15725"/>
            </a:xfrm>
            <a:custGeom>
              <a:rect b="b" l="l" r="r" t="t"/>
              <a:pathLst>
                <a:path extrusionOk="0" h="629" w="20963">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7"/>
            <p:cNvSpPr/>
            <p:nvPr/>
          </p:nvSpPr>
          <p:spPr>
            <a:xfrm>
              <a:off x="2762325" y="1371275"/>
              <a:ext cx="359575" cy="15725"/>
            </a:xfrm>
            <a:custGeom>
              <a:rect b="b" l="l" r="r" t="t"/>
              <a:pathLst>
                <a:path extrusionOk="0" h="629" w="14383">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7"/>
            <p:cNvSpPr/>
            <p:nvPr/>
          </p:nvSpPr>
          <p:spPr>
            <a:xfrm>
              <a:off x="3853900" y="1569975"/>
              <a:ext cx="158075" cy="15750"/>
            </a:xfrm>
            <a:custGeom>
              <a:rect b="b" l="l" r="r" t="t"/>
              <a:pathLst>
                <a:path extrusionOk="0" h="630" w="6323">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7"/>
            <p:cNvSpPr/>
            <p:nvPr/>
          </p:nvSpPr>
          <p:spPr>
            <a:xfrm>
              <a:off x="3498050" y="1569975"/>
              <a:ext cx="340150" cy="15750"/>
            </a:xfrm>
            <a:custGeom>
              <a:rect b="b" l="l" r="r" t="t"/>
              <a:pathLst>
                <a:path extrusionOk="0" h="630" w="13606">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7"/>
            <p:cNvSpPr/>
            <p:nvPr/>
          </p:nvSpPr>
          <p:spPr>
            <a:xfrm>
              <a:off x="3411175" y="1569975"/>
              <a:ext cx="57325" cy="15750"/>
            </a:xfrm>
            <a:custGeom>
              <a:rect b="b" l="l" r="r" t="t"/>
              <a:pathLst>
                <a:path extrusionOk="0" h="630" w="2293">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7"/>
            <p:cNvSpPr/>
            <p:nvPr/>
          </p:nvSpPr>
          <p:spPr>
            <a:xfrm>
              <a:off x="3315975" y="1569975"/>
              <a:ext cx="84125" cy="15750"/>
            </a:xfrm>
            <a:custGeom>
              <a:rect b="b" l="l" r="r" t="t"/>
              <a:pathLst>
                <a:path extrusionOk="0" h="630" w="3365">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7"/>
            <p:cNvSpPr/>
            <p:nvPr/>
          </p:nvSpPr>
          <p:spPr>
            <a:xfrm>
              <a:off x="2991550" y="1569975"/>
              <a:ext cx="310575" cy="15750"/>
            </a:xfrm>
            <a:custGeom>
              <a:rect b="b" l="l" r="r" t="t"/>
              <a:pathLst>
                <a:path extrusionOk="0" h="630" w="12423">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7"/>
            <p:cNvSpPr/>
            <p:nvPr/>
          </p:nvSpPr>
          <p:spPr>
            <a:xfrm>
              <a:off x="2762325" y="1569975"/>
              <a:ext cx="205225" cy="15750"/>
            </a:xfrm>
            <a:custGeom>
              <a:rect b="b" l="l" r="r" t="t"/>
              <a:pathLst>
                <a:path extrusionOk="0" h="630" w="8209">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7"/>
            <p:cNvSpPr/>
            <p:nvPr/>
          </p:nvSpPr>
          <p:spPr>
            <a:xfrm>
              <a:off x="3964800" y="1702150"/>
              <a:ext cx="47175" cy="14825"/>
            </a:xfrm>
            <a:custGeom>
              <a:rect b="b" l="l" r="r" t="t"/>
              <a:pathLst>
                <a:path extrusionOk="0" h="593" w="1887">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7"/>
            <p:cNvSpPr/>
            <p:nvPr/>
          </p:nvSpPr>
          <p:spPr>
            <a:xfrm>
              <a:off x="3273450" y="1702150"/>
              <a:ext cx="664575" cy="14825"/>
            </a:xfrm>
            <a:custGeom>
              <a:rect b="b" l="l" r="r" t="t"/>
              <a:pathLst>
                <a:path extrusionOk="0" h="593" w="26583">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7"/>
            <p:cNvSpPr/>
            <p:nvPr/>
          </p:nvSpPr>
          <p:spPr>
            <a:xfrm>
              <a:off x="3112625" y="1702150"/>
              <a:ext cx="132200" cy="14825"/>
            </a:xfrm>
            <a:custGeom>
              <a:rect b="b" l="l" r="r" t="t"/>
              <a:pathLst>
                <a:path extrusionOk="0" h="593" w="5288">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7"/>
            <p:cNvSpPr/>
            <p:nvPr/>
          </p:nvSpPr>
          <p:spPr>
            <a:xfrm>
              <a:off x="2762325" y="1702150"/>
              <a:ext cx="284700" cy="14825"/>
            </a:xfrm>
            <a:custGeom>
              <a:rect b="b" l="l" r="r" t="t"/>
              <a:pathLst>
                <a:path extrusionOk="0" h="593" w="11388">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7"/>
            <p:cNvSpPr/>
            <p:nvPr/>
          </p:nvSpPr>
          <p:spPr>
            <a:xfrm>
              <a:off x="3936150" y="1833400"/>
              <a:ext cx="75825" cy="15725"/>
            </a:xfrm>
            <a:custGeom>
              <a:rect b="b" l="l" r="r" t="t"/>
              <a:pathLst>
                <a:path extrusionOk="0" h="629" w="3033">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7"/>
            <p:cNvSpPr/>
            <p:nvPr/>
          </p:nvSpPr>
          <p:spPr>
            <a:xfrm>
              <a:off x="3785500" y="1833400"/>
              <a:ext cx="88750" cy="15725"/>
            </a:xfrm>
            <a:custGeom>
              <a:rect b="b" l="l" r="r" t="t"/>
              <a:pathLst>
                <a:path extrusionOk="0" h="629" w="355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7"/>
            <p:cNvSpPr/>
            <p:nvPr/>
          </p:nvSpPr>
          <p:spPr>
            <a:xfrm>
              <a:off x="3680125" y="1833400"/>
              <a:ext cx="84125" cy="15725"/>
            </a:xfrm>
            <a:custGeom>
              <a:rect b="b" l="l" r="r" t="t"/>
              <a:pathLst>
                <a:path extrusionOk="0" h="629" w="3365">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7"/>
            <p:cNvSpPr/>
            <p:nvPr/>
          </p:nvSpPr>
          <p:spPr>
            <a:xfrm>
              <a:off x="3535025" y="1833400"/>
              <a:ext cx="121100" cy="15725"/>
            </a:xfrm>
            <a:custGeom>
              <a:rect b="b" l="l" r="r" t="t"/>
              <a:pathLst>
                <a:path extrusionOk="0" h="629" w="4844">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7"/>
            <p:cNvSpPr/>
            <p:nvPr/>
          </p:nvSpPr>
          <p:spPr>
            <a:xfrm>
              <a:off x="3421325" y="1833400"/>
              <a:ext cx="97075" cy="15725"/>
            </a:xfrm>
            <a:custGeom>
              <a:rect b="b" l="l" r="r" t="t"/>
              <a:pathLst>
                <a:path extrusionOk="0" h="629" w="3883">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7"/>
            <p:cNvSpPr/>
            <p:nvPr/>
          </p:nvSpPr>
          <p:spPr>
            <a:xfrm>
              <a:off x="3347400" y="1833400"/>
              <a:ext cx="65650" cy="15725"/>
            </a:xfrm>
            <a:custGeom>
              <a:rect b="b" l="l" r="r" t="t"/>
              <a:pathLst>
                <a:path extrusionOk="0" h="629" w="2626">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7"/>
            <p:cNvSpPr/>
            <p:nvPr/>
          </p:nvSpPr>
          <p:spPr>
            <a:xfrm>
              <a:off x="3002650" y="1833400"/>
              <a:ext cx="331825" cy="15725"/>
            </a:xfrm>
            <a:custGeom>
              <a:rect b="b" l="l" r="r" t="t"/>
              <a:pathLst>
                <a:path extrusionOk="0" h="629" w="13273">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7"/>
            <p:cNvSpPr/>
            <p:nvPr/>
          </p:nvSpPr>
          <p:spPr>
            <a:xfrm>
              <a:off x="2762325" y="1833400"/>
              <a:ext cx="229250" cy="15725"/>
            </a:xfrm>
            <a:custGeom>
              <a:rect b="b" l="l" r="r" t="t"/>
              <a:pathLst>
                <a:path extrusionOk="0" h="629" w="917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7"/>
            <p:cNvSpPr/>
            <p:nvPr/>
          </p:nvSpPr>
          <p:spPr>
            <a:xfrm>
              <a:off x="3726350" y="2067250"/>
              <a:ext cx="73025" cy="73025"/>
            </a:xfrm>
            <a:custGeom>
              <a:rect b="b" l="l" r="r" t="t"/>
              <a:pathLst>
                <a:path extrusionOk="0" h="2921" w="2921">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7"/>
            <p:cNvSpPr/>
            <p:nvPr/>
          </p:nvSpPr>
          <p:spPr>
            <a:xfrm>
              <a:off x="3718950" y="2058925"/>
              <a:ext cx="88750" cy="88750"/>
            </a:xfrm>
            <a:custGeom>
              <a:rect b="b" l="l" r="r" t="t"/>
              <a:pathLst>
                <a:path extrusionOk="0" h="3550" w="355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7"/>
            <p:cNvSpPr/>
            <p:nvPr/>
          </p:nvSpPr>
          <p:spPr>
            <a:xfrm>
              <a:off x="2028475" y="3650500"/>
              <a:ext cx="3505750" cy="189500"/>
            </a:xfrm>
            <a:custGeom>
              <a:rect b="b" l="l" r="r" t="t"/>
              <a:pathLst>
                <a:path extrusionOk="0" h="7580" w="140230">
                  <a:moveTo>
                    <a:pt x="0" y="1"/>
                  </a:moveTo>
                  <a:lnTo>
                    <a:pt x="0" y="7580"/>
                  </a:lnTo>
                  <a:lnTo>
                    <a:pt x="140230" y="7580"/>
                  </a:lnTo>
                  <a:lnTo>
                    <a:pt x="140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7"/>
            <p:cNvSpPr/>
            <p:nvPr/>
          </p:nvSpPr>
          <p:spPr>
            <a:xfrm>
              <a:off x="2021075" y="3643125"/>
              <a:ext cx="3521475" cy="204275"/>
            </a:xfrm>
            <a:custGeom>
              <a:rect b="b" l="l" r="r" t="t"/>
              <a:pathLst>
                <a:path extrusionOk="0" h="8171" w="140859">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7"/>
            <p:cNvSpPr/>
            <p:nvPr/>
          </p:nvSpPr>
          <p:spPr>
            <a:xfrm>
              <a:off x="1668925" y="2418450"/>
              <a:ext cx="4230400" cy="734825"/>
            </a:xfrm>
            <a:custGeom>
              <a:rect b="b" l="l" r="r" t="t"/>
              <a:pathLst>
                <a:path extrusionOk="0" h="29393" w="169216">
                  <a:moveTo>
                    <a:pt x="52647" y="1"/>
                  </a:moveTo>
                  <a:lnTo>
                    <a:pt x="1" y="15085"/>
                  </a:lnTo>
                  <a:lnTo>
                    <a:pt x="6027" y="29393"/>
                  </a:lnTo>
                  <a:lnTo>
                    <a:pt x="163189" y="29393"/>
                  </a:lnTo>
                  <a:lnTo>
                    <a:pt x="169215" y="15085"/>
                  </a:lnTo>
                  <a:lnTo>
                    <a:pt x="1165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7"/>
            <p:cNvSpPr/>
            <p:nvPr/>
          </p:nvSpPr>
          <p:spPr>
            <a:xfrm>
              <a:off x="1661525" y="2410150"/>
              <a:ext cx="4246100" cy="750525"/>
            </a:xfrm>
            <a:custGeom>
              <a:rect b="b" l="l" r="r" t="t"/>
              <a:pathLst>
                <a:path extrusionOk="0" h="30021" w="169844">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7"/>
            <p:cNvSpPr/>
            <p:nvPr/>
          </p:nvSpPr>
          <p:spPr>
            <a:xfrm>
              <a:off x="2122750" y="2690200"/>
              <a:ext cx="409475" cy="244950"/>
            </a:xfrm>
            <a:custGeom>
              <a:rect b="b" l="l" r="r" t="t"/>
              <a:pathLst>
                <a:path extrusionOk="0" h="9798" w="16379">
                  <a:moveTo>
                    <a:pt x="9391" y="0"/>
                  </a:moveTo>
                  <a:lnTo>
                    <a:pt x="0" y="2366"/>
                  </a:lnTo>
                  <a:lnTo>
                    <a:pt x="6248"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7"/>
            <p:cNvSpPr/>
            <p:nvPr/>
          </p:nvSpPr>
          <p:spPr>
            <a:xfrm>
              <a:off x="2396325" y="2621800"/>
              <a:ext cx="409475" cy="244950"/>
            </a:xfrm>
            <a:custGeom>
              <a:rect b="b" l="l" r="r" t="t"/>
              <a:pathLst>
                <a:path extrusionOk="0" h="9798" w="16379">
                  <a:moveTo>
                    <a:pt x="9391" y="0"/>
                  </a:moveTo>
                  <a:lnTo>
                    <a:pt x="0" y="2367"/>
                  </a:lnTo>
                  <a:lnTo>
                    <a:pt x="6249"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7"/>
            <p:cNvSpPr/>
            <p:nvPr/>
          </p:nvSpPr>
          <p:spPr>
            <a:xfrm>
              <a:off x="5047125" y="2690200"/>
              <a:ext cx="409475" cy="244950"/>
            </a:xfrm>
            <a:custGeom>
              <a:rect b="b" l="l" r="r" t="t"/>
              <a:pathLst>
                <a:path extrusionOk="0" h="9798" w="16379">
                  <a:moveTo>
                    <a:pt x="6988" y="0"/>
                  </a:moveTo>
                  <a:lnTo>
                    <a:pt x="0" y="8910"/>
                  </a:lnTo>
                  <a:lnTo>
                    <a:pt x="10130" y="9798"/>
                  </a:lnTo>
                  <a:lnTo>
                    <a:pt x="16378" y="2366"/>
                  </a:lnTo>
                  <a:lnTo>
                    <a:pt x="69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7"/>
            <p:cNvSpPr/>
            <p:nvPr/>
          </p:nvSpPr>
          <p:spPr>
            <a:xfrm>
              <a:off x="4772600" y="2621800"/>
              <a:ext cx="410400" cy="244950"/>
            </a:xfrm>
            <a:custGeom>
              <a:rect b="b" l="l" r="r" t="t"/>
              <a:pathLst>
                <a:path extrusionOk="0" h="9798" w="16416">
                  <a:moveTo>
                    <a:pt x="7025" y="0"/>
                  </a:moveTo>
                  <a:lnTo>
                    <a:pt x="1" y="8910"/>
                  </a:lnTo>
                  <a:lnTo>
                    <a:pt x="10131" y="9798"/>
                  </a:lnTo>
                  <a:lnTo>
                    <a:pt x="16416" y="2367"/>
                  </a:lnTo>
                  <a:lnTo>
                    <a:pt x="7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7"/>
            <p:cNvSpPr/>
            <p:nvPr/>
          </p:nvSpPr>
          <p:spPr>
            <a:xfrm>
              <a:off x="1668925" y="2795550"/>
              <a:ext cx="863300" cy="854975"/>
            </a:xfrm>
            <a:custGeom>
              <a:rect b="b" l="l" r="r" t="t"/>
              <a:pathLst>
                <a:path extrusionOk="0" h="34199" w="34532">
                  <a:moveTo>
                    <a:pt x="1" y="1"/>
                  </a:moveTo>
                  <a:lnTo>
                    <a:pt x="14604" y="34199"/>
                  </a:lnTo>
                  <a:lnTo>
                    <a:pt x="31537" y="34199"/>
                  </a:lnTo>
                  <a:lnTo>
                    <a:pt x="34531" y="469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7"/>
            <p:cNvSpPr/>
            <p:nvPr/>
          </p:nvSpPr>
          <p:spPr>
            <a:xfrm>
              <a:off x="1661525" y="2788175"/>
              <a:ext cx="879000" cy="870675"/>
            </a:xfrm>
            <a:custGeom>
              <a:rect b="b" l="l" r="r" t="t"/>
              <a:pathLst>
                <a:path extrusionOk="0" h="34827" w="3516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7"/>
            <p:cNvSpPr/>
            <p:nvPr/>
          </p:nvSpPr>
          <p:spPr>
            <a:xfrm>
              <a:off x="564425" y="2517350"/>
              <a:ext cx="635925" cy="2438250"/>
            </a:xfrm>
            <a:custGeom>
              <a:rect b="b" l="l" r="r" t="t"/>
              <a:pathLst>
                <a:path extrusionOk="0" h="97530" w="25437">
                  <a:moveTo>
                    <a:pt x="1" y="1"/>
                  </a:moveTo>
                  <a:lnTo>
                    <a:pt x="1" y="97049"/>
                  </a:lnTo>
                  <a:lnTo>
                    <a:pt x="24438" y="97530"/>
                  </a:lnTo>
                  <a:lnTo>
                    <a:pt x="25437" y="97530"/>
                  </a:lnTo>
                  <a:lnTo>
                    <a:pt x="25437" y="6185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7"/>
            <p:cNvSpPr/>
            <p:nvPr/>
          </p:nvSpPr>
          <p:spPr>
            <a:xfrm>
              <a:off x="557050" y="2509725"/>
              <a:ext cx="651625" cy="2453275"/>
            </a:xfrm>
            <a:custGeom>
              <a:rect b="b" l="l" r="r" t="t"/>
              <a:pathLst>
                <a:path extrusionOk="0" h="98131" w="26065">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7"/>
            <p:cNvSpPr/>
            <p:nvPr/>
          </p:nvSpPr>
          <p:spPr>
            <a:xfrm>
              <a:off x="6378975" y="2517350"/>
              <a:ext cx="635925" cy="2438250"/>
            </a:xfrm>
            <a:custGeom>
              <a:rect b="b" l="l" r="r" t="t"/>
              <a:pathLst>
                <a:path extrusionOk="0" h="97530" w="25437">
                  <a:moveTo>
                    <a:pt x="25437" y="1"/>
                  </a:moveTo>
                  <a:lnTo>
                    <a:pt x="1" y="61853"/>
                  </a:lnTo>
                  <a:lnTo>
                    <a:pt x="1" y="97530"/>
                  </a:lnTo>
                  <a:lnTo>
                    <a:pt x="1036" y="97530"/>
                  </a:lnTo>
                  <a:lnTo>
                    <a:pt x="25437" y="97049"/>
                  </a:lnTo>
                  <a:lnTo>
                    <a:pt x="254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7"/>
            <p:cNvSpPr/>
            <p:nvPr/>
          </p:nvSpPr>
          <p:spPr>
            <a:xfrm>
              <a:off x="6371600" y="2509725"/>
              <a:ext cx="650700" cy="2453275"/>
            </a:xfrm>
            <a:custGeom>
              <a:rect b="b" l="l" r="r" t="t"/>
              <a:pathLst>
                <a:path extrusionOk="0" h="98131" w="26028">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7"/>
            <p:cNvSpPr/>
            <p:nvPr/>
          </p:nvSpPr>
          <p:spPr>
            <a:xfrm>
              <a:off x="564425" y="2517350"/>
              <a:ext cx="1469625" cy="1546325"/>
            </a:xfrm>
            <a:custGeom>
              <a:rect b="b" l="l" r="r" t="t"/>
              <a:pathLst>
                <a:path extrusionOk="0" h="61853" w="58785">
                  <a:moveTo>
                    <a:pt x="1" y="1"/>
                  </a:moveTo>
                  <a:lnTo>
                    <a:pt x="25363" y="61853"/>
                  </a:lnTo>
                  <a:lnTo>
                    <a:pt x="58784" y="45327"/>
                  </a:lnTo>
                  <a:lnTo>
                    <a:pt x="44181" y="11129"/>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7"/>
            <p:cNvSpPr/>
            <p:nvPr/>
          </p:nvSpPr>
          <p:spPr>
            <a:xfrm>
              <a:off x="556125" y="2509600"/>
              <a:ext cx="1487150" cy="1562075"/>
            </a:xfrm>
            <a:custGeom>
              <a:rect b="b" l="l" r="r" t="t"/>
              <a:pathLst>
                <a:path extrusionOk="0" h="62483" w="59486">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7"/>
            <p:cNvSpPr/>
            <p:nvPr/>
          </p:nvSpPr>
          <p:spPr>
            <a:xfrm>
              <a:off x="5038800" y="2795550"/>
              <a:ext cx="861425" cy="854975"/>
            </a:xfrm>
            <a:custGeom>
              <a:rect b="b" l="l" r="r" t="t"/>
              <a:pathLst>
                <a:path extrusionOk="0" h="34199" w="34457">
                  <a:moveTo>
                    <a:pt x="34457" y="1"/>
                  </a:moveTo>
                  <a:lnTo>
                    <a:pt x="0" y="4696"/>
                  </a:lnTo>
                  <a:lnTo>
                    <a:pt x="2958" y="34199"/>
                  </a:lnTo>
                  <a:lnTo>
                    <a:pt x="19854" y="34199"/>
                  </a:lnTo>
                  <a:lnTo>
                    <a:pt x="344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7"/>
            <p:cNvSpPr/>
            <p:nvPr/>
          </p:nvSpPr>
          <p:spPr>
            <a:xfrm>
              <a:off x="5030475" y="2788175"/>
              <a:ext cx="878075" cy="870675"/>
            </a:xfrm>
            <a:custGeom>
              <a:rect b="b" l="l" r="r" t="t"/>
              <a:pathLst>
                <a:path extrusionOk="0" h="34827" w="35123">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7"/>
            <p:cNvSpPr/>
            <p:nvPr/>
          </p:nvSpPr>
          <p:spPr>
            <a:xfrm>
              <a:off x="5583200" y="3053425"/>
              <a:ext cx="129400" cy="107250"/>
            </a:xfrm>
            <a:custGeom>
              <a:rect b="b" l="l" r="r" t="t"/>
              <a:pathLst>
                <a:path extrusionOk="0" h="4290" w="5176">
                  <a:moveTo>
                    <a:pt x="5176" y="1"/>
                  </a:moveTo>
                  <a:lnTo>
                    <a:pt x="1442" y="371"/>
                  </a:lnTo>
                  <a:lnTo>
                    <a:pt x="0" y="4289"/>
                  </a:lnTo>
                  <a:lnTo>
                    <a:pt x="3623" y="3957"/>
                  </a:lnTo>
                  <a:lnTo>
                    <a:pt x="51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7"/>
            <p:cNvSpPr/>
            <p:nvPr/>
          </p:nvSpPr>
          <p:spPr>
            <a:xfrm>
              <a:off x="5375225" y="3075625"/>
              <a:ext cx="122950" cy="102600"/>
            </a:xfrm>
            <a:custGeom>
              <a:rect b="b" l="l" r="r" t="t"/>
              <a:pathLst>
                <a:path extrusionOk="0" h="4104" w="4918">
                  <a:moveTo>
                    <a:pt x="4918" y="0"/>
                  </a:moveTo>
                  <a:lnTo>
                    <a:pt x="1406" y="333"/>
                  </a:lnTo>
                  <a:lnTo>
                    <a:pt x="1" y="4104"/>
                  </a:lnTo>
                  <a:lnTo>
                    <a:pt x="3513" y="3808"/>
                  </a:ln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7"/>
            <p:cNvSpPr/>
            <p:nvPr/>
          </p:nvSpPr>
          <p:spPr>
            <a:xfrm>
              <a:off x="5415900" y="2996125"/>
              <a:ext cx="111850" cy="73050"/>
            </a:xfrm>
            <a:custGeom>
              <a:rect b="b" l="l" r="r" t="t"/>
              <a:pathLst>
                <a:path extrusionOk="0" h="2922" w="4474">
                  <a:moveTo>
                    <a:pt x="4474" y="1"/>
                  </a:moveTo>
                  <a:lnTo>
                    <a:pt x="962" y="407"/>
                  </a:lnTo>
                  <a:lnTo>
                    <a:pt x="0" y="2921"/>
                  </a:lnTo>
                  <a:lnTo>
                    <a:pt x="3513" y="2552"/>
                  </a:lnTo>
                  <a:lnTo>
                    <a:pt x="44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7"/>
            <p:cNvSpPr/>
            <p:nvPr/>
          </p:nvSpPr>
          <p:spPr>
            <a:xfrm>
              <a:off x="5520350" y="2983200"/>
              <a:ext cx="112775" cy="74875"/>
            </a:xfrm>
            <a:custGeom>
              <a:rect b="b" l="l" r="r" t="t"/>
              <a:pathLst>
                <a:path extrusionOk="0" h="2995" w="4511">
                  <a:moveTo>
                    <a:pt x="4511" y="0"/>
                  </a:moveTo>
                  <a:lnTo>
                    <a:pt x="961" y="444"/>
                  </a:lnTo>
                  <a:lnTo>
                    <a:pt x="0" y="2995"/>
                  </a:lnTo>
                  <a:lnTo>
                    <a:pt x="0" y="2995"/>
                  </a:lnTo>
                  <a:lnTo>
                    <a:pt x="3512" y="2662"/>
                  </a:lnTo>
                  <a:lnTo>
                    <a:pt x="4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7"/>
            <p:cNvSpPr/>
            <p:nvPr/>
          </p:nvSpPr>
          <p:spPr>
            <a:xfrm>
              <a:off x="5276325" y="3085775"/>
              <a:ext cx="118350" cy="101700"/>
            </a:xfrm>
            <a:custGeom>
              <a:rect b="b" l="l" r="r" t="t"/>
              <a:pathLst>
                <a:path extrusionOk="0" h="4068" w="4734">
                  <a:moveTo>
                    <a:pt x="4733" y="1"/>
                  </a:moveTo>
                  <a:lnTo>
                    <a:pt x="1517" y="334"/>
                  </a:lnTo>
                  <a:lnTo>
                    <a:pt x="1" y="4068"/>
                  </a:lnTo>
                  <a:lnTo>
                    <a:pt x="3291" y="3772"/>
                  </a:lnTo>
                  <a:lnTo>
                    <a:pt x="4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7"/>
            <p:cNvSpPr/>
            <p:nvPr/>
          </p:nvSpPr>
          <p:spPr>
            <a:xfrm>
              <a:off x="5535125" y="3168050"/>
              <a:ext cx="132200" cy="119250"/>
            </a:xfrm>
            <a:custGeom>
              <a:rect b="b" l="l" r="r" t="t"/>
              <a:pathLst>
                <a:path extrusionOk="0" h="4770" w="5288">
                  <a:moveTo>
                    <a:pt x="5287" y="0"/>
                  </a:moveTo>
                  <a:lnTo>
                    <a:pt x="1664" y="296"/>
                  </a:lnTo>
                  <a:lnTo>
                    <a:pt x="1" y="4769"/>
                  </a:lnTo>
                  <a:lnTo>
                    <a:pt x="3476" y="4585"/>
                  </a:lnTo>
                  <a:lnTo>
                    <a:pt x="5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7"/>
            <p:cNvSpPr/>
            <p:nvPr/>
          </p:nvSpPr>
          <p:spPr>
            <a:xfrm>
              <a:off x="5295750" y="3308525"/>
              <a:ext cx="115550" cy="81375"/>
            </a:xfrm>
            <a:custGeom>
              <a:rect b="b" l="l" r="r" t="t"/>
              <a:pathLst>
                <a:path extrusionOk="0" h="3255" w="4622">
                  <a:moveTo>
                    <a:pt x="4622" y="1"/>
                  </a:moveTo>
                  <a:lnTo>
                    <a:pt x="1146" y="223"/>
                  </a:lnTo>
                  <a:lnTo>
                    <a:pt x="0" y="3254"/>
                  </a:lnTo>
                  <a:lnTo>
                    <a:pt x="3402" y="3254"/>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7"/>
            <p:cNvSpPr/>
            <p:nvPr/>
          </p:nvSpPr>
          <p:spPr>
            <a:xfrm>
              <a:off x="5478750" y="3064525"/>
              <a:ext cx="123875" cy="104475"/>
            </a:xfrm>
            <a:custGeom>
              <a:rect b="b" l="l" r="r" t="t"/>
              <a:pathLst>
                <a:path extrusionOk="0" h="4179" w="4955">
                  <a:moveTo>
                    <a:pt x="4954" y="0"/>
                  </a:moveTo>
                  <a:lnTo>
                    <a:pt x="1442" y="370"/>
                  </a:lnTo>
                  <a:lnTo>
                    <a:pt x="0" y="4178"/>
                  </a:lnTo>
                  <a:lnTo>
                    <a:pt x="3513" y="3882"/>
                  </a:lnTo>
                  <a:lnTo>
                    <a:pt x="4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7"/>
            <p:cNvSpPr/>
            <p:nvPr/>
          </p:nvSpPr>
          <p:spPr>
            <a:xfrm>
              <a:off x="5624775" y="2969325"/>
              <a:ext cx="121100" cy="78575"/>
            </a:xfrm>
            <a:custGeom>
              <a:rect b="b" l="l" r="r" t="t"/>
              <a:pathLst>
                <a:path extrusionOk="0" h="3143" w="4844">
                  <a:moveTo>
                    <a:pt x="4844" y="0"/>
                  </a:moveTo>
                  <a:lnTo>
                    <a:pt x="999" y="481"/>
                  </a:lnTo>
                  <a:lnTo>
                    <a:pt x="1" y="3143"/>
                  </a:lnTo>
                  <a:lnTo>
                    <a:pt x="3772" y="2773"/>
                  </a:lnTo>
                  <a:lnTo>
                    <a:pt x="4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7"/>
            <p:cNvSpPr/>
            <p:nvPr/>
          </p:nvSpPr>
          <p:spPr>
            <a:xfrm>
              <a:off x="5193150" y="3315000"/>
              <a:ext cx="115550" cy="74900"/>
            </a:xfrm>
            <a:custGeom>
              <a:rect b="b" l="l" r="r" t="t"/>
              <a:pathLst>
                <a:path extrusionOk="0" h="2996" w="4622">
                  <a:moveTo>
                    <a:pt x="4622" y="1"/>
                  </a:moveTo>
                  <a:lnTo>
                    <a:pt x="1147" y="185"/>
                  </a:lnTo>
                  <a:lnTo>
                    <a:pt x="0" y="2995"/>
                  </a:lnTo>
                  <a:lnTo>
                    <a:pt x="3476" y="2995"/>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7"/>
            <p:cNvSpPr/>
            <p:nvPr/>
          </p:nvSpPr>
          <p:spPr>
            <a:xfrm>
              <a:off x="5320700" y="3009075"/>
              <a:ext cx="102625" cy="69325"/>
            </a:xfrm>
            <a:custGeom>
              <a:rect b="b" l="l" r="r" t="t"/>
              <a:pathLst>
                <a:path extrusionOk="0" h="2773" w="4105">
                  <a:moveTo>
                    <a:pt x="4104" y="0"/>
                  </a:moveTo>
                  <a:lnTo>
                    <a:pt x="962" y="370"/>
                  </a:lnTo>
                  <a:lnTo>
                    <a:pt x="0" y="2773"/>
                  </a:lnTo>
                  <a:lnTo>
                    <a:pt x="0" y="2773"/>
                  </a:lnTo>
                  <a:lnTo>
                    <a:pt x="3180" y="2477"/>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7"/>
            <p:cNvSpPr/>
            <p:nvPr/>
          </p:nvSpPr>
          <p:spPr>
            <a:xfrm>
              <a:off x="5497225" y="3297450"/>
              <a:ext cx="119275" cy="92450"/>
            </a:xfrm>
            <a:custGeom>
              <a:rect b="b" l="l" r="r" t="t"/>
              <a:pathLst>
                <a:path extrusionOk="0" h="3698" w="4771">
                  <a:moveTo>
                    <a:pt x="4770" y="0"/>
                  </a:moveTo>
                  <a:lnTo>
                    <a:pt x="1295" y="185"/>
                  </a:lnTo>
                  <a:lnTo>
                    <a:pt x="1" y="3697"/>
                  </a:lnTo>
                  <a:lnTo>
                    <a:pt x="3291" y="3697"/>
                  </a:lnTo>
                  <a:lnTo>
                    <a:pt x="47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7"/>
            <p:cNvSpPr/>
            <p:nvPr/>
          </p:nvSpPr>
          <p:spPr>
            <a:xfrm>
              <a:off x="5432525" y="3177275"/>
              <a:ext cx="128500" cy="115575"/>
            </a:xfrm>
            <a:custGeom>
              <a:rect b="b" l="l" r="r" t="t"/>
              <a:pathLst>
                <a:path extrusionOk="0" h="4623" w="5140">
                  <a:moveTo>
                    <a:pt x="5140" y="1"/>
                  </a:moveTo>
                  <a:lnTo>
                    <a:pt x="1628" y="297"/>
                  </a:lnTo>
                  <a:lnTo>
                    <a:pt x="1" y="4622"/>
                  </a:lnTo>
                  <a:lnTo>
                    <a:pt x="3476" y="4437"/>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7"/>
            <p:cNvSpPr/>
            <p:nvPr/>
          </p:nvSpPr>
          <p:spPr>
            <a:xfrm>
              <a:off x="5329950" y="3185600"/>
              <a:ext cx="126650" cy="112800"/>
            </a:xfrm>
            <a:custGeom>
              <a:rect b="b" l="l" r="r" t="t"/>
              <a:pathLst>
                <a:path extrusionOk="0" h="4512" w="5066">
                  <a:moveTo>
                    <a:pt x="5065" y="1"/>
                  </a:moveTo>
                  <a:lnTo>
                    <a:pt x="1590" y="333"/>
                  </a:lnTo>
                  <a:lnTo>
                    <a:pt x="0" y="4511"/>
                  </a:lnTo>
                  <a:lnTo>
                    <a:pt x="3475" y="4326"/>
                  </a:lnTo>
                  <a:lnTo>
                    <a:pt x="5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7"/>
            <p:cNvSpPr/>
            <p:nvPr/>
          </p:nvSpPr>
          <p:spPr>
            <a:xfrm>
              <a:off x="5228275" y="3194850"/>
              <a:ext cx="124800" cy="110000"/>
            </a:xfrm>
            <a:custGeom>
              <a:rect b="b" l="l" r="r" t="t"/>
              <a:pathLst>
                <a:path extrusionOk="0" h="4400" w="4992">
                  <a:moveTo>
                    <a:pt x="4991" y="0"/>
                  </a:moveTo>
                  <a:lnTo>
                    <a:pt x="1664" y="296"/>
                  </a:lnTo>
                  <a:lnTo>
                    <a:pt x="0" y="4400"/>
                  </a:lnTo>
                  <a:lnTo>
                    <a:pt x="3439" y="4178"/>
                  </a:lnTo>
                  <a:lnTo>
                    <a:pt x="4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7"/>
            <p:cNvSpPr/>
            <p:nvPr/>
          </p:nvSpPr>
          <p:spPr>
            <a:xfrm>
              <a:off x="5396500" y="3302975"/>
              <a:ext cx="117400" cy="86925"/>
            </a:xfrm>
            <a:custGeom>
              <a:rect b="b" l="l" r="r" t="t"/>
              <a:pathLst>
                <a:path extrusionOk="0" h="3477" w="4696">
                  <a:moveTo>
                    <a:pt x="4695" y="1"/>
                  </a:moveTo>
                  <a:lnTo>
                    <a:pt x="1220" y="186"/>
                  </a:lnTo>
                  <a:lnTo>
                    <a:pt x="0" y="3476"/>
                  </a:lnTo>
                  <a:lnTo>
                    <a:pt x="3401" y="3476"/>
                  </a:lnTo>
                  <a:lnTo>
                    <a:pt x="4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7"/>
            <p:cNvSpPr/>
            <p:nvPr/>
          </p:nvSpPr>
          <p:spPr>
            <a:xfrm>
              <a:off x="5535125" y="2517350"/>
              <a:ext cx="1469600" cy="1546325"/>
            </a:xfrm>
            <a:custGeom>
              <a:rect b="b" l="l" r="r" t="t"/>
              <a:pathLst>
                <a:path extrusionOk="0" h="61853" w="58784">
                  <a:moveTo>
                    <a:pt x="58784" y="1"/>
                  </a:moveTo>
                  <a:lnTo>
                    <a:pt x="14604" y="11129"/>
                  </a:lnTo>
                  <a:lnTo>
                    <a:pt x="1" y="45327"/>
                  </a:lnTo>
                  <a:lnTo>
                    <a:pt x="33422" y="61853"/>
                  </a:lnTo>
                  <a:lnTo>
                    <a:pt x="587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7"/>
            <p:cNvSpPr/>
            <p:nvPr/>
          </p:nvSpPr>
          <p:spPr>
            <a:xfrm>
              <a:off x="5525875" y="2509600"/>
              <a:ext cx="1487175" cy="1562075"/>
            </a:xfrm>
            <a:custGeom>
              <a:rect b="b" l="l" r="r" t="t"/>
              <a:pathLst>
                <a:path extrusionOk="0" h="62483" w="59487">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7"/>
            <p:cNvSpPr/>
            <p:nvPr/>
          </p:nvSpPr>
          <p:spPr>
            <a:xfrm>
              <a:off x="2453625" y="2391650"/>
              <a:ext cx="2670225" cy="1257025"/>
            </a:xfrm>
            <a:custGeom>
              <a:rect b="b" l="l" r="r" t="t"/>
              <a:pathLst>
                <a:path extrusionOk="0" h="50281" w="106809">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7"/>
            <p:cNvSpPr/>
            <p:nvPr/>
          </p:nvSpPr>
          <p:spPr>
            <a:xfrm>
              <a:off x="2446225" y="2384250"/>
              <a:ext cx="2685950" cy="1272750"/>
            </a:xfrm>
            <a:custGeom>
              <a:rect b="b" l="l" r="r" t="t"/>
              <a:pathLst>
                <a:path extrusionOk="0" h="50910" w="107438">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7"/>
            <p:cNvSpPr/>
            <p:nvPr/>
          </p:nvSpPr>
          <p:spPr>
            <a:xfrm>
              <a:off x="2453625" y="2391650"/>
              <a:ext cx="1203425" cy="1257025"/>
            </a:xfrm>
            <a:custGeom>
              <a:rect b="b" l="l" r="r" t="t"/>
              <a:pathLst>
                <a:path extrusionOk="0" h="50281" w="48137">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7"/>
            <p:cNvSpPr/>
            <p:nvPr/>
          </p:nvSpPr>
          <p:spPr>
            <a:xfrm>
              <a:off x="2446225" y="2384250"/>
              <a:ext cx="1203425" cy="1272750"/>
            </a:xfrm>
            <a:custGeom>
              <a:rect b="b" l="l" r="r" t="t"/>
              <a:pathLst>
                <a:path extrusionOk="0" h="50910" w="48137">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7"/>
            <p:cNvSpPr/>
            <p:nvPr/>
          </p:nvSpPr>
          <p:spPr>
            <a:xfrm>
              <a:off x="4618250" y="2603325"/>
              <a:ext cx="289325" cy="265275"/>
            </a:xfrm>
            <a:custGeom>
              <a:rect b="b" l="l" r="r" t="t"/>
              <a:pathLst>
                <a:path extrusionOk="0" h="10611" w="11573">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7"/>
            <p:cNvSpPr/>
            <p:nvPr/>
          </p:nvSpPr>
          <p:spPr>
            <a:xfrm>
              <a:off x="4609950" y="2595000"/>
              <a:ext cx="305025" cy="281000"/>
            </a:xfrm>
            <a:custGeom>
              <a:rect b="b" l="l" r="r" t="t"/>
              <a:pathLst>
                <a:path extrusionOk="0" h="11240" w="12201">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7"/>
            <p:cNvSpPr/>
            <p:nvPr/>
          </p:nvSpPr>
          <p:spPr>
            <a:xfrm>
              <a:off x="4638600" y="2621800"/>
              <a:ext cx="248650" cy="227400"/>
            </a:xfrm>
            <a:custGeom>
              <a:rect b="b" l="l" r="r" t="t"/>
              <a:pathLst>
                <a:path extrusionOk="0" h="9096" w="9946">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7"/>
            <p:cNvSpPr/>
            <p:nvPr/>
          </p:nvSpPr>
          <p:spPr>
            <a:xfrm>
              <a:off x="4631200" y="2614400"/>
              <a:ext cx="263425" cy="243100"/>
            </a:xfrm>
            <a:custGeom>
              <a:rect b="b" l="l" r="r" t="t"/>
              <a:pathLst>
                <a:path extrusionOk="0" h="9724" w="10537">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7"/>
            <p:cNvSpPr/>
            <p:nvPr/>
          </p:nvSpPr>
          <p:spPr>
            <a:xfrm>
              <a:off x="913800" y="2888150"/>
              <a:ext cx="246800" cy="260350"/>
            </a:xfrm>
            <a:custGeom>
              <a:rect b="b" l="l" r="r" t="t"/>
              <a:pathLst>
                <a:path extrusionOk="0" h="10414" w="9872">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7"/>
            <p:cNvSpPr/>
            <p:nvPr/>
          </p:nvSpPr>
          <p:spPr>
            <a:xfrm>
              <a:off x="920275" y="2880600"/>
              <a:ext cx="232950" cy="275450"/>
            </a:xfrm>
            <a:custGeom>
              <a:rect b="b" l="l" r="r" t="t"/>
              <a:pathLst>
                <a:path extrusionOk="0" h="11018" w="9318">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7"/>
            <p:cNvSpPr/>
            <p:nvPr/>
          </p:nvSpPr>
          <p:spPr>
            <a:xfrm>
              <a:off x="931375" y="2906950"/>
              <a:ext cx="211675" cy="222725"/>
            </a:xfrm>
            <a:custGeom>
              <a:rect b="b" l="l" r="r" t="t"/>
              <a:pathLst>
                <a:path extrusionOk="0" h="8909" w="8467">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7"/>
            <p:cNvSpPr/>
            <p:nvPr/>
          </p:nvSpPr>
          <p:spPr>
            <a:xfrm>
              <a:off x="935975" y="2899075"/>
              <a:ext cx="201525" cy="238500"/>
            </a:xfrm>
            <a:custGeom>
              <a:rect b="b" l="l" r="r" t="t"/>
              <a:pathLst>
                <a:path extrusionOk="0" h="9540" w="8061">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7"/>
            <p:cNvSpPr/>
            <p:nvPr/>
          </p:nvSpPr>
          <p:spPr>
            <a:xfrm>
              <a:off x="1254850" y="2924675"/>
              <a:ext cx="196900" cy="207625"/>
            </a:xfrm>
            <a:custGeom>
              <a:rect b="b" l="l" r="r" t="t"/>
              <a:pathLst>
                <a:path extrusionOk="0" h="8305" w="7876">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7"/>
            <p:cNvSpPr/>
            <p:nvPr/>
          </p:nvSpPr>
          <p:spPr>
            <a:xfrm>
              <a:off x="1259475" y="2916650"/>
              <a:ext cx="188575" cy="223700"/>
            </a:xfrm>
            <a:custGeom>
              <a:rect b="b" l="l" r="r" t="t"/>
              <a:pathLst>
                <a:path extrusionOk="0" h="8948" w="7543">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7"/>
            <p:cNvSpPr/>
            <p:nvPr/>
          </p:nvSpPr>
          <p:spPr>
            <a:xfrm>
              <a:off x="1268725" y="2939350"/>
              <a:ext cx="169150" cy="178300"/>
            </a:xfrm>
            <a:custGeom>
              <a:rect b="b" l="l" r="r" t="t"/>
              <a:pathLst>
                <a:path extrusionOk="0" h="7132" w="6766">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7"/>
            <p:cNvSpPr/>
            <p:nvPr/>
          </p:nvSpPr>
          <p:spPr>
            <a:xfrm>
              <a:off x="1271500" y="2931425"/>
              <a:ext cx="163625" cy="194125"/>
            </a:xfrm>
            <a:custGeom>
              <a:rect b="b" l="l" r="r" t="t"/>
              <a:pathLst>
                <a:path extrusionOk="0" h="7765" w="6545">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7"/>
            <p:cNvSpPr/>
            <p:nvPr/>
          </p:nvSpPr>
          <p:spPr>
            <a:xfrm>
              <a:off x="1540450" y="2960750"/>
              <a:ext cx="151600" cy="159500"/>
            </a:xfrm>
            <a:custGeom>
              <a:rect b="b" l="l" r="r" t="t"/>
              <a:pathLst>
                <a:path extrusionOk="0" h="6380" w="6064">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7"/>
            <p:cNvSpPr/>
            <p:nvPr/>
          </p:nvSpPr>
          <p:spPr>
            <a:xfrm>
              <a:off x="1542300" y="2952675"/>
              <a:ext cx="147900" cy="174725"/>
            </a:xfrm>
            <a:custGeom>
              <a:rect b="b" l="l" r="r" t="t"/>
              <a:pathLst>
                <a:path extrusionOk="0" h="6989" w="5916">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7"/>
            <p:cNvSpPr/>
            <p:nvPr/>
          </p:nvSpPr>
          <p:spPr>
            <a:xfrm>
              <a:off x="1551550" y="2972325"/>
              <a:ext cx="129425" cy="136350"/>
            </a:xfrm>
            <a:custGeom>
              <a:rect b="b" l="l" r="r" t="t"/>
              <a:pathLst>
                <a:path extrusionOk="0" h="5454" w="5177">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7"/>
            <p:cNvSpPr/>
            <p:nvPr/>
          </p:nvSpPr>
          <p:spPr>
            <a:xfrm>
              <a:off x="1551550" y="2963775"/>
              <a:ext cx="129425" cy="152525"/>
            </a:xfrm>
            <a:custGeom>
              <a:rect b="b" l="l" r="r" t="t"/>
              <a:pathLst>
                <a:path extrusionOk="0" h="6101" w="5177">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7"/>
            <p:cNvSpPr/>
            <p:nvPr/>
          </p:nvSpPr>
          <p:spPr>
            <a:xfrm>
              <a:off x="4390900"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7"/>
            <p:cNvSpPr/>
            <p:nvPr/>
          </p:nvSpPr>
          <p:spPr>
            <a:xfrm>
              <a:off x="4291075" y="2603325"/>
              <a:ext cx="28675" cy="247725"/>
            </a:xfrm>
            <a:custGeom>
              <a:rect b="b" l="l" r="r" t="t"/>
              <a:pathLst>
                <a:path extrusionOk="0" h="9909" w="1147">
                  <a:moveTo>
                    <a:pt x="0" y="0"/>
                  </a:moveTo>
                  <a:lnTo>
                    <a:pt x="0" y="9908"/>
                  </a:lnTo>
                  <a:lnTo>
                    <a:pt x="1146" y="9908"/>
                  </a:lnTo>
                  <a:lnTo>
                    <a:pt x="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7"/>
            <p:cNvSpPr/>
            <p:nvPr/>
          </p:nvSpPr>
          <p:spPr>
            <a:xfrm>
              <a:off x="4190325"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7"/>
            <p:cNvSpPr/>
            <p:nvPr/>
          </p:nvSpPr>
          <p:spPr>
            <a:xfrm>
              <a:off x="4090500" y="2603325"/>
              <a:ext cx="28675" cy="247725"/>
            </a:xfrm>
            <a:custGeom>
              <a:rect b="b" l="l" r="r" t="t"/>
              <a:pathLst>
                <a:path extrusionOk="0" h="9909" w="1147">
                  <a:moveTo>
                    <a:pt x="1" y="0"/>
                  </a:moveTo>
                  <a:lnTo>
                    <a:pt x="1" y="9908"/>
                  </a:lnTo>
                  <a:lnTo>
                    <a:pt x="1147" y="9908"/>
                  </a:lnTo>
                  <a:lnTo>
                    <a:pt x="1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7"/>
            <p:cNvSpPr/>
            <p:nvPr/>
          </p:nvSpPr>
          <p:spPr>
            <a:xfrm>
              <a:off x="4561875" y="2950850"/>
              <a:ext cx="378050" cy="36050"/>
            </a:xfrm>
            <a:custGeom>
              <a:rect b="b" l="l" r="r" t="t"/>
              <a:pathLst>
                <a:path extrusionOk="0" h="1442" w="15122">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7"/>
            <p:cNvSpPr/>
            <p:nvPr/>
          </p:nvSpPr>
          <p:spPr>
            <a:xfrm>
              <a:off x="4561875" y="3063600"/>
              <a:ext cx="378050" cy="35150"/>
            </a:xfrm>
            <a:custGeom>
              <a:rect b="b" l="l" r="r" t="t"/>
              <a:pathLst>
                <a:path extrusionOk="0" h="1406" w="15122">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7"/>
            <p:cNvSpPr/>
            <p:nvPr/>
          </p:nvSpPr>
          <p:spPr>
            <a:xfrm>
              <a:off x="2656050" y="3012775"/>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7"/>
            <p:cNvSpPr/>
            <p:nvPr/>
          </p:nvSpPr>
          <p:spPr>
            <a:xfrm>
              <a:off x="2648650" y="3005375"/>
              <a:ext cx="174700" cy="161775"/>
            </a:xfrm>
            <a:custGeom>
              <a:rect b="b" l="l" r="r" t="t"/>
              <a:pathLst>
                <a:path extrusionOk="0" h="6471" w="6988">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7"/>
            <p:cNvSpPr/>
            <p:nvPr/>
          </p:nvSpPr>
          <p:spPr>
            <a:xfrm>
              <a:off x="2644950" y="3225350"/>
              <a:ext cx="159000" cy="146050"/>
            </a:xfrm>
            <a:custGeom>
              <a:rect b="b" l="l" r="r" t="t"/>
              <a:pathLst>
                <a:path extrusionOk="0" h="5842" w="636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7"/>
            <p:cNvSpPr/>
            <p:nvPr/>
          </p:nvSpPr>
          <p:spPr>
            <a:xfrm>
              <a:off x="2636625" y="3217950"/>
              <a:ext cx="174725" cy="160850"/>
            </a:xfrm>
            <a:custGeom>
              <a:rect b="b" l="l" r="r" t="t"/>
              <a:pathLst>
                <a:path extrusionOk="0" h="6434" w="6989">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7"/>
            <p:cNvSpPr/>
            <p:nvPr/>
          </p:nvSpPr>
          <p:spPr>
            <a:xfrm>
              <a:off x="2618150" y="3425000"/>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7"/>
            <p:cNvSpPr/>
            <p:nvPr/>
          </p:nvSpPr>
          <p:spPr>
            <a:xfrm>
              <a:off x="2610750" y="3417600"/>
              <a:ext cx="174725" cy="160850"/>
            </a:xfrm>
            <a:custGeom>
              <a:rect b="b" l="l" r="r" t="t"/>
              <a:pathLst>
                <a:path extrusionOk="0" h="6434" w="6989">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7"/>
            <p:cNvSpPr/>
            <p:nvPr/>
          </p:nvSpPr>
          <p:spPr>
            <a:xfrm>
              <a:off x="5515725" y="3650500"/>
              <a:ext cx="855875" cy="1305100"/>
            </a:xfrm>
            <a:custGeom>
              <a:rect b="b" l="l" r="r" t="t"/>
              <a:pathLst>
                <a:path extrusionOk="0" h="52204" w="34235">
                  <a:moveTo>
                    <a:pt x="777" y="1"/>
                  </a:moveTo>
                  <a:lnTo>
                    <a:pt x="0" y="25769"/>
                  </a:lnTo>
                  <a:lnTo>
                    <a:pt x="34235" y="52204"/>
                  </a:lnTo>
                  <a:lnTo>
                    <a:pt x="34235" y="52204"/>
                  </a:lnTo>
                  <a:lnTo>
                    <a:pt x="34198" y="16527"/>
                  </a:lnTo>
                  <a:lnTo>
                    <a:pt x="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7"/>
            <p:cNvSpPr/>
            <p:nvPr/>
          </p:nvSpPr>
          <p:spPr>
            <a:xfrm>
              <a:off x="5508325" y="3642975"/>
              <a:ext cx="871600" cy="1320100"/>
            </a:xfrm>
            <a:custGeom>
              <a:rect b="b" l="l" r="r" t="t"/>
              <a:pathLst>
                <a:path extrusionOk="0" h="52804" w="34864">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7"/>
            <p:cNvSpPr/>
            <p:nvPr/>
          </p:nvSpPr>
          <p:spPr>
            <a:xfrm>
              <a:off x="1200325" y="3650500"/>
              <a:ext cx="854975" cy="1305100"/>
            </a:xfrm>
            <a:custGeom>
              <a:rect b="b" l="l" r="r" t="t"/>
              <a:pathLst>
                <a:path extrusionOk="0" h="52204" w="34199">
                  <a:moveTo>
                    <a:pt x="33459" y="1"/>
                  </a:moveTo>
                  <a:lnTo>
                    <a:pt x="1" y="16527"/>
                  </a:lnTo>
                  <a:lnTo>
                    <a:pt x="1" y="52204"/>
                  </a:lnTo>
                  <a:lnTo>
                    <a:pt x="34198" y="25769"/>
                  </a:lnTo>
                  <a:lnTo>
                    <a:pt x="33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7"/>
            <p:cNvSpPr/>
            <p:nvPr/>
          </p:nvSpPr>
          <p:spPr>
            <a:xfrm>
              <a:off x="1192925" y="3642975"/>
              <a:ext cx="869775" cy="1320100"/>
            </a:xfrm>
            <a:custGeom>
              <a:rect b="b" l="l" r="r" t="t"/>
              <a:pathLst>
                <a:path extrusionOk="0" h="52804" w="34791">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7"/>
            <p:cNvSpPr/>
            <p:nvPr/>
          </p:nvSpPr>
          <p:spPr>
            <a:xfrm>
              <a:off x="2685625" y="2486850"/>
              <a:ext cx="543475" cy="497275"/>
            </a:xfrm>
            <a:custGeom>
              <a:rect b="b" l="l" r="r" t="t"/>
              <a:pathLst>
                <a:path extrusionOk="0" h="19891" w="21739">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7"/>
            <p:cNvSpPr/>
            <p:nvPr/>
          </p:nvSpPr>
          <p:spPr>
            <a:xfrm>
              <a:off x="2678225" y="2479450"/>
              <a:ext cx="558275" cy="513000"/>
            </a:xfrm>
            <a:custGeom>
              <a:rect b="b" l="l" r="r" t="t"/>
              <a:pathLst>
                <a:path extrusionOk="0" h="20520" w="22331">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7"/>
            <p:cNvSpPr/>
            <p:nvPr/>
          </p:nvSpPr>
          <p:spPr>
            <a:xfrm>
              <a:off x="2722600" y="2520125"/>
              <a:ext cx="469550" cy="430750"/>
            </a:xfrm>
            <a:custGeom>
              <a:rect b="b" l="l" r="r" t="t"/>
              <a:pathLst>
                <a:path extrusionOk="0" h="17230" w="18782">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7"/>
            <p:cNvSpPr/>
            <p:nvPr/>
          </p:nvSpPr>
          <p:spPr>
            <a:xfrm>
              <a:off x="2714275" y="2512725"/>
              <a:ext cx="485250" cy="445525"/>
            </a:xfrm>
            <a:custGeom>
              <a:rect b="b" l="l" r="r" t="t"/>
              <a:pathLst>
                <a:path extrusionOk="0" h="17821" w="1941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7"/>
            <p:cNvSpPr/>
            <p:nvPr/>
          </p:nvSpPr>
          <p:spPr>
            <a:xfrm>
              <a:off x="2772500" y="2565425"/>
              <a:ext cx="369725" cy="340150"/>
            </a:xfrm>
            <a:custGeom>
              <a:rect b="b" l="l" r="r" t="t"/>
              <a:pathLst>
                <a:path extrusionOk="0" h="13606" w="14789">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7"/>
            <p:cNvSpPr/>
            <p:nvPr/>
          </p:nvSpPr>
          <p:spPr>
            <a:xfrm>
              <a:off x="2850150" y="2636600"/>
              <a:ext cx="214450" cy="197800"/>
            </a:xfrm>
            <a:custGeom>
              <a:rect b="b" l="l" r="r" t="t"/>
              <a:pathLst>
                <a:path extrusionOk="0" h="7912" w="8578">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7"/>
            <p:cNvSpPr/>
            <p:nvPr/>
          </p:nvSpPr>
          <p:spPr>
            <a:xfrm>
              <a:off x="2957350" y="2520125"/>
              <a:ext cx="25" cy="430750"/>
            </a:xfrm>
            <a:custGeom>
              <a:rect b="b" l="l" r="r" t="t"/>
              <a:pathLst>
                <a:path extrusionOk="0" h="17230" w="1">
                  <a:moveTo>
                    <a:pt x="1" y="1"/>
                  </a:moveTo>
                  <a:lnTo>
                    <a:pt x="1" y="1722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7"/>
            <p:cNvSpPr/>
            <p:nvPr/>
          </p:nvSpPr>
          <p:spPr>
            <a:xfrm>
              <a:off x="2949950" y="2512725"/>
              <a:ext cx="14825" cy="445525"/>
            </a:xfrm>
            <a:custGeom>
              <a:rect b="b" l="l" r="r" t="t"/>
              <a:pathLst>
                <a:path extrusionOk="0" h="17821" w="593">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7"/>
            <p:cNvSpPr/>
            <p:nvPr/>
          </p:nvSpPr>
          <p:spPr>
            <a:xfrm>
              <a:off x="2722600" y="2735475"/>
              <a:ext cx="469550" cy="25"/>
            </a:xfrm>
            <a:custGeom>
              <a:rect b="b" l="l" r="r" t="t"/>
              <a:pathLst>
                <a:path extrusionOk="0" h="1" w="18782">
                  <a:moveTo>
                    <a:pt x="0" y="1"/>
                  </a:moveTo>
                  <a:lnTo>
                    <a:pt x="1878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7"/>
            <p:cNvSpPr/>
            <p:nvPr/>
          </p:nvSpPr>
          <p:spPr>
            <a:xfrm>
              <a:off x="2714275" y="2728100"/>
              <a:ext cx="485250" cy="14800"/>
            </a:xfrm>
            <a:custGeom>
              <a:rect b="b" l="l" r="r" t="t"/>
              <a:pathLst>
                <a:path extrusionOk="0" h="592" w="1941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7"/>
            <p:cNvSpPr/>
            <p:nvPr/>
          </p:nvSpPr>
          <p:spPr>
            <a:xfrm>
              <a:off x="1932350" y="3051575"/>
              <a:ext cx="224625" cy="411425"/>
            </a:xfrm>
            <a:custGeom>
              <a:rect b="b" l="l" r="r" t="t"/>
              <a:pathLst>
                <a:path extrusionOk="0" h="16457" w="8985">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7"/>
            <p:cNvSpPr/>
            <p:nvPr/>
          </p:nvSpPr>
          <p:spPr>
            <a:xfrm>
              <a:off x="1929575" y="3044200"/>
              <a:ext cx="230175" cy="426100"/>
            </a:xfrm>
            <a:custGeom>
              <a:rect b="b" l="l" r="r" t="t"/>
              <a:pathLst>
                <a:path extrusionOk="0" h="17044" w="9207">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7"/>
            <p:cNvSpPr/>
            <p:nvPr/>
          </p:nvSpPr>
          <p:spPr>
            <a:xfrm>
              <a:off x="1860250" y="3071925"/>
              <a:ext cx="241250" cy="60100"/>
            </a:xfrm>
            <a:custGeom>
              <a:rect b="b" l="l" r="r" t="t"/>
              <a:pathLst>
                <a:path extrusionOk="0" h="2404" w="965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7"/>
            <p:cNvSpPr/>
            <p:nvPr/>
          </p:nvSpPr>
          <p:spPr>
            <a:xfrm>
              <a:off x="1852850" y="3064525"/>
              <a:ext cx="256050" cy="74900"/>
            </a:xfrm>
            <a:custGeom>
              <a:rect b="b" l="l" r="r" t="t"/>
              <a:pathLst>
                <a:path extrusionOk="0" h="2996" w="10242">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7"/>
            <p:cNvSpPr/>
            <p:nvPr/>
          </p:nvSpPr>
          <p:spPr>
            <a:xfrm>
              <a:off x="2226250" y="3045125"/>
              <a:ext cx="224625" cy="411425"/>
            </a:xfrm>
            <a:custGeom>
              <a:rect b="b" l="l" r="r" t="t"/>
              <a:pathLst>
                <a:path extrusionOk="0" h="16457" w="8985">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7"/>
            <p:cNvSpPr/>
            <p:nvPr/>
          </p:nvSpPr>
          <p:spPr>
            <a:xfrm>
              <a:off x="2224400" y="3037725"/>
              <a:ext cx="230175" cy="426100"/>
            </a:xfrm>
            <a:custGeom>
              <a:rect b="b" l="l" r="r" t="t"/>
              <a:pathLst>
                <a:path extrusionOk="0" h="17044" w="9207">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7"/>
            <p:cNvSpPr/>
            <p:nvPr/>
          </p:nvSpPr>
          <p:spPr>
            <a:xfrm>
              <a:off x="2154175" y="3065450"/>
              <a:ext cx="241250" cy="60100"/>
            </a:xfrm>
            <a:custGeom>
              <a:rect b="b" l="l" r="r" t="t"/>
              <a:pathLst>
                <a:path extrusionOk="0" h="2404" w="965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7"/>
            <p:cNvSpPr/>
            <p:nvPr/>
          </p:nvSpPr>
          <p:spPr>
            <a:xfrm>
              <a:off x="2146775" y="3058050"/>
              <a:ext cx="256050" cy="75825"/>
            </a:xfrm>
            <a:custGeom>
              <a:rect b="b" l="l" r="r" t="t"/>
              <a:pathLst>
                <a:path extrusionOk="0" h="3033" w="10242">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7"/>
            <p:cNvSpPr/>
            <p:nvPr/>
          </p:nvSpPr>
          <p:spPr>
            <a:xfrm>
              <a:off x="6411325" y="2750350"/>
              <a:ext cx="307800" cy="342775"/>
            </a:xfrm>
            <a:custGeom>
              <a:rect b="b" l="l" r="r" t="t"/>
              <a:pathLst>
                <a:path extrusionOk="0" h="13711" w="12312">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7"/>
            <p:cNvSpPr/>
            <p:nvPr/>
          </p:nvSpPr>
          <p:spPr>
            <a:xfrm>
              <a:off x="6421500" y="2742875"/>
              <a:ext cx="288400" cy="358650"/>
            </a:xfrm>
            <a:custGeom>
              <a:rect b="b" l="l" r="r" t="t"/>
              <a:pathLst>
                <a:path extrusionOk="0" h="14346" w="11536">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7"/>
            <p:cNvSpPr/>
            <p:nvPr/>
          </p:nvSpPr>
          <p:spPr>
            <a:xfrm>
              <a:off x="6367900" y="2718725"/>
              <a:ext cx="380800" cy="356000"/>
            </a:xfrm>
            <a:custGeom>
              <a:rect b="b" l="l" r="r" t="t"/>
              <a:pathLst>
                <a:path extrusionOk="0" h="14240" w="15232">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7"/>
            <p:cNvSpPr/>
            <p:nvPr/>
          </p:nvSpPr>
          <p:spPr>
            <a:xfrm>
              <a:off x="6007425" y="2810625"/>
              <a:ext cx="244025" cy="272225"/>
            </a:xfrm>
            <a:custGeom>
              <a:rect b="b" l="l" r="r" t="t"/>
              <a:pathLst>
                <a:path extrusionOk="0" h="10889" w="9761">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7"/>
            <p:cNvSpPr/>
            <p:nvPr/>
          </p:nvSpPr>
          <p:spPr>
            <a:xfrm>
              <a:off x="6013900" y="2802950"/>
              <a:ext cx="231100" cy="287475"/>
            </a:xfrm>
            <a:custGeom>
              <a:rect b="b" l="l" r="r" t="t"/>
              <a:pathLst>
                <a:path extrusionOk="0" h="11499" w="9244">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7"/>
            <p:cNvSpPr/>
            <p:nvPr/>
          </p:nvSpPr>
          <p:spPr>
            <a:xfrm>
              <a:off x="5994500" y="2772900"/>
              <a:ext cx="258800" cy="320975"/>
            </a:xfrm>
            <a:custGeom>
              <a:rect b="b" l="l" r="r" t="t"/>
              <a:pathLst>
                <a:path extrusionOk="0" h="12839" w="10352">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7"/>
            <p:cNvSpPr/>
            <p:nvPr/>
          </p:nvSpPr>
          <p:spPr>
            <a:xfrm>
              <a:off x="5838275" y="3220725"/>
              <a:ext cx="467725" cy="561975"/>
            </a:xfrm>
            <a:custGeom>
              <a:rect b="b" l="l" r="r" t="t"/>
              <a:pathLst>
                <a:path extrusionOk="0" h="22479" w="18709">
                  <a:moveTo>
                    <a:pt x="8467" y="0"/>
                  </a:moveTo>
                  <a:lnTo>
                    <a:pt x="1" y="18523"/>
                  </a:lnTo>
                  <a:lnTo>
                    <a:pt x="8948" y="22479"/>
                  </a:lnTo>
                  <a:lnTo>
                    <a:pt x="18708" y="555"/>
                  </a:lnTo>
                  <a:lnTo>
                    <a:pt x="84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7"/>
            <p:cNvSpPr/>
            <p:nvPr/>
          </p:nvSpPr>
          <p:spPr>
            <a:xfrm>
              <a:off x="5829975" y="3213325"/>
              <a:ext cx="484325" cy="577500"/>
            </a:xfrm>
            <a:custGeom>
              <a:rect b="b" l="l" r="r" t="t"/>
              <a:pathLst>
                <a:path extrusionOk="0" h="23100" w="19373">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7"/>
            <p:cNvSpPr/>
            <p:nvPr/>
          </p:nvSpPr>
          <p:spPr>
            <a:xfrm>
              <a:off x="6088775" y="3235525"/>
              <a:ext cx="500975" cy="665475"/>
            </a:xfrm>
            <a:custGeom>
              <a:rect b="b" l="l" r="r" t="t"/>
              <a:pathLst>
                <a:path extrusionOk="0" h="26619" w="20039">
                  <a:moveTo>
                    <a:pt x="9945" y="0"/>
                  </a:moveTo>
                  <a:lnTo>
                    <a:pt x="0" y="22367"/>
                  </a:lnTo>
                  <a:lnTo>
                    <a:pt x="9575" y="26619"/>
                  </a:lnTo>
                  <a:lnTo>
                    <a:pt x="20038" y="518"/>
                  </a:lnTo>
                  <a:lnTo>
                    <a:pt x="9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7"/>
            <p:cNvSpPr/>
            <p:nvPr/>
          </p:nvSpPr>
          <p:spPr>
            <a:xfrm>
              <a:off x="6081375" y="3228125"/>
              <a:ext cx="516675" cy="680050"/>
            </a:xfrm>
            <a:custGeom>
              <a:rect b="b" l="l" r="r" t="t"/>
              <a:pathLst>
                <a:path extrusionOk="0" h="27202" w="20667">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7"/>
            <p:cNvSpPr/>
            <p:nvPr/>
          </p:nvSpPr>
          <p:spPr>
            <a:xfrm>
              <a:off x="5663600" y="3210550"/>
              <a:ext cx="354950" cy="461250"/>
            </a:xfrm>
            <a:custGeom>
              <a:rect b="b" l="l" r="r" t="t"/>
              <a:pathLst>
                <a:path extrusionOk="0" h="18450" w="14198">
                  <a:moveTo>
                    <a:pt x="7136" y="1"/>
                  </a:moveTo>
                  <a:lnTo>
                    <a:pt x="1" y="15824"/>
                  </a:lnTo>
                  <a:lnTo>
                    <a:pt x="5916" y="18449"/>
                  </a:lnTo>
                  <a:lnTo>
                    <a:pt x="14197" y="371"/>
                  </a:lnTo>
                  <a:lnTo>
                    <a:pt x="7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7"/>
            <p:cNvSpPr/>
            <p:nvPr/>
          </p:nvSpPr>
          <p:spPr>
            <a:xfrm>
              <a:off x="5655275" y="3202250"/>
              <a:ext cx="371575" cy="477650"/>
            </a:xfrm>
            <a:custGeom>
              <a:rect b="b" l="l" r="r" t="t"/>
              <a:pathLst>
                <a:path extrusionOk="0" h="19106" w="14863">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7"/>
            <p:cNvSpPr/>
            <p:nvPr/>
          </p:nvSpPr>
          <p:spPr>
            <a:xfrm>
              <a:off x="1289975" y="3512800"/>
              <a:ext cx="232025" cy="192275"/>
            </a:xfrm>
            <a:custGeom>
              <a:rect b="b" l="l" r="r" t="t"/>
              <a:pathLst>
                <a:path extrusionOk="0" h="7691" w="9281">
                  <a:moveTo>
                    <a:pt x="7136" y="0"/>
                  </a:moveTo>
                  <a:lnTo>
                    <a:pt x="1" y="1775"/>
                  </a:lnTo>
                  <a:lnTo>
                    <a:pt x="2441" y="7690"/>
                  </a:lnTo>
                  <a:lnTo>
                    <a:pt x="9280" y="5065"/>
                  </a:lnTo>
                  <a:lnTo>
                    <a:pt x="7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7"/>
            <p:cNvSpPr/>
            <p:nvPr/>
          </p:nvSpPr>
          <p:spPr>
            <a:xfrm>
              <a:off x="1281650" y="3505175"/>
              <a:ext cx="247750" cy="207525"/>
            </a:xfrm>
            <a:custGeom>
              <a:rect b="b" l="l" r="r" t="t"/>
              <a:pathLst>
                <a:path extrusionOk="0" h="8301" w="991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7"/>
            <p:cNvSpPr/>
            <p:nvPr/>
          </p:nvSpPr>
          <p:spPr>
            <a:xfrm>
              <a:off x="1197550" y="3311300"/>
              <a:ext cx="243100" cy="176575"/>
            </a:xfrm>
            <a:custGeom>
              <a:rect b="b" l="l" r="r" t="t"/>
              <a:pathLst>
                <a:path extrusionOk="0" h="7063" w="9724">
                  <a:moveTo>
                    <a:pt x="7469" y="1"/>
                  </a:moveTo>
                  <a:lnTo>
                    <a:pt x="1" y="888"/>
                  </a:lnTo>
                  <a:lnTo>
                    <a:pt x="2552" y="7062"/>
                  </a:lnTo>
                  <a:lnTo>
                    <a:pt x="9724" y="5398"/>
                  </a:lnTo>
                  <a:lnTo>
                    <a:pt x="74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7"/>
            <p:cNvSpPr/>
            <p:nvPr/>
          </p:nvSpPr>
          <p:spPr>
            <a:xfrm>
              <a:off x="1190150" y="3302975"/>
              <a:ext cx="258825" cy="192475"/>
            </a:xfrm>
            <a:custGeom>
              <a:rect b="b" l="l" r="r" t="t"/>
              <a:pathLst>
                <a:path extrusionOk="0" h="7699" w="10353">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7"/>
            <p:cNvSpPr/>
            <p:nvPr/>
          </p:nvSpPr>
          <p:spPr>
            <a:xfrm>
              <a:off x="1413825" y="3288200"/>
              <a:ext cx="203375" cy="151600"/>
            </a:xfrm>
            <a:custGeom>
              <a:rect b="b" l="l" r="r" t="t"/>
              <a:pathLst>
                <a:path extrusionOk="0" h="6064" w="8135">
                  <a:moveTo>
                    <a:pt x="6323" y="0"/>
                  </a:moveTo>
                  <a:lnTo>
                    <a:pt x="1" y="777"/>
                  </a:lnTo>
                  <a:lnTo>
                    <a:pt x="2256" y="6064"/>
                  </a:lnTo>
                  <a:lnTo>
                    <a:pt x="8134" y="4733"/>
                  </a:lnTo>
                  <a:lnTo>
                    <a:pt x="63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7"/>
            <p:cNvSpPr/>
            <p:nvPr/>
          </p:nvSpPr>
          <p:spPr>
            <a:xfrm>
              <a:off x="1406425" y="3280575"/>
              <a:ext cx="219100" cy="166850"/>
            </a:xfrm>
            <a:custGeom>
              <a:rect b="b" l="l" r="r" t="t"/>
              <a:pathLst>
                <a:path extrusionOk="0" h="6674" w="8764">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7"/>
            <p:cNvSpPr/>
            <p:nvPr/>
          </p:nvSpPr>
          <p:spPr>
            <a:xfrm>
              <a:off x="1601450" y="3269700"/>
              <a:ext cx="162700" cy="129425"/>
            </a:xfrm>
            <a:custGeom>
              <a:rect b="b" l="l" r="r" t="t"/>
              <a:pathLst>
                <a:path extrusionOk="0" h="5177" w="6508">
                  <a:moveTo>
                    <a:pt x="4844" y="1"/>
                  </a:moveTo>
                  <a:lnTo>
                    <a:pt x="1" y="592"/>
                  </a:lnTo>
                  <a:lnTo>
                    <a:pt x="1812" y="5177"/>
                  </a:lnTo>
                  <a:lnTo>
                    <a:pt x="6508" y="4105"/>
                  </a:lnTo>
                  <a:lnTo>
                    <a:pt x="48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7"/>
            <p:cNvSpPr/>
            <p:nvPr/>
          </p:nvSpPr>
          <p:spPr>
            <a:xfrm>
              <a:off x="1593150" y="3262075"/>
              <a:ext cx="179325" cy="145375"/>
            </a:xfrm>
            <a:custGeom>
              <a:rect b="b" l="l" r="r" t="t"/>
              <a:pathLst>
                <a:path extrusionOk="0" h="5815" w="7173">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7"/>
            <p:cNvSpPr/>
            <p:nvPr/>
          </p:nvSpPr>
          <p:spPr>
            <a:xfrm>
              <a:off x="1497950" y="3470275"/>
              <a:ext cx="185800" cy="158075"/>
            </a:xfrm>
            <a:custGeom>
              <a:rect b="b" l="l" r="r" t="t"/>
              <a:pathLst>
                <a:path extrusionOk="0" h="6323" w="7432">
                  <a:moveTo>
                    <a:pt x="5767" y="1"/>
                  </a:moveTo>
                  <a:lnTo>
                    <a:pt x="0" y="1405"/>
                  </a:lnTo>
                  <a:lnTo>
                    <a:pt x="2033" y="6323"/>
                  </a:lnTo>
                  <a:lnTo>
                    <a:pt x="7431" y="4252"/>
                  </a:lnTo>
                  <a:lnTo>
                    <a:pt x="5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7"/>
            <p:cNvSpPr/>
            <p:nvPr/>
          </p:nvSpPr>
          <p:spPr>
            <a:xfrm>
              <a:off x="1489625" y="3462650"/>
              <a:ext cx="202425" cy="173825"/>
            </a:xfrm>
            <a:custGeom>
              <a:rect b="b" l="l" r="r" t="t"/>
              <a:pathLst>
                <a:path extrusionOk="0" h="6953" w="8097">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7"/>
            <p:cNvSpPr/>
            <p:nvPr/>
          </p:nvSpPr>
          <p:spPr>
            <a:xfrm>
              <a:off x="1004375" y="3337175"/>
              <a:ext cx="228325" cy="193200"/>
            </a:xfrm>
            <a:custGeom>
              <a:rect b="b" l="l" r="r" t="t"/>
              <a:pathLst>
                <a:path extrusionOk="0" h="7728" w="9133">
                  <a:moveTo>
                    <a:pt x="6545" y="1"/>
                  </a:moveTo>
                  <a:lnTo>
                    <a:pt x="1" y="814"/>
                  </a:lnTo>
                  <a:lnTo>
                    <a:pt x="2811" y="7728"/>
                  </a:lnTo>
                  <a:lnTo>
                    <a:pt x="9133" y="6286"/>
                  </a:lnTo>
                  <a:lnTo>
                    <a:pt x="65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7"/>
            <p:cNvSpPr/>
            <p:nvPr/>
          </p:nvSpPr>
          <p:spPr>
            <a:xfrm>
              <a:off x="996075" y="3329800"/>
              <a:ext cx="244025" cy="208150"/>
            </a:xfrm>
            <a:custGeom>
              <a:rect b="b" l="l" r="r" t="t"/>
              <a:pathLst>
                <a:path extrusionOk="0" h="8326" w="9761">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7"/>
            <p:cNvSpPr/>
            <p:nvPr/>
          </p:nvSpPr>
          <p:spPr>
            <a:xfrm>
              <a:off x="1752100" y="3259550"/>
              <a:ext cx="92475" cy="106300"/>
            </a:xfrm>
            <a:custGeom>
              <a:rect b="b" l="l" r="r" t="t"/>
              <a:pathLst>
                <a:path extrusionOk="0" h="4252" w="3699">
                  <a:moveTo>
                    <a:pt x="2108" y="0"/>
                  </a:moveTo>
                  <a:lnTo>
                    <a:pt x="1" y="259"/>
                  </a:lnTo>
                  <a:lnTo>
                    <a:pt x="1628" y="4252"/>
                  </a:lnTo>
                  <a:lnTo>
                    <a:pt x="3698" y="3808"/>
                  </a:lnTo>
                  <a:lnTo>
                    <a:pt x="21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7"/>
            <p:cNvSpPr/>
            <p:nvPr/>
          </p:nvSpPr>
          <p:spPr>
            <a:xfrm>
              <a:off x="1743800" y="3251925"/>
              <a:ext cx="109075" cy="121575"/>
            </a:xfrm>
            <a:custGeom>
              <a:rect b="b" l="l" r="r" t="t"/>
              <a:pathLst>
                <a:path extrusionOk="0" h="4863" w="4363">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7"/>
            <p:cNvSpPr/>
            <p:nvPr/>
          </p:nvSpPr>
          <p:spPr>
            <a:xfrm>
              <a:off x="1087575" y="3563625"/>
              <a:ext cx="235700" cy="215375"/>
            </a:xfrm>
            <a:custGeom>
              <a:rect b="b" l="l" r="r" t="t"/>
              <a:pathLst>
                <a:path extrusionOk="0" h="8615" w="9428">
                  <a:moveTo>
                    <a:pt x="6951" y="1"/>
                  </a:moveTo>
                  <a:lnTo>
                    <a:pt x="0" y="1701"/>
                  </a:lnTo>
                  <a:lnTo>
                    <a:pt x="2810" y="8615"/>
                  </a:lnTo>
                  <a:lnTo>
                    <a:pt x="9428" y="6064"/>
                  </a:lnTo>
                  <a:lnTo>
                    <a:pt x="69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7"/>
            <p:cNvSpPr/>
            <p:nvPr/>
          </p:nvSpPr>
          <p:spPr>
            <a:xfrm>
              <a:off x="1079250" y="3556000"/>
              <a:ext cx="252350" cy="231100"/>
            </a:xfrm>
            <a:custGeom>
              <a:rect b="b" l="l" r="r" t="t"/>
              <a:pathLst>
                <a:path extrusionOk="0" h="9244" w="10094">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7"/>
            <p:cNvSpPr/>
            <p:nvPr/>
          </p:nvSpPr>
          <p:spPr>
            <a:xfrm>
              <a:off x="1670775" y="3434225"/>
              <a:ext cx="154375" cy="132200"/>
            </a:xfrm>
            <a:custGeom>
              <a:rect b="b" l="l" r="r" t="t"/>
              <a:pathLst>
                <a:path extrusionOk="0" h="5288" w="6175">
                  <a:moveTo>
                    <a:pt x="4733" y="1"/>
                  </a:moveTo>
                  <a:lnTo>
                    <a:pt x="1" y="1147"/>
                  </a:lnTo>
                  <a:lnTo>
                    <a:pt x="1627" y="5288"/>
                  </a:lnTo>
                  <a:lnTo>
                    <a:pt x="6175" y="3513"/>
                  </a:lnTo>
                  <a:lnTo>
                    <a:pt x="47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7"/>
            <p:cNvSpPr/>
            <p:nvPr/>
          </p:nvSpPr>
          <p:spPr>
            <a:xfrm>
              <a:off x="1663375" y="3426600"/>
              <a:ext cx="170100" cy="147450"/>
            </a:xfrm>
            <a:custGeom>
              <a:rect b="b" l="l" r="r" t="t"/>
              <a:pathLst>
                <a:path extrusionOk="0" h="5898" w="6804">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7"/>
            <p:cNvSpPr/>
            <p:nvPr/>
          </p:nvSpPr>
          <p:spPr>
            <a:xfrm>
              <a:off x="1817725" y="3414825"/>
              <a:ext cx="87850" cy="97075"/>
            </a:xfrm>
            <a:custGeom>
              <a:rect b="b" l="l" r="r" t="t"/>
              <a:pathLst>
                <a:path extrusionOk="0" h="3883" w="3514">
                  <a:moveTo>
                    <a:pt x="1997" y="0"/>
                  </a:moveTo>
                  <a:lnTo>
                    <a:pt x="1" y="481"/>
                  </a:lnTo>
                  <a:lnTo>
                    <a:pt x="1406" y="3882"/>
                  </a:lnTo>
                  <a:lnTo>
                    <a:pt x="3513" y="3069"/>
                  </a:lnTo>
                  <a:lnTo>
                    <a:pt x="19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7"/>
            <p:cNvSpPr/>
            <p:nvPr/>
          </p:nvSpPr>
          <p:spPr>
            <a:xfrm>
              <a:off x="1810350" y="3407175"/>
              <a:ext cx="103525" cy="112350"/>
            </a:xfrm>
            <a:custGeom>
              <a:rect b="b" l="l" r="r" t="t"/>
              <a:pathLst>
                <a:path extrusionOk="0" h="4494" w="4141">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7"/>
            <p:cNvSpPr/>
            <p:nvPr/>
          </p:nvSpPr>
          <p:spPr>
            <a:xfrm>
              <a:off x="6467700" y="3108900"/>
              <a:ext cx="396550" cy="1791250"/>
            </a:xfrm>
            <a:custGeom>
              <a:rect b="b" l="l" r="r" t="t"/>
              <a:pathLst>
                <a:path extrusionOk="0" h="71650" w="15862">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7"/>
            <p:cNvSpPr/>
            <p:nvPr/>
          </p:nvSpPr>
          <p:spPr>
            <a:xfrm>
              <a:off x="6694150" y="3425900"/>
              <a:ext cx="170100" cy="713575"/>
            </a:xfrm>
            <a:custGeom>
              <a:rect b="b" l="l" r="r" t="t"/>
              <a:pathLst>
                <a:path extrusionOk="0" h="28543" w="6804">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7"/>
            <p:cNvSpPr/>
            <p:nvPr/>
          </p:nvSpPr>
          <p:spPr>
            <a:xfrm>
              <a:off x="5578575" y="4023925"/>
              <a:ext cx="478775" cy="632200"/>
            </a:xfrm>
            <a:custGeom>
              <a:rect b="b" l="l" r="r" t="t"/>
              <a:pathLst>
                <a:path extrusionOk="0" h="25288" w="19151">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7"/>
            <p:cNvSpPr/>
            <p:nvPr/>
          </p:nvSpPr>
          <p:spPr>
            <a:xfrm>
              <a:off x="5824425" y="4187500"/>
              <a:ext cx="15725" cy="314275"/>
            </a:xfrm>
            <a:custGeom>
              <a:rect b="b" l="l" r="r" t="t"/>
              <a:pathLst>
                <a:path extrusionOk="0" h="12571" w="629">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7"/>
            <p:cNvSpPr/>
            <p:nvPr/>
          </p:nvSpPr>
          <p:spPr>
            <a:xfrm>
              <a:off x="5823500" y="3806475"/>
              <a:ext cx="396525" cy="794825"/>
            </a:xfrm>
            <a:custGeom>
              <a:rect b="b" l="l" r="r" t="t"/>
              <a:pathLst>
                <a:path extrusionOk="0" h="31793" w="15861">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7"/>
            <p:cNvSpPr/>
            <p:nvPr/>
          </p:nvSpPr>
          <p:spPr>
            <a:xfrm>
              <a:off x="694750" y="2954525"/>
              <a:ext cx="15750" cy="1954850"/>
            </a:xfrm>
            <a:custGeom>
              <a:rect b="b" l="l" r="r" t="t"/>
              <a:pathLst>
                <a:path extrusionOk="0" h="78194" w="63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7"/>
            <p:cNvSpPr/>
            <p:nvPr/>
          </p:nvSpPr>
          <p:spPr>
            <a:xfrm>
              <a:off x="758525" y="3878800"/>
              <a:ext cx="223700" cy="15750"/>
            </a:xfrm>
            <a:custGeom>
              <a:rect b="b" l="l" r="r" t="t"/>
              <a:pathLst>
                <a:path extrusionOk="0" h="630" w="8948">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7"/>
            <p:cNvSpPr/>
            <p:nvPr/>
          </p:nvSpPr>
          <p:spPr>
            <a:xfrm>
              <a:off x="966475" y="3697650"/>
              <a:ext cx="170100" cy="1175700"/>
            </a:xfrm>
            <a:custGeom>
              <a:rect b="b" l="l" r="r" t="t"/>
              <a:pathLst>
                <a:path extrusionOk="0" h="47028" w="6804">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7"/>
            <p:cNvSpPr/>
            <p:nvPr/>
          </p:nvSpPr>
          <p:spPr>
            <a:xfrm>
              <a:off x="794575" y="4078450"/>
              <a:ext cx="187650" cy="332750"/>
            </a:xfrm>
            <a:custGeom>
              <a:rect b="b" l="l" r="r" t="t"/>
              <a:pathLst>
                <a:path extrusionOk="0" h="13310" w="7506">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7"/>
            <p:cNvSpPr/>
            <p:nvPr/>
          </p:nvSpPr>
          <p:spPr>
            <a:xfrm>
              <a:off x="1193850" y="4105250"/>
              <a:ext cx="14825" cy="813375"/>
            </a:xfrm>
            <a:custGeom>
              <a:rect b="b" l="l" r="r" t="t"/>
              <a:pathLst>
                <a:path extrusionOk="0" h="32535" w="593">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7"/>
            <p:cNvSpPr/>
            <p:nvPr/>
          </p:nvSpPr>
          <p:spPr>
            <a:xfrm>
              <a:off x="6377125" y="4105250"/>
              <a:ext cx="15750" cy="857750"/>
            </a:xfrm>
            <a:custGeom>
              <a:rect b="b" l="l" r="r" t="t"/>
              <a:pathLst>
                <a:path extrusionOk="0" h="34310" w="63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7"/>
            <p:cNvSpPr/>
            <p:nvPr/>
          </p:nvSpPr>
          <p:spPr>
            <a:xfrm>
              <a:off x="1301075" y="3906075"/>
              <a:ext cx="715400" cy="278475"/>
            </a:xfrm>
            <a:custGeom>
              <a:rect b="b" l="l" r="r" t="t"/>
              <a:pathLst>
                <a:path extrusionOk="0" h="11139" w="28616">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7"/>
            <p:cNvSpPr/>
            <p:nvPr/>
          </p:nvSpPr>
          <p:spPr>
            <a:xfrm>
              <a:off x="1355600" y="3997100"/>
              <a:ext cx="297650" cy="595025"/>
            </a:xfrm>
            <a:custGeom>
              <a:rect b="b" l="l" r="r" t="t"/>
              <a:pathLst>
                <a:path extrusionOk="0" h="23801" w="11906">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7"/>
            <p:cNvSpPr/>
            <p:nvPr/>
          </p:nvSpPr>
          <p:spPr>
            <a:xfrm>
              <a:off x="1882425" y="4069200"/>
              <a:ext cx="14825" cy="206150"/>
            </a:xfrm>
            <a:custGeom>
              <a:rect b="b" l="l" r="r" t="t"/>
              <a:pathLst>
                <a:path extrusionOk="0" h="8246" w="593">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7"/>
            <p:cNvSpPr/>
            <p:nvPr/>
          </p:nvSpPr>
          <p:spPr>
            <a:xfrm>
              <a:off x="3261425" y="5005475"/>
              <a:ext cx="265300" cy="191150"/>
            </a:xfrm>
            <a:custGeom>
              <a:rect b="b" l="l" r="r" t="t"/>
              <a:pathLst>
                <a:path extrusionOk="0" h="7646" w="10612">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7"/>
            <p:cNvSpPr/>
            <p:nvPr/>
          </p:nvSpPr>
          <p:spPr>
            <a:xfrm>
              <a:off x="3268825" y="4997850"/>
              <a:ext cx="265300" cy="206375"/>
            </a:xfrm>
            <a:custGeom>
              <a:rect b="b" l="l" r="r" t="t"/>
              <a:pathLst>
                <a:path extrusionOk="0" h="8255" w="10612">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7"/>
            <p:cNvSpPr/>
            <p:nvPr/>
          </p:nvSpPr>
          <p:spPr>
            <a:xfrm>
              <a:off x="3389900" y="4063650"/>
              <a:ext cx="271775" cy="1028750"/>
            </a:xfrm>
            <a:custGeom>
              <a:rect b="b" l="l" r="r" t="t"/>
              <a:pathLst>
                <a:path extrusionOk="0" h="41150" w="10871">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7"/>
            <p:cNvSpPr/>
            <p:nvPr/>
          </p:nvSpPr>
          <p:spPr>
            <a:xfrm>
              <a:off x="3382525" y="4055650"/>
              <a:ext cx="287450" cy="1044125"/>
            </a:xfrm>
            <a:custGeom>
              <a:rect b="b" l="l" r="r" t="t"/>
              <a:pathLst>
                <a:path extrusionOk="0" h="41765" w="11498">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7"/>
            <p:cNvSpPr/>
            <p:nvPr/>
          </p:nvSpPr>
          <p:spPr>
            <a:xfrm>
              <a:off x="3397300" y="3850150"/>
              <a:ext cx="427050" cy="427050"/>
            </a:xfrm>
            <a:custGeom>
              <a:rect b="b" l="l" r="r" t="t"/>
              <a:pathLst>
                <a:path extrusionOk="0" h="17082" w="17082">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7"/>
            <p:cNvSpPr/>
            <p:nvPr/>
          </p:nvSpPr>
          <p:spPr>
            <a:xfrm>
              <a:off x="338990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7"/>
            <p:cNvSpPr/>
            <p:nvPr/>
          </p:nvSpPr>
          <p:spPr>
            <a:xfrm>
              <a:off x="4143175" y="5005475"/>
              <a:ext cx="265300" cy="191150"/>
            </a:xfrm>
            <a:custGeom>
              <a:rect b="b" l="l" r="r" t="t"/>
              <a:pathLst>
                <a:path extrusionOk="0" h="7646" w="10612">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7"/>
            <p:cNvSpPr/>
            <p:nvPr/>
          </p:nvSpPr>
          <p:spPr>
            <a:xfrm>
              <a:off x="4135800" y="4997850"/>
              <a:ext cx="265275" cy="206375"/>
            </a:xfrm>
            <a:custGeom>
              <a:rect b="b" l="l" r="r" t="t"/>
              <a:pathLst>
                <a:path extrusionOk="0" h="8255" w="10611">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7"/>
            <p:cNvSpPr/>
            <p:nvPr/>
          </p:nvSpPr>
          <p:spPr>
            <a:xfrm>
              <a:off x="4008250" y="4063650"/>
              <a:ext cx="271750" cy="1028750"/>
            </a:xfrm>
            <a:custGeom>
              <a:rect b="b" l="l" r="r" t="t"/>
              <a:pathLst>
                <a:path extrusionOk="0" h="41150" w="1087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7"/>
            <p:cNvSpPr/>
            <p:nvPr/>
          </p:nvSpPr>
          <p:spPr>
            <a:xfrm>
              <a:off x="3999925" y="4055650"/>
              <a:ext cx="287475" cy="1044125"/>
            </a:xfrm>
            <a:custGeom>
              <a:rect b="b" l="l" r="r" t="t"/>
              <a:pathLst>
                <a:path extrusionOk="0" h="41765" w="11499">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7"/>
            <p:cNvSpPr/>
            <p:nvPr/>
          </p:nvSpPr>
          <p:spPr>
            <a:xfrm>
              <a:off x="3844650" y="3850150"/>
              <a:ext cx="427950" cy="427050"/>
            </a:xfrm>
            <a:custGeom>
              <a:rect b="b" l="l" r="r" t="t"/>
              <a:pathLst>
                <a:path extrusionOk="0" h="17082" w="17118">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7"/>
            <p:cNvSpPr/>
            <p:nvPr/>
          </p:nvSpPr>
          <p:spPr>
            <a:xfrm>
              <a:off x="383725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7"/>
            <p:cNvSpPr/>
            <p:nvPr/>
          </p:nvSpPr>
          <p:spPr>
            <a:xfrm>
              <a:off x="3685675" y="2397200"/>
              <a:ext cx="332750" cy="450150"/>
            </a:xfrm>
            <a:custGeom>
              <a:rect b="b" l="l" r="r" t="t"/>
              <a:pathLst>
                <a:path extrusionOk="0" h="18006" w="1331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7"/>
            <p:cNvSpPr/>
            <p:nvPr/>
          </p:nvSpPr>
          <p:spPr>
            <a:xfrm>
              <a:off x="3710625" y="2388875"/>
              <a:ext cx="312425" cy="466800"/>
            </a:xfrm>
            <a:custGeom>
              <a:rect b="b" l="l" r="r" t="t"/>
              <a:pathLst>
                <a:path extrusionOk="0" h="18672" w="12497">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7"/>
            <p:cNvSpPr/>
            <p:nvPr/>
          </p:nvSpPr>
          <p:spPr>
            <a:xfrm>
              <a:off x="3762400" y="2725350"/>
              <a:ext cx="136800" cy="153425"/>
            </a:xfrm>
            <a:custGeom>
              <a:rect b="b" l="l" r="r" t="t"/>
              <a:pathLst>
                <a:path extrusionOk="0" h="6137" w="5472">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7"/>
            <p:cNvSpPr/>
            <p:nvPr/>
          </p:nvSpPr>
          <p:spPr>
            <a:xfrm>
              <a:off x="3755000" y="2717000"/>
              <a:ext cx="151600" cy="169525"/>
            </a:xfrm>
            <a:custGeom>
              <a:rect b="b" l="l" r="r" t="t"/>
              <a:pathLst>
                <a:path extrusionOk="0" h="6781" w="6064">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7"/>
            <p:cNvSpPr/>
            <p:nvPr/>
          </p:nvSpPr>
          <p:spPr>
            <a:xfrm>
              <a:off x="3642950" y="2338775"/>
              <a:ext cx="450350" cy="524625"/>
            </a:xfrm>
            <a:custGeom>
              <a:rect b="b" l="l" r="r" t="t"/>
              <a:pathLst>
                <a:path extrusionOk="0" h="20985" w="18014">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7"/>
            <p:cNvSpPr/>
            <p:nvPr/>
          </p:nvSpPr>
          <p:spPr>
            <a:xfrm>
              <a:off x="3658875" y="2330650"/>
              <a:ext cx="406700" cy="540725"/>
            </a:xfrm>
            <a:custGeom>
              <a:rect b="b" l="l" r="r" t="t"/>
              <a:pathLst>
                <a:path extrusionOk="0" h="21629" w="16268">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7"/>
            <p:cNvSpPr/>
            <p:nvPr/>
          </p:nvSpPr>
          <p:spPr>
            <a:xfrm>
              <a:off x="3633000" y="2838275"/>
              <a:ext cx="438125" cy="93175"/>
            </a:xfrm>
            <a:custGeom>
              <a:rect b="b" l="l" r="r" t="t"/>
              <a:pathLst>
                <a:path extrusionOk="0" h="3727" w="17525">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7"/>
            <p:cNvSpPr/>
            <p:nvPr/>
          </p:nvSpPr>
          <p:spPr>
            <a:xfrm>
              <a:off x="3624675" y="2830675"/>
              <a:ext cx="454750" cy="108425"/>
            </a:xfrm>
            <a:custGeom>
              <a:rect b="b" l="l" r="r" t="t"/>
              <a:pathLst>
                <a:path extrusionOk="0" h="4337" w="1819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7"/>
            <p:cNvSpPr/>
            <p:nvPr/>
          </p:nvSpPr>
          <p:spPr>
            <a:xfrm>
              <a:off x="3174550" y="2857500"/>
              <a:ext cx="244950" cy="223675"/>
            </a:xfrm>
            <a:custGeom>
              <a:rect b="b" l="l" r="r" t="t"/>
              <a:pathLst>
                <a:path extrusionOk="0" h="8947" w="9798">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7"/>
            <p:cNvSpPr/>
            <p:nvPr/>
          </p:nvSpPr>
          <p:spPr>
            <a:xfrm>
              <a:off x="3165325" y="2849175"/>
              <a:ext cx="261575" cy="239575"/>
            </a:xfrm>
            <a:custGeom>
              <a:rect b="b" l="l" r="r" t="t"/>
              <a:pathLst>
                <a:path extrusionOk="0" h="9583" w="10463">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7"/>
            <p:cNvSpPr/>
            <p:nvPr/>
          </p:nvSpPr>
          <p:spPr>
            <a:xfrm>
              <a:off x="3119100" y="3076550"/>
              <a:ext cx="183025" cy="423600"/>
            </a:xfrm>
            <a:custGeom>
              <a:rect b="b" l="l" r="r" t="t"/>
              <a:pathLst>
                <a:path extrusionOk="0" h="16944" w="7321">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7"/>
            <p:cNvSpPr/>
            <p:nvPr/>
          </p:nvSpPr>
          <p:spPr>
            <a:xfrm>
              <a:off x="3110775" y="3068775"/>
              <a:ext cx="198750" cy="439425"/>
            </a:xfrm>
            <a:custGeom>
              <a:rect b="b" l="l" r="r" t="t"/>
              <a:pathLst>
                <a:path extrusionOk="0" h="17577" w="795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7"/>
            <p:cNvSpPr/>
            <p:nvPr/>
          </p:nvSpPr>
          <p:spPr>
            <a:xfrm>
              <a:off x="3104300" y="2951775"/>
              <a:ext cx="378050" cy="561575"/>
            </a:xfrm>
            <a:custGeom>
              <a:rect b="b" l="l" r="r" t="t"/>
              <a:pathLst>
                <a:path extrusionOk="0" h="22463" w="15122">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7"/>
            <p:cNvSpPr/>
            <p:nvPr/>
          </p:nvSpPr>
          <p:spPr>
            <a:xfrm>
              <a:off x="3113550" y="2944025"/>
              <a:ext cx="376200" cy="577100"/>
            </a:xfrm>
            <a:custGeom>
              <a:rect b="b" l="l" r="r" t="t"/>
              <a:pathLst>
                <a:path extrusionOk="0" h="23084" w="15048">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7"/>
            <p:cNvSpPr/>
            <p:nvPr/>
          </p:nvSpPr>
          <p:spPr>
            <a:xfrm>
              <a:off x="4058150" y="2922175"/>
              <a:ext cx="1011175" cy="521400"/>
            </a:xfrm>
            <a:custGeom>
              <a:rect b="b" l="l" r="r" t="t"/>
              <a:pathLst>
                <a:path extrusionOk="0" h="20856" w="40447">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7"/>
            <p:cNvSpPr/>
            <p:nvPr/>
          </p:nvSpPr>
          <p:spPr>
            <a:xfrm>
              <a:off x="4049825" y="2914800"/>
              <a:ext cx="1026900" cy="537025"/>
            </a:xfrm>
            <a:custGeom>
              <a:rect b="b" l="l" r="r" t="t"/>
              <a:pathLst>
                <a:path extrusionOk="0" h="21481" w="41076">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7"/>
            <p:cNvSpPr/>
            <p:nvPr/>
          </p:nvSpPr>
          <p:spPr>
            <a:xfrm>
              <a:off x="5032325" y="2936500"/>
              <a:ext cx="282850" cy="248425"/>
            </a:xfrm>
            <a:custGeom>
              <a:rect b="b" l="l" r="r" t="t"/>
              <a:pathLst>
                <a:path extrusionOk="0" h="9937" w="11314">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7"/>
            <p:cNvSpPr/>
            <p:nvPr/>
          </p:nvSpPr>
          <p:spPr>
            <a:xfrm>
              <a:off x="5024000" y="2928650"/>
              <a:ext cx="291175" cy="263450"/>
            </a:xfrm>
            <a:custGeom>
              <a:rect b="b" l="l" r="r" t="t"/>
              <a:pathLst>
                <a:path extrusionOk="0" h="10538" w="11647">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7"/>
            <p:cNvSpPr/>
            <p:nvPr/>
          </p:nvSpPr>
          <p:spPr>
            <a:xfrm>
              <a:off x="5170975" y="3049725"/>
              <a:ext cx="49925" cy="34225"/>
            </a:xfrm>
            <a:custGeom>
              <a:rect b="b" l="l" r="r" t="t"/>
              <a:pathLst>
                <a:path extrusionOk="0" h="1369" w="1997">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7"/>
            <p:cNvSpPr/>
            <p:nvPr/>
          </p:nvSpPr>
          <p:spPr>
            <a:xfrm>
              <a:off x="5177425" y="3078150"/>
              <a:ext cx="36075" cy="32750"/>
            </a:xfrm>
            <a:custGeom>
              <a:rect b="b" l="l" r="r" t="t"/>
              <a:pathLst>
                <a:path extrusionOk="0" h="1310" w="1443">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7"/>
            <p:cNvSpPr/>
            <p:nvPr/>
          </p:nvSpPr>
          <p:spPr>
            <a:xfrm>
              <a:off x="5175600" y="3110600"/>
              <a:ext cx="33275" cy="33575"/>
            </a:xfrm>
            <a:custGeom>
              <a:rect b="b" l="l" r="r" t="t"/>
              <a:pathLst>
                <a:path extrusionOk="0" h="1343" w="1331">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7"/>
            <p:cNvSpPr/>
            <p:nvPr/>
          </p:nvSpPr>
          <p:spPr>
            <a:xfrm>
              <a:off x="5094250" y="3007225"/>
              <a:ext cx="42550" cy="15725"/>
            </a:xfrm>
            <a:custGeom>
              <a:rect b="b" l="l" r="r" t="t"/>
              <a:pathLst>
                <a:path extrusionOk="0" h="629" w="1702">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7"/>
            <p:cNvSpPr/>
            <p:nvPr/>
          </p:nvSpPr>
          <p:spPr>
            <a:xfrm>
              <a:off x="3419475" y="2893525"/>
              <a:ext cx="818000" cy="942775"/>
            </a:xfrm>
            <a:custGeom>
              <a:rect b="b" l="l" r="r" t="t"/>
              <a:pathLst>
                <a:path extrusionOk="0" h="37711" w="3272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7"/>
            <p:cNvSpPr/>
            <p:nvPr/>
          </p:nvSpPr>
          <p:spPr>
            <a:xfrm>
              <a:off x="3411175" y="2886150"/>
              <a:ext cx="833700" cy="957550"/>
            </a:xfrm>
            <a:custGeom>
              <a:rect b="b" l="l" r="r" t="t"/>
              <a:pathLst>
                <a:path extrusionOk="0" h="38302" w="33348">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7"/>
            <p:cNvSpPr/>
            <p:nvPr/>
          </p:nvSpPr>
          <p:spPr>
            <a:xfrm>
              <a:off x="3472175" y="3836275"/>
              <a:ext cx="732025" cy="440925"/>
            </a:xfrm>
            <a:custGeom>
              <a:rect b="b" l="l" r="r" t="t"/>
              <a:pathLst>
                <a:path extrusionOk="0" h="17637" w="29281">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7"/>
            <p:cNvSpPr/>
            <p:nvPr/>
          </p:nvSpPr>
          <p:spPr>
            <a:xfrm>
              <a:off x="3468475" y="3828900"/>
              <a:ext cx="737575" cy="455675"/>
            </a:xfrm>
            <a:custGeom>
              <a:rect b="b" l="l" r="r" t="t"/>
              <a:pathLst>
                <a:path extrusionOk="0" h="18227" w="29503">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7"/>
            <p:cNvSpPr/>
            <p:nvPr/>
          </p:nvSpPr>
          <p:spPr>
            <a:xfrm>
              <a:off x="3795650" y="4161625"/>
              <a:ext cx="109100" cy="415025"/>
            </a:xfrm>
            <a:custGeom>
              <a:rect b="b" l="l" r="r" t="t"/>
              <a:pathLst>
                <a:path extrusionOk="0" h="16601" w="4364">
                  <a:moveTo>
                    <a:pt x="1" y="1"/>
                  </a:moveTo>
                  <a:lnTo>
                    <a:pt x="1" y="16601"/>
                  </a:lnTo>
                  <a:lnTo>
                    <a:pt x="4363" y="16601"/>
                  </a:lnTo>
                  <a:lnTo>
                    <a:pt x="4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7"/>
            <p:cNvSpPr/>
            <p:nvPr/>
          </p:nvSpPr>
          <p:spPr>
            <a:xfrm>
              <a:off x="3788275" y="4154225"/>
              <a:ext cx="123875" cy="430750"/>
            </a:xfrm>
            <a:custGeom>
              <a:rect b="b" l="l" r="r" t="t"/>
              <a:pathLst>
                <a:path extrusionOk="0" h="17230" w="4955">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7"/>
            <p:cNvSpPr/>
            <p:nvPr/>
          </p:nvSpPr>
          <p:spPr>
            <a:xfrm>
              <a:off x="3767925" y="4511925"/>
              <a:ext cx="164550" cy="525000"/>
            </a:xfrm>
            <a:custGeom>
              <a:rect b="b" l="l" r="r" t="t"/>
              <a:pathLst>
                <a:path extrusionOk="0" h="21000" w="6582">
                  <a:moveTo>
                    <a:pt x="1" y="1"/>
                  </a:moveTo>
                  <a:lnTo>
                    <a:pt x="1" y="21000"/>
                  </a:lnTo>
                  <a:lnTo>
                    <a:pt x="6582" y="21000"/>
                  </a:lnTo>
                  <a:lnTo>
                    <a:pt x="65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7"/>
            <p:cNvSpPr/>
            <p:nvPr/>
          </p:nvSpPr>
          <p:spPr>
            <a:xfrm>
              <a:off x="3760550" y="4503600"/>
              <a:ext cx="179325" cy="540725"/>
            </a:xfrm>
            <a:custGeom>
              <a:rect b="b" l="l" r="r" t="t"/>
              <a:pathLst>
                <a:path extrusionOk="0" h="21629" w="7173">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7"/>
            <p:cNvSpPr/>
            <p:nvPr/>
          </p:nvSpPr>
          <p:spPr>
            <a:xfrm>
              <a:off x="3244800" y="4999025"/>
              <a:ext cx="1202500" cy="159000"/>
            </a:xfrm>
            <a:custGeom>
              <a:rect b="b" l="l" r="r" t="t"/>
              <a:pathLst>
                <a:path extrusionOk="0" h="6360" w="4810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7"/>
            <p:cNvSpPr/>
            <p:nvPr/>
          </p:nvSpPr>
          <p:spPr>
            <a:xfrm>
              <a:off x="3237400" y="4991250"/>
              <a:ext cx="1217275" cy="174150"/>
            </a:xfrm>
            <a:custGeom>
              <a:rect b="b" l="l" r="r" t="t"/>
              <a:pathLst>
                <a:path extrusionOk="0" h="6966" w="48691">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7"/>
            <p:cNvSpPr/>
            <p:nvPr/>
          </p:nvSpPr>
          <p:spPr>
            <a:xfrm>
              <a:off x="3253125" y="5145975"/>
              <a:ext cx="73025" cy="72125"/>
            </a:xfrm>
            <a:custGeom>
              <a:rect b="b" l="l" r="r" t="t"/>
              <a:pathLst>
                <a:path extrusionOk="0" h="2885" w="2921">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7"/>
            <p:cNvSpPr/>
            <p:nvPr/>
          </p:nvSpPr>
          <p:spPr>
            <a:xfrm>
              <a:off x="3245725" y="5137650"/>
              <a:ext cx="87825" cy="88750"/>
            </a:xfrm>
            <a:custGeom>
              <a:rect b="b" l="l" r="r" t="t"/>
              <a:pathLst>
                <a:path extrusionOk="0" h="3550" w="3513">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7"/>
            <p:cNvSpPr/>
            <p:nvPr/>
          </p:nvSpPr>
          <p:spPr>
            <a:xfrm>
              <a:off x="3809525" y="5145975"/>
              <a:ext cx="73050" cy="72125"/>
            </a:xfrm>
            <a:custGeom>
              <a:rect b="b" l="l" r="r" t="t"/>
              <a:pathLst>
                <a:path extrusionOk="0" h="2885" w="2922">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7"/>
            <p:cNvSpPr/>
            <p:nvPr/>
          </p:nvSpPr>
          <p:spPr>
            <a:xfrm>
              <a:off x="3802125" y="5137650"/>
              <a:ext cx="87825" cy="88750"/>
            </a:xfrm>
            <a:custGeom>
              <a:rect b="b" l="l" r="r" t="t"/>
              <a:pathLst>
                <a:path extrusionOk="0" h="3550" w="3513">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7"/>
            <p:cNvSpPr/>
            <p:nvPr/>
          </p:nvSpPr>
          <p:spPr>
            <a:xfrm>
              <a:off x="4369625" y="5145975"/>
              <a:ext cx="72125" cy="72125"/>
            </a:xfrm>
            <a:custGeom>
              <a:rect b="b" l="l" r="r" t="t"/>
              <a:pathLst>
                <a:path extrusionOk="0" h="2885" w="2885">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7"/>
            <p:cNvSpPr/>
            <p:nvPr/>
          </p:nvSpPr>
          <p:spPr>
            <a:xfrm>
              <a:off x="4362225" y="5137650"/>
              <a:ext cx="87850" cy="88750"/>
            </a:xfrm>
            <a:custGeom>
              <a:rect b="b" l="l" r="r" t="t"/>
              <a:pathLst>
                <a:path extrusionOk="0" h="3550" w="3514">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7"/>
            <p:cNvSpPr/>
            <p:nvPr/>
          </p:nvSpPr>
          <p:spPr>
            <a:xfrm>
              <a:off x="3325200" y="3763275"/>
              <a:ext cx="108175" cy="466775"/>
            </a:xfrm>
            <a:custGeom>
              <a:rect b="b" l="l" r="r" t="t"/>
              <a:pathLst>
                <a:path extrusionOk="0" h="18671" w="4327">
                  <a:moveTo>
                    <a:pt x="1" y="0"/>
                  </a:moveTo>
                  <a:lnTo>
                    <a:pt x="1" y="14382"/>
                  </a:lnTo>
                  <a:cubicBezTo>
                    <a:pt x="1" y="16748"/>
                    <a:pt x="1923" y="18671"/>
                    <a:pt x="4326" y="18671"/>
                  </a:cubicBezTo>
                  <a:lnTo>
                    <a:pt x="4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7"/>
            <p:cNvSpPr/>
            <p:nvPr/>
          </p:nvSpPr>
          <p:spPr>
            <a:xfrm>
              <a:off x="3317825" y="3755875"/>
              <a:ext cx="122950" cy="482500"/>
            </a:xfrm>
            <a:custGeom>
              <a:rect b="b" l="l" r="r" t="t"/>
              <a:pathLst>
                <a:path extrusionOk="0" h="19300" w="4918">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7"/>
            <p:cNvSpPr/>
            <p:nvPr/>
          </p:nvSpPr>
          <p:spPr>
            <a:xfrm>
              <a:off x="326420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7"/>
            <p:cNvSpPr/>
            <p:nvPr/>
          </p:nvSpPr>
          <p:spPr>
            <a:xfrm>
              <a:off x="3255900" y="3658825"/>
              <a:ext cx="184875" cy="102625"/>
            </a:xfrm>
            <a:custGeom>
              <a:rect b="b" l="l" r="r" t="t"/>
              <a:pathLst>
                <a:path extrusionOk="0" h="4105" w="7395">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7"/>
            <p:cNvSpPr/>
            <p:nvPr/>
          </p:nvSpPr>
          <p:spPr>
            <a:xfrm>
              <a:off x="4271650" y="3763275"/>
              <a:ext cx="107250" cy="466775"/>
            </a:xfrm>
            <a:custGeom>
              <a:rect b="b" l="l" r="r" t="t"/>
              <a:pathLst>
                <a:path extrusionOk="0" h="18671" w="4290">
                  <a:moveTo>
                    <a:pt x="1" y="0"/>
                  </a:moveTo>
                  <a:lnTo>
                    <a:pt x="1" y="18671"/>
                  </a:lnTo>
                  <a:cubicBezTo>
                    <a:pt x="2367" y="18671"/>
                    <a:pt x="4289" y="16748"/>
                    <a:pt x="4289" y="14382"/>
                  </a:cubicBezTo>
                  <a:lnTo>
                    <a:pt x="42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7"/>
            <p:cNvSpPr/>
            <p:nvPr/>
          </p:nvSpPr>
          <p:spPr>
            <a:xfrm>
              <a:off x="4264275" y="3755875"/>
              <a:ext cx="122950" cy="482500"/>
            </a:xfrm>
            <a:custGeom>
              <a:rect b="b" l="l" r="r" t="t"/>
              <a:pathLst>
                <a:path extrusionOk="0" h="19300" w="4918">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7"/>
            <p:cNvSpPr/>
            <p:nvPr/>
          </p:nvSpPr>
          <p:spPr>
            <a:xfrm>
              <a:off x="427165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7"/>
            <p:cNvSpPr/>
            <p:nvPr/>
          </p:nvSpPr>
          <p:spPr>
            <a:xfrm>
              <a:off x="4264275" y="3658825"/>
              <a:ext cx="183950" cy="102625"/>
            </a:xfrm>
            <a:custGeom>
              <a:rect b="b" l="l" r="r" t="t"/>
              <a:pathLst>
                <a:path extrusionOk="0" h="4105" w="7358">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7"/>
            <p:cNvSpPr/>
            <p:nvPr/>
          </p:nvSpPr>
          <p:spPr>
            <a:xfrm>
              <a:off x="3376050" y="3036800"/>
              <a:ext cx="949250" cy="1256100"/>
            </a:xfrm>
            <a:custGeom>
              <a:rect b="b" l="l" r="r" t="t"/>
              <a:pathLst>
                <a:path extrusionOk="0" h="50244" w="3797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7"/>
            <p:cNvSpPr/>
            <p:nvPr/>
          </p:nvSpPr>
          <p:spPr>
            <a:xfrm>
              <a:off x="3367725" y="3029400"/>
              <a:ext cx="964950" cy="1271825"/>
            </a:xfrm>
            <a:custGeom>
              <a:rect b="b" l="l" r="r" t="t"/>
              <a:pathLst>
                <a:path extrusionOk="0" h="50873" w="38598">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7"/>
            <p:cNvSpPr/>
            <p:nvPr/>
          </p:nvSpPr>
          <p:spPr>
            <a:xfrm>
              <a:off x="3376050" y="3089475"/>
              <a:ext cx="949250" cy="1256100"/>
            </a:xfrm>
            <a:custGeom>
              <a:rect b="b" l="l" r="r" t="t"/>
              <a:pathLst>
                <a:path extrusionOk="0" h="50244" w="3797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7"/>
            <p:cNvSpPr/>
            <p:nvPr/>
          </p:nvSpPr>
          <p:spPr>
            <a:xfrm>
              <a:off x="3367725" y="3082075"/>
              <a:ext cx="964950" cy="1270900"/>
            </a:xfrm>
            <a:custGeom>
              <a:rect b="b" l="l" r="r" t="t"/>
              <a:pathLst>
                <a:path extrusionOk="0" h="50836" w="38598">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4" name="Shape 2844"/>
        <p:cNvGrpSpPr/>
        <p:nvPr/>
      </p:nvGrpSpPr>
      <p:grpSpPr>
        <a:xfrm>
          <a:off x="0" y="0"/>
          <a:ext cx="0" cy="0"/>
          <a:chOff x="0" y="0"/>
          <a:chExt cx="0" cy="0"/>
        </a:xfrm>
      </p:grpSpPr>
      <p:sp>
        <p:nvSpPr>
          <p:cNvPr id="2845" name="Google Shape;2845;p58"/>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Directives</a:t>
            </a:r>
            <a:endParaRPr/>
          </a:p>
        </p:txBody>
      </p:sp>
      <p:sp>
        <p:nvSpPr>
          <p:cNvPr id="2846" name="Google Shape;2846;p58"/>
          <p:cNvSpPr txBox="1"/>
          <p:nvPr/>
        </p:nvSpPr>
        <p:spPr>
          <a:xfrm>
            <a:off x="1172250" y="872938"/>
            <a:ext cx="67995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Some commonly used directives in Vue.js includes:</a:t>
            </a:r>
            <a:endParaRPr sz="1700">
              <a:solidFill>
                <a:schemeClr val="dk2"/>
              </a:solidFill>
              <a:latin typeface="Barlow Semi Condensed Medium"/>
              <a:ea typeface="Barlow Semi Condensed Medium"/>
              <a:cs typeface="Barlow Semi Condensed Medium"/>
              <a:sym typeface="Barlow Semi Condensed Medium"/>
            </a:endParaRPr>
          </a:p>
        </p:txBody>
      </p:sp>
      <p:graphicFrame>
        <p:nvGraphicFramePr>
          <p:cNvPr id="2847" name="Google Shape;2847;p58"/>
          <p:cNvGraphicFramePr/>
          <p:nvPr/>
        </p:nvGraphicFramePr>
        <p:xfrm>
          <a:off x="1169025" y="1689950"/>
          <a:ext cx="3000000" cy="3000000"/>
        </p:xfrm>
        <a:graphic>
          <a:graphicData uri="http://schemas.openxmlformats.org/drawingml/2006/table">
            <a:tbl>
              <a:tblPr>
                <a:noFill/>
                <a:tableStyleId>{284814DF-7BC8-416C-B7A1-E5583B5E883A}</a:tableStyleId>
              </a:tblPr>
              <a:tblGrid>
                <a:gridCol w="1317850"/>
                <a:gridCol w="5753375"/>
              </a:tblGrid>
              <a:tr h="217150">
                <a:tc>
                  <a:txBody>
                    <a:bodyPr/>
                    <a:lstStyle/>
                    <a:p>
                      <a:pPr indent="0" lvl="0" marL="0" rtl="0" algn="l">
                        <a:spcBef>
                          <a:spcPts val="0"/>
                        </a:spcBef>
                        <a:spcAft>
                          <a:spcPts val="0"/>
                        </a:spcAft>
                        <a:buNone/>
                      </a:pPr>
                      <a:r>
                        <a:t/>
                      </a:r>
                      <a:endParaRPr sz="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396200">
                <a:tc>
                  <a:txBody>
                    <a:bodyPr/>
                    <a:lstStyle/>
                    <a:p>
                      <a:pPr indent="0" lvl="0" marL="0" rtl="0" algn="l">
                        <a:spcBef>
                          <a:spcPts val="0"/>
                        </a:spcBef>
                        <a:spcAft>
                          <a:spcPts val="0"/>
                        </a:spcAft>
                        <a:buNone/>
                      </a:pPr>
                      <a:r>
                        <a:rPr lang="en"/>
                        <a:t>v-bind</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This allows you to </a:t>
                      </a:r>
                      <a:r>
                        <a:rPr lang="en"/>
                        <a:t>dynamically</a:t>
                      </a:r>
                      <a:r>
                        <a:rPr lang="en"/>
                        <a:t> bind values to an element’s attributes or properties.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v-model</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Two-way data binding </a:t>
                      </a:r>
                      <a:r>
                        <a:rPr lang="en"/>
                        <a:t>between</a:t>
                      </a:r>
                      <a:r>
                        <a:rPr lang="en"/>
                        <a:t> a form input element and a data property.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v-if</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Conditionally renders an element based on a boolean expression.</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v-for</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Loops through an array and renders an element for each item in the array.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v-on</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Binds event </a:t>
                      </a:r>
                      <a:r>
                        <a:rPr lang="en"/>
                        <a:t>listeners</a:t>
                      </a:r>
                      <a:r>
                        <a:rPr lang="en"/>
                        <a:t> to an element, allowing you to respond to user input.</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1" name="Shape 2851"/>
        <p:cNvGrpSpPr/>
        <p:nvPr/>
      </p:nvGrpSpPr>
      <p:grpSpPr>
        <a:xfrm>
          <a:off x="0" y="0"/>
          <a:ext cx="0" cy="0"/>
          <a:chOff x="0" y="0"/>
          <a:chExt cx="0" cy="0"/>
        </a:xfrm>
      </p:grpSpPr>
      <p:sp>
        <p:nvSpPr>
          <p:cNvPr id="2852" name="Google Shape;2852;p59"/>
          <p:cNvSpPr txBox="1"/>
          <p:nvPr>
            <p:ph type="title"/>
          </p:nvPr>
        </p:nvSpPr>
        <p:spPr>
          <a:xfrm>
            <a:off x="2539850" y="2393700"/>
            <a:ext cx="39720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Events</a:t>
            </a:r>
            <a:endParaRPr sz="4700"/>
          </a:p>
        </p:txBody>
      </p:sp>
      <p:sp>
        <p:nvSpPr>
          <p:cNvPr id="2853" name="Google Shape;2853;p59"/>
          <p:cNvSpPr txBox="1"/>
          <p:nvPr>
            <p:ph idx="2" type="title"/>
          </p:nvPr>
        </p:nvSpPr>
        <p:spPr>
          <a:xfrm>
            <a:off x="298185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700"/>
              <a:t>03</a:t>
            </a:r>
            <a:endParaRPr sz="8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7" name="Shape 2857"/>
        <p:cNvGrpSpPr/>
        <p:nvPr/>
      </p:nvGrpSpPr>
      <p:grpSpPr>
        <a:xfrm>
          <a:off x="0" y="0"/>
          <a:ext cx="0" cy="0"/>
          <a:chOff x="0" y="0"/>
          <a:chExt cx="0" cy="0"/>
        </a:xfrm>
      </p:grpSpPr>
      <p:sp>
        <p:nvSpPr>
          <p:cNvPr id="2858" name="Google Shape;2858;p60"/>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Events</a:t>
            </a:r>
            <a:endParaRPr/>
          </a:p>
        </p:txBody>
      </p:sp>
      <p:sp>
        <p:nvSpPr>
          <p:cNvPr id="2859" name="Google Shape;2859;p60"/>
          <p:cNvSpPr txBox="1"/>
          <p:nvPr/>
        </p:nvSpPr>
        <p:spPr>
          <a:xfrm>
            <a:off x="1167300" y="1218950"/>
            <a:ext cx="68094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An event is a mechanism for triggering a specific action or </a:t>
            </a:r>
            <a:r>
              <a:rPr lang="en" sz="1700">
                <a:solidFill>
                  <a:schemeClr val="dk2"/>
                </a:solidFill>
                <a:latin typeface="Barlow Semi Condensed Medium"/>
                <a:ea typeface="Barlow Semi Condensed Medium"/>
                <a:cs typeface="Barlow Semi Condensed Medium"/>
                <a:sym typeface="Barlow Semi Condensed Medium"/>
              </a:rPr>
              <a:t>behavior</a:t>
            </a:r>
            <a:r>
              <a:rPr lang="en" sz="1700">
                <a:solidFill>
                  <a:schemeClr val="dk2"/>
                </a:solidFill>
                <a:latin typeface="Barlow Semi Condensed Medium"/>
                <a:ea typeface="Barlow Semi Condensed Medium"/>
                <a:cs typeface="Barlow Semi Condensed Medium"/>
                <a:sym typeface="Barlow Semi Condensed Medium"/>
              </a:rPr>
              <a:t> in response to a user interaction, such as a button click or a form </a:t>
            </a:r>
            <a:r>
              <a:rPr lang="en" sz="1700">
                <a:solidFill>
                  <a:schemeClr val="dk2"/>
                </a:solidFill>
                <a:latin typeface="Barlow Semi Condensed Medium"/>
                <a:ea typeface="Barlow Semi Condensed Medium"/>
                <a:cs typeface="Barlow Semi Condensed Medium"/>
                <a:sym typeface="Barlow Semi Condensed Medium"/>
              </a:rPr>
              <a:t>submission. When a event occurs, Vue.js provides a way to capture and response to that event using </a:t>
            </a:r>
            <a:r>
              <a:rPr b="1" lang="en" sz="1700">
                <a:solidFill>
                  <a:schemeClr val="dk2"/>
                </a:solidFill>
                <a:latin typeface="Barlow Semi Condensed"/>
                <a:ea typeface="Barlow Semi Condensed"/>
                <a:cs typeface="Barlow Semi Condensed"/>
                <a:sym typeface="Barlow Semi Condensed"/>
              </a:rPr>
              <a:t>event listeners</a:t>
            </a:r>
            <a:r>
              <a:rPr lang="en" sz="1700">
                <a:solidFill>
                  <a:schemeClr val="dk2"/>
                </a:solidFill>
                <a:latin typeface="Barlow Semi Condensed Medium"/>
                <a:ea typeface="Barlow Semi Condensed Medium"/>
                <a:cs typeface="Barlow Semi Condensed Medium"/>
                <a:sym typeface="Barlow Semi Condensed Medium"/>
              </a:rPr>
              <a:t>.</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860" name="Google Shape;2860;p60"/>
          <p:cNvSpPr txBox="1"/>
          <p:nvPr>
            <p:ph idx="4294967295" type="title"/>
          </p:nvPr>
        </p:nvSpPr>
        <p:spPr>
          <a:xfrm>
            <a:off x="1169025" y="830650"/>
            <a:ext cx="5513400" cy="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How do you define an event in vue?</a:t>
            </a:r>
            <a:endParaRPr b="1" sz="2000">
              <a:latin typeface="Barlow Semi Condensed"/>
              <a:ea typeface="Barlow Semi Condensed"/>
              <a:cs typeface="Barlow Semi Condensed"/>
              <a:sym typeface="Barlow Semi Condensed"/>
            </a:endParaRPr>
          </a:p>
        </p:txBody>
      </p:sp>
      <p:pic>
        <p:nvPicPr>
          <p:cNvPr id="2861" name="Google Shape;2861;p60"/>
          <p:cNvPicPr preferRelativeResize="0"/>
          <p:nvPr/>
        </p:nvPicPr>
        <p:blipFill>
          <a:blip r:embed="rId3">
            <a:alphaModFix/>
          </a:blip>
          <a:stretch>
            <a:fillRect/>
          </a:stretch>
        </p:blipFill>
        <p:spPr>
          <a:xfrm>
            <a:off x="4626013" y="2572700"/>
            <a:ext cx="3408025" cy="2236350"/>
          </a:xfrm>
          <a:prstGeom prst="rect">
            <a:avLst/>
          </a:prstGeom>
          <a:noFill/>
          <a:ln cap="flat" cmpd="sng" w="28575">
            <a:solidFill>
              <a:schemeClr val="accent1"/>
            </a:solidFill>
            <a:prstDash val="solid"/>
            <a:round/>
            <a:headEnd len="sm" w="sm" type="none"/>
            <a:tailEnd len="sm" w="sm" type="none"/>
          </a:ln>
        </p:spPr>
      </p:pic>
      <p:sp>
        <p:nvSpPr>
          <p:cNvPr id="2862" name="Google Shape;2862;p60"/>
          <p:cNvSpPr/>
          <p:nvPr/>
        </p:nvSpPr>
        <p:spPr>
          <a:xfrm>
            <a:off x="5165600" y="2728450"/>
            <a:ext cx="321600" cy="1305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0"/>
          <p:cNvSpPr txBox="1"/>
          <p:nvPr/>
        </p:nvSpPr>
        <p:spPr>
          <a:xfrm>
            <a:off x="1349850" y="2905875"/>
            <a:ext cx="268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We have attached an event listener using the v-on directive with the </a:t>
            </a:r>
            <a:r>
              <a:rPr lang="en">
                <a:solidFill>
                  <a:schemeClr val="dk2"/>
                </a:solidFill>
                <a:latin typeface="Barlow Semi Condensed Medium"/>
                <a:ea typeface="Barlow Semi Condensed Medium"/>
                <a:cs typeface="Barlow Semi Condensed Medium"/>
                <a:sym typeface="Barlow Semi Condensed Medium"/>
              </a:rPr>
              <a:t>button click event.</a:t>
            </a:r>
            <a:endParaRPr>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t/>
            </a:r>
            <a:endParaRPr>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When the button is clicked, the defined method is executed.</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864" name="Google Shape;2864;p60"/>
          <p:cNvCxnSpPr>
            <a:endCxn id="2863" idx="3"/>
          </p:cNvCxnSpPr>
          <p:nvPr/>
        </p:nvCxnSpPr>
        <p:spPr>
          <a:xfrm flipH="1">
            <a:off x="4037250" y="2793825"/>
            <a:ext cx="1128300" cy="8508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61"/>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Events</a:t>
            </a:r>
            <a:endParaRPr/>
          </a:p>
        </p:txBody>
      </p:sp>
      <p:cxnSp>
        <p:nvCxnSpPr>
          <p:cNvPr id="2870" name="Google Shape;2870;p61"/>
          <p:cNvCxnSpPr/>
          <p:nvPr/>
        </p:nvCxnSpPr>
        <p:spPr>
          <a:xfrm flipH="1">
            <a:off x="6732375" y="2356750"/>
            <a:ext cx="934200" cy="1346100"/>
          </a:xfrm>
          <a:prstGeom prst="straightConnector1">
            <a:avLst/>
          </a:prstGeom>
          <a:noFill/>
          <a:ln cap="flat" cmpd="sng" w="28575">
            <a:solidFill>
              <a:schemeClr val="lt1"/>
            </a:solidFill>
            <a:prstDash val="solid"/>
            <a:round/>
            <a:headEnd len="med" w="med" type="none"/>
            <a:tailEnd len="med" w="med" type="triangle"/>
          </a:ln>
        </p:spPr>
      </p:cxnSp>
      <p:sp>
        <p:nvSpPr>
          <p:cNvPr id="2871" name="Google Shape;2871;p61"/>
          <p:cNvSpPr txBox="1"/>
          <p:nvPr>
            <p:ph idx="4294967295" type="title"/>
          </p:nvPr>
        </p:nvSpPr>
        <p:spPr>
          <a:xfrm>
            <a:off x="1169025" y="763525"/>
            <a:ext cx="6889800" cy="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Semi Condensed"/>
                <a:ea typeface="Barlow Semi Condensed"/>
                <a:cs typeface="Barlow Semi Condensed"/>
                <a:sym typeface="Barlow Semi Condensed"/>
              </a:rPr>
              <a:t>What </a:t>
            </a:r>
            <a:r>
              <a:rPr b="1" lang="en" sz="2000">
                <a:latin typeface="Barlow Semi Condensed"/>
                <a:ea typeface="Barlow Semi Condensed"/>
                <a:cs typeface="Barlow Semi Condensed"/>
                <a:sym typeface="Barlow Semi Condensed"/>
              </a:rPr>
              <a:t>happens when you two components that are not necessary connected</a:t>
            </a:r>
            <a:r>
              <a:rPr b="1" lang="en" sz="2000">
                <a:latin typeface="Barlow Semi Condensed"/>
                <a:ea typeface="Barlow Semi Condensed"/>
                <a:cs typeface="Barlow Semi Condensed"/>
                <a:sym typeface="Barlow Semi Condensed"/>
              </a:rPr>
              <a:t>?</a:t>
            </a:r>
            <a:endParaRPr b="1" sz="2000">
              <a:latin typeface="Barlow Semi Condensed"/>
              <a:ea typeface="Barlow Semi Condensed"/>
              <a:cs typeface="Barlow Semi Condensed"/>
              <a:sym typeface="Barlow Semi Condensed"/>
            </a:endParaRPr>
          </a:p>
        </p:txBody>
      </p:sp>
      <p:sp>
        <p:nvSpPr>
          <p:cNvPr id="2872" name="Google Shape;2872;p61"/>
          <p:cNvSpPr/>
          <p:nvPr/>
        </p:nvSpPr>
        <p:spPr>
          <a:xfrm>
            <a:off x="3887650" y="1749100"/>
            <a:ext cx="1667700" cy="8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Footer</a:t>
            </a:r>
            <a:endParaRPr/>
          </a:p>
        </p:txBody>
      </p:sp>
      <p:sp>
        <p:nvSpPr>
          <p:cNvPr id="2873" name="Google Shape;2873;p61"/>
          <p:cNvSpPr/>
          <p:nvPr/>
        </p:nvSpPr>
        <p:spPr>
          <a:xfrm>
            <a:off x="3887650" y="3467725"/>
            <a:ext cx="1667700" cy="8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Header</a:t>
            </a:r>
            <a:endParaRPr/>
          </a:p>
        </p:txBody>
      </p:sp>
      <p:sp>
        <p:nvSpPr>
          <p:cNvPr id="2874" name="Google Shape;2874;p61"/>
          <p:cNvSpPr/>
          <p:nvPr/>
        </p:nvSpPr>
        <p:spPr>
          <a:xfrm>
            <a:off x="6365625" y="3467725"/>
            <a:ext cx="1667700" cy="8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Button</a:t>
            </a:r>
            <a:endParaRPr b="1"/>
          </a:p>
        </p:txBody>
      </p:sp>
      <p:sp>
        <p:nvSpPr>
          <p:cNvPr id="2875" name="Google Shape;2875;p61"/>
          <p:cNvSpPr/>
          <p:nvPr/>
        </p:nvSpPr>
        <p:spPr>
          <a:xfrm>
            <a:off x="1409675" y="2602900"/>
            <a:ext cx="1667700" cy="8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a:t>
            </a:r>
            <a:endParaRPr b="1"/>
          </a:p>
        </p:txBody>
      </p:sp>
      <p:cxnSp>
        <p:nvCxnSpPr>
          <p:cNvPr id="2876" name="Google Shape;2876;p61"/>
          <p:cNvCxnSpPr>
            <a:endCxn id="2873" idx="1"/>
          </p:cNvCxnSpPr>
          <p:nvPr/>
        </p:nvCxnSpPr>
        <p:spPr>
          <a:xfrm>
            <a:off x="2243650" y="3456625"/>
            <a:ext cx="1644000" cy="438000"/>
          </a:xfrm>
          <a:prstGeom prst="straightConnector1">
            <a:avLst/>
          </a:prstGeom>
          <a:noFill/>
          <a:ln cap="flat" cmpd="sng" w="28575">
            <a:solidFill>
              <a:schemeClr val="dk1"/>
            </a:solidFill>
            <a:prstDash val="solid"/>
            <a:round/>
            <a:headEnd len="med" w="med" type="none"/>
            <a:tailEnd len="med" w="med" type="none"/>
          </a:ln>
        </p:spPr>
      </p:cxnSp>
      <p:cxnSp>
        <p:nvCxnSpPr>
          <p:cNvPr id="2877" name="Google Shape;2877;p61"/>
          <p:cNvCxnSpPr>
            <a:stCxn id="2873" idx="3"/>
            <a:endCxn id="2874" idx="1"/>
          </p:cNvCxnSpPr>
          <p:nvPr/>
        </p:nvCxnSpPr>
        <p:spPr>
          <a:xfrm>
            <a:off x="5555350" y="3894625"/>
            <a:ext cx="810300" cy="0"/>
          </a:xfrm>
          <a:prstGeom prst="straightConnector1">
            <a:avLst/>
          </a:prstGeom>
          <a:noFill/>
          <a:ln cap="flat" cmpd="sng" w="28575">
            <a:solidFill>
              <a:schemeClr val="dk2"/>
            </a:solidFill>
            <a:prstDash val="solid"/>
            <a:round/>
            <a:headEnd len="med" w="med" type="none"/>
            <a:tailEnd len="med" w="med" type="none"/>
          </a:ln>
        </p:spPr>
      </p:cxnSp>
      <p:cxnSp>
        <p:nvCxnSpPr>
          <p:cNvPr id="2878" name="Google Shape;2878;p61"/>
          <p:cNvCxnSpPr>
            <a:stCxn id="2875" idx="0"/>
            <a:endCxn id="2872" idx="1"/>
          </p:cNvCxnSpPr>
          <p:nvPr/>
        </p:nvCxnSpPr>
        <p:spPr>
          <a:xfrm flipH="1" rot="10800000">
            <a:off x="2243525" y="2176000"/>
            <a:ext cx="1644000" cy="426900"/>
          </a:xfrm>
          <a:prstGeom prst="straightConnector1">
            <a:avLst/>
          </a:prstGeom>
          <a:noFill/>
          <a:ln cap="flat" cmpd="sng" w="28575">
            <a:solidFill>
              <a:schemeClr val="dk1"/>
            </a:solidFill>
            <a:prstDash val="solid"/>
            <a:round/>
            <a:headEnd len="med" w="med" type="none"/>
            <a:tailEnd len="med" w="med" type="none"/>
          </a:ln>
        </p:spPr>
      </p:cxnSp>
      <p:cxnSp>
        <p:nvCxnSpPr>
          <p:cNvPr id="2879" name="Google Shape;2879;p61"/>
          <p:cNvCxnSpPr/>
          <p:nvPr/>
        </p:nvCxnSpPr>
        <p:spPr>
          <a:xfrm rot="10800000">
            <a:off x="5566950" y="4135025"/>
            <a:ext cx="803700" cy="9900"/>
          </a:xfrm>
          <a:prstGeom prst="straightConnector1">
            <a:avLst/>
          </a:prstGeom>
          <a:noFill/>
          <a:ln cap="flat" cmpd="sng" w="38100">
            <a:solidFill>
              <a:schemeClr val="accent1"/>
            </a:solidFill>
            <a:prstDash val="solid"/>
            <a:round/>
            <a:headEnd len="med" w="med" type="none"/>
            <a:tailEnd len="med" w="med" type="triangle"/>
          </a:ln>
        </p:spPr>
      </p:cxnSp>
      <p:cxnSp>
        <p:nvCxnSpPr>
          <p:cNvPr id="2880" name="Google Shape;2880;p61"/>
          <p:cNvCxnSpPr/>
          <p:nvPr/>
        </p:nvCxnSpPr>
        <p:spPr>
          <a:xfrm rot="10800000">
            <a:off x="3025175" y="3456625"/>
            <a:ext cx="854100" cy="226200"/>
          </a:xfrm>
          <a:prstGeom prst="straightConnector1">
            <a:avLst/>
          </a:prstGeom>
          <a:noFill/>
          <a:ln cap="flat" cmpd="sng" w="38100">
            <a:solidFill>
              <a:schemeClr val="accent1"/>
            </a:solidFill>
            <a:prstDash val="solid"/>
            <a:round/>
            <a:headEnd len="med" w="med" type="none"/>
            <a:tailEnd len="med" w="med" type="triangle"/>
          </a:ln>
        </p:spPr>
      </p:cxnSp>
      <p:sp>
        <p:nvSpPr>
          <p:cNvPr id="2881" name="Google Shape;2881;p61"/>
          <p:cNvSpPr txBox="1"/>
          <p:nvPr/>
        </p:nvSpPr>
        <p:spPr>
          <a:xfrm>
            <a:off x="6523975" y="2704850"/>
            <a:ext cx="15921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Activate Event</a:t>
            </a:r>
            <a:endParaRPr b="1"/>
          </a:p>
        </p:txBody>
      </p:sp>
      <p:sp>
        <p:nvSpPr>
          <p:cNvPr id="2882" name="Google Shape;2882;p61"/>
          <p:cNvSpPr txBox="1"/>
          <p:nvPr/>
        </p:nvSpPr>
        <p:spPr>
          <a:xfrm>
            <a:off x="1027925" y="3944850"/>
            <a:ext cx="1816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Method that the event is trying to reach</a:t>
            </a:r>
            <a:endParaRPr b="1"/>
          </a:p>
        </p:txBody>
      </p:sp>
      <p:cxnSp>
        <p:nvCxnSpPr>
          <p:cNvPr id="2883" name="Google Shape;2883;p61"/>
          <p:cNvCxnSpPr/>
          <p:nvPr/>
        </p:nvCxnSpPr>
        <p:spPr>
          <a:xfrm rot="10800000">
            <a:off x="1930475" y="3471750"/>
            <a:ext cx="5700" cy="473100"/>
          </a:xfrm>
          <a:prstGeom prst="straightConnector1">
            <a:avLst/>
          </a:prstGeom>
          <a:noFill/>
          <a:ln cap="flat" cmpd="sng" w="9525">
            <a:solidFill>
              <a:schemeClr val="dk2"/>
            </a:solidFill>
            <a:prstDash val="solid"/>
            <a:round/>
            <a:headEnd len="med" w="med" type="none"/>
            <a:tailEnd len="med" w="med" type="none"/>
          </a:ln>
        </p:spPr>
      </p:cxnSp>
      <p:cxnSp>
        <p:nvCxnSpPr>
          <p:cNvPr id="2884" name="Google Shape;2884;p61"/>
          <p:cNvCxnSpPr>
            <a:stCxn id="2881" idx="2"/>
            <a:endCxn id="2874" idx="0"/>
          </p:cNvCxnSpPr>
          <p:nvPr/>
        </p:nvCxnSpPr>
        <p:spPr>
          <a:xfrm flipH="1">
            <a:off x="7199425" y="3105050"/>
            <a:ext cx="120600" cy="36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grpSp>
        <p:nvGrpSpPr>
          <p:cNvPr id="1882" name="Google Shape;1882;p35"/>
          <p:cNvGrpSpPr/>
          <p:nvPr/>
        </p:nvGrpSpPr>
        <p:grpSpPr>
          <a:xfrm>
            <a:off x="4195523" y="1500858"/>
            <a:ext cx="4430405" cy="3106404"/>
            <a:chOff x="862950" y="825025"/>
            <a:chExt cx="5862650" cy="4111175"/>
          </a:xfrm>
        </p:grpSpPr>
        <p:sp>
          <p:nvSpPr>
            <p:cNvPr id="1883" name="Google Shape;1883;p35"/>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5"/>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5"/>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5"/>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5"/>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5"/>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5"/>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5"/>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5"/>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5"/>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5"/>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5"/>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5"/>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5"/>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5"/>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5"/>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5"/>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5"/>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5"/>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5"/>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5"/>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5"/>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5"/>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5"/>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5"/>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5"/>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5"/>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5"/>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5"/>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5"/>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5"/>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5"/>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5"/>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5"/>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5"/>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5"/>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5"/>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5"/>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5"/>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5"/>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5"/>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5"/>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5"/>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5"/>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5"/>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5"/>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5"/>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5"/>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5"/>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5"/>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5"/>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5"/>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5"/>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5"/>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5"/>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5"/>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5"/>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5"/>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5"/>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5"/>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5"/>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5"/>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5"/>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5"/>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5"/>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5"/>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5"/>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5"/>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5"/>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5"/>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5"/>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5"/>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5"/>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5"/>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5"/>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5"/>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5"/>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5"/>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5"/>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5"/>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5"/>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5"/>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5"/>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5"/>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5"/>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5"/>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5"/>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5"/>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5"/>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5"/>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5"/>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5"/>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5"/>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5"/>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5"/>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5"/>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5"/>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5"/>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5"/>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5"/>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5"/>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5"/>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5"/>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5"/>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5"/>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5"/>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5"/>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5"/>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5"/>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5"/>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5"/>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5"/>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5"/>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5"/>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5"/>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5"/>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5"/>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5"/>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5"/>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5"/>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5"/>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5"/>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5"/>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5"/>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5"/>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5"/>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5"/>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5"/>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5"/>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5"/>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5"/>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5"/>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5"/>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5"/>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5"/>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5"/>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5"/>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5"/>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5"/>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5"/>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5"/>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5"/>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5"/>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5"/>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5"/>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5"/>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5"/>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5"/>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5"/>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5"/>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5"/>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5"/>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5"/>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5"/>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5"/>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5"/>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5"/>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5"/>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5"/>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5"/>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5"/>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5"/>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5"/>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5"/>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5"/>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5"/>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5"/>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5"/>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5"/>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5"/>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5"/>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5"/>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5"/>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5"/>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5"/>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5"/>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5"/>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5"/>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5"/>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5"/>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5"/>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5"/>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5"/>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5"/>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5"/>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5"/>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5"/>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5"/>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5"/>
            <p:cNvSpPr/>
            <p:nvPr/>
          </p:nvSpPr>
          <p:spPr>
            <a:xfrm>
              <a:off x="1150400" y="4228175"/>
              <a:ext cx="1488100" cy="25"/>
            </a:xfrm>
            <a:custGeom>
              <a:rect b="b" l="l" r="r" t="t"/>
              <a:pathLst>
                <a:path extrusionOk="0" h="1" w="59524">
                  <a:moveTo>
                    <a:pt x="59523"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5"/>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5"/>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5"/>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5"/>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5"/>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5"/>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5"/>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5"/>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5"/>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5"/>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5"/>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5"/>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2" name="Google Shape;2092;p35"/>
          <p:cNvGrpSpPr/>
          <p:nvPr/>
        </p:nvGrpSpPr>
        <p:grpSpPr>
          <a:xfrm>
            <a:off x="731647" y="573573"/>
            <a:ext cx="635100" cy="734640"/>
            <a:chOff x="731647" y="573573"/>
            <a:chExt cx="635100" cy="734640"/>
          </a:xfrm>
        </p:grpSpPr>
        <p:grpSp>
          <p:nvGrpSpPr>
            <p:cNvPr id="2093" name="Google Shape;2093;p35"/>
            <p:cNvGrpSpPr/>
            <p:nvPr/>
          </p:nvGrpSpPr>
          <p:grpSpPr>
            <a:xfrm>
              <a:off x="731647" y="573573"/>
              <a:ext cx="635100" cy="635100"/>
              <a:chOff x="917231" y="750460"/>
              <a:chExt cx="635100" cy="635100"/>
            </a:xfrm>
          </p:grpSpPr>
          <p:sp>
            <p:nvSpPr>
              <p:cNvPr id="2094" name="Google Shape;2094;p35"/>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5"/>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35"/>
            <p:cNvGrpSpPr/>
            <p:nvPr/>
          </p:nvGrpSpPr>
          <p:grpSpPr>
            <a:xfrm>
              <a:off x="961679" y="1281213"/>
              <a:ext cx="175013" cy="27000"/>
              <a:chOff x="5662375" y="212375"/>
              <a:chExt cx="175013" cy="27000"/>
            </a:xfrm>
          </p:grpSpPr>
          <p:sp>
            <p:nvSpPr>
              <p:cNvPr id="2097" name="Google Shape;2097;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98" name="Google Shape;2098;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99" name="Google Shape;2099;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00" name="Google Shape;2100;p35"/>
          <p:cNvGrpSpPr/>
          <p:nvPr/>
        </p:nvGrpSpPr>
        <p:grpSpPr>
          <a:xfrm>
            <a:off x="731647" y="1650460"/>
            <a:ext cx="635100" cy="733490"/>
            <a:chOff x="731647" y="1650460"/>
            <a:chExt cx="635100" cy="733490"/>
          </a:xfrm>
        </p:grpSpPr>
        <p:grpSp>
          <p:nvGrpSpPr>
            <p:cNvPr id="2101" name="Google Shape;2101;p35"/>
            <p:cNvGrpSpPr/>
            <p:nvPr/>
          </p:nvGrpSpPr>
          <p:grpSpPr>
            <a:xfrm>
              <a:off x="731647" y="1650460"/>
              <a:ext cx="635100" cy="635100"/>
              <a:chOff x="917231" y="1827973"/>
              <a:chExt cx="635100" cy="635100"/>
            </a:xfrm>
          </p:grpSpPr>
          <p:sp>
            <p:nvSpPr>
              <p:cNvPr id="2102" name="Google Shape;2102;p35"/>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5"/>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4" name="Google Shape;2104;p35"/>
            <p:cNvGrpSpPr/>
            <p:nvPr/>
          </p:nvGrpSpPr>
          <p:grpSpPr>
            <a:xfrm>
              <a:off x="961679" y="2356951"/>
              <a:ext cx="175013" cy="27000"/>
              <a:chOff x="5662375" y="212375"/>
              <a:chExt cx="175013" cy="27000"/>
            </a:xfrm>
          </p:grpSpPr>
          <p:sp>
            <p:nvSpPr>
              <p:cNvPr id="2105" name="Google Shape;2105;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6" name="Google Shape;2106;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7" name="Google Shape;2107;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08" name="Google Shape;2108;p35"/>
          <p:cNvGrpSpPr/>
          <p:nvPr/>
        </p:nvGrpSpPr>
        <p:grpSpPr>
          <a:xfrm>
            <a:off x="731647" y="2728277"/>
            <a:ext cx="635100" cy="734984"/>
            <a:chOff x="731647" y="2728277"/>
            <a:chExt cx="635100" cy="734984"/>
          </a:xfrm>
        </p:grpSpPr>
        <p:grpSp>
          <p:nvGrpSpPr>
            <p:cNvPr id="2109" name="Google Shape;2109;p35"/>
            <p:cNvGrpSpPr/>
            <p:nvPr/>
          </p:nvGrpSpPr>
          <p:grpSpPr>
            <a:xfrm>
              <a:off x="731647" y="2728277"/>
              <a:ext cx="635100" cy="635100"/>
              <a:chOff x="917231" y="2905502"/>
              <a:chExt cx="635100" cy="635100"/>
            </a:xfrm>
          </p:grpSpPr>
          <p:sp>
            <p:nvSpPr>
              <p:cNvPr id="2110" name="Google Shape;2110;p35"/>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5"/>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2" name="Google Shape;2112;p35"/>
            <p:cNvGrpSpPr/>
            <p:nvPr/>
          </p:nvGrpSpPr>
          <p:grpSpPr>
            <a:xfrm>
              <a:off x="961679" y="3436260"/>
              <a:ext cx="175013" cy="27000"/>
              <a:chOff x="5662375" y="212375"/>
              <a:chExt cx="175013" cy="27000"/>
            </a:xfrm>
          </p:grpSpPr>
          <p:sp>
            <p:nvSpPr>
              <p:cNvPr id="2113" name="Google Shape;2113;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4" name="Google Shape;2114;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5" name="Google Shape;2115;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16" name="Google Shape;2116;p35"/>
          <p:cNvGrpSpPr/>
          <p:nvPr/>
        </p:nvGrpSpPr>
        <p:grpSpPr>
          <a:xfrm>
            <a:off x="731647" y="3806675"/>
            <a:ext cx="635100" cy="734704"/>
            <a:chOff x="731647" y="3806675"/>
            <a:chExt cx="635100" cy="734704"/>
          </a:xfrm>
        </p:grpSpPr>
        <p:grpSp>
          <p:nvGrpSpPr>
            <p:cNvPr id="2117" name="Google Shape;2117;p35"/>
            <p:cNvGrpSpPr/>
            <p:nvPr/>
          </p:nvGrpSpPr>
          <p:grpSpPr>
            <a:xfrm>
              <a:off x="731647" y="3806675"/>
              <a:ext cx="635100" cy="635100"/>
              <a:chOff x="917231" y="3983097"/>
              <a:chExt cx="635100" cy="635100"/>
            </a:xfrm>
          </p:grpSpPr>
          <p:sp>
            <p:nvSpPr>
              <p:cNvPr id="2118" name="Google Shape;2118;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0" name="Google Shape;2120;p35"/>
            <p:cNvGrpSpPr/>
            <p:nvPr/>
          </p:nvGrpSpPr>
          <p:grpSpPr>
            <a:xfrm>
              <a:off x="961679" y="4514379"/>
              <a:ext cx="175013" cy="27000"/>
              <a:chOff x="5662375" y="212375"/>
              <a:chExt cx="175013" cy="27000"/>
            </a:xfrm>
          </p:grpSpPr>
          <p:sp>
            <p:nvSpPr>
              <p:cNvPr id="2121" name="Google Shape;212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2" name="Google Shape;212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3" name="Google Shape;212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24" name="Google Shape;2124;p35"/>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125" name="Google Shape;2125;p35"/>
          <p:cNvSpPr txBox="1"/>
          <p:nvPr>
            <p:ph idx="2" type="subTitle"/>
          </p:nvPr>
        </p:nvSpPr>
        <p:spPr>
          <a:xfrm>
            <a:off x="1664200" y="713225"/>
            <a:ext cx="3541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Vue.js and how does it compare?</a:t>
            </a:r>
            <a:endParaRPr/>
          </a:p>
          <a:p>
            <a:pPr indent="0" lvl="0" marL="0" rtl="0" algn="l">
              <a:spcBef>
                <a:spcPts val="0"/>
              </a:spcBef>
              <a:spcAft>
                <a:spcPts val="0"/>
              </a:spcAft>
              <a:buNone/>
            </a:pPr>
            <a:r>
              <a:rPr lang="en"/>
              <a:t>How</a:t>
            </a:r>
            <a:r>
              <a:rPr lang="en"/>
              <a:t> does it work?</a:t>
            </a:r>
            <a:endParaRPr/>
          </a:p>
          <a:p>
            <a:pPr indent="0" lvl="0" marL="0" rtl="0" algn="l">
              <a:spcBef>
                <a:spcPts val="0"/>
              </a:spcBef>
              <a:spcAft>
                <a:spcPts val="0"/>
              </a:spcAft>
              <a:buNone/>
            </a:pPr>
            <a:r>
              <a:t/>
            </a:r>
            <a:endParaRPr/>
          </a:p>
        </p:txBody>
      </p:sp>
      <p:sp>
        <p:nvSpPr>
          <p:cNvPr id="2126" name="Google Shape;2126;p35"/>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Introduction</a:t>
            </a:r>
            <a:endParaRPr/>
          </a:p>
        </p:txBody>
      </p:sp>
      <p:sp>
        <p:nvSpPr>
          <p:cNvPr id="2127" name="Google Shape;2127;p35"/>
          <p:cNvSpPr txBox="1"/>
          <p:nvPr>
            <p:ph idx="3" type="subTitle"/>
          </p:nvPr>
        </p:nvSpPr>
        <p:spPr>
          <a:xfrm>
            <a:off x="1664208" y="15087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Core Concepts</a:t>
            </a:r>
            <a:endParaRPr/>
          </a:p>
        </p:txBody>
      </p:sp>
      <p:sp>
        <p:nvSpPr>
          <p:cNvPr id="2128" name="Google Shape;2128;p35"/>
          <p:cNvSpPr txBox="1"/>
          <p:nvPr>
            <p:ph idx="4" type="subTitle"/>
          </p:nvPr>
        </p:nvSpPr>
        <p:spPr>
          <a:xfrm>
            <a:off x="1664208" y="17922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Application Instance, Single File Component and Directives</a:t>
            </a:r>
            <a:endParaRPr/>
          </a:p>
        </p:txBody>
      </p:sp>
      <p:sp>
        <p:nvSpPr>
          <p:cNvPr id="2129" name="Google Shape;2129;p35"/>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Events</a:t>
            </a:r>
            <a:endParaRPr/>
          </a:p>
        </p:txBody>
      </p:sp>
      <p:sp>
        <p:nvSpPr>
          <p:cNvPr id="2130" name="Google Shape;2130;p35"/>
          <p:cNvSpPr txBox="1"/>
          <p:nvPr>
            <p:ph idx="6" type="subTitle"/>
          </p:nvPr>
        </p:nvSpPr>
        <p:spPr>
          <a:xfrm>
            <a:off x="1664208" y="28712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Events, Custom Events and Event Arguments</a:t>
            </a:r>
            <a:endParaRPr/>
          </a:p>
        </p:txBody>
      </p:sp>
      <p:sp>
        <p:nvSpPr>
          <p:cNvPr id="2131" name="Google Shape;2131;p35"/>
          <p:cNvSpPr txBox="1"/>
          <p:nvPr>
            <p:ph idx="7" type="subTitle"/>
          </p:nvPr>
        </p:nvSpPr>
        <p:spPr>
          <a:xfrm>
            <a:off x="1664208" y="3666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In-Class Demo</a:t>
            </a:r>
            <a:endParaRPr/>
          </a:p>
        </p:txBody>
      </p:sp>
      <p:sp>
        <p:nvSpPr>
          <p:cNvPr id="2132" name="Google Shape;2132;p35"/>
          <p:cNvSpPr txBox="1"/>
          <p:nvPr>
            <p:ph idx="8" type="subTitle"/>
          </p:nvPr>
        </p:nvSpPr>
        <p:spPr>
          <a:xfrm>
            <a:off x="1664208" y="395020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Vacation Tracker Application using RESTful API</a:t>
            </a:r>
            <a:endParaRPr/>
          </a:p>
        </p:txBody>
      </p:sp>
      <p:sp>
        <p:nvSpPr>
          <p:cNvPr id="2133" name="Google Shape;2133;p35"/>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34" name="Google Shape;2134;p35"/>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35" name="Google Shape;2135;p35"/>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36" name="Google Shape;2136;p35"/>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8" name="Shape 2888"/>
        <p:cNvGrpSpPr/>
        <p:nvPr/>
      </p:nvGrpSpPr>
      <p:grpSpPr>
        <a:xfrm>
          <a:off x="0" y="0"/>
          <a:ext cx="0" cy="0"/>
          <a:chOff x="0" y="0"/>
          <a:chExt cx="0" cy="0"/>
        </a:xfrm>
      </p:grpSpPr>
      <p:pic>
        <p:nvPicPr>
          <p:cNvPr id="2889" name="Google Shape;2889;p62"/>
          <p:cNvPicPr preferRelativeResize="0"/>
          <p:nvPr/>
        </p:nvPicPr>
        <p:blipFill>
          <a:blip r:embed="rId3">
            <a:alphaModFix/>
          </a:blip>
          <a:stretch>
            <a:fillRect/>
          </a:stretch>
        </p:blipFill>
        <p:spPr>
          <a:xfrm>
            <a:off x="5369875" y="2082075"/>
            <a:ext cx="2558250" cy="2734539"/>
          </a:xfrm>
          <a:prstGeom prst="rect">
            <a:avLst/>
          </a:prstGeom>
          <a:noFill/>
          <a:ln cap="flat" cmpd="sng" w="28575">
            <a:solidFill>
              <a:schemeClr val="accent1"/>
            </a:solidFill>
            <a:prstDash val="solid"/>
            <a:round/>
            <a:headEnd len="sm" w="sm" type="none"/>
            <a:tailEnd len="sm" w="sm" type="none"/>
          </a:ln>
        </p:spPr>
      </p:pic>
      <p:sp>
        <p:nvSpPr>
          <p:cNvPr id="2890" name="Google Shape;2890;p62"/>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a:t>
            </a:r>
            <a:r>
              <a:rPr lang="en"/>
              <a:t> Events</a:t>
            </a:r>
            <a:endParaRPr/>
          </a:p>
        </p:txBody>
      </p:sp>
      <p:sp>
        <p:nvSpPr>
          <p:cNvPr id="2891" name="Google Shape;2891;p62"/>
          <p:cNvSpPr txBox="1"/>
          <p:nvPr/>
        </p:nvSpPr>
        <p:spPr>
          <a:xfrm>
            <a:off x="1167300" y="807050"/>
            <a:ext cx="68094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Custom events are a way to facilitate communication between components that are not directly </a:t>
            </a:r>
            <a:r>
              <a:rPr lang="en" sz="1700">
                <a:solidFill>
                  <a:schemeClr val="dk2"/>
                </a:solidFill>
                <a:latin typeface="Barlow Semi Condensed Medium"/>
                <a:ea typeface="Barlow Semi Condensed Medium"/>
                <a:cs typeface="Barlow Semi Condensed Medium"/>
                <a:sym typeface="Barlow Semi Condensed Medium"/>
              </a:rPr>
              <a:t>related</a:t>
            </a:r>
            <a:r>
              <a:rPr lang="en" sz="1700">
                <a:solidFill>
                  <a:schemeClr val="dk2"/>
                </a:solidFill>
                <a:latin typeface="Barlow Semi Condensed Medium"/>
                <a:ea typeface="Barlow Semi Condensed Medium"/>
                <a:cs typeface="Barlow Semi Condensed Medium"/>
                <a:sym typeface="Barlow Semi Condensed Medium"/>
              </a:rPr>
              <a:t>. These events are created using the ‘</a:t>
            </a:r>
            <a:r>
              <a:rPr b="1" lang="en" sz="1700">
                <a:solidFill>
                  <a:schemeClr val="accent1"/>
                </a:solidFill>
                <a:latin typeface="Barlow Semi Condensed"/>
                <a:ea typeface="Barlow Semi Condensed"/>
                <a:cs typeface="Barlow Semi Condensed"/>
                <a:sym typeface="Barlow Semi Condensed"/>
              </a:rPr>
              <a:t>$emit()</a:t>
            </a:r>
            <a:r>
              <a:rPr lang="en" sz="1700">
                <a:solidFill>
                  <a:schemeClr val="dk2"/>
                </a:solidFill>
                <a:latin typeface="Barlow Semi Condensed Medium"/>
                <a:ea typeface="Barlow Semi Condensed Medium"/>
                <a:cs typeface="Barlow Semi Condensed Medium"/>
                <a:sym typeface="Barlow Semi Condensed Medium"/>
              </a:rPr>
              <a:t>’ method in a child component and can be listened to using the ‘v-on’ directive in a parent component.</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892" name="Google Shape;2892;p62"/>
          <p:cNvPicPr preferRelativeResize="0"/>
          <p:nvPr/>
        </p:nvPicPr>
        <p:blipFill>
          <a:blip r:embed="rId4">
            <a:alphaModFix/>
          </a:blip>
          <a:stretch>
            <a:fillRect/>
          </a:stretch>
        </p:blipFill>
        <p:spPr>
          <a:xfrm>
            <a:off x="1022525" y="2710513"/>
            <a:ext cx="3464151" cy="1413875"/>
          </a:xfrm>
          <a:prstGeom prst="rect">
            <a:avLst/>
          </a:prstGeom>
          <a:noFill/>
          <a:ln cap="flat" cmpd="sng" w="28575">
            <a:solidFill>
              <a:schemeClr val="accent1"/>
            </a:solidFill>
            <a:prstDash val="solid"/>
            <a:round/>
            <a:headEnd len="sm" w="sm" type="none"/>
            <a:tailEnd len="sm" w="sm" type="none"/>
          </a:ln>
        </p:spPr>
      </p:pic>
      <p:sp>
        <p:nvSpPr>
          <p:cNvPr id="2893" name="Google Shape;2893;p62"/>
          <p:cNvSpPr/>
          <p:nvPr/>
        </p:nvSpPr>
        <p:spPr>
          <a:xfrm>
            <a:off x="1991100" y="2818850"/>
            <a:ext cx="1527000" cy="1608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2"/>
          <p:cNvSpPr/>
          <p:nvPr/>
        </p:nvSpPr>
        <p:spPr>
          <a:xfrm>
            <a:off x="5597575" y="2336675"/>
            <a:ext cx="2330700" cy="1608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5" name="Google Shape;2895;p62"/>
          <p:cNvCxnSpPr/>
          <p:nvPr/>
        </p:nvCxnSpPr>
        <p:spPr>
          <a:xfrm flipH="1">
            <a:off x="6491725" y="2507450"/>
            <a:ext cx="934200" cy="1346100"/>
          </a:xfrm>
          <a:prstGeom prst="straightConnector1">
            <a:avLst/>
          </a:prstGeom>
          <a:noFill/>
          <a:ln cap="flat" cmpd="sng" w="28575">
            <a:solidFill>
              <a:schemeClr val="lt1"/>
            </a:solidFill>
            <a:prstDash val="solid"/>
            <a:round/>
            <a:headEnd len="med" w="med" type="none"/>
            <a:tailEnd len="med" w="med" type="triangle"/>
          </a:ln>
        </p:spPr>
      </p:cxnSp>
      <p:cxnSp>
        <p:nvCxnSpPr>
          <p:cNvPr id="2896" name="Google Shape;2896;p62"/>
          <p:cNvCxnSpPr>
            <a:stCxn id="2892" idx="3"/>
            <a:endCxn id="2897" idx="1"/>
          </p:cNvCxnSpPr>
          <p:nvPr/>
        </p:nvCxnSpPr>
        <p:spPr>
          <a:xfrm>
            <a:off x="4486676" y="3417450"/>
            <a:ext cx="883200" cy="0"/>
          </a:xfrm>
          <a:prstGeom prst="straightConnector1">
            <a:avLst/>
          </a:prstGeom>
          <a:noFill/>
          <a:ln cap="flat" cmpd="sng" w="28575">
            <a:solidFill>
              <a:schemeClr val="accent1"/>
            </a:solidFill>
            <a:prstDash val="solid"/>
            <a:round/>
            <a:headEnd len="med" w="med" type="none"/>
            <a:tailEnd len="med" w="med" type="triangle"/>
          </a:ln>
        </p:spPr>
      </p:cxnSp>
      <p:cxnSp>
        <p:nvCxnSpPr>
          <p:cNvPr id="2898" name="Google Shape;2898;p62"/>
          <p:cNvCxnSpPr>
            <a:stCxn id="2897" idx="1"/>
            <a:endCxn id="2892" idx="3"/>
          </p:cNvCxnSpPr>
          <p:nvPr/>
        </p:nvCxnSpPr>
        <p:spPr>
          <a:xfrm rot="10800000">
            <a:off x="4486676" y="3417450"/>
            <a:ext cx="883200" cy="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2" name="Shape 2902"/>
        <p:cNvGrpSpPr/>
        <p:nvPr/>
      </p:nvGrpSpPr>
      <p:grpSpPr>
        <a:xfrm>
          <a:off x="0" y="0"/>
          <a:ext cx="0" cy="0"/>
          <a:chOff x="0" y="0"/>
          <a:chExt cx="0" cy="0"/>
        </a:xfrm>
      </p:grpSpPr>
      <p:sp>
        <p:nvSpPr>
          <p:cNvPr id="2903" name="Google Shape;2903;p63"/>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Arguments</a:t>
            </a:r>
            <a:endParaRPr/>
          </a:p>
        </p:txBody>
      </p:sp>
      <p:sp>
        <p:nvSpPr>
          <p:cNvPr id="2904" name="Google Shape;2904;p63"/>
          <p:cNvSpPr txBox="1"/>
          <p:nvPr/>
        </p:nvSpPr>
        <p:spPr>
          <a:xfrm>
            <a:off x="1167300" y="807050"/>
            <a:ext cx="33252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905" name="Google Shape;2905;p63"/>
          <p:cNvSpPr txBox="1"/>
          <p:nvPr/>
        </p:nvSpPr>
        <p:spPr>
          <a:xfrm>
            <a:off x="1167300" y="686500"/>
            <a:ext cx="68094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refers to the </a:t>
            </a:r>
            <a:r>
              <a:rPr b="1" lang="en" sz="1700">
                <a:solidFill>
                  <a:schemeClr val="dk2"/>
                </a:solidFill>
                <a:latin typeface="Barlow Semi Condensed"/>
                <a:ea typeface="Barlow Semi Condensed"/>
                <a:cs typeface="Barlow Semi Condensed"/>
                <a:sym typeface="Barlow Semi Condensed"/>
              </a:rPr>
              <a:t>data </a:t>
            </a:r>
            <a:r>
              <a:rPr lang="en" sz="1700">
                <a:solidFill>
                  <a:schemeClr val="dk2"/>
                </a:solidFill>
                <a:latin typeface="Barlow Semi Condensed Medium"/>
                <a:ea typeface="Barlow Semi Condensed Medium"/>
                <a:cs typeface="Barlow Semi Condensed Medium"/>
                <a:sym typeface="Barlow Semi Condensed Medium"/>
              </a:rPr>
              <a:t>that is passed along with en event when it is </a:t>
            </a:r>
            <a:r>
              <a:rPr lang="en" sz="1700">
                <a:solidFill>
                  <a:schemeClr val="dk2"/>
                </a:solidFill>
                <a:latin typeface="Barlow Semi Condensed Medium"/>
                <a:ea typeface="Barlow Semi Condensed Medium"/>
                <a:cs typeface="Barlow Semi Condensed Medium"/>
                <a:sym typeface="Barlow Semi Condensed Medium"/>
              </a:rPr>
              <a:t>emitted</a:t>
            </a:r>
            <a:r>
              <a:rPr lang="en" sz="1700">
                <a:solidFill>
                  <a:schemeClr val="dk2"/>
                </a:solidFill>
                <a:latin typeface="Barlow Semi Condensed Medium"/>
                <a:ea typeface="Barlow Semi Condensed Medium"/>
                <a:cs typeface="Barlow Semi Condensed Medium"/>
                <a:sym typeface="Barlow Semi Condensed Medium"/>
              </a:rPr>
              <a:t> from a child component and captured by its parent component.</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Let’s say you have a child component that emits  an event called “item-clicked” </a:t>
            </a:r>
            <a:r>
              <a:rPr lang="en" sz="1700">
                <a:solidFill>
                  <a:schemeClr val="dk2"/>
                </a:solidFill>
                <a:latin typeface="Barlow Semi Condensed Medium"/>
                <a:ea typeface="Barlow Semi Condensed Medium"/>
                <a:cs typeface="Barlow Semi Condensed Medium"/>
                <a:sym typeface="Barlow Semi Condensed Medium"/>
              </a:rPr>
              <a:t>whenever a user clicks on an items in a list. You are able to pass along some additional data about the clicked item as an argument with an event.</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906" name="Google Shape;2906;p63"/>
          <p:cNvPicPr preferRelativeResize="0"/>
          <p:nvPr/>
        </p:nvPicPr>
        <p:blipFill>
          <a:blip r:embed="rId3">
            <a:alphaModFix/>
          </a:blip>
          <a:stretch>
            <a:fillRect/>
          </a:stretch>
        </p:blipFill>
        <p:spPr>
          <a:xfrm>
            <a:off x="1144213" y="2631475"/>
            <a:ext cx="3325201" cy="2123506"/>
          </a:xfrm>
          <a:prstGeom prst="rect">
            <a:avLst/>
          </a:prstGeom>
          <a:noFill/>
          <a:ln cap="flat" cmpd="sng" w="38100">
            <a:solidFill>
              <a:schemeClr val="accent1"/>
            </a:solidFill>
            <a:prstDash val="solid"/>
            <a:round/>
            <a:headEnd len="sm" w="sm" type="none"/>
            <a:tailEnd len="sm" w="sm" type="none"/>
          </a:ln>
        </p:spPr>
      </p:pic>
      <p:pic>
        <p:nvPicPr>
          <p:cNvPr id="2907" name="Google Shape;2907;p63"/>
          <p:cNvPicPr preferRelativeResize="0"/>
          <p:nvPr/>
        </p:nvPicPr>
        <p:blipFill>
          <a:blip r:embed="rId4">
            <a:alphaModFix/>
          </a:blip>
          <a:stretch>
            <a:fillRect/>
          </a:stretch>
        </p:blipFill>
        <p:spPr>
          <a:xfrm>
            <a:off x="5369438" y="3199963"/>
            <a:ext cx="2630350" cy="637275"/>
          </a:xfrm>
          <a:prstGeom prst="rect">
            <a:avLst/>
          </a:prstGeom>
          <a:noFill/>
          <a:ln cap="flat" cmpd="sng" w="38100">
            <a:solidFill>
              <a:schemeClr val="accent1"/>
            </a:solidFill>
            <a:prstDash val="solid"/>
            <a:round/>
            <a:headEnd len="sm" w="sm" type="none"/>
            <a:tailEnd len="sm" w="sm" type="none"/>
          </a:ln>
        </p:spPr>
      </p:pic>
      <p:cxnSp>
        <p:nvCxnSpPr>
          <p:cNvPr id="2908" name="Google Shape;2908;p63"/>
          <p:cNvCxnSpPr>
            <a:endCxn id="2907" idx="1"/>
          </p:cNvCxnSpPr>
          <p:nvPr/>
        </p:nvCxnSpPr>
        <p:spPr>
          <a:xfrm flipH="1" rot="10800000">
            <a:off x="2651138" y="3518600"/>
            <a:ext cx="2718300" cy="7869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2" name="Shape 2912"/>
        <p:cNvGrpSpPr/>
        <p:nvPr/>
      </p:nvGrpSpPr>
      <p:grpSpPr>
        <a:xfrm>
          <a:off x="0" y="0"/>
          <a:ext cx="0" cy="0"/>
          <a:chOff x="0" y="0"/>
          <a:chExt cx="0" cy="0"/>
        </a:xfrm>
      </p:grpSpPr>
      <p:sp>
        <p:nvSpPr>
          <p:cNvPr id="2913" name="Google Shape;2913;p64"/>
          <p:cNvSpPr txBox="1"/>
          <p:nvPr>
            <p:ph type="title"/>
          </p:nvPr>
        </p:nvSpPr>
        <p:spPr>
          <a:xfrm>
            <a:off x="2539850" y="2393700"/>
            <a:ext cx="39720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In-Class Demo</a:t>
            </a:r>
            <a:endParaRPr sz="4700"/>
          </a:p>
        </p:txBody>
      </p:sp>
      <p:sp>
        <p:nvSpPr>
          <p:cNvPr id="2914" name="Google Shape;2914;p64"/>
          <p:cNvSpPr txBox="1"/>
          <p:nvPr>
            <p:ph idx="2" type="title"/>
          </p:nvPr>
        </p:nvSpPr>
        <p:spPr>
          <a:xfrm>
            <a:off x="298185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700"/>
              <a:t>04</a:t>
            </a:r>
            <a:endParaRPr sz="8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8" name="Shape 2918"/>
        <p:cNvGrpSpPr/>
        <p:nvPr/>
      </p:nvGrpSpPr>
      <p:grpSpPr>
        <a:xfrm>
          <a:off x="0" y="0"/>
          <a:ext cx="0" cy="0"/>
          <a:chOff x="0" y="0"/>
          <a:chExt cx="0" cy="0"/>
        </a:xfrm>
      </p:grpSpPr>
      <p:sp>
        <p:nvSpPr>
          <p:cNvPr id="2919" name="Google Shape;2919;p65"/>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Demonstration</a:t>
            </a:r>
            <a:endParaRPr/>
          </a:p>
        </p:txBody>
      </p:sp>
      <p:sp>
        <p:nvSpPr>
          <p:cNvPr id="2920" name="Google Shape;2920;p65"/>
          <p:cNvSpPr txBox="1"/>
          <p:nvPr/>
        </p:nvSpPr>
        <p:spPr>
          <a:xfrm>
            <a:off x="1167300" y="807050"/>
            <a:ext cx="33252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921" name="Google Shape;2921;p65" title="demonstration-vacationTracker.mp4">
            <a:hlinkClick r:id="rId3"/>
          </p:cNvPr>
          <p:cNvPicPr preferRelativeResize="0"/>
          <p:nvPr/>
        </p:nvPicPr>
        <p:blipFill>
          <a:blip r:embed="rId4">
            <a:alphaModFix/>
          </a:blip>
          <a:stretch>
            <a:fillRect/>
          </a:stretch>
        </p:blipFill>
        <p:spPr>
          <a:xfrm>
            <a:off x="2047238" y="963825"/>
            <a:ext cx="5049526" cy="378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1"/>
                                        </p:tgtEl>
                                        <p:attrNameLst>
                                          <p:attrName>style.visibility</p:attrName>
                                        </p:attrNameLst>
                                      </p:cBhvr>
                                      <p:to>
                                        <p:strVal val="visible"/>
                                      </p:to>
                                    </p:set>
                                    <p:animEffect filter="fade" transition="in">
                                      <p:cBhvr>
                                        <p:cTn dur="1000"/>
                                        <p:tgtEl>
                                          <p:spTgt spid="29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66"/>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Layout</a:t>
            </a:r>
            <a:endParaRPr/>
          </a:p>
        </p:txBody>
      </p:sp>
      <p:sp>
        <p:nvSpPr>
          <p:cNvPr id="2927" name="Google Shape;2927;p66"/>
          <p:cNvSpPr txBox="1"/>
          <p:nvPr/>
        </p:nvSpPr>
        <p:spPr>
          <a:xfrm>
            <a:off x="1167300" y="807050"/>
            <a:ext cx="33252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928" name="Google Shape;2928;p66"/>
          <p:cNvSpPr/>
          <p:nvPr/>
        </p:nvSpPr>
        <p:spPr>
          <a:xfrm>
            <a:off x="1729800" y="960375"/>
            <a:ext cx="2762700" cy="372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6"/>
          <p:cNvSpPr/>
          <p:nvPr/>
        </p:nvSpPr>
        <p:spPr>
          <a:xfrm>
            <a:off x="1780125" y="1020675"/>
            <a:ext cx="2652000" cy="301500"/>
          </a:xfrm>
          <a:prstGeom prst="frame">
            <a:avLst>
              <a:gd fmla="val 12500" name="adj1"/>
            </a:avLst>
          </a:prstGeom>
          <a:solidFill>
            <a:srgbClr val="434343"/>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6"/>
          <p:cNvSpPr/>
          <p:nvPr/>
        </p:nvSpPr>
        <p:spPr>
          <a:xfrm>
            <a:off x="1780125" y="1392350"/>
            <a:ext cx="2642100" cy="954300"/>
          </a:xfrm>
          <a:prstGeom prst="frame">
            <a:avLst>
              <a:gd fmla="val 4213" name="adj1"/>
            </a:avLst>
          </a:prstGeom>
          <a:solidFill>
            <a:schemeClr val="dk1"/>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1" name="Google Shape;2931;p66"/>
          <p:cNvCxnSpPr>
            <a:stCxn id="2930" idx="3"/>
          </p:cNvCxnSpPr>
          <p:nvPr/>
        </p:nvCxnSpPr>
        <p:spPr>
          <a:xfrm>
            <a:off x="4422225" y="1869500"/>
            <a:ext cx="1004700" cy="5100"/>
          </a:xfrm>
          <a:prstGeom prst="straightConnector1">
            <a:avLst/>
          </a:prstGeom>
          <a:noFill/>
          <a:ln cap="flat" cmpd="sng" w="28575">
            <a:solidFill>
              <a:schemeClr val="accent1"/>
            </a:solidFill>
            <a:prstDash val="solid"/>
            <a:round/>
            <a:headEnd len="med" w="med" type="none"/>
            <a:tailEnd len="med" w="med" type="triangle"/>
          </a:ln>
        </p:spPr>
      </p:cxnSp>
      <p:sp>
        <p:nvSpPr>
          <p:cNvPr id="2932" name="Google Shape;2932;p66"/>
          <p:cNvSpPr/>
          <p:nvPr/>
        </p:nvSpPr>
        <p:spPr>
          <a:xfrm>
            <a:off x="5426925" y="1394900"/>
            <a:ext cx="2642100" cy="954300"/>
          </a:xfrm>
          <a:prstGeom prst="frame">
            <a:avLst>
              <a:gd fmla="val 4213" name="adj1"/>
            </a:avLst>
          </a:prstGeom>
          <a:solidFill>
            <a:schemeClr val="dk1"/>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3" name="Google Shape;2933;p66"/>
          <p:cNvCxnSpPr>
            <a:endCxn id="2930" idx="3"/>
          </p:cNvCxnSpPr>
          <p:nvPr/>
        </p:nvCxnSpPr>
        <p:spPr>
          <a:xfrm rot="10800000">
            <a:off x="4422225" y="1869500"/>
            <a:ext cx="1004700" cy="2400"/>
          </a:xfrm>
          <a:prstGeom prst="straightConnector1">
            <a:avLst/>
          </a:prstGeom>
          <a:noFill/>
          <a:ln cap="flat" cmpd="sng" w="28575">
            <a:solidFill>
              <a:schemeClr val="accent1"/>
            </a:solidFill>
            <a:prstDash val="solid"/>
            <a:round/>
            <a:headEnd len="med" w="med" type="none"/>
            <a:tailEnd len="med" w="med" type="triangle"/>
          </a:ln>
        </p:spPr>
      </p:cxnSp>
      <p:sp>
        <p:nvSpPr>
          <p:cNvPr id="2934" name="Google Shape;2934;p66"/>
          <p:cNvSpPr/>
          <p:nvPr/>
        </p:nvSpPr>
        <p:spPr>
          <a:xfrm>
            <a:off x="1790175" y="2407000"/>
            <a:ext cx="2632200" cy="1818300"/>
          </a:xfrm>
          <a:prstGeom prst="frame">
            <a:avLst>
              <a:gd fmla="val 2211" name="adj1"/>
            </a:avLst>
          </a:prstGeom>
          <a:solidFill>
            <a:schemeClr val="dk1"/>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6"/>
          <p:cNvSpPr/>
          <p:nvPr/>
        </p:nvSpPr>
        <p:spPr>
          <a:xfrm>
            <a:off x="1780275" y="4285650"/>
            <a:ext cx="2652000" cy="301500"/>
          </a:xfrm>
          <a:prstGeom prst="frame">
            <a:avLst>
              <a:gd fmla="val 12500" name="adj1"/>
            </a:avLst>
          </a:prstGeom>
          <a:solidFill>
            <a:srgbClr val="434343"/>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6"/>
          <p:cNvSpPr txBox="1"/>
          <p:nvPr/>
        </p:nvSpPr>
        <p:spPr>
          <a:xfrm>
            <a:off x="5245875" y="2854450"/>
            <a:ext cx="2320500" cy="9234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Purple Component:</a:t>
            </a:r>
            <a:r>
              <a:rPr lang="en" sz="1600">
                <a:solidFill>
                  <a:schemeClr val="dk2"/>
                </a:solidFill>
                <a:latin typeface="Barlow Semi Condensed Medium"/>
                <a:ea typeface="Barlow Semi Condensed Medium"/>
                <a:cs typeface="Barlow Semi Condensed Medium"/>
                <a:sym typeface="Barlow Semi Condensed Medium"/>
              </a:rPr>
              <a:t> The is a Trips </a:t>
            </a:r>
            <a:r>
              <a:rPr lang="en" sz="1600">
                <a:solidFill>
                  <a:schemeClr val="dk2"/>
                </a:solidFill>
                <a:latin typeface="Barlow Semi Condensed Medium"/>
                <a:ea typeface="Barlow Semi Condensed Medium"/>
                <a:cs typeface="Barlow Semi Condensed Medium"/>
                <a:sym typeface="Barlow Semi Condensed Medium"/>
              </a:rPr>
              <a:t>component thats will list out each trip</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937" name="Google Shape;2937;p66"/>
          <p:cNvSpPr txBox="1"/>
          <p:nvPr/>
        </p:nvSpPr>
        <p:spPr>
          <a:xfrm>
            <a:off x="2670975" y="955863"/>
            <a:ext cx="860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Header</a:t>
            </a:r>
            <a:endParaRPr sz="1300"/>
          </a:p>
        </p:txBody>
      </p:sp>
      <p:sp>
        <p:nvSpPr>
          <p:cNvPr id="2938" name="Google Shape;2938;p66"/>
          <p:cNvSpPr txBox="1"/>
          <p:nvPr/>
        </p:nvSpPr>
        <p:spPr>
          <a:xfrm>
            <a:off x="2547000" y="1614675"/>
            <a:ext cx="112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Next Trip</a:t>
            </a:r>
            <a:endParaRPr sz="1300"/>
          </a:p>
        </p:txBody>
      </p:sp>
      <p:sp>
        <p:nvSpPr>
          <p:cNvPr id="2939" name="Google Shape;2939;p66"/>
          <p:cNvSpPr txBox="1"/>
          <p:nvPr/>
        </p:nvSpPr>
        <p:spPr>
          <a:xfrm>
            <a:off x="2670975" y="4220838"/>
            <a:ext cx="860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Footer</a:t>
            </a:r>
            <a:endParaRPr sz="1300"/>
          </a:p>
        </p:txBody>
      </p:sp>
      <p:sp>
        <p:nvSpPr>
          <p:cNvPr id="2940" name="Google Shape;2940;p66"/>
          <p:cNvSpPr/>
          <p:nvPr/>
        </p:nvSpPr>
        <p:spPr>
          <a:xfrm>
            <a:off x="1870550" y="2487375"/>
            <a:ext cx="2431200" cy="446400"/>
          </a:xfrm>
          <a:prstGeom prst="frame">
            <a:avLst>
              <a:gd fmla="val 9000" name="adj1"/>
            </a:avLst>
          </a:prstGeom>
          <a:solidFill>
            <a:schemeClr val="dk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6"/>
          <p:cNvSpPr/>
          <p:nvPr/>
        </p:nvSpPr>
        <p:spPr>
          <a:xfrm>
            <a:off x="1870550" y="3060550"/>
            <a:ext cx="2431200" cy="446400"/>
          </a:xfrm>
          <a:prstGeom prst="frame">
            <a:avLst>
              <a:gd fmla="val 9000" name="adj1"/>
            </a:avLst>
          </a:prstGeom>
          <a:solidFill>
            <a:schemeClr val="dk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6"/>
          <p:cNvSpPr/>
          <p:nvPr/>
        </p:nvSpPr>
        <p:spPr>
          <a:xfrm>
            <a:off x="1895550" y="3633725"/>
            <a:ext cx="2431200" cy="446400"/>
          </a:xfrm>
          <a:prstGeom prst="frame">
            <a:avLst>
              <a:gd fmla="val 9000" name="adj1"/>
            </a:avLst>
          </a:prstGeom>
          <a:solidFill>
            <a:schemeClr val="dk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3" name="Google Shape;2943;p66"/>
          <p:cNvCxnSpPr>
            <a:stCxn id="2934" idx="3"/>
            <a:endCxn id="2936" idx="1"/>
          </p:cNvCxnSpPr>
          <p:nvPr/>
        </p:nvCxnSpPr>
        <p:spPr>
          <a:xfrm>
            <a:off x="4422375" y="3316150"/>
            <a:ext cx="823500" cy="0"/>
          </a:xfrm>
          <a:prstGeom prst="straightConnector1">
            <a:avLst/>
          </a:prstGeom>
          <a:noFill/>
          <a:ln cap="flat" cmpd="sng" w="28575">
            <a:solidFill>
              <a:srgbClr val="9900FF"/>
            </a:solidFill>
            <a:prstDash val="solid"/>
            <a:round/>
            <a:headEnd len="med" w="med" type="none"/>
            <a:tailEnd len="med" w="med" type="triangle"/>
          </a:ln>
        </p:spPr>
      </p:cxnSp>
      <p:sp>
        <p:nvSpPr>
          <p:cNvPr id="2944" name="Google Shape;2944;p66"/>
          <p:cNvSpPr txBox="1"/>
          <p:nvPr/>
        </p:nvSpPr>
        <p:spPr>
          <a:xfrm>
            <a:off x="2547000" y="3068200"/>
            <a:ext cx="112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Trip</a:t>
            </a:r>
            <a:endParaRPr sz="1300"/>
          </a:p>
        </p:txBody>
      </p:sp>
      <p:sp>
        <p:nvSpPr>
          <p:cNvPr id="2945" name="Google Shape;2945;p66"/>
          <p:cNvSpPr txBox="1"/>
          <p:nvPr/>
        </p:nvSpPr>
        <p:spPr>
          <a:xfrm>
            <a:off x="2547000" y="2488050"/>
            <a:ext cx="112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Trip</a:t>
            </a:r>
            <a:endParaRPr sz="1300"/>
          </a:p>
        </p:txBody>
      </p:sp>
      <p:sp>
        <p:nvSpPr>
          <p:cNvPr id="2946" name="Google Shape;2946;p66"/>
          <p:cNvSpPr txBox="1"/>
          <p:nvPr/>
        </p:nvSpPr>
        <p:spPr>
          <a:xfrm>
            <a:off x="2547000" y="3648350"/>
            <a:ext cx="112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Trip</a:t>
            </a:r>
            <a:endParaRPr sz="1300"/>
          </a:p>
        </p:txBody>
      </p:sp>
      <p:sp>
        <p:nvSpPr>
          <p:cNvPr id="2947" name="Google Shape;2947;p66"/>
          <p:cNvSpPr txBox="1"/>
          <p:nvPr/>
        </p:nvSpPr>
        <p:spPr>
          <a:xfrm>
            <a:off x="6173850" y="1656500"/>
            <a:ext cx="112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Add Trip</a:t>
            </a:r>
            <a:endParaRPr sz="1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1" name="Shape 2951"/>
        <p:cNvGrpSpPr/>
        <p:nvPr/>
      </p:nvGrpSpPr>
      <p:grpSpPr>
        <a:xfrm>
          <a:off x="0" y="0"/>
          <a:ext cx="0" cy="0"/>
          <a:chOff x="0" y="0"/>
          <a:chExt cx="0" cy="0"/>
        </a:xfrm>
      </p:grpSpPr>
      <p:sp>
        <p:nvSpPr>
          <p:cNvPr id="2952" name="Google Shape;2952;p67"/>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 CLI</a:t>
            </a:r>
            <a:endParaRPr/>
          </a:p>
        </p:txBody>
      </p:sp>
      <p:pic>
        <p:nvPicPr>
          <p:cNvPr id="2953" name="Google Shape;2953;p67"/>
          <p:cNvPicPr preferRelativeResize="0"/>
          <p:nvPr/>
        </p:nvPicPr>
        <p:blipFill>
          <a:blip r:embed="rId3">
            <a:alphaModFix/>
          </a:blip>
          <a:stretch>
            <a:fillRect/>
          </a:stretch>
        </p:blipFill>
        <p:spPr>
          <a:xfrm>
            <a:off x="921075" y="1044325"/>
            <a:ext cx="7514976" cy="1473175"/>
          </a:xfrm>
          <a:prstGeom prst="rect">
            <a:avLst/>
          </a:prstGeom>
          <a:noFill/>
          <a:ln>
            <a:noFill/>
          </a:ln>
        </p:spPr>
      </p:pic>
      <p:pic>
        <p:nvPicPr>
          <p:cNvPr id="2954" name="Google Shape;2954;p67"/>
          <p:cNvPicPr preferRelativeResize="0"/>
          <p:nvPr/>
        </p:nvPicPr>
        <p:blipFill>
          <a:blip r:embed="rId4">
            <a:alphaModFix/>
          </a:blip>
          <a:stretch>
            <a:fillRect/>
          </a:stretch>
        </p:blipFill>
        <p:spPr>
          <a:xfrm>
            <a:off x="921075" y="2798300"/>
            <a:ext cx="7514975" cy="172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8" name="Shape 2958"/>
        <p:cNvGrpSpPr/>
        <p:nvPr/>
      </p:nvGrpSpPr>
      <p:grpSpPr>
        <a:xfrm>
          <a:off x="0" y="0"/>
          <a:ext cx="0" cy="0"/>
          <a:chOff x="0" y="0"/>
          <a:chExt cx="0" cy="0"/>
        </a:xfrm>
      </p:grpSpPr>
      <p:sp>
        <p:nvSpPr>
          <p:cNvPr id="2959" name="Google Shape;2959;p68"/>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Server</a:t>
            </a:r>
            <a:endParaRPr/>
          </a:p>
        </p:txBody>
      </p:sp>
      <p:sp>
        <p:nvSpPr>
          <p:cNvPr id="2960" name="Google Shape;2960;p68"/>
          <p:cNvSpPr txBox="1"/>
          <p:nvPr/>
        </p:nvSpPr>
        <p:spPr>
          <a:xfrm>
            <a:off x="1167300" y="847225"/>
            <a:ext cx="6809400" cy="307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“Json-server” is a Node.js based command-line tool that allows you to quickly create a fake REST API with a simple JSON file as a data source.</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b="1" lang="en" sz="1800">
                <a:solidFill>
                  <a:schemeClr val="dk2"/>
                </a:solidFill>
                <a:latin typeface="Barlow Semi Condensed"/>
                <a:ea typeface="Barlow Semi Condensed"/>
                <a:cs typeface="Barlow Semi Condensed"/>
                <a:sym typeface="Barlow Semi Condensed"/>
              </a:rPr>
              <a:t>What does it serve for development?</a:t>
            </a:r>
            <a:endParaRPr b="1" sz="1800">
              <a:solidFill>
                <a:schemeClr val="dk2"/>
              </a:solidFill>
              <a:latin typeface="Barlow Semi Condensed"/>
              <a:ea typeface="Barlow Semi Condensed"/>
              <a:cs typeface="Barlow Semi Condensed"/>
              <a:sym typeface="Barlow Semi Condensed"/>
            </a:endParaRPr>
          </a:p>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Running a json-server, you can quickly create a RESTful </a:t>
            </a:r>
            <a:r>
              <a:rPr lang="en" sz="1700">
                <a:solidFill>
                  <a:schemeClr val="dk2"/>
                </a:solidFill>
                <a:latin typeface="Barlow Semi Condensed Medium"/>
                <a:ea typeface="Barlow Semi Condensed Medium"/>
                <a:cs typeface="Barlow Semi Condensed Medium"/>
                <a:sym typeface="Barlow Semi Condensed Medium"/>
              </a:rPr>
              <a:t>API</a:t>
            </a:r>
            <a:r>
              <a:rPr lang="en" sz="1700">
                <a:solidFill>
                  <a:schemeClr val="dk2"/>
                </a:solidFill>
                <a:latin typeface="Barlow Semi Condensed Medium"/>
                <a:ea typeface="Barlow Semi Condensed Medium"/>
                <a:cs typeface="Barlow Semi Condensed Medium"/>
                <a:sym typeface="Barlow Semi Condensed Medium"/>
              </a:rPr>
              <a:t> that </a:t>
            </a:r>
            <a:r>
              <a:rPr lang="en" sz="1700">
                <a:solidFill>
                  <a:schemeClr val="dk2"/>
                </a:solidFill>
                <a:latin typeface="Barlow Semi Condensed Medium"/>
                <a:ea typeface="Barlow Semi Condensed Medium"/>
                <a:cs typeface="Barlow Semi Condensed Medium"/>
                <a:sym typeface="Barlow Semi Condensed Medium"/>
              </a:rPr>
              <a:t>serves</a:t>
            </a:r>
            <a:r>
              <a:rPr lang="en" sz="1700">
                <a:solidFill>
                  <a:schemeClr val="dk2"/>
                </a:solidFill>
                <a:latin typeface="Barlow Semi Condensed Medium"/>
                <a:ea typeface="Barlow Semi Condensed Medium"/>
                <a:cs typeface="Barlow Semi Condensed Medium"/>
                <a:sym typeface="Barlow Semi Condensed Medium"/>
              </a:rPr>
              <a:t> JSON data, which is useful for developing and testing frontend applications that need to interact with an API.</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t/>
            </a:r>
            <a:endParaRPr sz="1700">
              <a:solidFill>
                <a:schemeClr val="dk2"/>
              </a:solidFill>
              <a:latin typeface="Barlow Semi Condensed Medium"/>
              <a:ea typeface="Barlow Semi Condensed Medium"/>
              <a:cs typeface="Barlow Semi Condensed Medium"/>
              <a:sym typeface="Barlow Semi Condensed Medium"/>
            </a:endParaRPr>
          </a:p>
          <a:p>
            <a:pPr indent="0" lvl="0" marL="0" rtl="0" algn="just">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 </a:t>
            </a:r>
            <a:r>
              <a:rPr lang="en" sz="1700">
                <a:solidFill>
                  <a:schemeClr val="dk2"/>
                </a:solidFill>
                <a:latin typeface="Barlow Semi Condensed Medium"/>
                <a:ea typeface="Barlow Semi Condensed Medium"/>
                <a:cs typeface="Barlow Semi Condensed Medium"/>
                <a:sym typeface="Barlow Semi Condensed Medium"/>
              </a:rPr>
              <a:t>data stored in the ‘db.json’ file can be manipulated and queried using the standard HTTP methods (</a:t>
            </a:r>
            <a:r>
              <a:rPr b="1" lang="en" sz="1700">
                <a:solidFill>
                  <a:schemeClr val="dk2"/>
                </a:solidFill>
                <a:latin typeface="Barlow Semi Condensed"/>
                <a:ea typeface="Barlow Semi Condensed"/>
                <a:cs typeface="Barlow Semi Condensed"/>
                <a:sym typeface="Barlow Semi Condensed"/>
              </a:rPr>
              <a:t>GET, POST, PUT, DELETE</a:t>
            </a:r>
            <a:r>
              <a:rPr lang="en" sz="1700">
                <a:solidFill>
                  <a:schemeClr val="dk2"/>
                </a:solidFill>
                <a:latin typeface="Barlow Semi Condensed Medium"/>
                <a:ea typeface="Barlow Semi Condensed Medium"/>
                <a:cs typeface="Barlow Semi Condensed Medium"/>
                <a:sym typeface="Barlow Semi Condensed Medium"/>
              </a:rPr>
              <a:t>).</a:t>
            </a:r>
            <a:endParaRPr sz="1700">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4" name="Shape 2964"/>
        <p:cNvGrpSpPr/>
        <p:nvPr/>
      </p:nvGrpSpPr>
      <p:grpSpPr>
        <a:xfrm>
          <a:off x="0" y="0"/>
          <a:ext cx="0" cy="0"/>
          <a:chOff x="0" y="0"/>
          <a:chExt cx="0" cy="0"/>
        </a:xfrm>
      </p:grpSpPr>
      <p:sp>
        <p:nvSpPr>
          <p:cNvPr id="2965" name="Google Shape;2965;p69"/>
          <p:cNvSpPr txBox="1"/>
          <p:nvPr>
            <p:ph idx="4294967295" type="title"/>
          </p:nvPr>
        </p:nvSpPr>
        <p:spPr>
          <a:xfrm>
            <a:off x="1169025" y="187525"/>
            <a:ext cx="4950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Server</a:t>
            </a:r>
            <a:endParaRPr/>
          </a:p>
        </p:txBody>
      </p:sp>
      <p:pic>
        <p:nvPicPr>
          <p:cNvPr id="2966" name="Google Shape;2966;p69"/>
          <p:cNvPicPr preferRelativeResize="0"/>
          <p:nvPr/>
        </p:nvPicPr>
        <p:blipFill>
          <a:blip r:embed="rId3">
            <a:alphaModFix/>
          </a:blip>
          <a:stretch>
            <a:fillRect/>
          </a:stretch>
        </p:blipFill>
        <p:spPr>
          <a:xfrm>
            <a:off x="737025" y="1281850"/>
            <a:ext cx="7669951" cy="3544575"/>
          </a:xfrm>
          <a:prstGeom prst="rect">
            <a:avLst/>
          </a:prstGeom>
          <a:noFill/>
          <a:ln>
            <a:noFill/>
          </a:ln>
        </p:spPr>
      </p:pic>
      <p:sp>
        <p:nvSpPr>
          <p:cNvPr id="2967" name="Google Shape;2967;p69"/>
          <p:cNvSpPr txBox="1"/>
          <p:nvPr/>
        </p:nvSpPr>
        <p:spPr>
          <a:xfrm>
            <a:off x="1169025" y="763525"/>
            <a:ext cx="60597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solidFill>
                  <a:schemeClr val="dk2"/>
                </a:solidFill>
                <a:latin typeface="Barlow Semi Condensed"/>
                <a:ea typeface="Barlow Semi Condensed"/>
                <a:cs typeface="Barlow Semi Condensed"/>
                <a:sym typeface="Barlow Semi Condensed"/>
              </a:rPr>
              <a:t>How do you set it up?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70"/>
          <p:cNvSpPr txBox="1"/>
          <p:nvPr>
            <p:ph idx="4294967295" type="title"/>
          </p:nvPr>
        </p:nvSpPr>
        <p:spPr>
          <a:xfrm>
            <a:off x="1191250" y="363973"/>
            <a:ext cx="49377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400"/>
              <a:t>LET'S START CODING!</a:t>
            </a:r>
            <a:endParaRPr sz="6400"/>
          </a:p>
        </p:txBody>
      </p:sp>
      <p:grpSp>
        <p:nvGrpSpPr>
          <p:cNvPr id="2973" name="Google Shape;2973;p70"/>
          <p:cNvGrpSpPr/>
          <p:nvPr/>
        </p:nvGrpSpPr>
        <p:grpSpPr>
          <a:xfrm>
            <a:off x="4773834" y="1503361"/>
            <a:ext cx="3067546" cy="2985669"/>
            <a:chOff x="1260950" y="-166737"/>
            <a:chExt cx="5129675" cy="5643987"/>
          </a:xfrm>
        </p:grpSpPr>
        <p:sp>
          <p:nvSpPr>
            <p:cNvPr id="2974" name="Google Shape;2974;p70"/>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0"/>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70"/>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70"/>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0"/>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70"/>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70"/>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70"/>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70"/>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70"/>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70"/>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70"/>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70"/>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0"/>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70"/>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70"/>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70"/>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70"/>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70"/>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70"/>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70"/>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70"/>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70"/>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70"/>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70"/>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70"/>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70"/>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70"/>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70"/>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70"/>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70"/>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70"/>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70"/>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0"/>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0"/>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70"/>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70"/>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0"/>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0"/>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70"/>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70"/>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70"/>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70"/>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70"/>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70"/>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0"/>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0"/>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0"/>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0"/>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0"/>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0"/>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0"/>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70"/>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70"/>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0"/>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0"/>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0"/>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70"/>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70"/>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0"/>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0"/>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0"/>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0"/>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0"/>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70"/>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70"/>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70"/>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70"/>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70"/>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70"/>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70"/>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0"/>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0"/>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0"/>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0"/>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0"/>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0"/>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0"/>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0"/>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0"/>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0"/>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70"/>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70"/>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70"/>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70"/>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70"/>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70"/>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0"/>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0"/>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0"/>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0"/>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0"/>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0"/>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70"/>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70"/>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0"/>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70"/>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70"/>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70"/>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70"/>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0"/>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0"/>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0"/>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0"/>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0"/>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0"/>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0"/>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70"/>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70"/>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0"/>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0"/>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0"/>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70"/>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70"/>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70"/>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70"/>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70"/>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70"/>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70"/>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0"/>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0"/>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0"/>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0"/>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0"/>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0"/>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0"/>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0"/>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0"/>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0"/>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0"/>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0"/>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0"/>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0"/>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0"/>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70"/>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70"/>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0"/>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0"/>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0"/>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0"/>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0"/>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0"/>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0"/>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0"/>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0"/>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0"/>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0"/>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0"/>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0"/>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70"/>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70"/>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0"/>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0"/>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70"/>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0"/>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0"/>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0"/>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0"/>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70"/>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0"/>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0"/>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0"/>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0"/>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0"/>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0"/>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0"/>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0"/>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0"/>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0"/>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0"/>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0"/>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0"/>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0"/>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0"/>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0"/>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0"/>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0"/>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0"/>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5" name="Shape 3155"/>
        <p:cNvGrpSpPr/>
        <p:nvPr/>
      </p:nvGrpSpPr>
      <p:grpSpPr>
        <a:xfrm>
          <a:off x="0" y="0"/>
          <a:ext cx="0" cy="0"/>
          <a:chOff x="0" y="0"/>
          <a:chExt cx="0" cy="0"/>
        </a:xfrm>
      </p:grpSpPr>
      <p:sp>
        <p:nvSpPr>
          <p:cNvPr id="3156" name="Google Shape;3156;p71"/>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3157" name="Google Shape;3157;p71"/>
          <p:cNvSpPr txBox="1"/>
          <p:nvPr/>
        </p:nvSpPr>
        <p:spPr>
          <a:xfrm>
            <a:off x="1647813" y="1923175"/>
            <a:ext cx="16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https://vuejs.org/</a:t>
            </a:r>
            <a:r>
              <a:rPr lang="en"/>
              <a:t> </a:t>
            </a:r>
            <a:endParaRPr/>
          </a:p>
        </p:txBody>
      </p:sp>
      <p:sp>
        <p:nvSpPr>
          <p:cNvPr id="3158" name="Google Shape;3158;p71"/>
          <p:cNvSpPr txBox="1"/>
          <p:nvPr/>
        </p:nvSpPr>
        <p:spPr>
          <a:xfrm>
            <a:off x="1647813" y="15933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Vue.js Official Documentation Website. 2014-2023 by Evan You</a:t>
            </a:r>
            <a:endParaRPr b="1"/>
          </a:p>
        </p:txBody>
      </p:sp>
      <p:sp>
        <p:nvSpPr>
          <p:cNvPr id="3159" name="Google Shape;3159;p71"/>
          <p:cNvSpPr txBox="1"/>
          <p:nvPr>
            <p:ph type="title"/>
          </p:nvPr>
        </p:nvSpPr>
        <p:spPr>
          <a:xfrm>
            <a:off x="1647811" y="2451375"/>
            <a:ext cx="169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Youtube</a:t>
            </a:r>
            <a:endParaRPr sz="2200"/>
          </a:p>
        </p:txBody>
      </p:sp>
      <p:sp>
        <p:nvSpPr>
          <p:cNvPr id="3160" name="Google Shape;3160;p71"/>
          <p:cNvSpPr txBox="1"/>
          <p:nvPr>
            <p:ph type="title"/>
          </p:nvPr>
        </p:nvSpPr>
        <p:spPr>
          <a:xfrm>
            <a:off x="1647801" y="1040341"/>
            <a:ext cx="408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Documentation</a:t>
            </a:r>
            <a:endParaRPr sz="2200"/>
          </a:p>
        </p:txBody>
      </p:sp>
      <p:sp>
        <p:nvSpPr>
          <p:cNvPr id="3161" name="Google Shape;3161;p71"/>
          <p:cNvSpPr txBox="1"/>
          <p:nvPr/>
        </p:nvSpPr>
        <p:spPr>
          <a:xfrm>
            <a:off x="1709788" y="29795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Traversy Media, Web development &amp; Programming Tutorials.</a:t>
            </a:r>
            <a:endParaRPr b="1"/>
          </a:p>
        </p:txBody>
      </p:sp>
      <p:sp>
        <p:nvSpPr>
          <p:cNvPr id="3162" name="Google Shape;3162;p71"/>
          <p:cNvSpPr txBox="1"/>
          <p:nvPr/>
        </p:nvSpPr>
        <p:spPr>
          <a:xfrm>
            <a:off x="1709788" y="37770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Vue Mastery, Vue </a:t>
            </a:r>
            <a:r>
              <a:rPr b="1" lang="en"/>
              <a:t>learning</a:t>
            </a:r>
            <a:r>
              <a:rPr b="1" lang="en"/>
              <a:t> channel sponsored by Vue.js </a:t>
            </a:r>
            <a:endParaRPr b="1"/>
          </a:p>
        </p:txBody>
      </p:sp>
      <p:sp>
        <p:nvSpPr>
          <p:cNvPr id="3163" name="Google Shape;3163;p71"/>
          <p:cNvSpPr txBox="1"/>
          <p:nvPr/>
        </p:nvSpPr>
        <p:spPr>
          <a:xfrm>
            <a:off x="1709788" y="3309450"/>
            <a:ext cx="4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https://www.youtube.com/@TraversyMedia</a:t>
            </a:r>
            <a:r>
              <a:rPr lang="en"/>
              <a:t> </a:t>
            </a:r>
            <a:endParaRPr/>
          </a:p>
        </p:txBody>
      </p:sp>
      <p:sp>
        <p:nvSpPr>
          <p:cNvPr id="3164" name="Google Shape;3164;p71"/>
          <p:cNvSpPr txBox="1"/>
          <p:nvPr/>
        </p:nvSpPr>
        <p:spPr>
          <a:xfrm>
            <a:off x="1709788" y="4167525"/>
            <a:ext cx="40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https://www.youtube.com/@VueMastery</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36"/>
          <p:cNvSpPr txBox="1"/>
          <p:nvPr>
            <p:ph type="title"/>
          </p:nvPr>
        </p:nvSpPr>
        <p:spPr>
          <a:xfrm>
            <a:off x="2539850" y="2393700"/>
            <a:ext cx="39720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What is VueJs?</a:t>
            </a:r>
            <a:endParaRPr sz="4700"/>
          </a:p>
        </p:txBody>
      </p:sp>
      <p:sp>
        <p:nvSpPr>
          <p:cNvPr id="2142" name="Google Shape;2142;p36"/>
          <p:cNvSpPr txBox="1"/>
          <p:nvPr>
            <p:ph idx="2" type="title"/>
          </p:nvPr>
        </p:nvSpPr>
        <p:spPr>
          <a:xfrm>
            <a:off x="298185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700"/>
              <a:t>01</a:t>
            </a:r>
            <a:endParaRPr sz="8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37"/>
          <p:cNvSpPr txBox="1"/>
          <p:nvPr>
            <p:ph type="title"/>
          </p:nvPr>
        </p:nvSpPr>
        <p:spPr>
          <a:xfrm>
            <a:off x="2167128" y="408549"/>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2148" name="Google Shape;2148;p37"/>
          <p:cNvSpPr txBox="1"/>
          <p:nvPr>
            <p:ph idx="1" type="subTitle"/>
          </p:nvPr>
        </p:nvSpPr>
        <p:spPr>
          <a:xfrm>
            <a:off x="2018025" y="1270550"/>
            <a:ext cx="5107800" cy="113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Vue is a open-source JavaScript framework for </a:t>
            </a:r>
            <a:r>
              <a:rPr lang="en" sz="1700"/>
              <a:t>building</a:t>
            </a:r>
            <a:r>
              <a:rPr lang="en" sz="1700"/>
              <a:t> user interfaces and single page applications. It is </a:t>
            </a:r>
            <a:r>
              <a:rPr lang="en" sz="1700"/>
              <a:t>designed</a:t>
            </a:r>
            <a:r>
              <a:rPr lang="en" sz="1700"/>
              <a:t> to be easy to learn and use, yet </a:t>
            </a:r>
            <a:r>
              <a:rPr lang="en" sz="1700"/>
              <a:t>powerful</a:t>
            </a:r>
            <a:r>
              <a:rPr lang="en" sz="1700"/>
              <a:t> </a:t>
            </a:r>
            <a:r>
              <a:rPr lang="en" sz="1700"/>
              <a:t>enough</a:t>
            </a:r>
            <a:r>
              <a:rPr lang="en" sz="1700"/>
              <a:t> to handle more complex applications.</a:t>
            </a:r>
            <a:endParaRPr sz="1700">
              <a:latin typeface="Barlow Semi Condensed"/>
              <a:ea typeface="Barlow Semi Condensed"/>
              <a:cs typeface="Barlow Semi Condensed"/>
              <a:sym typeface="Barlow Semi Condensed"/>
            </a:endParaRPr>
          </a:p>
        </p:txBody>
      </p:sp>
      <p:sp>
        <p:nvSpPr>
          <p:cNvPr id="2149" name="Google Shape;2149;p37"/>
          <p:cNvSpPr txBox="1"/>
          <p:nvPr>
            <p:ph idx="1" type="subTitle"/>
          </p:nvPr>
        </p:nvSpPr>
        <p:spPr>
          <a:xfrm>
            <a:off x="2018100" y="2690550"/>
            <a:ext cx="5107800" cy="151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It uses a </a:t>
            </a:r>
            <a:r>
              <a:rPr b="1" lang="en" sz="1700"/>
              <a:t>component-based</a:t>
            </a:r>
            <a:r>
              <a:rPr lang="en" sz="1700"/>
              <a:t> design architecture. This means that the user interface is broken down into small, reusable </a:t>
            </a:r>
            <a:r>
              <a:rPr lang="en" sz="1700"/>
              <a:t>components</a:t>
            </a:r>
            <a:r>
              <a:rPr lang="en" sz="1700"/>
              <a:t> that can be easily managed, modified, and reused across different part of the application.</a:t>
            </a:r>
            <a:endParaRPr sz="170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38"/>
          <p:cNvSpPr txBox="1"/>
          <p:nvPr>
            <p:ph type="title"/>
          </p:nvPr>
        </p:nvSpPr>
        <p:spPr>
          <a:xfrm>
            <a:off x="2167128" y="408549"/>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a:t>
            </a:r>
            <a:endParaRPr/>
          </a:p>
        </p:txBody>
      </p:sp>
      <p:sp>
        <p:nvSpPr>
          <p:cNvPr id="2155" name="Google Shape;2155;p38"/>
          <p:cNvSpPr txBox="1"/>
          <p:nvPr>
            <p:ph idx="1" type="subTitle"/>
          </p:nvPr>
        </p:nvSpPr>
        <p:spPr>
          <a:xfrm>
            <a:off x="1385125" y="1230025"/>
            <a:ext cx="3519300" cy="256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It was created by Evan You in 2014, and was first released to the </a:t>
            </a:r>
            <a:r>
              <a:rPr lang="en" sz="1700"/>
              <a:t>public in February 2014.</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The development of Vue.js was inspired by Evan’s experience working with AngularJS. He wanted to create a framework that was lightweight and easy to use learn, but still provide the performance required in building modern web applications.</a:t>
            </a:r>
            <a:endParaRPr sz="1700"/>
          </a:p>
        </p:txBody>
      </p:sp>
      <p:pic>
        <p:nvPicPr>
          <p:cNvPr id="2156" name="Google Shape;2156;p38"/>
          <p:cNvPicPr preferRelativeResize="0"/>
          <p:nvPr/>
        </p:nvPicPr>
        <p:blipFill>
          <a:blip r:embed="rId3">
            <a:alphaModFix/>
          </a:blip>
          <a:stretch>
            <a:fillRect/>
          </a:stretch>
        </p:blipFill>
        <p:spPr>
          <a:xfrm>
            <a:off x="5353050" y="1314500"/>
            <a:ext cx="2404401" cy="2821174"/>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39"/>
          <p:cNvSpPr txBox="1"/>
          <p:nvPr>
            <p:ph idx="4294967295" type="title"/>
          </p:nvPr>
        </p:nvSpPr>
        <p:spPr>
          <a:xfrm>
            <a:off x="95000" y="-1594850"/>
            <a:ext cx="2906700" cy="126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Vue.js perform so well?</a:t>
            </a:r>
            <a:endParaRPr/>
          </a:p>
        </p:txBody>
      </p:sp>
      <p:sp>
        <p:nvSpPr>
          <p:cNvPr id="2162" name="Google Shape;2162;p39"/>
          <p:cNvSpPr txBox="1"/>
          <p:nvPr>
            <p:ph idx="2" type="subTitle"/>
          </p:nvPr>
        </p:nvSpPr>
        <p:spPr>
          <a:xfrm>
            <a:off x="5608175" y="1964381"/>
            <a:ext cx="1701900" cy="3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Reactive Data Binding</a:t>
            </a:r>
            <a:endParaRPr/>
          </a:p>
        </p:txBody>
      </p:sp>
      <p:sp>
        <p:nvSpPr>
          <p:cNvPr id="2163" name="Google Shape;2163;p39"/>
          <p:cNvSpPr txBox="1"/>
          <p:nvPr>
            <p:ph idx="2" type="subTitle"/>
          </p:nvPr>
        </p:nvSpPr>
        <p:spPr>
          <a:xfrm>
            <a:off x="2449203" y="1587206"/>
            <a:ext cx="1701900" cy="2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Template System</a:t>
            </a:r>
            <a:endParaRPr/>
          </a:p>
        </p:txBody>
      </p:sp>
      <p:grpSp>
        <p:nvGrpSpPr>
          <p:cNvPr id="2164" name="Google Shape;2164;p39"/>
          <p:cNvGrpSpPr/>
          <p:nvPr/>
        </p:nvGrpSpPr>
        <p:grpSpPr>
          <a:xfrm>
            <a:off x="4392450" y="3707902"/>
            <a:ext cx="359241" cy="376406"/>
            <a:chOff x="-3137650" y="2067900"/>
            <a:chExt cx="291450" cy="256775"/>
          </a:xfrm>
        </p:grpSpPr>
        <p:sp>
          <p:nvSpPr>
            <p:cNvPr id="2165" name="Google Shape;2165;p39"/>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66" name="Google Shape;2166;p39"/>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67" name="Google Shape;2167;p39"/>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sp>
        <p:nvSpPr>
          <p:cNvPr id="2168" name="Google Shape;2168;p39"/>
          <p:cNvSpPr txBox="1"/>
          <p:nvPr>
            <p:ph idx="2" type="subTitle"/>
          </p:nvPr>
        </p:nvSpPr>
        <p:spPr>
          <a:xfrm>
            <a:off x="3796054" y="4129880"/>
            <a:ext cx="1551900" cy="26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 DOM</a:t>
            </a:r>
            <a:endParaRPr/>
          </a:p>
        </p:txBody>
      </p:sp>
      <p:grpSp>
        <p:nvGrpSpPr>
          <p:cNvPr id="2169" name="Google Shape;2169;p39"/>
          <p:cNvGrpSpPr/>
          <p:nvPr/>
        </p:nvGrpSpPr>
        <p:grpSpPr>
          <a:xfrm>
            <a:off x="6262989" y="1583898"/>
            <a:ext cx="359269" cy="376403"/>
            <a:chOff x="2100300" y="3804850"/>
            <a:chExt cx="444475" cy="483125"/>
          </a:xfrm>
        </p:grpSpPr>
        <p:sp>
          <p:nvSpPr>
            <p:cNvPr id="2170" name="Google Shape;2170;p39"/>
            <p:cNvSpPr/>
            <p:nvPr/>
          </p:nvSpPr>
          <p:spPr>
            <a:xfrm>
              <a:off x="2100300" y="3804850"/>
              <a:ext cx="444475" cy="483125"/>
            </a:xfrm>
            <a:custGeom>
              <a:rect b="b" l="l" r="r" t="t"/>
              <a:pathLst>
                <a:path extrusionOk="0" h="19325" w="17779">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71" name="Google Shape;2171;p39"/>
            <p:cNvSpPr/>
            <p:nvPr/>
          </p:nvSpPr>
          <p:spPr>
            <a:xfrm>
              <a:off x="2280775" y="4003900"/>
              <a:ext cx="88275" cy="85025"/>
            </a:xfrm>
            <a:custGeom>
              <a:rect b="b" l="l" r="r" t="t"/>
              <a:pathLst>
                <a:path extrusionOk="0" h="3401" w="3531">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172" name="Google Shape;2172;p39"/>
          <p:cNvSpPr/>
          <p:nvPr/>
        </p:nvSpPr>
        <p:spPr>
          <a:xfrm>
            <a:off x="3103145" y="1152012"/>
            <a:ext cx="393938" cy="434395"/>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3" name="Google Shape;2173;p39"/>
          <p:cNvGrpSpPr/>
          <p:nvPr/>
        </p:nvGrpSpPr>
        <p:grpSpPr>
          <a:xfrm>
            <a:off x="1699425" y="298362"/>
            <a:ext cx="5610657" cy="4546773"/>
            <a:chOff x="3161916" y="2170682"/>
            <a:chExt cx="458871" cy="404737"/>
          </a:xfrm>
        </p:grpSpPr>
        <p:sp>
          <p:nvSpPr>
            <p:cNvPr id="2174" name="Google Shape;2174;p39"/>
            <p:cNvSpPr/>
            <p:nvPr/>
          </p:nvSpPr>
          <p:spPr>
            <a:xfrm>
              <a:off x="3161916" y="2170682"/>
              <a:ext cx="274437" cy="290169"/>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9"/>
            <p:cNvSpPr/>
            <p:nvPr/>
          </p:nvSpPr>
          <p:spPr>
            <a:xfrm>
              <a:off x="3420326" y="2170922"/>
              <a:ext cx="200461" cy="302934"/>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9"/>
            <p:cNvSpPr/>
            <p:nvPr/>
          </p:nvSpPr>
          <p:spPr>
            <a:xfrm>
              <a:off x="3233645" y="2417594"/>
              <a:ext cx="344393" cy="157825"/>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7" name="Google Shape;2177;p39"/>
          <p:cNvSpPr txBox="1"/>
          <p:nvPr/>
        </p:nvSpPr>
        <p:spPr>
          <a:xfrm>
            <a:off x="3958075" y="1955988"/>
            <a:ext cx="15519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2"/>
                </a:solidFill>
                <a:latin typeface="Barlow Semi Condensed"/>
                <a:ea typeface="Barlow Semi Condensed"/>
                <a:cs typeface="Barlow Semi Condensed"/>
                <a:sym typeface="Barlow Semi Condensed"/>
              </a:rPr>
              <a:t>How does Vue.js performance so well?</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40"/>
          <p:cNvSpPr txBox="1"/>
          <p:nvPr>
            <p:ph idx="2" type="subTitle"/>
          </p:nvPr>
        </p:nvSpPr>
        <p:spPr>
          <a:xfrm>
            <a:off x="1103037" y="1195663"/>
            <a:ext cx="23064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Template System</a:t>
            </a:r>
            <a:endParaRPr/>
          </a:p>
        </p:txBody>
      </p:sp>
      <p:sp>
        <p:nvSpPr>
          <p:cNvPr id="2183" name="Google Shape;2183;p40"/>
          <p:cNvSpPr/>
          <p:nvPr/>
        </p:nvSpPr>
        <p:spPr>
          <a:xfrm>
            <a:off x="1989305" y="618572"/>
            <a:ext cx="533887" cy="576012"/>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0"/>
          <p:cNvSpPr txBox="1"/>
          <p:nvPr/>
        </p:nvSpPr>
        <p:spPr>
          <a:xfrm>
            <a:off x="1959850" y="1360925"/>
            <a:ext cx="592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6"/>
                </a:solidFill>
              </a:rPr>
              <a:t>….</a:t>
            </a:r>
            <a:endParaRPr b="1" sz="2300">
              <a:solidFill>
                <a:schemeClr val="accent6"/>
              </a:solidFill>
            </a:endParaRPr>
          </a:p>
        </p:txBody>
      </p:sp>
      <p:sp>
        <p:nvSpPr>
          <p:cNvPr id="2185" name="Google Shape;2185;p40"/>
          <p:cNvSpPr txBox="1"/>
          <p:nvPr>
            <p:ph idx="1" type="subTitle"/>
          </p:nvPr>
        </p:nvSpPr>
        <p:spPr>
          <a:xfrm>
            <a:off x="1365125" y="1899725"/>
            <a:ext cx="6422400" cy="10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In Vue.js, the template system is a way of defining the structure and content of the user interface. it’s designed to be intuitive and easy to use, with a syntax that is similar to HTML, which makes it accessible to developers of all skill levels.</a:t>
            </a:r>
            <a:endParaRPr sz="1700">
              <a:solidFill>
                <a:schemeClr val="dk2"/>
              </a:solidFill>
              <a:latin typeface="Barlow Semi Condensed"/>
              <a:ea typeface="Barlow Semi Condensed"/>
              <a:cs typeface="Barlow Semi Condensed"/>
              <a:sym typeface="Barlow Semi Condensed"/>
            </a:endParaRPr>
          </a:p>
        </p:txBody>
      </p:sp>
      <p:sp>
        <p:nvSpPr>
          <p:cNvPr id="2186" name="Google Shape;2186;p40"/>
          <p:cNvSpPr txBox="1"/>
          <p:nvPr>
            <p:ph idx="1" type="subTitle"/>
          </p:nvPr>
        </p:nvSpPr>
        <p:spPr>
          <a:xfrm>
            <a:off x="1365125" y="3354675"/>
            <a:ext cx="6422400" cy="10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The template systems is also an important part of Vue.js, because it allows developers to declaratively define the UI, which means that the UI is defined in terms of the data and state of the application, rather than in term of imperative instructions for updating the DOM.</a:t>
            </a:r>
            <a:endParaRPr sz="17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41"/>
          <p:cNvSpPr txBox="1"/>
          <p:nvPr>
            <p:ph idx="2" type="subTitle"/>
          </p:nvPr>
        </p:nvSpPr>
        <p:spPr>
          <a:xfrm>
            <a:off x="1086962" y="1143738"/>
            <a:ext cx="23064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Reactive Data Binding</a:t>
            </a:r>
            <a:endParaRPr/>
          </a:p>
        </p:txBody>
      </p:sp>
      <p:sp>
        <p:nvSpPr>
          <p:cNvPr id="2192" name="Google Shape;2192;p41"/>
          <p:cNvSpPr txBox="1"/>
          <p:nvPr/>
        </p:nvSpPr>
        <p:spPr>
          <a:xfrm>
            <a:off x="1943750" y="1360925"/>
            <a:ext cx="592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6"/>
                </a:solidFill>
              </a:rPr>
              <a:t>….</a:t>
            </a:r>
            <a:endParaRPr b="1" sz="2300">
              <a:solidFill>
                <a:schemeClr val="accent6"/>
              </a:solidFill>
            </a:endParaRPr>
          </a:p>
        </p:txBody>
      </p:sp>
      <p:grpSp>
        <p:nvGrpSpPr>
          <p:cNvPr id="2193" name="Google Shape;2193;p41"/>
          <p:cNvGrpSpPr/>
          <p:nvPr/>
        </p:nvGrpSpPr>
        <p:grpSpPr>
          <a:xfrm>
            <a:off x="1951705" y="567780"/>
            <a:ext cx="576884" cy="575982"/>
            <a:chOff x="2100300" y="3804850"/>
            <a:chExt cx="444475" cy="483125"/>
          </a:xfrm>
        </p:grpSpPr>
        <p:sp>
          <p:nvSpPr>
            <p:cNvPr id="2194" name="Google Shape;2194;p41"/>
            <p:cNvSpPr/>
            <p:nvPr/>
          </p:nvSpPr>
          <p:spPr>
            <a:xfrm>
              <a:off x="2100300" y="3804850"/>
              <a:ext cx="444475" cy="483125"/>
            </a:xfrm>
            <a:custGeom>
              <a:rect b="b" l="l" r="r" t="t"/>
              <a:pathLst>
                <a:path extrusionOk="0" h="19325" w="17779">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5" name="Google Shape;2195;p41"/>
            <p:cNvSpPr/>
            <p:nvPr/>
          </p:nvSpPr>
          <p:spPr>
            <a:xfrm>
              <a:off x="2280775" y="4003900"/>
              <a:ext cx="88275" cy="85025"/>
            </a:xfrm>
            <a:custGeom>
              <a:rect b="b" l="l" r="r" t="t"/>
              <a:pathLst>
                <a:path extrusionOk="0" h="3401" w="3531">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196" name="Google Shape;2196;p41"/>
          <p:cNvSpPr txBox="1"/>
          <p:nvPr>
            <p:ph idx="1" type="subTitle"/>
          </p:nvPr>
        </p:nvSpPr>
        <p:spPr>
          <a:xfrm>
            <a:off x="1086950" y="1899725"/>
            <a:ext cx="3857700" cy="178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Reactive data binding is </a:t>
            </a:r>
            <a:r>
              <a:rPr lang="en" sz="1700">
                <a:solidFill>
                  <a:schemeClr val="dk2"/>
                </a:solidFill>
              </a:rPr>
              <a:t>another important feature of Vue.js that can improve performance. This allows Vue.js to track changes in data and update the UI automatically, eliminating for manual DOM manipulation and reducing the complexity of the code.</a:t>
            </a:r>
            <a:endParaRPr sz="1700">
              <a:solidFill>
                <a:schemeClr val="dk2"/>
              </a:solidFill>
              <a:latin typeface="Barlow Semi Condensed"/>
              <a:ea typeface="Barlow Semi Condensed"/>
              <a:cs typeface="Barlow Semi Condensed"/>
              <a:sym typeface="Barlow Semi Condensed"/>
            </a:endParaRPr>
          </a:p>
        </p:txBody>
      </p:sp>
      <p:grpSp>
        <p:nvGrpSpPr>
          <p:cNvPr id="2197" name="Google Shape;2197;p41"/>
          <p:cNvGrpSpPr/>
          <p:nvPr/>
        </p:nvGrpSpPr>
        <p:grpSpPr>
          <a:xfrm>
            <a:off x="5326286" y="1603317"/>
            <a:ext cx="3142617" cy="2967131"/>
            <a:chOff x="1171725" y="542675"/>
            <a:chExt cx="5016950" cy="4578200"/>
          </a:xfrm>
        </p:grpSpPr>
        <p:sp>
          <p:nvSpPr>
            <p:cNvPr id="2198" name="Google Shape;2198;p41"/>
            <p:cNvSpPr/>
            <p:nvPr/>
          </p:nvSpPr>
          <p:spPr>
            <a:xfrm>
              <a:off x="1171725" y="542775"/>
              <a:ext cx="5016950" cy="4577925"/>
            </a:xfrm>
            <a:custGeom>
              <a:rect b="b" l="l" r="r" t="t"/>
              <a:pathLst>
                <a:path extrusionOk="0" h="183117" w="200678">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1"/>
            <p:cNvSpPr/>
            <p:nvPr/>
          </p:nvSpPr>
          <p:spPr>
            <a:xfrm>
              <a:off x="1388700" y="542675"/>
              <a:ext cx="4672200" cy="4578200"/>
            </a:xfrm>
            <a:custGeom>
              <a:rect b="b" l="l" r="r" t="t"/>
              <a:pathLst>
                <a:path extrusionOk="0" h="183128" w="186888">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1"/>
            <p:cNvSpPr/>
            <p:nvPr/>
          </p:nvSpPr>
          <p:spPr>
            <a:xfrm>
              <a:off x="1698100" y="4799425"/>
              <a:ext cx="3900725" cy="255575"/>
            </a:xfrm>
            <a:custGeom>
              <a:rect b="b" l="l" r="r" t="t"/>
              <a:pathLst>
                <a:path extrusionOk="0" h="10223" w="156029">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1"/>
            <p:cNvSpPr/>
            <p:nvPr/>
          </p:nvSpPr>
          <p:spPr>
            <a:xfrm>
              <a:off x="2634300" y="1148600"/>
              <a:ext cx="3007925" cy="1915850"/>
            </a:xfrm>
            <a:custGeom>
              <a:rect b="b" l="l" r="r" t="t"/>
              <a:pathLst>
                <a:path extrusionOk="0" h="76634" w="120317">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1"/>
            <p:cNvSpPr/>
            <p:nvPr/>
          </p:nvSpPr>
          <p:spPr>
            <a:xfrm>
              <a:off x="4008475" y="962975"/>
              <a:ext cx="286100" cy="383350"/>
            </a:xfrm>
            <a:custGeom>
              <a:rect b="b" l="l" r="r" t="t"/>
              <a:pathLst>
                <a:path extrusionOk="0" h="15334" w="11444">
                  <a:moveTo>
                    <a:pt x="0" y="0"/>
                  </a:moveTo>
                  <a:lnTo>
                    <a:pt x="7683" y="15333"/>
                  </a:lnTo>
                  <a:lnTo>
                    <a:pt x="114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1"/>
            <p:cNvSpPr/>
            <p:nvPr/>
          </p:nvSpPr>
          <p:spPr>
            <a:xfrm>
              <a:off x="4002850" y="957350"/>
              <a:ext cx="297350" cy="394000"/>
            </a:xfrm>
            <a:custGeom>
              <a:rect b="b" l="l" r="r" t="t"/>
              <a:pathLst>
                <a:path extrusionOk="0" h="15760" w="11894">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1"/>
            <p:cNvSpPr/>
            <p:nvPr/>
          </p:nvSpPr>
          <p:spPr>
            <a:xfrm>
              <a:off x="4039000" y="977425"/>
              <a:ext cx="182450" cy="368900"/>
            </a:xfrm>
            <a:custGeom>
              <a:rect b="b" l="l" r="r" t="t"/>
              <a:pathLst>
                <a:path extrusionOk="0" h="14756" w="7298">
                  <a:moveTo>
                    <a:pt x="1" y="1"/>
                  </a:moveTo>
                  <a:lnTo>
                    <a:pt x="6462" y="14755"/>
                  </a:lnTo>
                  <a:lnTo>
                    <a:pt x="7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1"/>
            <p:cNvSpPr/>
            <p:nvPr/>
          </p:nvSpPr>
          <p:spPr>
            <a:xfrm>
              <a:off x="4033375" y="971800"/>
              <a:ext cx="192900" cy="379550"/>
            </a:xfrm>
            <a:custGeom>
              <a:rect b="b" l="l" r="r" t="t"/>
              <a:pathLst>
                <a:path extrusionOk="0" h="15182" w="7716">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1"/>
            <p:cNvSpPr/>
            <p:nvPr/>
          </p:nvSpPr>
          <p:spPr>
            <a:xfrm>
              <a:off x="3998825" y="948500"/>
              <a:ext cx="201725" cy="397825"/>
            </a:xfrm>
            <a:custGeom>
              <a:rect b="b" l="l" r="r" t="t"/>
              <a:pathLst>
                <a:path extrusionOk="0" h="15913" w="8069">
                  <a:moveTo>
                    <a:pt x="0" y="1"/>
                  </a:moveTo>
                  <a:lnTo>
                    <a:pt x="8069" y="15912"/>
                  </a:lnTo>
                  <a:lnTo>
                    <a:pt x="7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1"/>
            <p:cNvSpPr/>
            <p:nvPr/>
          </p:nvSpPr>
          <p:spPr>
            <a:xfrm>
              <a:off x="3993200" y="943675"/>
              <a:ext cx="212175" cy="407675"/>
            </a:xfrm>
            <a:custGeom>
              <a:rect b="b" l="l" r="r" t="t"/>
              <a:pathLst>
                <a:path extrusionOk="0" h="16307" w="8487">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1"/>
            <p:cNvSpPr/>
            <p:nvPr/>
          </p:nvSpPr>
          <p:spPr>
            <a:xfrm>
              <a:off x="3567275" y="876975"/>
              <a:ext cx="633275" cy="469350"/>
            </a:xfrm>
            <a:custGeom>
              <a:rect b="b" l="l" r="r" t="t"/>
              <a:pathLst>
                <a:path extrusionOk="0" h="18774" w="25331">
                  <a:moveTo>
                    <a:pt x="1" y="1"/>
                  </a:moveTo>
                  <a:lnTo>
                    <a:pt x="4630" y="18773"/>
                  </a:lnTo>
                  <a:lnTo>
                    <a:pt x="25331" y="18773"/>
                  </a:lnTo>
                  <a:lnTo>
                    <a:pt x="22052" y="2155"/>
                  </a:lnTo>
                  <a:lnTo>
                    <a:pt x="11734" y="2155"/>
                  </a:lnTo>
                  <a:lnTo>
                    <a:pt x="98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1"/>
            <p:cNvSpPr/>
            <p:nvPr/>
          </p:nvSpPr>
          <p:spPr>
            <a:xfrm>
              <a:off x="3561650" y="872175"/>
              <a:ext cx="643725" cy="478975"/>
            </a:xfrm>
            <a:custGeom>
              <a:rect b="b" l="l" r="r" t="t"/>
              <a:pathLst>
                <a:path extrusionOk="0" h="19159" w="25749">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1"/>
            <p:cNvSpPr/>
            <p:nvPr/>
          </p:nvSpPr>
          <p:spPr>
            <a:xfrm>
              <a:off x="4486625" y="1409775"/>
              <a:ext cx="694325" cy="411475"/>
            </a:xfrm>
            <a:custGeom>
              <a:rect b="b" l="l" r="r" t="t"/>
              <a:pathLst>
                <a:path extrusionOk="0" h="16459" w="27773">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1"/>
            <p:cNvSpPr/>
            <p:nvPr/>
          </p:nvSpPr>
          <p:spPr>
            <a:xfrm>
              <a:off x="4481000" y="1404950"/>
              <a:ext cx="704775" cy="421125"/>
            </a:xfrm>
            <a:custGeom>
              <a:rect b="b" l="l" r="r" t="t"/>
              <a:pathLst>
                <a:path extrusionOk="0" h="16845" w="28191">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1"/>
            <p:cNvSpPr/>
            <p:nvPr/>
          </p:nvSpPr>
          <p:spPr>
            <a:xfrm>
              <a:off x="4486625" y="1487725"/>
              <a:ext cx="694325" cy="149500"/>
            </a:xfrm>
            <a:custGeom>
              <a:rect b="b" l="l" r="r" t="t"/>
              <a:pathLst>
                <a:path extrusionOk="0" h="5980" w="27773">
                  <a:moveTo>
                    <a:pt x="0" y="1"/>
                  </a:moveTo>
                  <a:lnTo>
                    <a:pt x="0" y="5980"/>
                  </a:lnTo>
                  <a:lnTo>
                    <a:pt x="27773" y="5980"/>
                  </a:lnTo>
                  <a:lnTo>
                    <a:pt x="27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1"/>
            <p:cNvSpPr/>
            <p:nvPr/>
          </p:nvSpPr>
          <p:spPr>
            <a:xfrm>
              <a:off x="4481000" y="1482900"/>
              <a:ext cx="704775" cy="159150"/>
            </a:xfrm>
            <a:custGeom>
              <a:rect b="b" l="l" r="r" t="t"/>
              <a:pathLst>
                <a:path extrusionOk="0" h="6366" w="28191">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1"/>
            <p:cNvSpPr/>
            <p:nvPr/>
          </p:nvSpPr>
          <p:spPr>
            <a:xfrm>
              <a:off x="4976025" y="1726400"/>
              <a:ext cx="57875" cy="57900"/>
            </a:xfrm>
            <a:custGeom>
              <a:rect b="b" l="l" r="r" t="t"/>
              <a:pathLst>
                <a:path extrusionOk="0" h="2316" w="2315">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1"/>
            <p:cNvSpPr/>
            <p:nvPr/>
          </p:nvSpPr>
          <p:spPr>
            <a:xfrm>
              <a:off x="4970375" y="1720775"/>
              <a:ext cx="69150" cy="69150"/>
            </a:xfrm>
            <a:custGeom>
              <a:rect b="b" l="l" r="r" t="t"/>
              <a:pathLst>
                <a:path extrusionOk="0" h="2766" w="2766">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1"/>
            <p:cNvSpPr/>
            <p:nvPr/>
          </p:nvSpPr>
          <p:spPr>
            <a:xfrm>
              <a:off x="5056375" y="1726400"/>
              <a:ext cx="58675" cy="57900"/>
            </a:xfrm>
            <a:custGeom>
              <a:rect b="b" l="l" r="r" t="t"/>
              <a:pathLst>
                <a:path extrusionOk="0" h="2316" w="2347">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1"/>
            <p:cNvSpPr/>
            <p:nvPr/>
          </p:nvSpPr>
          <p:spPr>
            <a:xfrm>
              <a:off x="5051550" y="1720775"/>
              <a:ext cx="68325" cy="69150"/>
            </a:xfrm>
            <a:custGeom>
              <a:rect b="b" l="l" r="r" t="t"/>
              <a:pathLst>
                <a:path extrusionOk="0" h="2766" w="2733">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1"/>
            <p:cNvSpPr/>
            <p:nvPr/>
          </p:nvSpPr>
          <p:spPr>
            <a:xfrm>
              <a:off x="2203550" y="1434700"/>
              <a:ext cx="830975" cy="432350"/>
            </a:xfrm>
            <a:custGeom>
              <a:rect b="b" l="l" r="r" t="t"/>
              <a:pathLst>
                <a:path extrusionOk="0" h="17294" w="33239">
                  <a:moveTo>
                    <a:pt x="1" y="0"/>
                  </a:moveTo>
                  <a:lnTo>
                    <a:pt x="1" y="17294"/>
                  </a:lnTo>
                  <a:lnTo>
                    <a:pt x="33238" y="17294"/>
                  </a:lnTo>
                  <a:lnTo>
                    <a:pt x="33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1"/>
            <p:cNvSpPr/>
            <p:nvPr/>
          </p:nvSpPr>
          <p:spPr>
            <a:xfrm>
              <a:off x="2198750" y="1429075"/>
              <a:ext cx="841400" cy="443600"/>
            </a:xfrm>
            <a:custGeom>
              <a:rect b="b" l="l" r="r" t="t"/>
              <a:pathLst>
                <a:path extrusionOk="0" h="17744" w="33656">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1"/>
            <p:cNvSpPr/>
            <p:nvPr/>
          </p:nvSpPr>
          <p:spPr>
            <a:xfrm>
              <a:off x="2203550" y="1434700"/>
              <a:ext cx="830975" cy="76350"/>
            </a:xfrm>
            <a:custGeom>
              <a:rect b="b" l="l" r="r" t="t"/>
              <a:pathLst>
                <a:path extrusionOk="0" h="3054" w="33239">
                  <a:moveTo>
                    <a:pt x="1" y="0"/>
                  </a:moveTo>
                  <a:lnTo>
                    <a:pt x="1" y="3054"/>
                  </a:lnTo>
                  <a:lnTo>
                    <a:pt x="33238" y="3054"/>
                  </a:lnTo>
                  <a:lnTo>
                    <a:pt x="33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1"/>
            <p:cNvSpPr/>
            <p:nvPr/>
          </p:nvSpPr>
          <p:spPr>
            <a:xfrm>
              <a:off x="2198750" y="1429075"/>
              <a:ext cx="841400" cy="87600"/>
            </a:xfrm>
            <a:custGeom>
              <a:rect b="b" l="l" r="r" t="t"/>
              <a:pathLst>
                <a:path extrusionOk="0" h="3504" w="33656">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1"/>
            <p:cNvSpPr/>
            <p:nvPr/>
          </p:nvSpPr>
          <p:spPr>
            <a:xfrm>
              <a:off x="2328925" y="1603450"/>
              <a:ext cx="580225" cy="123775"/>
            </a:xfrm>
            <a:custGeom>
              <a:rect b="b" l="l" r="r" t="t"/>
              <a:pathLst>
                <a:path extrusionOk="0" h="4951" w="23209">
                  <a:moveTo>
                    <a:pt x="0" y="1"/>
                  </a:moveTo>
                  <a:lnTo>
                    <a:pt x="0" y="4951"/>
                  </a:lnTo>
                  <a:lnTo>
                    <a:pt x="23209" y="4951"/>
                  </a:lnTo>
                  <a:lnTo>
                    <a:pt x="23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1"/>
            <p:cNvSpPr/>
            <p:nvPr/>
          </p:nvSpPr>
          <p:spPr>
            <a:xfrm>
              <a:off x="2323300" y="1597825"/>
              <a:ext cx="591475" cy="135025"/>
            </a:xfrm>
            <a:custGeom>
              <a:rect b="b" l="l" r="r" t="t"/>
              <a:pathLst>
                <a:path extrusionOk="0" h="5401" w="23659">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1"/>
            <p:cNvSpPr/>
            <p:nvPr/>
          </p:nvSpPr>
          <p:spPr>
            <a:xfrm>
              <a:off x="2357050" y="1644425"/>
              <a:ext cx="45825" cy="46650"/>
            </a:xfrm>
            <a:custGeom>
              <a:rect b="b" l="l" r="r" t="t"/>
              <a:pathLst>
                <a:path extrusionOk="0" h="1866" w="1833">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1"/>
            <p:cNvSpPr/>
            <p:nvPr/>
          </p:nvSpPr>
          <p:spPr>
            <a:xfrm>
              <a:off x="2417325" y="1644425"/>
              <a:ext cx="45025" cy="46650"/>
            </a:xfrm>
            <a:custGeom>
              <a:rect b="b" l="l" r="r" t="t"/>
              <a:pathLst>
                <a:path extrusionOk="0" h="1866" w="1801">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1"/>
            <p:cNvSpPr/>
            <p:nvPr/>
          </p:nvSpPr>
          <p:spPr>
            <a:xfrm>
              <a:off x="2476775" y="1644425"/>
              <a:ext cx="45050" cy="46650"/>
            </a:xfrm>
            <a:custGeom>
              <a:rect b="b" l="l" r="r" t="t"/>
              <a:pathLst>
                <a:path extrusionOk="0" h="1866" w="1802">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1"/>
            <p:cNvSpPr/>
            <p:nvPr/>
          </p:nvSpPr>
          <p:spPr>
            <a:xfrm>
              <a:off x="2537050" y="1644425"/>
              <a:ext cx="45025" cy="46650"/>
            </a:xfrm>
            <a:custGeom>
              <a:rect b="b" l="l" r="r" t="t"/>
              <a:pathLst>
                <a:path extrusionOk="0" h="1866" w="1801">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1"/>
            <p:cNvSpPr/>
            <p:nvPr/>
          </p:nvSpPr>
          <p:spPr>
            <a:xfrm>
              <a:off x="2596525" y="1644425"/>
              <a:ext cx="45025" cy="46650"/>
            </a:xfrm>
            <a:custGeom>
              <a:rect b="b" l="l" r="r" t="t"/>
              <a:pathLst>
                <a:path extrusionOk="0" h="1866" w="1801">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1"/>
            <p:cNvSpPr/>
            <p:nvPr/>
          </p:nvSpPr>
          <p:spPr>
            <a:xfrm>
              <a:off x="2656000" y="1644425"/>
              <a:ext cx="45825" cy="46650"/>
            </a:xfrm>
            <a:custGeom>
              <a:rect b="b" l="l" r="r" t="t"/>
              <a:pathLst>
                <a:path extrusionOk="0" h="1866" w="1833">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1"/>
            <p:cNvSpPr/>
            <p:nvPr/>
          </p:nvSpPr>
          <p:spPr>
            <a:xfrm>
              <a:off x="2716275" y="1644425"/>
              <a:ext cx="45025" cy="46650"/>
            </a:xfrm>
            <a:custGeom>
              <a:rect b="b" l="l" r="r" t="t"/>
              <a:pathLst>
                <a:path extrusionOk="0" h="1866" w="1801">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1"/>
            <p:cNvSpPr/>
            <p:nvPr/>
          </p:nvSpPr>
          <p:spPr>
            <a:xfrm>
              <a:off x="2775725" y="1644425"/>
              <a:ext cx="45025" cy="46650"/>
            </a:xfrm>
            <a:custGeom>
              <a:rect b="b" l="l" r="r" t="t"/>
              <a:pathLst>
                <a:path extrusionOk="0" h="1866" w="1801">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1"/>
            <p:cNvSpPr/>
            <p:nvPr/>
          </p:nvSpPr>
          <p:spPr>
            <a:xfrm>
              <a:off x="2836000" y="1644425"/>
              <a:ext cx="45025" cy="46650"/>
            </a:xfrm>
            <a:custGeom>
              <a:rect b="b" l="l" r="r" t="t"/>
              <a:pathLst>
                <a:path extrusionOk="0" h="1866" w="1801">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1"/>
            <p:cNvSpPr/>
            <p:nvPr/>
          </p:nvSpPr>
          <p:spPr>
            <a:xfrm>
              <a:off x="3166275" y="1069850"/>
              <a:ext cx="190500" cy="167175"/>
            </a:xfrm>
            <a:custGeom>
              <a:rect b="b" l="l" r="r" t="t"/>
              <a:pathLst>
                <a:path extrusionOk="0" h="6687" w="7620">
                  <a:moveTo>
                    <a:pt x="1" y="1"/>
                  </a:moveTo>
                  <a:lnTo>
                    <a:pt x="1" y="6687"/>
                  </a:lnTo>
                  <a:lnTo>
                    <a:pt x="7619" y="334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1"/>
            <p:cNvSpPr/>
            <p:nvPr/>
          </p:nvSpPr>
          <p:spPr>
            <a:xfrm>
              <a:off x="5470225" y="2407075"/>
              <a:ext cx="341575" cy="341550"/>
            </a:xfrm>
            <a:custGeom>
              <a:rect b="b" l="l" r="r" t="t"/>
              <a:pathLst>
                <a:path extrusionOk="0" h="13662" w="13663">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1"/>
            <p:cNvSpPr/>
            <p:nvPr/>
          </p:nvSpPr>
          <p:spPr>
            <a:xfrm>
              <a:off x="5464600" y="2401425"/>
              <a:ext cx="352025" cy="352025"/>
            </a:xfrm>
            <a:custGeom>
              <a:rect b="b" l="l" r="r" t="t"/>
              <a:pathLst>
                <a:path extrusionOk="0" h="14081" w="14081">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1"/>
            <p:cNvSpPr/>
            <p:nvPr/>
          </p:nvSpPr>
          <p:spPr>
            <a:xfrm>
              <a:off x="5514425" y="2451250"/>
              <a:ext cx="253175" cy="253175"/>
            </a:xfrm>
            <a:custGeom>
              <a:rect b="b" l="l" r="r" t="t"/>
              <a:pathLst>
                <a:path extrusionOk="0" h="10127" w="10127">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1"/>
            <p:cNvSpPr/>
            <p:nvPr/>
          </p:nvSpPr>
          <p:spPr>
            <a:xfrm>
              <a:off x="5508800" y="2445625"/>
              <a:ext cx="264425" cy="264425"/>
            </a:xfrm>
            <a:custGeom>
              <a:rect b="b" l="l" r="r" t="t"/>
              <a:pathLst>
                <a:path extrusionOk="0" h="10577" w="10577">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1"/>
            <p:cNvSpPr/>
            <p:nvPr/>
          </p:nvSpPr>
          <p:spPr>
            <a:xfrm>
              <a:off x="5589175" y="2480200"/>
              <a:ext cx="103675" cy="189475"/>
            </a:xfrm>
            <a:custGeom>
              <a:rect b="b" l="l" r="r" t="t"/>
              <a:pathLst>
                <a:path extrusionOk="0" h="7579" w="4147">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1"/>
            <p:cNvSpPr/>
            <p:nvPr/>
          </p:nvSpPr>
          <p:spPr>
            <a:xfrm>
              <a:off x="5470225" y="2280900"/>
              <a:ext cx="341575" cy="340750"/>
            </a:xfrm>
            <a:custGeom>
              <a:rect b="b" l="l" r="r" t="t"/>
              <a:pathLst>
                <a:path extrusionOk="0" h="13630" w="13663">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1"/>
            <p:cNvSpPr/>
            <p:nvPr/>
          </p:nvSpPr>
          <p:spPr>
            <a:xfrm>
              <a:off x="5464600" y="2275275"/>
              <a:ext cx="352025" cy="352000"/>
            </a:xfrm>
            <a:custGeom>
              <a:rect b="b" l="l" r="r" t="t"/>
              <a:pathLst>
                <a:path extrusionOk="0" h="14080" w="14081">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1"/>
            <p:cNvSpPr/>
            <p:nvPr/>
          </p:nvSpPr>
          <p:spPr>
            <a:xfrm>
              <a:off x="5514425" y="2324300"/>
              <a:ext cx="253175" cy="253950"/>
            </a:xfrm>
            <a:custGeom>
              <a:rect b="b" l="l" r="r" t="t"/>
              <a:pathLst>
                <a:path extrusionOk="0" h="10158" w="10127">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1"/>
            <p:cNvSpPr/>
            <p:nvPr/>
          </p:nvSpPr>
          <p:spPr>
            <a:xfrm>
              <a:off x="5508800" y="2319475"/>
              <a:ext cx="264425" cy="263600"/>
            </a:xfrm>
            <a:custGeom>
              <a:rect b="b" l="l" r="r" t="t"/>
              <a:pathLst>
                <a:path extrusionOk="0" h="10544" w="10577">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1"/>
            <p:cNvSpPr/>
            <p:nvPr/>
          </p:nvSpPr>
          <p:spPr>
            <a:xfrm>
              <a:off x="5589175" y="2354025"/>
              <a:ext cx="103675" cy="189275"/>
            </a:xfrm>
            <a:custGeom>
              <a:rect b="b" l="l" r="r" t="t"/>
              <a:pathLst>
                <a:path extrusionOk="0" h="7571" w="4147">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1"/>
            <p:cNvSpPr/>
            <p:nvPr/>
          </p:nvSpPr>
          <p:spPr>
            <a:xfrm>
              <a:off x="5470225" y="2054275"/>
              <a:ext cx="341575" cy="341550"/>
            </a:xfrm>
            <a:custGeom>
              <a:rect b="b" l="l" r="r" t="t"/>
              <a:pathLst>
                <a:path extrusionOk="0" h="13662" w="13663">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1"/>
            <p:cNvSpPr/>
            <p:nvPr/>
          </p:nvSpPr>
          <p:spPr>
            <a:xfrm>
              <a:off x="5464600" y="2049450"/>
              <a:ext cx="352025" cy="351200"/>
            </a:xfrm>
            <a:custGeom>
              <a:rect b="b" l="l" r="r" t="t"/>
              <a:pathLst>
                <a:path extrusionOk="0" h="14048" w="14081">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1"/>
            <p:cNvSpPr/>
            <p:nvPr/>
          </p:nvSpPr>
          <p:spPr>
            <a:xfrm>
              <a:off x="5514425" y="2098475"/>
              <a:ext cx="253175" cy="253175"/>
            </a:xfrm>
            <a:custGeom>
              <a:rect b="b" l="l" r="r" t="t"/>
              <a:pathLst>
                <a:path extrusionOk="0" h="10127" w="10127">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1"/>
            <p:cNvSpPr/>
            <p:nvPr/>
          </p:nvSpPr>
          <p:spPr>
            <a:xfrm>
              <a:off x="5508800" y="2092850"/>
              <a:ext cx="264425" cy="264425"/>
            </a:xfrm>
            <a:custGeom>
              <a:rect b="b" l="l" r="r" t="t"/>
              <a:pathLst>
                <a:path extrusionOk="0" h="10577" w="10577">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1"/>
            <p:cNvSpPr/>
            <p:nvPr/>
          </p:nvSpPr>
          <p:spPr>
            <a:xfrm>
              <a:off x="5589175" y="2127400"/>
              <a:ext cx="103675" cy="189475"/>
            </a:xfrm>
            <a:custGeom>
              <a:rect b="b" l="l" r="r" t="t"/>
              <a:pathLst>
                <a:path extrusionOk="0" h="7579" w="4147">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1"/>
            <p:cNvSpPr/>
            <p:nvPr/>
          </p:nvSpPr>
          <p:spPr>
            <a:xfrm>
              <a:off x="5070850" y="2818525"/>
              <a:ext cx="197700" cy="144500"/>
            </a:xfrm>
            <a:custGeom>
              <a:rect b="b" l="l" r="r" t="t"/>
              <a:pathLst>
                <a:path extrusionOk="0" h="5780" w="7908">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1"/>
            <p:cNvSpPr/>
            <p:nvPr/>
          </p:nvSpPr>
          <p:spPr>
            <a:xfrm>
              <a:off x="5063600" y="2813700"/>
              <a:ext cx="210575" cy="154300"/>
            </a:xfrm>
            <a:custGeom>
              <a:rect b="b" l="l" r="r" t="t"/>
              <a:pathLst>
                <a:path extrusionOk="0" h="6172" w="8423">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1"/>
            <p:cNvSpPr/>
            <p:nvPr/>
          </p:nvSpPr>
          <p:spPr>
            <a:xfrm>
              <a:off x="5134325" y="3466225"/>
              <a:ext cx="366475" cy="166375"/>
            </a:xfrm>
            <a:custGeom>
              <a:rect b="b" l="l" r="r" t="t"/>
              <a:pathLst>
                <a:path extrusionOk="0" h="6655" w="14659">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1"/>
            <p:cNvSpPr/>
            <p:nvPr/>
          </p:nvSpPr>
          <p:spPr>
            <a:xfrm>
              <a:off x="5128700" y="3457375"/>
              <a:ext cx="387375" cy="180850"/>
            </a:xfrm>
            <a:custGeom>
              <a:rect b="b" l="l" r="r" t="t"/>
              <a:pathLst>
                <a:path extrusionOk="0" h="7234" w="15495">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1"/>
            <p:cNvSpPr/>
            <p:nvPr/>
          </p:nvSpPr>
          <p:spPr>
            <a:xfrm>
              <a:off x="5301475" y="3568275"/>
              <a:ext cx="199325" cy="64325"/>
            </a:xfrm>
            <a:custGeom>
              <a:rect b="b" l="l" r="r" t="t"/>
              <a:pathLst>
                <a:path extrusionOk="0" h="2573" w="7973">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1"/>
            <p:cNvSpPr/>
            <p:nvPr/>
          </p:nvSpPr>
          <p:spPr>
            <a:xfrm>
              <a:off x="5298250" y="3562650"/>
              <a:ext cx="217825" cy="75575"/>
            </a:xfrm>
            <a:custGeom>
              <a:rect b="b" l="l" r="r" t="t"/>
              <a:pathLst>
                <a:path extrusionOk="0" h="3023" w="8713">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1"/>
            <p:cNvSpPr/>
            <p:nvPr/>
          </p:nvSpPr>
          <p:spPr>
            <a:xfrm>
              <a:off x="4830550" y="3803825"/>
              <a:ext cx="219425" cy="1071950"/>
            </a:xfrm>
            <a:custGeom>
              <a:rect b="b" l="l" r="r" t="t"/>
              <a:pathLst>
                <a:path extrusionOk="0" h="42878" w="8777">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1"/>
            <p:cNvSpPr/>
            <p:nvPr/>
          </p:nvSpPr>
          <p:spPr>
            <a:xfrm>
              <a:off x="4832175" y="3798125"/>
              <a:ext cx="204125" cy="1083275"/>
            </a:xfrm>
            <a:custGeom>
              <a:rect b="b" l="l" r="r" t="t"/>
              <a:pathLst>
                <a:path extrusionOk="0" h="43331" w="8165">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1"/>
            <p:cNvSpPr/>
            <p:nvPr/>
          </p:nvSpPr>
          <p:spPr>
            <a:xfrm>
              <a:off x="4814475" y="3655075"/>
              <a:ext cx="331925" cy="1231150"/>
            </a:xfrm>
            <a:custGeom>
              <a:rect b="b" l="l" r="r" t="t"/>
              <a:pathLst>
                <a:path extrusionOk="0" h="49246" w="13277">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1"/>
            <p:cNvSpPr/>
            <p:nvPr/>
          </p:nvSpPr>
          <p:spPr>
            <a:xfrm>
              <a:off x="4821725" y="3649450"/>
              <a:ext cx="327900" cy="1242400"/>
            </a:xfrm>
            <a:custGeom>
              <a:rect b="b" l="l" r="r" t="t"/>
              <a:pathLst>
                <a:path extrusionOk="0" h="49696" w="13116">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1"/>
            <p:cNvSpPr/>
            <p:nvPr/>
          </p:nvSpPr>
          <p:spPr>
            <a:xfrm>
              <a:off x="4835375" y="4872550"/>
              <a:ext cx="217000" cy="65925"/>
            </a:xfrm>
            <a:custGeom>
              <a:rect b="b" l="l" r="r" t="t"/>
              <a:pathLst>
                <a:path extrusionOk="0" h="2637" w="868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1"/>
            <p:cNvSpPr/>
            <p:nvPr/>
          </p:nvSpPr>
          <p:spPr>
            <a:xfrm>
              <a:off x="4835375" y="4867725"/>
              <a:ext cx="222625" cy="76375"/>
            </a:xfrm>
            <a:custGeom>
              <a:rect b="b" l="l" r="r" t="t"/>
              <a:pathLst>
                <a:path extrusionOk="0" h="3055" w="8905">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1"/>
            <p:cNvSpPr/>
            <p:nvPr/>
          </p:nvSpPr>
          <p:spPr>
            <a:xfrm>
              <a:off x="4841000" y="4927200"/>
              <a:ext cx="211375" cy="11275"/>
            </a:xfrm>
            <a:custGeom>
              <a:rect b="b" l="l" r="r" t="t"/>
              <a:pathLst>
                <a:path extrusionOk="0" h="451" w="8455">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1"/>
            <p:cNvSpPr/>
            <p:nvPr/>
          </p:nvSpPr>
          <p:spPr>
            <a:xfrm>
              <a:off x="4835375" y="4921575"/>
              <a:ext cx="222625" cy="22525"/>
            </a:xfrm>
            <a:custGeom>
              <a:rect b="b" l="l" r="r" t="t"/>
              <a:pathLst>
                <a:path extrusionOk="0" h="901" w="8905">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1"/>
            <p:cNvSpPr/>
            <p:nvPr/>
          </p:nvSpPr>
          <p:spPr>
            <a:xfrm>
              <a:off x="4983250" y="4884600"/>
              <a:ext cx="230400" cy="70475"/>
            </a:xfrm>
            <a:custGeom>
              <a:rect b="b" l="l" r="r" t="t"/>
              <a:pathLst>
                <a:path extrusionOk="0" h="2819" w="9216">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1"/>
            <p:cNvSpPr/>
            <p:nvPr/>
          </p:nvSpPr>
          <p:spPr>
            <a:xfrm>
              <a:off x="4977625" y="4879775"/>
              <a:ext cx="241100" cy="80400"/>
            </a:xfrm>
            <a:custGeom>
              <a:rect b="b" l="l" r="r" t="t"/>
              <a:pathLst>
                <a:path extrusionOk="0" h="3216" w="9644">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1"/>
            <p:cNvSpPr/>
            <p:nvPr/>
          </p:nvSpPr>
          <p:spPr>
            <a:xfrm>
              <a:off x="4984050" y="4940850"/>
              <a:ext cx="229600" cy="14225"/>
            </a:xfrm>
            <a:custGeom>
              <a:rect b="b" l="l" r="r" t="t"/>
              <a:pathLst>
                <a:path extrusionOk="0" h="569" w="9184">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1"/>
            <p:cNvSpPr/>
            <p:nvPr/>
          </p:nvSpPr>
          <p:spPr>
            <a:xfrm>
              <a:off x="4977625" y="4935225"/>
              <a:ext cx="241100" cy="24950"/>
            </a:xfrm>
            <a:custGeom>
              <a:rect b="b" l="l" r="r" t="t"/>
              <a:pathLst>
                <a:path extrusionOk="0" h="998" w="9644">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1"/>
            <p:cNvSpPr/>
            <p:nvPr/>
          </p:nvSpPr>
          <p:spPr>
            <a:xfrm>
              <a:off x="4779925" y="2559250"/>
              <a:ext cx="598725" cy="1158975"/>
            </a:xfrm>
            <a:custGeom>
              <a:rect b="b" l="l" r="r" t="t"/>
              <a:pathLst>
                <a:path extrusionOk="0" h="46359" w="23949">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1"/>
            <p:cNvSpPr/>
            <p:nvPr/>
          </p:nvSpPr>
          <p:spPr>
            <a:xfrm>
              <a:off x="4779925" y="2554125"/>
              <a:ext cx="587475" cy="1169275"/>
            </a:xfrm>
            <a:custGeom>
              <a:rect b="b" l="l" r="r" t="t"/>
              <a:pathLst>
                <a:path extrusionOk="0" h="46771" w="23499">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1"/>
            <p:cNvSpPr/>
            <p:nvPr/>
          </p:nvSpPr>
          <p:spPr>
            <a:xfrm>
              <a:off x="4852250" y="3131925"/>
              <a:ext cx="629250" cy="449325"/>
            </a:xfrm>
            <a:custGeom>
              <a:rect b="b" l="l" r="r" t="t"/>
              <a:pathLst>
                <a:path extrusionOk="0" h="17973" w="2517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1"/>
            <p:cNvSpPr/>
            <p:nvPr/>
          </p:nvSpPr>
          <p:spPr>
            <a:xfrm>
              <a:off x="4848250" y="3127100"/>
              <a:ext cx="637275" cy="459700"/>
            </a:xfrm>
            <a:custGeom>
              <a:rect b="b" l="l" r="r" t="t"/>
              <a:pathLst>
                <a:path extrusionOk="0" h="18388" w="25491">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1"/>
            <p:cNvSpPr/>
            <p:nvPr/>
          </p:nvSpPr>
          <p:spPr>
            <a:xfrm>
              <a:off x="4853050" y="3111825"/>
              <a:ext cx="245950" cy="480600"/>
            </a:xfrm>
            <a:custGeom>
              <a:rect b="b" l="l" r="r" t="t"/>
              <a:pathLst>
                <a:path extrusionOk="0" h="19224" w="9838">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1"/>
            <p:cNvSpPr/>
            <p:nvPr/>
          </p:nvSpPr>
          <p:spPr>
            <a:xfrm>
              <a:off x="5006550" y="3155225"/>
              <a:ext cx="124575" cy="303800"/>
            </a:xfrm>
            <a:custGeom>
              <a:rect b="b" l="l" r="r" t="t"/>
              <a:pathLst>
                <a:path extrusionOk="0" h="12152" w="4983">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1"/>
            <p:cNvSpPr/>
            <p:nvPr/>
          </p:nvSpPr>
          <p:spPr>
            <a:xfrm>
              <a:off x="5276575" y="3402800"/>
              <a:ext cx="204925" cy="104425"/>
            </a:xfrm>
            <a:custGeom>
              <a:rect b="b" l="l" r="r" t="t"/>
              <a:pathLst>
                <a:path extrusionOk="0" h="4177" w="8197">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1"/>
            <p:cNvSpPr/>
            <p:nvPr/>
          </p:nvSpPr>
          <p:spPr>
            <a:xfrm>
              <a:off x="5270125" y="3397925"/>
              <a:ext cx="215400" cy="114925"/>
            </a:xfrm>
            <a:custGeom>
              <a:rect b="b" l="l" r="r" t="t"/>
              <a:pathLst>
                <a:path extrusionOk="0" h="4597" w="8616">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1"/>
            <p:cNvSpPr/>
            <p:nvPr/>
          </p:nvSpPr>
          <p:spPr>
            <a:xfrm>
              <a:off x="5526475" y="3239600"/>
              <a:ext cx="90850" cy="322275"/>
            </a:xfrm>
            <a:custGeom>
              <a:rect b="b" l="l" r="r" t="t"/>
              <a:pathLst>
                <a:path extrusionOk="0" h="12891" w="3634">
                  <a:moveTo>
                    <a:pt x="2894" y="1"/>
                  </a:moveTo>
                  <a:lnTo>
                    <a:pt x="1" y="12698"/>
                  </a:lnTo>
                  <a:lnTo>
                    <a:pt x="740" y="12891"/>
                  </a:lnTo>
                  <a:lnTo>
                    <a:pt x="3633" y="194"/>
                  </a:lnTo>
                  <a:lnTo>
                    <a:pt x="2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1"/>
            <p:cNvSpPr/>
            <p:nvPr/>
          </p:nvSpPr>
          <p:spPr>
            <a:xfrm>
              <a:off x="5520050" y="3233175"/>
              <a:ext cx="103700" cy="335125"/>
            </a:xfrm>
            <a:custGeom>
              <a:rect b="b" l="l" r="r" t="t"/>
              <a:pathLst>
                <a:path extrusionOk="0" h="13405" w="4148">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1"/>
            <p:cNvSpPr/>
            <p:nvPr/>
          </p:nvSpPr>
          <p:spPr>
            <a:xfrm>
              <a:off x="5156825" y="3548200"/>
              <a:ext cx="391375" cy="27350"/>
            </a:xfrm>
            <a:custGeom>
              <a:rect b="b" l="l" r="r" t="t"/>
              <a:pathLst>
                <a:path extrusionOk="0" h="1094" w="15655">
                  <a:moveTo>
                    <a:pt x="15623" y="0"/>
                  </a:moveTo>
                  <a:lnTo>
                    <a:pt x="0" y="322"/>
                  </a:lnTo>
                  <a:lnTo>
                    <a:pt x="33" y="1093"/>
                  </a:lnTo>
                  <a:lnTo>
                    <a:pt x="15655" y="772"/>
                  </a:lnTo>
                  <a:lnTo>
                    <a:pt x="15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1"/>
            <p:cNvSpPr/>
            <p:nvPr/>
          </p:nvSpPr>
          <p:spPr>
            <a:xfrm>
              <a:off x="5152000" y="3542575"/>
              <a:ext cx="401025" cy="38600"/>
            </a:xfrm>
            <a:custGeom>
              <a:rect b="b" l="l" r="r" t="t"/>
              <a:pathLst>
                <a:path extrusionOk="0" h="1544" w="16041">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1"/>
            <p:cNvSpPr/>
            <p:nvPr/>
          </p:nvSpPr>
          <p:spPr>
            <a:xfrm>
              <a:off x="5553000" y="2925400"/>
              <a:ext cx="167175" cy="190475"/>
            </a:xfrm>
            <a:custGeom>
              <a:rect b="b" l="l" r="r" t="t"/>
              <a:pathLst>
                <a:path extrusionOk="0" h="7619" w="6687">
                  <a:moveTo>
                    <a:pt x="1" y="0"/>
                  </a:moveTo>
                  <a:lnTo>
                    <a:pt x="3344" y="7618"/>
                  </a:lnTo>
                  <a:lnTo>
                    <a:pt x="6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1"/>
            <p:cNvSpPr/>
            <p:nvPr/>
          </p:nvSpPr>
          <p:spPr>
            <a:xfrm>
              <a:off x="2940475" y="4391175"/>
              <a:ext cx="989275" cy="520775"/>
            </a:xfrm>
            <a:custGeom>
              <a:rect b="b" l="l" r="r" t="t"/>
              <a:pathLst>
                <a:path extrusionOk="0" h="20831" w="39571">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1"/>
            <p:cNvSpPr/>
            <p:nvPr/>
          </p:nvSpPr>
          <p:spPr>
            <a:xfrm>
              <a:off x="3007975" y="4124375"/>
              <a:ext cx="854250" cy="429975"/>
            </a:xfrm>
            <a:custGeom>
              <a:rect b="b" l="l" r="r" t="t"/>
              <a:pathLst>
                <a:path extrusionOk="0" h="17199" w="3417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1"/>
            <p:cNvSpPr/>
            <p:nvPr/>
          </p:nvSpPr>
          <p:spPr>
            <a:xfrm>
              <a:off x="2934850" y="4385550"/>
              <a:ext cx="1000525" cy="532025"/>
            </a:xfrm>
            <a:custGeom>
              <a:rect b="b" l="l" r="r" t="t"/>
              <a:pathLst>
                <a:path extrusionOk="0" h="21281" w="40021">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1"/>
            <p:cNvSpPr/>
            <p:nvPr/>
          </p:nvSpPr>
          <p:spPr>
            <a:xfrm>
              <a:off x="1906225" y="2226250"/>
              <a:ext cx="3057750" cy="2244525"/>
            </a:xfrm>
            <a:custGeom>
              <a:rect b="b" l="l" r="r" t="t"/>
              <a:pathLst>
                <a:path extrusionOk="0" h="89781" w="12231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1"/>
            <p:cNvSpPr/>
            <p:nvPr/>
          </p:nvSpPr>
          <p:spPr>
            <a:xfrm>
              <a:off x="1901400" y="2220625"/>
              <a:ext cx="3067400" cy="2254950"/>
            </a:xfrm>
            <a:custGeom>
              <a:rect b="b" l="l" r="r" t="t"/>
              <a:pathLst>
                <a:path extrusionOk="0" h="90198" w="122696">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1"/>
            <p:cNvSpPr/>
            <p:nvPr/>
          </p:nvSpPr>
          <p:spPr>
            <a:xfrm>
              <a:off x="1906225" y="4121975"/>
              <a:ext cx="3057750" cy="348800"/>
            </a:xfrm>
            <a:custGeom>
              <a:rect b="b" l="l" r="r" t="t"/>
              <a:pathLst>
                <a:path extrusionOk="0" h="13952" w="12231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1"/>
            <p:cNvSpPr/>
            <p:nvPr/>
          </p:nvSpPr>
          <p:spPr>
            <a:xfrm>
              <a:off x="1901400" y="4116350"/>
              <a:ext cx="3067400" cy="359225"/>
            </a:xfrm>
            <a:custGeom>
              <a:rect b="b" l="l" r="r" t="t"/>
              <a:pathLst>
                <a:path extrusionOk="0" h="14369" w="122696">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1"/>
            <p:cNvSpPr/>
            <p:nvPr/>
          </p:nvSpPr>
          <p:spPr>
            <a:xfrm>
              <a:off x="2060525" y="2365275"/>
              <a:ext cx="2749175" cy="1586350"/>
            </a:xfrm>
            <a:custGeom>
              <a:rect b="b" l="l" r="r" t="t"/>
              <a:pathLst>
                <a:path extrusionOk="0" h="63454" w="109967">
                  <a:moveTo>
                    <a:pt x="0" y="0"/>
                  </a:moveTo>
                  <a:lnTo>
                    <a:pt x="0" y="63454"/>
                  </a:lnTo>
                  <a:lnTo>
                    <a:pt x="109966" y="63454"/>
                  </a:lnTo>
                  <a:lnTo>
                    <a:pt x="109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1"/>
            <p:cNvSpPr/>
            <p:nvPr/>
          </p:nvSpPr>
          <p:spPr>
            <a:xfrm>
              <a:off x="2054900" y="2360450"/>
              <a:ext cx="2760425" cy="1596000"/>
            </a:xfrm>
            <a:custGeom>
              <a:rect b="b" l="l" r="r" t="t"/>
              <a:pathLst>
                <a:path extrusionOk="0" h="63840" w="110417">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1"/>
            <p:cNvSpPr/>
            <p:nvPr/>
          </p:nvSpPr>
          <p:spPr>
            <a:xfrm>
              <a:off x="2940475" y="4911925"/>
              <a:ext cx="989275" cy="45025"/>
            </a:xfrm>
            <a:custGeom>
              <a:rect b="b" l="l" r="r" t="t"/>
              <a:pathLst>
                <a:path extrusionOk="0" h="1801" w="39571">
                  <a:moveTo>
                    <a:pt x="0" y="0"/>
                  </a:moveTo>
                  <a:lnTo>
                    <a:pt x="0" y="1801"/>
                  </a:lnTo>
                  <a:lnTo>
                    <a:pt x="39570" y="1801"/>
                  </a:lnTo>
                  <a:lnTo>
                    <a:pt x="395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1"/>
            <p:cNvSpPr/>
            <p:nvPr/>
          </p:nvSpPr>
          <p:spPr>
            <a:xfrm>
              <a:off x="2935650" y="4907100"/>
              <a:ext cx="999725" cy="55475"/>
            </a:xfrm>
            <a:custGeom>
              <a:rect b="b" l="l" r="r" t="t"/>
              <a:pathLst>
                <a:path extrusionOk="0" h="2219" w="39989">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1"/>
            <p:cNvSpPr/>
            <p:nvPr/>
          </p:nvSpPr>
          <p:spPr>
            <a:xfrm>
              <a:off x="2383575" y="2497075"/>
              <a:ext cx="147875" cy="199325"/>
            </a:xfrm>
            <a:custGeom>
              <a:rect b="b" l="l" r="r" t="t"/>
              <a:pathLst>
                <a:path extrusionOk="0" h="7973" w="5915">
                  <a:moveTo>
                    <a:pt x="0" y="0"/>
                  </a:moveTo>
                  <a:lnTo>
                    <a:pt x="3954" y="7972"/>
                  </a:lnTo>
                  <a:lnTo>
                    <a:pt x="5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1"/>
            <p:cNvSpPr/>
            <p:nvPr/>
          </p:nvSpPr>
          <p:spPr>
            <a:xfrm>
              <a:off x="2377950" y="2491450"/>
              <a:ext cx="159125" cy="209975"/>
            </a:xfrm>
            <a:custGeom>
              <a:rect b="b" l="l" r="r" t="t"/>
              <a:pathLst>
                <a:path extrusionOk="0" h="8399" w="6365">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1"/>
            <p:cNvSpPr/>
            <p:nvPr/>
          </p:nvSpPr>
          <p:spPr>
            <a:xfrm>
              <a:off x="2398825" y="2504300"/>
              <a:ext cx="94875" cy="192100"/>
            </a:xfrm>
            <a:custGeom>
              <a:rect b="b" l="l" r="r" t="t"/>
              <a:pathLst>
                <a:path extrusionOk="0" h="7684"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1"/>
            <p:cNvSpPr/>
            <p:nvPr/>
          </p:nvSpPr>
          <p:spPr>
            <a:xfrm>
              <a:off x="2393200" y="2499475"/>
              <a:ext cx="106125" cy="201950"/>
            </a:xfrm>
            <a:custGeom>
              <a:rect b="b" l="l" r="r" t="t"/>
              <a:pathLst>
                <a:path extrusionOk="0" h="8078" w="4245">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1"/>
            <p:cNvSpPr/>
            <p:nvPr/>
          </p:nvSpPr>
          <p:spPr>
            <a:xfrm>
              <a:off x="2377950" y="2489825"/>
              <a:ext cx="104475" cy="206575"/>
            </a:xfrm>
            <a:custGeom>
              <a:rect b="b" l="l" r="r" t="t"/>
              <a:pathLst>
                <a:path extrusionOk="0" h="8263"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1"/>
            <p:cNvSpPr/>
            <p:nvPr/>
          </p:nvSpPr>
          <p:spPr>
            <a:xfrm>
              <a:off x="2372325" y="2484200"/>
              <a:ext cx="115725" cy="217225"/>
            </a:xfrm>
            <a:custGeom>
              <a:rect b="b" l="l" r="r" t="t"/>
              <a:pathLst>
                <a:path extrusionOk="0" h="8689" w="4629">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1"/>
            <p:cNvSpPr/>
            <p:nvPr/>
          </p:nvSpPr>
          <p:spPr>
            <a:xfrm>
              <a:off x="2153725" y="2452075"/>
              <a:ext cx="328700" cy="244325"/>
            </a:xfrm>
            <a:custGeom>
              <a:rect b="b" l="l" r="r" t="t"/>
              <a:pathLst>
                <a:path extrusionOk="0" h="9773" w="13148">
                  <a:moveTo>
                    <a:pt x="1" y="0"/>
                  </a:moveTo>
                  <a:lnTo>
                    <a:pt x="2412" y="9772"/>
                  </a:lnTo>
                  <a:lnTo>
                    <a:pt x="13148" y="9772"/>
                  </a:lnTo>
                  <a:lnTo>
                    <a:pt x="11444" y="1125"/>
                  </a:lnTo>
                  <a:lnTo>
                    <a:pt x="6108" y="1125"/>
                  </a:lnTo>
                  <a:lnTo>
                    <a:pt x="5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1"/>
            <p:cNvSpPr/>
            <p:nvPr/>
          </p:nvSpPr>
          <p:spPr>
            <a:xfrm>
              <a:off x="2148100" y="2447250"/>
              <a:ext cx="339950" cy="253950"/>
            </a:xfrm>
            <a:custGeom>
              <a:rect b="b" l="l" r="r" t="t"/>
              <a:pathLst>
                <a:path extrusionOk="0" h="10158" w="13598">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1"/>
            <p:cNvSpPr/>
            <p:nvPr/>
          </p:nvSpPr>
          <p:spPr>
            <a:xfrm>
              <a:off x="2383575" y="2857075"/>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1"/>
            <p:cNvSpPr/>
            <p:nvPr/>
          </p:nvSpPr>
          <p:spPr>
            <a:xfrm>
              <a:off x="2377950" y="2852275"/>
              <a:ext cx="159125" cy="209750"/>
            </a:xfrm>
            <a:custGeom>
              <a:rect b="b" l="l" r="r" t="t"/>
              <a:pathLst>
                <a:path extrusionOk="0" h="8390" w="6365">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1"/>
            <p:cNvSpPr/>
            <p:nvPr/>
          </p:nvSpPr>
          <p:spPr>
            <a:xfrm>
              <a:off x="2398825" y="2865125"/>
              <a:ext cx="94875" cy="191275"/>
            </a:xfrm>
            <a:custGeom>
              <a:rect b="b" l="l" r="r" t="t"/>
              <a:pathLst>
                <a:path extrusionOk="0" h="7651" w="3795">
                  <a:moveTo>
                    <a:pt x="1" y="0"/>
                  </a:moveTo>
                  <a:lnTo>
                    <a:pt x="3344" y="7651"/>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1"/>
            <p:cNvSpPr/>
            <p:nvPr/>
          </p:nvSpPr>
          <p:spPr>
            <a:xfrm>
              <a:off x="2393200" y="2859500"/>
              <a:ext cx="106125" cy="202525"/>
            </a:xfrm>
            <a:custGeom>
              <a:rect b="b" l="l" r="r" t="t"/>
              <a:pathLst>
                <a:path extrusionOk="0" h="8101" w="4245">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1"/>
            <p:cNvSpPr/>
            <p:nvPr/>
          </p:nvSpPr>
          <p:spPr>
            <a:xfrm>
              <a:off x="2377950" y="2849850"/>
              <a:ext cx="104475" cy="206550"/>
            </a:xfrm>
            <a:custGeom>
              <a:rect b="b" l="l" r="r" t="t"/>
              <a:pathLst>
                <a:path extrusionOk="0" h="8262"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1"/>
            <p:cNvSpPr/>
            <p:nvPr/>
          </p:nvSpPr>
          <p:spPr>
            <a:xfrm>
              <a:off x="2372325" y="2844225"/>
              <a:ext cx="115725" cy="217300"/>
            </a:xfrm>
            <a:custGeom>
              <a:rect b="b" l="l" r="r" t="t"/>
              <a:pathLst>
                <a:path extrusionOk="0" h="8692" w="4629">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1"/>
            <p:cNvSpPr/>
            <p:nvPr/>
          </p:nvSpPr>
          <p:spPr>
            <a:xfrm>
              <a:off x="2153725" y="2812875"/>
              <a:ext cx="328700" cy="243525"/>
            </a:xfrm>
            <a:custGeom>
              <a:rect b="b" l="l" r="r" t="t"/>
              <a:pathLst>
                <a:path extrusionOk="0" h="9741" w="13148">
                  <a:moveTo>
                    <a:pt x="1" y="1"/>
                  </a:moveTo>
                  <a:lnTo>
                    <a:pt x="2412" y="9741"/>
                  </a:lnTo>
                  <a:lnTo>
                    <a:pt x="13148" y="9741"/>
                  </a:lnTo>
                  <a:lnTo>
                    <a:pt x="11444" y="1094"/>
                  </a:lnTo>
                  <a:lnTo>
                    <a:pt x="6108" y="1094"/>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1"/>
            <p:cNvSpPr/>
            <p:nvPr/>
          </p:nvSpPr>
          <p:spPr>
            <a:xfrm>
              <a:off x="2148100" y="2807250"/>
              <a:ext cx="339950" cy="254775"/>
            </a:xfrm>
            <a:custGeom>
              <a:rect b="b" l="l" r="r" t="t"/>
              <a:pathLst>
                <a:path extrusionOk="0" h="10191" w="13598">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1"/>
            <p:cNvSpPr/>
            <p:nvPr/>
          </p:nvSpPr>
          <p:spPr>
            <a:xfrm>
              <a:off x="2383575" y="3217900"/>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1"/>
            <p:cNvSpPr/>
            <p:nvPr/>
          </p:nvSpPr>
          <p:spPr>
            <a:xfrm>
              <a:off x="2377950" y="3212275"/>
              <a:ext cx="159125" cy="209775"/>
            </a:xfrm>
            <a:custGeom>
              <a:rect b="b" l="l" r="r" t="t"/>
              <a:pathLst>
                <a:path extrusionOk="0" h="8391" w="6365">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1"/>
            <p:cNvSpPr/>
            <p:nvPr/>
          </p:nvSpPr>
          <p:spPr>
            <a:xfrm>
              <a:off x="2398825" y="3225150"/>
              <a:ext cx="94875" cy="192075"/>
            </a:xfrm>
            <a:custGeom>
              <a:rect b="b" l="l" r="r" t="t"/>
              <a:pathLst>
                <a:path extrusionOk="0" h="7683"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1"/>
            <p:cNvSpPr/>
            <p:nvPr/>
          </p:nvSpPr>
          <p:spPr>
            <a:xfrm>
              <a:off x="2393200" y="3219525"/>
              <a:ext cx="106125" cy="202725"/>
            </a:xfrm>
            <a:custGeom>
              <a:rect b="b" l="l" r="r" t="t"/>
              <a:pathLst>
                <a:path extrusionOk="0" h="8109" w="4245">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1"/>
            <p:cNvSpPr/>
            <p:nvPr/>
          </p:nvSpPr>
          <p:spPr>
            <a:xfrm>
              <a:off x="2377950" y="3209875"/>
              <a:ext cx="104475" cy="207350"/>
            </a:xfrm>
            <a:custGeom>
              <a:rect b="b" l="l" r="r" t="t"/>
              <a:pathLst>
                <a:path extrusionOk="0" h="8294" w="4179">
                  <a:moveTo>
                    <a:pt x="0" y="0"/>
                  </a:moveTo>
                  <a:lnTo>
                    <a:pt x="4179" y="8294"/>
                  </a:lnTo>
                  <a:lnTo>
                    <a:pt x="3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1"/>
            <p:cNvSpPr/>
            <p:nvPr/>
          </p:nvSpPr>
          <p:spPr>
            <a:xfrm>
              <a:off x="2372325" y="3205050"/>
              <a:ext cx="115725" cy="217225"/>
            </a:xfrm>
            <a:custGeom>
              <a:rect b="b" l="l" r="r" t="t"/>
              <a:pathLst>
                <a:path extrusionOk="0" h="8689" w="4629">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1"/>
            <p:cNvSpPr/>
            <p:nvPr/>
          </p:nvSpPr>
          <p:spPr>
            <a:xfrm>
              <a:off x="2153725" y="3172900"/>
              <a:ext cx="328700" cy="244325"/>
            </a:xfrm>
            <a:custGeom>
              <a:rect b="b" l="l" r="r" t="t"/>
              <a:pathLst>
                <a:path extrusionOk="0" h="9773" w="13148">
                  <a:moveTo>
                    <a:pt x="1" y="1"/>
                  </a:moveTo>
                  <a:lnTo>
                    <a:pt x="2412" y="9773"/>
                  </a:lnTo>
                  <a:lnTo>
                    <a:pt x="13148" y="9773"/>
                  </a:lnTo>
                  <a:lnTo>
                    <a:pt x="11444" y="1126"/>
                  </a:lnTo>
                  <a:lnTo>
                    <a:pt x="6108" y="1126"/>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1"/>
            <p:cNvSpPr/>
            <p:nvPr/>
          </p:nvSpPr>
          <p:spPr>
            <a:xfrm>
              <a:off x="2148100" y="3168075"/>
              <a:ext cx="339950" cy="253975"/>
            </a:xfrm>
            <a:custGeom>
              <a:rect b="b" l="l" r="r" t="t"/>
              <a:pathLst>
                <a:path extrusionOk="0" h="10159" w="13598">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1"/>
            <p:cNvSpPr/>
            <p:nvPr/>
          </p:nvSpPr>
          <p:spPr>
            <a:xfrm>
              <a:off x="4591075" y="334890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1"/>
            <p:cNvSpPr/>
            <p:nvPr/>
          </p:nvSpPr>
          <p:spPr>
            <a:xfrm>
              <a:off x="4585450" y="3344075"/>
              <a:ext cx="159950" cy="209775"/>
            </a:xfrm>
            <a:custGeom>
              <a:rect b="b" l="l" r="r" t="t"/>
              <a:pathLst>
                <a:path extrusionOk="0" h="8391" w="6398">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1"/>
            <p:cNvSpPr/>
            <p:nvPr/>
          </p:nvSpPr>
          <p:spPr>
            <a:xfrm>
              <a:off x="4607150" y="3356925"/>
              <a:ext cx="94050" cy="191300"/>
            </a:xfrm>
            <a:custGeom>
              <a:rect b="b" l="l" r="r" t="t"/>
              <a:pathLst>
                <a:path extrusionOk="0" h="7652" w="3762">
                  <a:moveTo>
                    <a:pt x="1" y="1"/>
                  </a:moveTo>
                  <a:lnTo>
                    <a:pt x="3344" y="7651"/>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1"/>
            <p:cNvSpPr/>
            <p:nvPr/>
          </p:nvSpPr>
          <p:spPr>
            <a:xfrm>
              <a:off x="4601525" y="3351300"/>
              <a:ext cx="105300" cy="202550"/>
            </a:xfrm>
            <a:custGeom>
              <a:rect b="b" l="l" r="r" t="t"/>
              <a:pathLst>
                <a:path extrusionOk="0" h="8102" w="4212">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1"/>
            <p:cNvSpPr/>
            <p:nvPr/>
          </p:nvSpPr>
          <p:spPr>
            <a:xfrm>
              <a:off x="4586250" y="334167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1"/>
            <p:cNvSpPr/>
            <p:nvPr/>
          </p:nvSpPr>
          <p:spPr>
            <a:xfrm>
              <a:off x="4580625" y="3336050"/>
              <a:ext cx="115750" cy="217800"/>
            </a:xfrm>
            <a:custGeom>
              <a:rect b="b" l="l" r="r" t="t"/>
              <a:pathLst>
                <a:path extrusionOk="0" h="8712" w="463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1"/>
            <p:cNvSpPr/>
            <p:nvPr/>
          </p:nvSpPr>
          <p:spPr>
            <a:xfrm>
              <a:off x="4361250" y="3304700"/>
              <a:ext cx="329500" cy="243525"/>
            </a:xfrm>
            <a:custGeom>
              <a:rect b="b" l="l" r="r" t="t"/>
              <a:pathLst>
                <a:path extrusionOk="0" h="9741" w="13180">
                  <a:moveTo>
                    <a:pt x="1" y="0"/>
                  </a:moveTo>
                  <a:lnTo>
                    <a:pt x="2411" y="9740"/>
                  </a:lnTo>
                  <a:lnTo>
                    <a:pt x="13180" y="9740"/>
                  </a:lnTo>
                  <a:lnTo>
                    <a:pt x="11476" y="1093"/>
                  </a:lnTo>
                  <a:lnTo>
                    <a:pt x="6108" y="1093"/>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1"/>
            <p:cNvSpPr/>
            <p:nvPr/>
          </p:nvSpPr>
          <p:spPr>
            <a:xfrm>
              <a:off x="4355625" y="3299075"/>
              <a:ext cx="340750" cy="254775"/>
            </a:xfrm>
            <a:custGeom>
              <a:rect b="b" l="l" r="r" t="t"/>
              <a:pathLst>
                <a:path extrusionOk="0" h="10191" w="1363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1"/>
            <p:cNvSpPr/>
            <p:nvPr/>
          </p:nvSpPr>
          <p:spPr>
            <a:xfrm>
              <a:off x="4591075" y="2493850"/>
              <a:ext cx="148700" cy="199325"/>
            </a:xfrm>
            <a:custGeom>
              <a:rect b="b" l="l" r="r" t="t"/>
              <a:pathLst>
                <a:path extrusionOk="0" h="7973" w="5948">
                  <a:moveTo>
                    <a:pt x="1" y="1"/>
                  </a:moveTo>
                  <a:lnTo>
                    <a:pt x="3987" y="7972"/>
                  </a:lnTo>
                  <a:lnTo>
                    <a:pt x="5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1"/>
            <p:cNvSpPr/>
            <p:nvPr/>
          </p:nvSpPr>
          <p:spPr>
            <a:xfrm>
              <a:off x="4585450" y="2489025"/>
              <a:ext cx="159950" cy="209775"/>
            </a:xfrm>
            <a:custGeom>
              <a:rect b="b" l="l" r="r" t="t"/>
              <a:pathLst>
                <a:path extrusionOk="0" h="8391" w="6398">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1"/>
            <p:cNvSpPr/>
            <p:nvPr/>
          </p:nvSpPr>
          <p:spPr>
            <a:xfrm>
              <a:off x="4607150" y="2501900"/>
              <a:ext cx="94050" cy="191275"/>
            </a:xfrm>
            <a:custGeom>
              <a:rect b="b" l="l" r="r" t="t"/>
              <a:pathLst>
                <a:path extrusionOk="0" h="7651" w="3762">
                  <a:moveTo>
                    <a:pt x="1" y="0"/>
                  </a:moveTo>
                  <a:lnTo>
                    <a:pt x="3344" y="7650"/>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1"/>
            <p:cNvSpPr/>
            <p:nvPr/>
          </p:nvSpPr>
          <p:spPr>
            <a:xfrm>
              <a:off x="4601525" y="2496275"/>
              <a:ext cx="105300" cy="202525"/>
            </a:xfrm>
            <a:custGeom>
              <a:rect b="b" l="l" r="r" t="t"/>
              <a:pathLst>
                <a:path extrusionOk="0" h="8101" w="4212">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1"/>
            <p:cNvSpPr/>
            <p:nvPr/>
          </p:nvSpPr>
          <p:spPr>
            <a:xfrm>
              <a:off x="4586250" y="248662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1"/>
            <p:cNvSpPr/>
            <p:nvPr/>
          </p:nvSpPr>
          <p:spPr>
            <a:xfrm>
              <a:off x="4580625" y="2481800"/>
              <a:ext cx="115750" cy="217200"/>
            </a:xfrm>
            <a:custGeom>
              <a:rect b="b" l="l" r="r" t="t"/>
              <a:pathLst>
                <a:path extrusionOk="0" h="8688" w="463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1"/>
            <p:cNvSpPr/>
            <p:nvPr/>
          </p:nvSpPr>
          <p:spPr>
            <a:xfrm>
              <a:off x="4361250" y="2449650"/>
              <a:ext cx="329500" cy="243525"/>
            </a:xfrm>
            <a:custGeom>
              <a:rect b="b" l="l" r="r" t="t"/>
              <a:pathLst>
                <a:path extrusionOk="0" h="9741" w="13180">
                  <a:moveTo>
                    <a:pt x="1" y="1"/>
                  </a:moveTo>
                  <a:lnTo>
                    <a:pt x="2411" y="9740"/>
                  </a:lnTo>
                  <a:lnTo>
                    <a:pt x="13180" y="9740"/>
                  </a:lnTo>
                  <a:lnTo>
                    <a:pt x="11476" y="1094"/>
                  </a:lnTo>
                  <a:lnTo>
                    <a:pt x="6108" y="1094"/>
                  </a:lnTo>
                  <a:lnTo>
                    <a:pt x="5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1"/>
            <p:cNvSpPr/>
            <p:nvPr/>
          </p:nvSpPr>
          <p:spPr>
            <a:xfrm>
              <a:off x="4355625" y="2444025"/>
              <a:ext cx="340750" cy="254775"/>
            </a:xfrm>
            <a:custGeom>
              <a:rect b="b" l="l" r="r" t="t"/>
              <a:pathLst>
                <a:path extrusionOk="0" h="10191" w="1363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1"/>
            <p:cNvSpPr/>
            <p:nvPr/>
          </p:nvSpPr>
          <p:spPr>
            <a:xfrm>
              <a:off x="4591075" y="369285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1"/>
            <p:cNvSpPr/>
            <p:nvPr/>
          </p:nvSpPr>
          <p:spPr>
            <a:xfrm>
              <a:off x="4585450" y="3687225"/>
              <a:ext cx="159950" cy="209975"/>
            </a:xfrm>
            <a:custGeom>
              <a:rect b="b" l="l" r="r" t="t"/>
              <a:pathLst>
                <a:path extrusionOk="0" h="8399" w="6398">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1"/>
            <p:cNvSpPr/>
            <p:nvPr/>
          </p:nvSpPr>
          <p:spPr>
            <a:xfrm>
              <a:off x="4607150" y="3700075"/>
              <a:ext cx="94050" cy="192100"/>
            </a:xfrm>
            <a:custGeom>
              <a:rect b="b" l="l" r="r" t="t"/>
              <a:pathLst>
                <a:path extrusionOk="0" h="7684" w="3762">
                  <a:moveTo>
                    <a:pt x="1" y="1"/>
                  </a:moveTo>
                  <a:lnTo>
                    <a:pt x="3344" y="7683"/>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1"/>
            <p:cNvSpPr/>
            <p:nvPr/>
          </p:nvSpPr>
          <p:spPr>
            <a:xfrm>
              <a:off x="4601525" y="3695250"/>
              <a:ext cx="105300" cy="201950"/>
            </a:xfrm>
            <a:custGeom>
              <a:rect b="b" l="l" r="r" t="t"/>
              <a:pathLst>
                <a:path extrusionOk="0" h="8078" w="4212">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1"/>
            <p:cNvSpPr/>
            <p:nvPr/>
          </p:nvSpPr>
          <p:spPr>
            <a:xfrm>
              <a:off x="4586250" y="3685600"/>
              <a:ext cx="104500" cy="206575"/>
            </a:xfrm>
            <a:custGeom>
              <a:rect b="b" l="l" r="r" t="t"/>
              <a:pathLst>
                <a:path extrusionOk="0" h="8263" w="4180">
                  <a:moveTo>
                    <a:pt x="1" y="1"/>
                  </a:moveTo>
                  <a:lnTo>
                    <a:pt x="4180" y="8262"/>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1"/>
            <p:cNvSpPr/>
            <p:nvPr/>
          </p:nvSpPr>
          <p:spPr>
            <a:xfrm>
              <a:off x="4580625" y="3679975"/>
              <a:ext cx="115750" cy="217300"/>
            </a:xfrm>
            <a:custGeom>
              <a:rect b="b" l="l" r="r" t="t"/>
              <a:pathLst>
                <a:path extrusionOk="0" h="8692" w="463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1"/>
            <p:cNvSpPr/>
            <p:nvPr/>
          </p:nvSpPr>
          <p:spPr>
            <a:xfrm>
              <a:off x="4361250" y="3647850"/>
              <a:ext cx="329500" cy="244325"/>
            </a:xfrm>
            <a:custGeom>
              <a:rect b="b" l="l" r="r" t="t"/>
              <a:pathLst>
                <a:path extrusionOk="0" h="9773" w="13180">
                  <a:moveTo>
                    <a:pt x="1" y="0"/>
                  </a:moveTo>
                  <a:lnTo>
                    <a:pt x="2411" y="9772"/>
                  </a:lnTo>
                  <a:lnTo>
                    <a:pt x="13180" y="9772"/>
                  </a:lnTo>
                  <a:lnTo>
                    <a:pt x="11476" y="1125"/>
                  </a:lnTo>
                  <a:lnTo>
                    <a:pt x="6108" y="1125"/>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1"/>
            <p:cNvSpPr/>
            <p:nvPr/>
          </p:nvSpPr>
          <p:spPr>
            <a:xfrm>
              <a:off x="4355625" y="3643025"/>
              <a:ext cx="340750" cy="253950"/>
            </a:xfrm>
            <a:custGeom>
              <a:rect b="b" l="l" r="r" t="t"/>
              <a:pathLst>
                <a:path extrusionOk="0" h="10158" w="1363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1"/>
            <p:cNvSpPr/>
            <p:nvPr/>
          </p:nvSpPr>
          <p:spPr>
            <a:xfrm>
              <a:off x="3617100" y="2493050"/>
              <a:ext cx="253975" cy="908100"/>
            </a:xfrm>
            <a:custGeom>
              <a:rect b="b" l="l" r="r" t="t"/>
              <a:pathLst>
                <a:path extrusionOk="0" h="36324" w="10159">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1"/>
            <p:cNvSpPr/>
            <p:nvPr/>
          </p:nvSpPr>
          <p:spPr>
            <a:xfrm>
              <a:off x="3711925" y="2493050"/>
              <a:ext cx="11275" cy="266025"/>
            </a:xfrm>
            <a:custGeom>
              <a:rect b="b" l="l" r="r" t="t"/>
              <a:pathLst>
                <a:path extrusionOk="0" h="10641" w="451">
                  <a:moveTo>
                    <a:pt x="1" y="0"/>
                  </a:moveTo>
                  <a:lnTo>
                    <a:pt x="1" y="10640"/>
                  </a:lnTo>
                  <a:lnTo>
                    <a:pt x="451" y="10640"/>
                  </a:lnTo>
                  <a:lnTo>
                    <a:pt x="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1"/>
            <p:cNvSpPr/>
            <p:nvPr/>
          </p:nvSpPr>
          <p:spPr>
            <a:xfrm>
              <a:off x="3850150" y="2476975"/>
              <a:ext cx="31375" cy="31375"/>
            </a:xfrm>
            <a:custGeom>
              <a:rect b="b" l="l" r="r" t="t"/>
              <a:pathLst>
                <a:path extrusionOk="0" h="1255" w="1255">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1"/>
            <p:cNvSpPr/>
            <p:nvPr/>
          </p:nvSpPr>
          <p:spPr>
            <a:xfrm>
              <a:off x="3844525" y="2472150"/>
              <a:ext cx="42625" cy="41825"/>
            </a:xfrm>
            <a:custGeom>
              <a:rect b="b" l="l" r="r" t="t"/>
              <a:pathLst>
                <a:path extrusionOk="0" h="1673" w="1705">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1"/>
            <p:cNvSpPr/>
            <p:nvPr/>
          </p:nvSpPr>
          <p:spPr>
            <a:xfrm>
              <a:off x="3702300" y="2476975"/>
              <a:ext cx="31350" cy="31375"/>
            </a:xfrm>
            <a:custGeom>
              <a:rect b="b" l="l" r="r" t="t"/>
              <a:pathLst>
                <a:path extrusionOk="0" h="1255" w="1254">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1"/>
            <p:cNvSpPr/>
            <p:nvPr/>
          </p:nvSpPr>
          <p:spPr>
            <a:xfrm>
              <a:off x="3697475" y="2472150"/>
              <a:ext cx="41800" cy="41825"/>
            </a:xfrm>
            <a:custGeom>
              <a:rect b="b" l="l" r="r" t="t"/>
              <a:pathLst>
                <a:path extrusionOk="0" h="1673" w="1672">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1"/>
            <p:cNvSpPr/>
            <p:nvPr/>
          </p:nvSpPr>
          <p:spPr>
            <a:xfrm>
              <a:off x="3163075" y="2504300"/>
              <a:ext cx="87625" cy="532825"/>
            </a:xfrm>
            <a:custGeom>
              <a:rect b="b" l="l" r="r" t="t"/>
              <a:pathLst>
                <a:path extrusionOk="0" h="21313" w="3505">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1"/>
            <p:cNvSpPr/>
            <p:nvPr/>
          </p:nvSpPr>
          <p:spPr>
            <a:xfrm>
              <a:off x="3153425" y="2481000"/>
              <a:ext cx="31375" cy="31350"/>
            </a:xfrm>
            <a:custGeom>
              <a:rect b="b" l="l" r="r" t="t"/>
              <a:pathLst>
                <a:path extrusionOk="0" h="1254" w="1255">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1"/>
            <p:cNvSpPr/>
            <p:nvPr/>
          </p:nvSpPr>
          <p:spPr>
            <a:xfrm>
              <a:off x="3147800" y="2475375"/>
              <a:ext cx="41825" cy="41800"/>
            </a:xfrm>
            <a:custGeom>
              <a:rect b="b" l="l" r="r" t="t"/>
              <a:pathLst>
                <a:path extrusionOk="0" h="1672" w="1673">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1"/>
            <p:cNvSpPr/>
            <p:nvPr/>
          </p:nvSpPr>
          <p:spPr>
            <a:xfrm>
              <a:off x="2753225" y="2987275"/>
              <a:ext cx="488625" cy="170375"/>
            </a:xfrm>
            <a:custGeom>
              <a:rect b="b" l="l" r="r" t="t"/>
              <a:pathLst>
                <a:path extrusionOk="0" h="6815" w="19545">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1"/>
            <p:cNvSpPr/>
            <p:nvPr/>
          </p:nvSpPr>
          <p:spPr>
            <a:xfrm>
              <a:off x="2737150" y="29768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1"/>
            <p:cNvSpPr/>
            <p:nvPr/>
          </p:nvSpPr>
          <p:spPr>
            <a:xfrm>
              <a:off x="2732325" y="2972000"/>
              <a:ext cx="41825" cy="41825"/>
            </a:xfrm>
            <a:custGeom>
              <a:rect b="b" l="l" r="r" t="t"/>
              <a:pathLst>
                <a:path extrusionOk="0" h="1673"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1"/>
            <p:cNvSpPr/>
            <p:nvPr/>
          </p:nvSpPr>
          <p:spPr>
            <a:xfrm>
              <a:off x="2463125" y="3198625"/>
              <a:ext cx="1296250" cy="180825"/>
            </a:xfrm>
            <a:custGeom>
              <a:rect b="b" l="l" r="r" t="t"/>
              <a:pathLst>
                <a:path extrusionOk="0" h="7233" w="5185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1"/>
            <p:cNvSpPr/>
            <p:nvPr/>
          </p:nvSpPr>
          <p:spPr>
            <a:xfrm>
              <a:off x="2447850" y="3188175"/>
              <a:ext cx="31375" cy="31375"/>
            </a:xfrm>
            <a:custGeom>
              <a:rect b="b" l="l" r="r" t="t"/>
              <a:pathLst>
                <a:path extrusionOk="0" h="1255" w="1255">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1"/>
            <p:cNvSpPr/>
            <p:nvPr/>
          </p:nvSpPr>
          <p:spPr>
            <a:xfrm>
              <a:off x="2443025" y="3182550"/>
              <a:ext cx="41825" cy="41800"/>
            </a:xfrm>
            <a:custGeom>
              <a:rect b="b" l="l" r="r" t="t"/>
              <a:pathLst>
                <a:path extrusionOk="0" h="1672"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1"/>
            <p:cNvSpPr/>
            <p:nvPr/>
          </p:nvSpPr>
          <p:spPr>
            <a:xfrm>
              <a:off x="2906725" y="3472650"/>
              <a:ext cx="368075" cy="307000"/>
            </a:xfrm>
            <a:custGeom>
              <a:rect b="b" l="l" r="r" t="t"/>
              <a:pathLst>
                <a:path extrusionOk="0" h="12280" w="14723">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1"/>
            <p:cNvSpPr/>
            <p:nvPr/>
          </p:nvSpPr>
          <p:spPr>
            <a:xfrm>
              <a:off x="2892250" y="37555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1"/>
            <p:cNvSpPr/>
            <p:nvPr/>
          </p:nvSpPr>
          <p:spPr>
            <a:xfrm>
              <a:off x="2887425" y="3750700"/>
              <a:ext cx="41825" cy="41825"/>
            </a:xfrm>
            <a:custGeom>
              <a:rect b="b" l="l" r="r" t="t"/>
              <a:pathLst>
                <a:path extrusionOk="0" h="1673" w="1673">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1"/>
            <p:cNvSpPr/>
            <p:nvPr/>
          </p:nvSpPr>
          <p:spPr>
            <a:xfrm>
              <a:off x="3579350" y="3472650"/>
              <a:ext cx="368075" cy="307000"/>
            </a:xfrm>
            <a:custGeom>
              <a:rect b="b" l="l" r="r" t="t"/>
              <a:pathLst>
                <a:path extrusionOk="0" h="12280" w="14723">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1"/>
            <p:cNvSpPr/>
            <p:nvPr/>
          </p:nvSpPr>
          <p:spPr>
            <a:xfrm>
              <a:off x="3930525" y="3755525"/>
              <a:ext cx="31350" cy="31375"/>
            </a:xfrm>
            <a:custGeom>
              <a:rect b="b" l="l" r="r" t="t"/>
              <a:pathLst>
                <a:path extrusionOk="0" h="1255" w="1254">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1"/>
            <p:cNvSpPr/>
            <p:nvPr/>
          </p:nvSpPr>
          <p:spPr>
            <a:xfrm>
              <a:off x="3924900" y="3750700"/>
              <a:ext cx="41800" cy="41825"/>
            </a:xfrm>
            <a:custGeom>
              <a:rect b="b" l="l" r="r" t="t"/>
              <a:pathLst>
                <a:path extrusionOk="0" h="1673" w="1672">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1"/>
            <p:cNvSpPr/>
            <p:nvPr/>
          </p:nvSpPr>
          <p:spPr>
            <a:xfrm>
              <a:off x="3717550" y="3065225"/>
              <a:ext cx="429150" cy="208150"/>
            </a:xfrm>
            <a:custGeom>
              <a:rect b="b" l="l" r="r" t="t"/>
              <a:pathLst>
                <a:path extrusionOk="0" h="8326" w="17166">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1"/>
            <p:cNvSpPr/>
            <p:nvPr/>
          </p:nvSpPr>
          <p:spPr>
            <a:xfrm>
              <a:off x="4137850" y="3050750"/>
              <a:ext cx="31375" cy="31375"/>
            </a:xfrm>
            <a:custGeom>
              <a:rect b="b" l="l" r="r" t="t"/>
              <a:pathLst>
                <a:path extrusionOk="0" h="1255" w="1255">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1"/>
            <p:cNvSpPr/>
            <p:nvPr/>
          </p:nvSpPr>
          <p:spPr>
            <a:xfrm>
              <a:off x="4133025" y="3045925"/>
              <a:ext cx="41825" cy="41825"/>
            </a:xfrm>
            <a:custGeom>
              <a:rect b="b" l="l" r="r" t="t"/>
              <a:pathLst>
                <a:path extrusionOk="0" h="1673" w="1673">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1"/>
            <p:cNvSpPr/>
            <p:nvPr/>
          </p:nvSpPr>
          <p:spPr>
            <a:xfrm>
              <a:off x="3828450" y="3381050"/>
              <a:ext cx="499875" cy="175200"/>
            </a:xfrm>
            <a:custGeom>
              <a:rect b="b" l="l" r="r" t="t"/>
              <a:pathLst>
                <a:path extrusionOk="0" h="7008" w="19995">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1"/>
            <p:cNvSpPr/>
            <p:nvPr/>
          </p:nvSpPr>
          <p:spPr>
            <a:xfrm>
              <a:off x="4307400" y="3550600"/>
              <a:ext cx="31375" cy="31375"/>
            </a:xfrm>
            <a:custGeom>
              <a:rect b="b" l="l" r="r" t="t"/>
              <a:pathLst>
                <a:path extrusionOk="0" h="1255" w="1255">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1"/>
            <p:cNvSpPr/>
            <p:nvPr/>
          </p:nvSpPr>
          <p:spPr>
            <a:xfrm>
              <a:off x="4302600" y="3545775"/>
              <a:ext cx="41800" cy="41825"/>
            </a:xfrm>
            <a:custGeom>
              <a:rect b="b" l="l" r="r" t="t"/>
              <a:pathLst>
                <a:path extrusionOk="0" h="1673" w="1672">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1"/>
            <p:cNvSpPr/>
            <p:nvPr/>
          </p:nvSpPr>
          <p:spPr>
            <a:xfrm>
              <a:off x="2974225" y="2715850"/>
              <a:ext cx="920950" cy="791375"/>
            </a:xfrm>
            <a:custGeom>
              <a:rect b="b" l="l" r="r" t="t"/>
              <a:pathLst>
                <a:path extrusionOk="0" h="31655" w="36838">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1"/>
            <p:cNvSpPr/>
            <p:nvPr/>
          </p:nvSpPr>
          <p:spPr>
            <a:xfrm>
              <a:off x="2977425" y="2710025"/>
              <a:ext cx="914550" cy="802825"/>
            </a:xfrm>
            <a:custGeom>
              <a:rect b="b" l="l" r="r" t="t"/>
              <a:pathLst>
                <a:path extrusionOk="0" h="32113" w="36582">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1"/>
            <p:cNvSpPr/>
            <p:nvPr/>
          </p:nvSpPr>
          <p:spPr>
            <a:xfrm>
              <a:off x="3012800" y="2747600"/>
              <a:ext cx="843800" cy="729900"/>
            </a:xfrm>
            <a:custGeom>
              <a:rect b="b" l="l" r="r" t="t"/>
              <a:pathLst>
                <a:path extrusionOk="0" h="29196" w="33752">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1"/>
            <p:cNvSpPr/>
            <p:nvPr/>
          </p:nvSpPr>
          <p:spPr>
            <a:xfrm>
              <a:off x="3009575" y="2742175"/>
              <a:ext cx="850250" cy="740950"/>
            </a:xfrm>
            <a:custGeom>
              <a:rect b="b" l="l" r="r" t="t"/>
              <a:pathLst>
                <a:path extrusionOk="0" h="29638" w="3401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1"/>
            <p:cNvSpPr/>
            <p:nvPr/>
          </p:nvSpPr>
          <p:spPr>
            <a:xfrm>
              <a:off x="3366375" y="2914550"/>
              <a:ext cx="135850" cy="521150"/>
            </a:xfrm>
            <a:custGeom>
              <a:rect b="b" l="l" r="r" t="t"/>
              <a:pathLst>
                <a:path extrusionOk="0" h="20846" w="5434">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1"/>
            <p:cNvSpPr/>
            <p:nvPr/>
          </p:nvSpPr>
          <p:spPr>
            <a:xfrm>
              <a:off x="4003650" y="3086925"/>
              <a:ext cx="423525" cy="291950"/>
            </a:xfrm>
            <a:custGeom>
              <a:rect b="b" l="l" r="r" t="t"/>
              <a:pathLst>
                <a:path extrusionOk="0" h="11678" w="16941">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1"/>
            <p:cNvSpPr/>
            <p:nvPr/>
          </p:nvSpPr>
          <p:spPr>
            <a:xfrm>
              <a:off x="4112125" y="3168875"/>
              <a:ext cx="157550" cy="145500"/>
            </a:xfrm>
            <a:custGeom>
              <a:rect b="b" l="l" r="r" t="t"/>
              <a:pathLst>
                <a:path extrusionOk="0" h="5820" w="6302">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1"/>
            <p:cNvSpPr/>
            <p:nvPr/>
          </p:nvSpPr>
          <p:spPr>
            <a:xfrm>
              <a:off x="4108125" y="3164875"/>
              <a:ext cx="165550" cy="153050"/>
            </a:xfrm>
            <a:custGeom>
              <a:rect b="b" l="l" r="r" t="t"/>
              <a:pathLst>
                <a:path extrusionOk="0" h="6122" w="6622">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1"/>
            <p:cNvSpPr/>
            <p:nvPr/>
          </p:nvSpPr>
          <p:spPr>
            <a:xfrm>
              <a:off x="4219825" y="3191400"/>
              <a:ext cx="59475" cy="107700"/>
            </a:xfrm>
            <a:custGeom>
              <a:rect b="b" l="l" r="r" t="t"/>
              <a:pathLst>
                <a:path extrusionOk="0" h="4308" w="2379">
                  <a:moveTo>
                    <a:pt x="1736" y="0"/>
                  </a:moveTo>
                  <a:lnTo>
                    <a:pt x="0" y="2057"/>
                  </a:lnTo>
                  <a:lnTo>
                    <a:pt x="739" y="4307"/>
                  </a:lnTo>
                  <a:lnTo>
                    <a:pt x="2379" y="2572"/>
                  </a:lnTo>
                  <a:lnTo>
                    <a:pt x="1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1"/>
            <p:cNvSpPr/>
            <p:nvPr/>
          </p:nvSpPr>
          <p:spPr>
            <a:xfrm>
              <a:off x="4216600" y="3187375"/>
              <a:ext cx="66725" cy="115275"/>
            </a:xfrm>
            <a:custGeom>
              <a:rect b="b" l="l" r="r" t="t"/>
              <a:pathLst>
                <a:path extrusionOk="0" h="4611" w="2669">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1"/>
            <p:cNvSpPr/>
            <p:nvPr/>
          </p:nvSpPr>
          <p:spPr>
            <a:xfrm>
              <a:off x="2692150" y="2510725"/>
              <a:ext cx="427550" cy="357150"/>
            </a:xfrm>
            <a:custGeom>
              <a:rect b="b" l="l" r="r" t="t"/>
              <a:pathLst>
                <a:path extrusionOk="0" h="14286" w="17102">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1"/>
            <p:cNvSpPr/>
            <p:nvPr/>
          </p:nvSpPr>
          <p:spPr>
            <a:xfrm>
              <a:off x="2836800" y="2611975"/>
              <a:ext cx="177625" cy="168000"/>
            </a:xfrm>
            <a:custGeom>
              <a:rect b="b" l="l" r="r" t="t"/>
              <a:pathLst>
                <a:path extrusionOk="0" h="6720" w="7105">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1"/>
            <p:cNvSpPr/>
            <p:nvPr/>
          </p:nvSpPr>
          <p:spPr>
            <a:xfrm>
              <a:off x="2832775" y="2608175"/>
              <a:ext cx="185675" cy="175000"/>
            </a:xfrm>
            <a:custGeom>
              <a:rect b="b" l="l" r="r" t="t"/>
              <a:pathLst>
                <a:path extrusionOk="0" h="7000" w="7427">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1"/>
            <p:cNvSpPr/>
            <p:nvPr/>
          </p:nvSpPr>
          <p:spPr>
            <a:xfrm>
              <a:off x="2845650" y="2627250"/>
              <a:ext cx="56275" cy="95650"/>
            </a:xfrm>
            <a:custGeom>
              <a:rect b="b" l="l" r="r" t="t"/>
              <a:pathLst>
                <a:path extrusionOk="0" h="3826" w="2251">
                  <a:moveTo>
                    <a:pt x="2186" y="1"/>
                  </a:moveTo>
                  <a:lnTo>
                    <a:pt x="129" y="1190"/>
                  </a:lnTo>
                  <a:lnTo>
                    <a:pt x="0" y="3826"/>
                  </a:lnTo>
                  <a:lnTo>
                    <a:pt x="2250" y="2347"/>
                  </a:lnTo>
                  <a:lnTo>
                    <a:pt x="21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1"/>
            <p:cNvSpPr/>
            <p:nvPr/>
          </p:nvSpPr>
          <p:spPr>
            <a:xfrm>
              <a:off x="2841625" y="2623225"/>
              <a:ext cx="64325" cy="103500"/>
            </a:xfrm>
            <a:custGeom>
              <a:rect b="b" l="l" r="r" t="t"/>
              <a:pathLst>
                <a:path extrusionOk="0" h="4140" w="2573">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1"/>
            <p:cNvSpPr/>
            <p:nvPr/>
          </p:nvSpPr>
          <p:spPr>
            <a:xfrm>
              <a:off x="3290050" y="3551400"/>
              <a:ext cx="279675" cy="397425"/>
            </a:xfrm>
            <a:custGeom>
              <a:rect b="b" l="l" r="r" t="t"/>
              <a:pathLst>
                <a:path extrusionOk="0" h="15897" w="11187">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1"/>
            <p:cNvSpPr/>
            <p:nvPr/>
          </p:nvSpPr>
          <p:spPr>
            <a:xfrm>
              <a:off x="3363975" y="3655875"/>
              <a:ext cx="136625" cy="134225"/>
            </a:xfrm>
            <a:custGeom>
              <a:rect b="b" l="l" r="r" t="t"/>
              <a:pathLst>
                <a:path extrusionOk="0" h="5369" w="5465">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1"/>
            <p:cNvSpPr/>
            <p:nvPr/>
          </p:nvSpPr>
          <p:spPr>
            <a:xfrm>
              <a:off x="3359950" y="3651850"/>
              <a:ext cx="144675" cy="141800"/>
            </a:xfrm>
            <a:custGeom>
              <a:rect b="b" l="l" r="r" t="t"/>
              <a:pathLst>
                <a:path extrusionOk="0" h="5672" w="5787">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1"/>
            <p:cNvSpPr/>
            <p:nvPr/>
          </p:nvSpPr>
          <p:spPr>
            <a:xfrm>
              <a:off x="3378425" y="3754725"/>
              <a:ext cx="110925" cy="61100"/>
            </a:xfrm>
            <a:custGeom>
              <a:rect b="b" l="l" r="r" t="t"/>
              <a:pathLst>
                <a:path extrusionOk="0" h="2444" w="4437">
                  <a:moveTo>
                    <a:pt x="2026" y="0"/>
                  </a:moveTo>
                  <a:lnTo>
                    <a:pt x="1" y="1190"/>
                  </a:lnTo>
                  <a:lnTo>
                    <a:pt x="2058" y="2443"/>
                  </a:lnTo>
                  <a:lnTo>
                    <a:pt x="4437" y="1222"/>
                  </a:lnTo>
                  <a:lnTo>
                    <a:pt x="20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1"/>
            <p:cNvSpPr/>
            <p:nvPr/>
          </p:nvSpPr>
          <p:spPr>
            <a:xfrm>
              <a:off x="3374425" y="3750700"/>
              <a:ext cx="118950" cy="68325"/>
            </a:xfrm>
            <a:custGeom>
              <a:rect b="b" l="l" r="r" t="t"/>
              <a:pathLst>
                <a:path extrusionOk="0" h="2733" w="4758">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1"/>
            <p:cNvSpPr/>
            <p:nvPr/>
          </p:nvSpPr>
          <p:spPr>
            <a:xfrm>
              <a:off x="3506200" y="2497575"/>
              <a:ext cx="375325" cy="422225"/>
            </a:xfrm>
            <a:custGeom>
              <a:rect b="b" l="l" r="r" t="t"/>
              <a:pathLst>
                <a:path extrusionOk="0" h="16889" w="15013">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1"/>
            <p:cNvSpPr/>
            <p:nvPr/>
          </p:nvSpPr>
          <p:spPr>
            <a:xfrm>
              <a:off x="3600225" y="2635300"/>
              <a:ext cx="171200" cy="180825"/>
            </a:xfrm>
            <a:custGeom>
              <a:rect b="b" l="l" r="r" t="t"/>
              <a:pathLst>
                <a:path extrusionOk="0" h="7233" w="6848">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1"/>
            <p:cNvSpPr/>
            <p:nvPr/>
          </p:nvSpPr>
          <p:spPr>
            <a:xfrm>
              <a:off x="3596225" y="2632075"/>
              <a:ext cx="179225" cy="188075"/>
            </a:xfrm>
            <a:custGeom>
              <a:rect b="b" l="l" r="r" t="t"/>
              <a:pathLst>
                <a:path extrusionOk="0" h="7523" w="7169">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1"/>
            <p:cNvSpPr/>
            <p:nvPr/>
          </p:nvSpPr>
          <p:spPr>
            <a:xfrm>
              <a:off x="3664525" y="2645725"/>
              <a:ext cx="92425" cy="61100"/>
            </a:xfrm>
            <a:custGeom>
              <a:rect b="b" l="l" r="r" t="t"/>
              <a:pathLst>
                <a:path extrusionOk="0" h="2444" w="3697">
                  <a:moveTo>
                    <a:pt x="0" y="1"/>
                  </a:moveTo>
                  <a:lnTo>
                    <a:pt x="1350" y="2347"/>
                  </a:lnTo>
                  <a:lnTo>
                    <a:pt x="3697" y="2444"/>
                  </a:lnTo>
                  <a:lnTo>
                    <a:pt x="2636" y="29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1"/>
            <p:cNvSpPr/>
            <p:nvPr/>
          </p:nvSpPr>
          <p:spPr>
            <a:xfrm>
              <a:off x="3660500" y="2641725"/>
              <a:ext cx="100475" cy="69125"/>
            </a:xfrm>
            <a:custGeom>
              <a:rect b="b" l="l" r="r" t="t"/>
              <a:pathLst>
                <a:path extrusionOk="0" h="2765" w="4019">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1"/>
            <p:cNvSpPr/>
            <p:nvPr/>
          </p:nvSpPr>
          <p:spPr>
            <a:xfrm>
              <a:off x="4202950" y="2493550"/>
              <a:ext cx="375300" cy="422225"/>
            </a:xfrm>
            <a:custGeom>
              <a:rect b="b" l="l" r="r" t="t"/>
              <a:pathLst>
                <a:path extrusionOk="0" h="16889" w="15012">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1"/>
            <p:cNvSpPr/>
            <p:nvPr/>
          </p:nvSpPr>
          <p:spPr>
            <a:xfrm>
              <a:off x="4296150" y="2631275"/>
              <a:ext cx="172000" cy="180825"/>
            </a:xfrm>
            <a:custGeom>
              <a:rect b="b" l="l" r="r" t="t"/>
              <a:pathLst>
                <a:path extrusionOk="0" h="7233" w="688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1"/>
            <p:cNvSpPr/>
            <p:nvPr/>
          </p:nvSpPr>
          <p:spPr>
            <a:xfrm>
              <a:off x="4292950" y="2627250"/>
              <a:ext cx="179225" cy="188875"/>
            </a:xfrm>
            <a:custGeom>
              <a:rect b="b" l="l" r="r" t="t"/>
              <a:pathLst>
                <a:path extrusionOk="0" h="7555" w="7169">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1"/>
            <p:cNvSpPr/>
            <p:nvPr/>
          </p:nvSpPr>
          <p:spPr>
            <a:xfrm>
              <a:off x="4361250" y="2640925"/>
              <a:ext cx="91625" cy="61900"/>
            </a:xfrm>
            <a:custGeom>
              <a:rect b="b" l="l" r="r" t="t"/>
              <a:pathLst>
                <a:path extrusionOk="0" h="2476" w="3665">
                  <a:moveTo>
                    <a:pt x="1" y="0"/>
                  </a:moveTo>
                  <a:lnTo>
                    <a:pt x="1318" y="2379"/>
                  </a:lnTo>
                  <a:lnTo>
                    <a:pt x="3665" y="2475"/>
                  </a:lnTo>
                  <a:lnTo>
                    <a:pt x="3665" y="2475"/>
                  </a:lnTo>
                  <a:lnTo>
                    <a:pt x="2636" y="3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1"/>
            <p:cNvSpPr/>
            <p:nvPr/>
          </p:nvSpPr>
          <p:spPr>
            <a:xfrm>
              <a:off x="4357225" y="2636900"/>
              <a:ext cx="99675" cy="69925"/>
            </a:xfrm>
            <a:custGeom>
              <a:rect b="b" l="l" r="r" t="t"/>
              <a:pathLst>
                <a:path extrusionOk="0" h="2797" w="3987">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1"/>
            <p:cNvSpPr/>
            <p:nvPr/>
          </p:nvSpPr>
          <p:spPr>
            <a:xfrm>
              <a:off x="2287950" y="3382125"/>
              <a:ext cx="340750" cy="434500"/>
            </a:xfrm>
            <a:custGeom>
              <a:rect b="b" l="l" r="r" t="t"/>
              <a:pathLst>
                <a:path extrusionOk="0" h="17380" w="1363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1"/>
            <p:cNvSpPr/>
            <p:nvPr/>
          </p:nvSpPr>
          <p:spPr>
            <a:xfrm>
              <a:off x="2381150" y="3534525"/>
              <a:ext cx="172000" cy="169600"/>
            </a:xfrm>
            <a:custGeom>
              <a:rect b="b" l="l" r="r" t="t"/>
              <a:pathLst>
                <a:path extrusionOk="0" h="6784" w="688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1"/>
            <p:cNvSpPr/>
            <p:nvPr/>
          </p:nvSpPr>
          <p:spPr>
            <a:xfrm>
              <a:off x="2377150" y="3530525"/>
              <a:ext cx="179225" cy="177600"/>
            </a:xfrm>
            <a:custGeom>
              <a:rect b="b" l="l" r="r" t="t"/>
              <a:pathLst>
                <a:path extrusionOk="0" h="7104" w="7169">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1"/>
            <p:cNvSpPr/>
            <p:nvPr/>
          </p:nvSpPr>
          <p:spPr>
            <a:xfrm>
              <a:off x="2393200" y="3540950"/>
              <a:ext cx="99675" cy="53875"/>
            </a:xfrm>
            <a:custGeom>
              <a:rect b="b" l="l" r="r" t="t"/>
              <a:pathLst>
                <a:path extrusionOk="0" h="2155" w="3987">
                  <a:moveTo>
                    <a:pt x="1576" y="1"/>
                  </a:moveTo>
                  <a:lnTo>
                    <a:pt x="1" y="2122"/>
                  </a:lnTo>
                  <a:lnTo>
                    <a:pt x="2701" y="2155"/>
                  </a:lnTo>
                  <a:lnTo>
                    <a:pt x="3987" y="162"/>
                  </a:lnTo>
                  <a:lnTo>
                    <a:pt x="15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1"/>
            <p:cNvSpPr/>
            <p:nvPr/>
          </p:nvSpPr>
          <p:spPr>
            <a:xfrm>
              <a:off x="2389200" y="3536950"/>
              <a:ext cx="106900" cy="61100"/>
            </a:xfrm>
            <a:custGeom>
              <a:rect b="b" l="l" r="r" t="t"/>
              <a:pathLst>
                <a:path extrusionOk="0" h="2444" w="4276">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1" name="Google Shape;2401;p41"/>
          <p:cNvSpPr txBox="1"/>
          <p:nvPr/>
        </p:nvSpPr>
        <p:spPr>
          <a:xfrm>
            <a:off x="2444750" y="4009350"/>
            <a:ext cx="948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latin typeface="Barlow Semi Condensed"/>
                <a:ea typeface="Barlow Semi Condensed"/>
                <a:cs typeface="Barlow Semi Condensed"/>
                <a:sym typeface="Barlow Semi Condensed"/>
              </a:rPr>
              <a:t>{{ }}</a:t>
            </a:r>
            <a:endParaRPr b="1" sz="3500">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