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6" r:id="rId2"/>
    <p:sldId id="260" r:id="rId3"/>
    <p:sldId id="261" r:id="rId4"/>
    <p:sldId id="262" r:id="rId5"/>
    <p:sldId id="263" r:id="rId6"/>
    <p:sldId id="265" r:id="rId7"/>
    <p:sldId id="258" r:id="rId8"/>
    <p:sldId id="267" r:id="rId9"/>
    <p:sldId id="268" r:id="rId10"/>
    <p:sldId id="257" r:id="rId11"/>
    <p:sldId id="271" r:id="rId12"/>
    <p:sldId id="270" r:id="rId13"/>
    <p:sldId id="272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7"/>
    <p:restoredTop sz="93690"/>
  </p:normalViewPr>
  <p:slideViewPr>
    <p:cSldViewPr snapToGrid="0" snapToObjects="1">
      <p:cViewPr varScale="1">
        <p:scale>
          <a:sx n="117" d="100"/>
          <a:sy n="117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71866-FFD4-2A40-AABD-423DFFEA4713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C0F9B-E8AA-0646-A3C7-BCCA54583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C0F9B-E8AA-0646-A3C7-BCCA545837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C0F9B-E8AA-0646-A3C7-BCCA545837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6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C0F9B-E8AA-0646-A3C7-BCCA545837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4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C0F9B-E8AA-0646-A3C7-BCCA545837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5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1250-0A34-5E4B-9829-F9C222E709C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94BE-D6DD-8743-B065-FC0DC2EB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1250-0A34-5E4B-9829-F9C222E709C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94BE-D6DD-8743-B065-FC0DC2EB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1250-0A34-5E4B-9829-F9C222E709C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94BE-D6DD-8743-B065-FC0DC2EB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1250-0A34-5E4B-9829-F9C222E709C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94BE-D6DD-8743-B065-FC0DC2EB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3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1250-0A34-5E4B-9829-F9C222E709C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94BE-D6DD-8743-B065-FC0DC2EB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3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1250-0A34-5E4B-9829-F9C222E709C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94BE-D6DD-8743-B065-FC0DC2EB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1250-0A34-5E4B-9829-F9C222E709C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94BE-D6DD-8743-B065-FC0DC2EB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1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1250-0A34-5E4B-9829-F9C222E709C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94BE-D6DD-8743-B065-FC0DC2EB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1250-0A34-5E4B-9829-F9C222E709C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94BE-D6DD-8743-B065-FC0DC2EB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2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1250-0A34-5E4B-9829-F9C222E709C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94BE-D6DD-8743-B065-FC0DC2EB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9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1250-0A34-5E4B-9829-F9C222E709C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94BE-D6DD-8743-B065-FC0DC2EB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1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1250-0A34-5E4B-9829-F9C222E709C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94BE-D6DD-8743-B065-FC0DC2EB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h3/minimap2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4260" y="2020839"/>
            <a:ext cx="10474036" cy="2387600"/>
          </a:xfrm>
        </p:spPr>
        <p:txBody>
          <a:bodyPr>
            <a:normAutofit fontScale="90000"/>
          </a:bodyPr>
          <a:lstStyle/>
          <a:p>
            <a:r>
              <a:rPr lang="en-US" b="1" u="sng" dirty="0" err="1" smtClean="0"/>
              <a:t>Nanopore</a:t>
            </a:r>
            <a:r>
              <a:rPr lang="en-US" b="1" u="sng" dirty="0" smtClean="0"/>
              <a:t> Sequencing </a:t>
            </a:r>
            <a:r>
              <a:rPr lang="mr-IN" b="1" u="sng" dirty="0" smtClean="0"/>
              <a:t>–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Data analysis practical session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5" y="339639"/>
            <a:ext cx="3157872" cy="738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5178" y="4793159"/>
            <a:ext cx="78975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Alba </a:t>
            </a:r>
            <a:r>
              <a:rPr lang="en-US" sz="3200" i="1" dirty="0" err="1" smtClean="0"/>
              <a:t>Sanchis</a:t>
            </a:r>
            <a:r>
              <a:rPr lang="en-US" sz="3200" i="1" dirty="0" smtClean="0"/>
              <a:t>-Juan &amp; Nick </a:t>
            </a:r>
            <a:r>
              <a:rPr lang="en-US" sz="3200" i="1" dirty="0"/>
              <a:t>Gleadall</a:t>
            </a:r>
          </a:p>
          <a:p>
            <a:pPr algn="ctr"/>
            <a:endParaRPr lang="en-US" i="1" dirty="0" smtClean="0"/>
          </a:p>
          <a:p>
            <a:pPr algn="ctr"/>
            <a:r>
              <a:rPr lang="en-US" i="1" dirty="0" smtClean="0"/>
              <a:t>Ouwehand Research group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5335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workflows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4938" y="1443789"/>
            <a:ext cx="11095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63402" y="1779535"/>
            <a:ext cx="0" cy="43681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737685" y="1690689"/>
            <a:ext cx="3994484" cy="4701854"/>
            <a:chOff x="6737684" y="1690688"/>
            <a:chExt cx="4244741" cy="50408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0235" y="2391952"/>
              <a:ext cx="1717475" cy="122816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159" y="2342678"/>
              <a:ext cx="1259984" cy="122816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198459" y="1936455"/>
              <a:ext cx="1328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GridION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51541" y="1936453"/>
              <a:ext cx="147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PromethION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9952" y="4537071"/>
              <a:ext cx="2839454" cy="692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Onboard GPU </a:t>
              </a:r>
              <a:r>
                <a:rPr lang="en-US" dirty="0" err="1" smtClean="0"/>
                <a:t>Basecalling</a:t>
              </a:r>
              <a:r>
                <a:rPr lang="en-US" dirty="0" smtClean="0"/>
                <a:t> using latest </a:t>
              </a:r>
              <a:r>
                <a:rPr lang="en-US" b="1" dirty="0" smtClean="0"/>
                <a:t>Guppy</a:t>
              </a:r>
              <a:endParaRPr lang="en-US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8855006" y="5376419"/>
              <a:ext cx="14673" cy="55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489159" y="6085202"/>
              <a:ext cx="2839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 data to analysis computer</a:t>
              </a:r>
              <a:endParaRPr lang="en-US" b="1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737684" y="1690688"/>
              <a:ext cx="4244741" cy="205353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8854939" y="3847658"/>
              <a:ext cx="0" cy="55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364918" y="1690688"/>
            <a:ext cx="2825565" cy="4723588"/>
            <a:chOff x="1085786" y="1690688"/>
            <a:chExt cx="2927949" cy="506414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274" y="2391952"/>
              <a:ext cx="2122696" cy="105245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1921" y="1892001"/>
              <a:ext cx="1328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MinION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085786" y="1690688"/>
              <a:ext cx="2927949" cy="205353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74281" y="4537071"/>
              <a:ext cx="2839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 data to analysis computer</a:t>
              </a:r>
              <a:endParaRPr lang="en-US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549321" y="3847659"/>
              <a:ext cx="0" cy="55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129594" y="6061903"/>
              <a:ext cx="2839454" cy="692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Basecall</a:t>
              </a:r>
              <a:r>
                <a:rPr lang="en-US" dirty="0" smtClean="0"/>
                <a:t> using latest </a:t>
              </a:r>
              <a:r>
                <a:rPr lang="en-US" b="1" dirty="0" smtClean="0"/>
                <a:t>Albacore </a:t>
              </a:r>
              <a:r>
                <a:rPr lang="en-US" dirty="0" smtClean="0"/>
                <a:t>or </a:t>
              </a:r>
              <a:r>
                <a:rPr lang="en-US" b="1" dirty="0" smtClean="0"/>
                <a:t>Chiron 0.3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549321" y="5374321"/>
              <a:ext cx="0" cy="55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le 28"/>
          <p:cNvSpPr/>
          <p:nvPr/>
        </p:nvSpPr>
        <p:spPr>
          <a:xfrm>
            <a:off x="1364918" y="4300272"/>
            <a:ext cx="2825565" cy="73709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407959" y="5722562"/>
            <a:ext cx="2825565" cy="73709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364918" y="5722563"/>
            <a:ext cx="2825565" cy="737097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407960" y="4304188"/>
            <a:ext cx="2825565" cy="737097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3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Basecalling</a:t>
            </a:r>
            <a:r>
              <a:rPr lang="en-US" dirty="0" smtClean="0"/>
              <a:t> results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4938" y="1443789"/>
            <a:ext cx="11095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Lets take a look inside the new</a:t>
            </a:r>
            <a:r>
              <a:rPr lang="en-US" b="1" dirty="0" smtClean="0"/>
              <a:t> </a:t>
            </a:r>
            <a:r>
              <a:rPr lang="en-US" b="1" dirty="0" err="1" smtClean="0"/>
              <a:t>basecalled_reads</a:t>
            </a:r>
            <a:r>
              <a:rPr lang="en-US" b="1" dirty="0" smtClean="0"/>
              <a:t> </a:t>
            </a:r>
            <a:r>
              <a:rPr lang="en-US" dirty="0" smtClean="0"/>
              <a:t>directory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$ls </a:t>
            </a:r>
            <a:r>
              <a:rPr lang="en-US" dirty="0" err="1" smtClean="0"/>
              <a:t>basecalled_reads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Important directory: </a:t>
            </a:r>
            <a:r>
              <a:rPr lang="en-US" b="1" dirty="0" smtClean="0"/>
              <a:t>workspace/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$ls </a:t>
            </a:r>
            <a:r>
              <a:rPr lang="en-US" dirty="0" err="1" smtClean="0"/>
              <a:t>basecalled_reads</a:t>
            </a:r>
            <a:r>
              <a:rPr lang="en-US" dirty="0" smtClean="0"/>
              <a:t>/workspace/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Contains </a:t>
            </a:r>
            <a:r>
              <a:rPr lang="en-US" b="1" dirty="0" smtClean="0"/>
              <a:t>pass/</a:t>
            </a:r>
            <a:r>
              <a:rPr lang="en-US" dirty="0" smtClean="0"/>
              <a:t> and </a:t>
            </a:r>
            <a:r>
              <a:rPr lang="en-US" b="1" dirty="0" smtClean="0"/>
              <a:t>fail/</a:t>
            </a:r>
            <a:r>
              <a:rPr lang="en-US" dirty="0" smtClean="0"/>
              <a:t> directories. These contain standard </a:t>
            </a:r>
            <a:r>
              <a:rPr lang="en-US" dirty="0" err="1" smtClean="0"/>
              <a:t>fastq</a:t>
            </a:r>
            <a:r>
              <a:rPr lang="en-US" dirty="0" smtClean="0"/>
              <a:t> </a:t>
            </a:r>
            <a:r>
              <a:rPr lang="en-US" dirty="0" err="1" smtClean="0"/>
              <a:t>seuqence</a:t>
            </a:r>
            <a:r>
              <a:rPr lang="en-US" dirty="0" smtClean="0"/>
              <a:t> files.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pass/ </a:t>
            </a:r>
            <a:r>
              <a:rPr lang="en-US" dirty="0" smtClean="0"/>
              <a:t>contains reads in </a:t>
            </a:r>
            <a:r>
              <a:rPr lang="en-US" dirty="0" err="1" smtClean="0"/>
              <a:t>fastq</a:t>
            </a:r>
            <a:r>
              <a:rPr lang="en-US" dirty="0" smtClean="0"/>
              <a:t> useable in further analysis. </a:t>
            </a: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Important file: </a:t>
            </a:r>
            <a:r>
              <a:rPr lang="en-US" b="1" dirty="0" err="1" smtClean="0"/>
              <a:t>sequencing_summary.txt</a:t>
            </a:r>
            <a:endParaRPr lang="en-US" b="1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file can be used to plot basic run QC statistics (rather than digging through fast5 files)</a:t>
            </a:r>
          </a:p>
        </p:txBody>
      </p:sp>
    </p:spTree>
    <p:extLst>
      <p:ext uri="{BB962C8B-B14F-4D97-AF65-F5344CB8AC3E}">
        <p14:creationId xmlns:p14="http://schemas.microsoft.com/office/powerpoint/2010/main" val="149047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basic sequence run QC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4938" y="1443789"/>
            <a:ext cx="11095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Much easier to process this data in 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Open </a:t>
            </a:r>
            <a:r>
              <a:rPr lang="en-US" dirty="0" err="1" smtClean="0"/>
              <a:t>RStudio</a:t>
            </a:r>
            <a:r>
              <a:rPr lang="en-US" dirty="0" smtClean="0"/>
              <a:t> and load the following script: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~/data/</a:t>
            </a:r>
            <a:r>
              <a:rPr lang="en-US" dirty="0" err="1" smtClean="0"/>
              <a:t>nanopore_example_run</a:t>
            </a:r>
            <a:r>
              <a:rPr lang="en-US" dirty="0" smtClean="0"/>
              <a:t>/scripts/</a:t>
            </a:r>
            <a:r>
              <a:rPr lang="en-US" dirty="0" err="1" smtClean="0"/>
              <a:t>basic_sequence_qc.r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457200" lvl="1" indent="-447675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6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basic sequence run QC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4938" y="1443789"/>
            <a:ext cx="11095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Much easier to process this data in 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Open </a:t>
            </a:r>
            <a:r>
              <a:rPr lang="en-US" dirty="0" err="1" smtClean="0"/>
              <a:t>RStudio</a:t>
            </a:r>
            <a:r>
              <a:rPr lang="en-US" dirty="0" smtClean="0"/>
              <a:t> and load the following script: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/data/</a:t>
            </a:r>
            <a:r>
              <a:rPr lang="en-US" dirty="0" err="1" smtClean="0"/>
              <a:t>nanopore_example_run</a:t>
            </a:r>
            <a:r>
              <a:rPr lang="en-US" dirty="0" smtClean="0"/>
              <a:t>/scripts/</a:t>
            </a:r>
            <a:r>
              <a:rPr lang="en-US" dirty="0" err="1" smtClean="0"/>
              <a:t>basic_sequence_qc.R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was a VERY basic overview of plotting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Check out the </a:t>
            </a:r>
            <a:r>
              <a:rPr lang="en-US" dirty="0" err="1" smtClean="0"/>
              <a:t>poRe</a:t>
            </a:r>
            <a:r>
              <a:rPr lang="en-US" dirty="0" smtClean="0"/>
              <a:t> library for more advanced plotting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https://</a:t>
            </a:r>
            <a:r>
              <a:rPr lang="en-US" dirty="0" err="1" smtClean="0"/>
              <a:t>sourceforge.net</a:t>
            </a:r>
            <a:r>
              <a:rPr lang="en-US" dirty="0" smtClean="0"/>
              <a:t>/p/</a:t>
            </a:r>
            <a:r>
              <a:rPr lang="en-US" dirty="0" err="1" smtClean="0"/>
              <a:t>rpore</a:t>
            </a:r>
            <a:r>
              <a:rPr lang="en-US" dirty="0" smtClean="0"/>
              <a:t>/wiki/Home/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324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workflow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44938" y="1443789"/>
            <a:ext cx="11095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5079" y="1690688"/>
            <a:ext cx="34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DNA extraction &amp; Library prep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5079" y="2376616"/>
            <a:ext cx="34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5079" y="3062544"/>
            <a:ext cx="34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Basecall</a:t>
            </a:r>
            <a:r>
              <a:rPr lang="en-US" dirty="0" smtClean="0"/>
              <a:t> Fast5’s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5079" y="3723841"/>
            <a:ext cx="34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Plot basic QC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360244" y="1690688"/>
            <a:ext cx="3360305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360243" y="2376616"/>
            <a:ext cx="3360305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360242" y="3057587"/>
            <a:ext cx="3360305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370410" y="3745897"/>
            <a:ext cx="3360305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370408" y="4437224"/>
            <a:ext cx="3360305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312658" y="4447724"/>
            <a:ext cx="34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22826" y="5128551"/>
            <a:ext cx="345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Polish</a:t>
            </a:r>
          </a:p>
          <a:p>
            <a:pPr algn="ctr"/>
            <a:r>
              <a:rPr lang="en-US" dirty="0" smtClean="0"/>
              <a:t>(Alignment correction)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370408" y="5118855"/>
            <a:ext cx="3360305" cy="666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360238" y="6103601"/>
            <a:ext cx="3360305" cy="666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12655" y="6148382"/>
            <a:ext cx="345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 variants and </a:t>
            </a:r>
          </a:p>
          <a:p>
            <a:pPr algn="ctr"/>
            <a:r>
              <a:rPr lang="en-US" dirty="0" smtClean="0"/>
              <a:t>Analyse data 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4" idx="2"/>
            <a:endCxn id="15" idx="0"/>
          </p:cNvCxnSpPr>
          <p:nvPr/>
        </p:nvCxnSpPr>
        <p:spPr>
          <a:xfrm flipH="1">
            <a:off x="6040396" y="2060020"/>
            <a:ext cx="1" cy="31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042517" y="2743161"/>
            <a:ext cx="1" cy="31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040393" y="3414865"/>
            <a:ext cx="1" cy="31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040393" y="4118246"/>
            <a:ext cx="1" cy="31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050559" y="4801157"/>
            <a:ext cx="1" cy="31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040392" y="5781261"/>
            <a:ext cx="1" cy="31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503596" y="1568918"/>
            <a:ext cx="5207267" cy="27073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tools used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4938" y="1443789"/>
            <a:ext cx="11095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</a:t>
            </a:r>
            <a:r>
              <a:rPr lang="en-US" dirty="0" smtClean="0"/>
              <a:t>5ls , h5dump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ALBACORE v2.3.3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RStudio</a:t>
            </a:r>
            <a:r>
              <a:rPr lang="en-US" dirty="0" smtClean="0"/>
              <a:t> &amp; R </a:t>
            </a:r>
            <a:r>
              <a:rPr lang="mr-IN" dirty="0" smtClean="0"/>
              <a:t>–</a:t>
            </a:r>
            <a:r>
              <a:rPr lang="en-US" dirty="0" smtClean="0"/>
              <a:t> any version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MinMap2 </a:t>
            </a:r>
            <a:r>
              <a:rPr lang="mr-IN" dirty="0" smtClean="0"/>
              <a:t>–</a:t>
            </a:r>
            <a:r>
              <a:rPr lang="en-US" dirty="0" smtClean="0"/>
              <a:t> (BWA for long reads - </a:t>
            </a:r>
            <a:r>
              <a:rPr lang="en-US" dirty="0" smtClean="0">
                <a:hlinkClick r:id="rId2"/>
              </a:rPr>
              <a:t>https://github.com/lh3/minimap2)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836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Overall: How to take Oxford </a:t>
            </a:r>
            <a:r>
              <a:rPr lang="en-US" dirty="0" err="1" smtClean="0"/>
              <a:t>Nanopore</a:t>
            </a:r>
            <a:r>
              <a:rPr lang="en-US" dirty="0" smtClean="0"/>
              <a:t> Technology (ONT) data from raw signal to called variants </a:t>
            </a:r>
          </a:p>
          <a:p>
            <a:endParaRPr lang="en-US" dirty="0" smtClean="0"/>
          </a:p>
          <a:p>
            <a:r>
              <a:rPr lang="en-US" dirty="0" smtClean="0"/>
              <a:t>In this part of the session: </a:t>
            </a:r>
          </a:p>
          <a:p>
            <a:pPr lvl="1"/>
            <a:r>
              <a:rPr lang="en-US" dirty="0" smtClean="0"/>
              <a:t>Learn about data format </a:t>
            </a:r>
          </a:p>
          <a:p>
            <a:pPr lvl="1"/>
            <a:r>
              <a:rPr lang="en-US" dirty="0" err="1" smtClean="0"/>
              <a:t>Basecalling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Basic sequence QC 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44938" y="1443789"/>
            <a:ext cx="11095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2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80565" y="1992430"/>
            <a:ext cx="11630870" cy="3070457"/>
            <a:chOff x="432448" y="1911132"/>
            <a:chExt cx="10921352" cy="2481574"/>
          </a:xfrm>
        </p:grpSpPr>
        <p:grpSp>
          <p:nvGrpSpPr>
            <p:cNvPr id="18" name="Group 17"/>
            <p:cNvGrpSpPr/>
            <p:nvPr/>
          </p:nvGrpSpPr>
          <p:grpSpPr>
            <a:xfrm>
              <a:off x="432448" y="1911132"/>
              <a:ext cx="8146776" cy="2481574"/>
              <a:chOff x="432448" y="1911132"/>
              <a:chExt cx="9670776" cy="323909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1984935"/>
                <a:ext cx="1047088" cy="3151841"/>
              </a:xfrm>
              <a:prstGeom prst="rect">
                <a:avLst/>
              </a:prstGeom>
            </p:spPr>
          </p:pic>
          <p:sp>
            <p:nvSpPr>
              <p:cNvPr id="7" name="Right Arrow 6"/>
              <p:cNvSpPr/>
              <p:nvPr/>
            </p:nvSpPr>
            <p:spPr>
              <a:xfrm>
                <a:off x="2212127" y="3318808"/>
                <a:ext cx="995083" cy="2420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4049" y="1911132"/>
                <a:ext cx="1975884" cy="262227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30622" y="2164386"/>
                <a:ext cx="1380564" cy="331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67" y="4692275"/>
                <a:ext cx="1737614" cy="4176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2448" y="4750114"/>
                <a:ext cx="18585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DNA</a:t>
                </a:r>
                <a:endParaRPr lang="en-US" sz="20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58531" y="4744711"/>
                <a:ext cx="18585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Sequence</a:t>
                </a:r>
                <a:endParaRPr lang="en-US" sz="2000" b="1" dirty="0"/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5884383" y="3318808"/>
                <a:ext cx="995083" cy="2420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92695" y="4744711"/>
                <a:ext cx="18585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Library Prep</a:t>
                </a:r>
                <a:endParaRPr lang="en-US" sz="2000" b="1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1296"/>
              <a:stretch/>
            </p:blipFill>
            <p:spPr>
              <a:xfrm>
                <a:off x="7253916" y="2231817"/>
                <a:ext cx="2849308" cy="2416027"/>
              </a:xfrm>
              <a:prstGeom prst="rect">
                <a:avLst/>
              </a:prstGeom>
            </p:spPr>
          </p:pic>
        </p:grpSp>
        <p:sp>
          <p:nvSpPr>
            <p:cNvPr id="19" name="Right Arrow 18"/>
            <p:cNvSpPr/>
            <p:nvPr/>
          </p:nvSpPr>
          <p:spPr>
            <a:xfrm>
              <a:off x="8894665" y="2989598"/>
              <a:ext cx="838270" cy="1854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788100" y="2882262"/>
              <a:ext cx="1565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Raw Data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444938" y="1443789"/>
            <a:ext cx="11095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99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data is written to a run specific directory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$</a:t>
            </a:r>
            <a:r>
              <a:rPr lang="en-US" sz="1700" i="1" dirty="0" smtClean="0"/>
              <a:t>cd ~/data/</a:t>
            </a:r>
            <a:r>
              <a:rPr lang="en-US" sz="1700" i="1" dirty="0" err="1" smtClean="0"/>
              <a:t>nanopore_example_run</a:t>
            </a:r>
            <a:r>
              <a:rPr lang="en-US" sz="1700" i="1" dirty="0" smtClean="0"/>
              <a:t>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sz="1700" i="1" dirty="0" smtClean="0"/>
              <a:t>ls reads/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You will see two directories ( 0/ and 1/)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ONT machines write reads in batches (here batch size = 4,000)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is to keep the number of files in each directory reasonable for the computers filesystem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$</a:t>
            </a:r>
            <a:r>
              <a:rPr lang="en-US" sz="1700" i="1" dirty="0" smtClean="0"/>
              <a:t>ls reads/0/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44938" y="1443789"/>
            <a:ext cx="11095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FAST5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249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Nanopore</a:t>
            </a:r>
            <a:r>
              <a:rPr lang="en-US" dirty="0" smtClean="0"/>
              <a:t> writes read data to a file format they call </a:t>
            </a:r>
            <a:r>
              <a:rPr lang="en-US" b="1" u="sng" dirty="0" smtClean="0"/>
              <a:t>FAST5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u="sng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u="sng" dirty="0" smtClean="0"/>
              <a:t>FAST5</a:t>
            </a:r>
            <a:r>
              <a:rPr lang="en-US" dirty="0" smtClean="0"/>
              <a:t> is in actual fact a </a:t>
            </a:r>
            <a:r>
              <a:rPr lang="en-US" b="1" u="sng" dirty="0" smtClean="0"/>
              <a:t>HDF5</a:t>
            </a:r>
            <a:r>
              <a:rPr lang="en-US" dirty="0" smtClean="0"/>
              <a:t> file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These are compressed binary files which store data in a structured way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allows for random access to subsets of the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is where electronic signal data is </a:t>
            </a:r>
            <a:r>
              <a:rPr lang="en-US" dirty="0" err="1" smtClean="0"/>
              <a:t>storred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44938" y="1443789"/>
            <a:ext cx="11095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52" y="5053116"/>
            <a:ext cx="3319339" cy="15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4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FAST5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Lets look at a </a:t>
            </a:r>
            <a:r>
              <a:rPr lang="en-US" b="1" u="sng" dirty="0" smtClean="0"/>
              <a:t>FAST5</a:t>
            </a:r>
            <a:r>
              <a:rPr lang="en-US" dirty="0" smtClean="0"/>
              <a:t> structure (using h5ls)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$</a:t>
            </a:r>
            <a:r>
              <a:rPr lang="en-US" sz="1800" i="1" dirty="0" smtClean="0"/>
              <a:t>h5ls reads/0/GXB01206_20180518_FAH88225_GA50000_sequencing_run_CD3_92236_read_10011_ch_258_strand.fast5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shows the top level data keys, lets look recursively through the file to see the </a:t>
            </a:r>
            <a:r>
              <a:rPr lang="en-US" dirty="0" err="1" smtClean="0"/>
              <a:t>subkeys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$</a:t>
            </a:r>
            <a:r>
              <a:rPr lang="en-US" sz="1800" i="1" dirty="0" smtClean="0"/>
              <a:t>h5ls -r reads/0/GXB01206_20180518_FAH88225_GA50000_sequencing_run_CD3_92236_read_10011_ch_258_strand.fast5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can also dump the entire contents of a </a:t>
            </a:r>
            <a:r>
              <a:rPr lang="en-US" b="1" u="sng" dirty="0" smtClean="0"/>
              <a:t>FAST5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i="1" dirty="0" smtClean="0"/>
              <a:t>$h</a:t>
            </a:r>
            <a:r>
              <a:rPr lang="en-US" sz="1800" i="1" dirty="0" smtClean="0"/>
              <a:t>5dump reads/0/GXB01206_20180518_FAH88225_GA50000_sequencing_run_CD3_92236_read_10011_ch_258_strand.fast5 | less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(HINT: press </a:t>
            </a:r>
            <a:r>
              <a:rPr lang="en-US" b="1" u="sng" dirty="0" smtClean="0"/>
              <a:t>q</a:t>
            </a:r>
            <a:r>
              <a:rPr lang="en-US" dirty="0" smtClean="0"/>
              <a:t> to exit less)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44938" y="1443789"/>
            <a:ext cx="11095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4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Basecalling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4938" y="1443789"/>
            <a:ext cx="11095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1895" y="1690688"/>
            <a:ext cx="60446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is the process of translating raw electrical signal from an ONT sequencer to DNA sequence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Critical step in data analysis </a:t>
            </a:r>
            <a:r>
              <a:rPr lang="mr-IN" dirty="0" smtClean="0"/>
              <a:t>–</a:t>
            </a:r>
            <a:r>
              <a:rPr lang="en-US" dirty="0" smtClean="0"/>
              <a:t> it is can make data good or bad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Many </a:t>
            </a:r>
            <a:r>
              <a:rPr lang="en-US" dirty="0" err="1" smtClean="0"/>
              <a:t>basecaller’s</a:t>
            </a:r>
            <a:r>
              <a:rPr lang="en-US" dirty="0" smtClean="0"/>
              <a:t> are out there but we will use a ALBACORE v2.3.3 one of ONT’s in-house </a:t>
            </a:r>
            <a:r>
              <a:rPr lang="en-US" dirty="0" err="1" smtClean="0"/>
              <a:t>basecaller</a:t>
            </a:r>
            <a:r>
              <a:rPr lang="en-US" dirty="0" err="1"/>
              <a:t>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is important to know which flow cell and library kit were used. To see all combinations run: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$</a:t>
            </a:r>
            <a:r>
              <a:rPr lang="en-US" i="1" dirty="0" smtClean="0"/>
              <a:t>read_fast5_basecaller.py </a:t>
            </a:r>
            <a:r>
              <a:rPr lang="mr-IN" i="1" dirty="0" smtClean="0"/>
              <a:t>–</a:t>
            </a:r>
            <a:r>
              <a:rPr lang="en-US" i="1" dirty="0" smtClean="0"/>
              <a:t>l</a:t>
            </a:r>
          </a:p>
          <a:p>
            <a:pPr marL="742950" lvl="1" indent="-285750">
              <a:buFont typeface="Arial" charset="0"/>
              <a:buChar char="•"/>
            </a:pPr>
            <a:endParaRPr lang="en-US" i="1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Lets </a:t>
            </a:r>
            <a:r>
              <a:rPr lang="en-US" dirty="0" err="1" smtClean="0"/>
              <a:t>basecall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$</a:t>
            </a:r>
            <a:r>
              <a:rPr lang="en-US" i="1" dirty="0" err="1" smtClean="0"/>
              <a:t>mkdir</a:t>
            </a:r>
            <a:r>
              <a:rPr lang="en-US" i="1" dirty="0" smtClean="0"/>
              <a:t> </a:t>
            </a:r>
            <a:r>
              <a:rPr lang="en-US" i="1" dirty="0" err="1" smtClean="0"/>
              <a:t>basecalled_reads</a:t>
            </a:r>
            <a:endParaRPr lang="en-US" i="1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i="1" dirty="0" smtClean="0"/>
              <a:t>$read_fast5_basecaller.py --</a:t>
            </a:r>
            <a:r>
              <a:rPr lang="en-US" i="1" dirty="0" err="1" smtClean="0"/>
              <a:t>flowcell</a:t>
            </a:r>
            <a:r>
              <a:rPr lang="en-US" i="1" dirty="0" smtClean="0"/>
              <a:t> FLO-MIN106 --kit SQK-PCS108 --input reads/ --recursive --</a:t>
            </a:r>
            <a:r>
              <a:rPr lang="en-US" i="1" dirty="0" err="1" smtClean="0"/>
              <a:t>worker_threads</a:t>
            </a:r>
            <a:r>
              <a:rPr lang="en-US" i="1" dirty="0" smtClean="0"/>
              <a:t> 4 --</a:t>
            </a:r>
            <a:r>
              <a:rPr lang="en-US" i="1" dirty="0" err="1" smtClean="0"/>
              <a:t>save_path</a:t>
            </a:r>
            <a:r>
              <a:rPr lang="en-US" i="1" dirty="0" smtClean="0"/>
              <a:t> </a:t>
            </a:r>
            <a:r>
              <a:rPr lang="en-US" i="1" dirty="0" err="1" smtClean="0"/>
              <a:t>basecalled_reads</a:t>
            </a:r>
            <a:r>
              <a:rPr lang="en-US" i="1" dirty="0" smtClean="0"/>
              <a:t>/</a:t>
            </a:r>
          </a:p>
          <a:p>
            <a:pPr marL="742950" lvl="1" indent="-285750">
              <a:buFont typeface="Arial" charset="0"/>
              <a:buChar char="•"/>
            </a:pPr>
            <a:endParaRPr lang="en-US" i="1" dirty="0" smtClean="0"/>
          </a:p>
        </p:txBody>
      </p:sp>
      <p:pic>
        <p:nvPicPr>
          <p:cNvPr id="1026" name="Picture 2" descr="https://lh5.googleusercontent.com/prKRoA_1T1WR1CusCi4JEduafBkhr-zFycvxgUfS_LDtvRbNfQgSRcEvQkjQxFOYaNmrCanVAOjisr5HTkZPtDrapDcFZced1RGOrgLie1Qv_QweGm3IDAv2Z7l0E-egEBYhooH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2319688"/>
            <a:ext cx="5177464" cy="296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37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Basecallers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Assembly Identity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4938" y="1443789"/>
            <a:ext cx="11095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38" y="1878799"/>
            <a:ext cx="11434813" cy="44555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676527" y="3391487"/>
            <a:ext cx="23843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Assembly identity (%)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083" y="6334356"/>
            <a:ext cx="771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u="sng" dirty="0" smtClean="0"/>
              <a:t>We don</a:t>
            </a:r>
            <a:r>
              <a:rPr lang="mr-IN" u="sng" dirty="0" smtClean="0"/>
              <a:t>’</a:t>
            </a:r>
            <a:r>
              <a:rPr lang="en-US" u="sng" dirty="0" smtClean="0"/>
              <a:t>t care about read identity if overall assembly identity is good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3857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Basecallers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Assembly length bias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4938" y="1443789"/>
            <a:ext cx="11095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0" y="2192077"/>
            <a:ext cx="10449827" cy="3256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1016676" y="3421888"/>
            <a:ext cx="38769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Assembly Length / Reference 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083" y="6150544"/>
            <a:ext cx="771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u="sng" dirty="0" smtClean="0"/>
              <a:t>This lets us see if an assembler is prone to reference insertions/deletions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7319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540</Words>
  <Application>Microsoft Macintosh PowerPoint</Application>
  <PresentationFormat>Widescreen</PresentationFormat>
  <Paragraphs>116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Nanopore Sequencing – Data analysis practical session </vt:lpstr>
      <vt:lpstr>Aims</vt:lpstr>
      <vt:lpstr>Starting point</vt:lpstr>
      <vt:lpstr>Raw reads</vt:lpstr>
      <vt:lpstr>FAST5 files</vt:lpstr>
      <vt:lpstr>FAST5 files</vt:lpstr>
      <vt:lpstr>Basecalling</vt:lpstr>
      <vt:lpstr>Basecallers – Assembly Identity</vt:lpstr>
      <vt:lpstr>Basecallers – Assembly length bias</vt:lpstr>
      <vt:lpstr>Recommended workflows</vt:lpstr>
      <vt:lpstr>Basecalling results </vt:lpstr>
      <vt:lpstr>Plotting basic sequence run QC</vt:lpstr>
      <vt:lpstr>Plotting basic sequence run QC</vt:lpstr>
      <vt:lpstr>Experimental workflow </vt:lpstr>
      <vt:lpstr>List of tools used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Nanopore practical day</dc:title>
  <dc:creator>Microsoft Office User</dc:creator>
  <cp:lastModifiedBy>Microsoft Office User</cp:lastModifiedBy>
  <cp:revision>117</cp:revision>
  <dcterms:created xsi:type="dcterms:W3CDTF">2018-09-14T09:02:26Z</dcterms:created>
  <dcterms:modified xsi:type="dcterms:W3CDTF">2018-09-14T14:40:01Z</dcterms:modified>
</cp:coreProperties>
</file>