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1"/>
  </p:notesMasterIdLst>
  <p:sldIdLst>
    <p:sldId id="31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11" r:id="rId51"/>
    <p:sldId id="312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29129-BCD5-7226-786B-4BA2AF8F2E5B}" v="20" dt="2023-07-05T07:47:00.936"/>
    <p1510:client id="{D59EA334-B338-1424-D21C-A55D630EF36B}" v="10" dt="2023-07-05T07:48:5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3"/>
  </p:normalViewPr>
  <p:slideViewPr>
    <p:cSldViewPr snapToGrid="0">
      <p:cViewPr varScale="1">
        <p:scale>
          <a:sx n="86" d="100"/>
          <a:sy n="86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ang Hoan" userId="S::hoan.trandang@phenikaa-uni.edu.vn::a6741981-6ff3-48ae-93d0-74a37f77e2ba" providerId="AD" clId="Web-{D59EA334-B338-1424-D21C-A55D630EF36B}"/>
    <pc:docChg chg="modSld">
      <pc:chgData name="Tran Dang Hoan" userId="S::hoan.trandang@phenikaa-uni.edu.vn::a6741981-6ff3-48ae-93d0-74a37f77e2ba" providerId="AD" clId="Web-{D59EA334-B338-1424-D21C-A55D630EF36B}" dt="2023-07-05T07:48:52.479" v="8" actId="20577"/>
      <pc:docMkLst>
        <pc:docMk/>
      </pc:docMkLst>
      <pc:sldChg chg="modSp">
        <pc:chgData name="Tran Dang Hoan" userId="S::hoan.trandang@phenikaa-uni.edu.vn::a6741981-6ff3-48ae-93d0-74a37f77e2ba" providerId="AD" clId="Web-{D59EA334-B338-1424-D21C-A55D630EF36B}" dt="2023-07-05T07:48:52.479" v="8" actId="20577"/>
        <pc:sldMkLst>
          <pc:docMk/>
          <pc:sldMk cId="0" sldId="256"/>
        </pc:sldMkLst>
        <pc:spChg chg="mod">
          <ac:chgData name="Tran Dang Hoan" userId="S::hoan.trandang@phenikaa-uni.edu.vn::a6741981-6ff3-48ae-93d0-74a37f77e2ba" providerId="AD" clId="Web-{D59EA334-B338-1424-D21C-A55D630EF36B}" dt="2023-07-05T07:48:52.479" v="8" actId="20577"/>
          <ac:spMkLst>
            <pc:docMk/>
            <pc:sldMk cId="0" sldId="256"/>
            <ac:spMk id="4098" creationId="{0EA2DFD9-325D-92FC-5482-C67D9BF07C51}"/>
          </ac:spMkLst>
        </pc:spChg>
      </pc:sldChg>
    </pc:docChg>
  </pc:docChgLst>
  <pc:docChgLst>
    <pc:chgData name="Tran Dang Hoan" userId="S::hoan.trandang@phenikaa-uni.edu.vn::a6741981-6ff3-48ae-93d0-74a37f77e2ba" providerId="AD" clId="Web-{7FF29129-BCD5-7226-786B-4BA2AF8F2E5B}"/>
    <pc:docChg chg="modSld">
      <pc:chgData name="Tran Dang Hoan" userId="S::hoan.trandang@phenikaa-uni.edu.vn::a6741981-6ff3-48ae-93d0-74a37f77e2ba" providerId="AD" clId="Web-{7FF29129-BCD5-7226-786B-4BA2AF8F2E5B}" dt="2023-07-05T07:47:00.374" v="18" actId="20577"/>
      <pc:docMkLst>
        <pc:docMk/>
      </pc:docMkLst>
      <pc:sldChg chg="modSp">
        <pc:chgData name="Tran Dang Hoan" userId="S::hoan.trandang@phenikaa-uni.edu.vn::a6741981-6ff3-48ae-93d0-74a37f77e2ba" providerId="AD" clId="Web-{7FF29129-BCD5-7226-786B-4BA2AF8F2E5B}" dt="2023-07-05T07:47:00.374" v="18" actId="20577"/>
        <pc:sldMkLst>
          <pc:docMk/>
          <pc:sldMk cId="0" sldId="256"/>
        </pc:sldMkLst>
        <pc:spChg chg="mod">
          <ac:chgData name="Tran Dang Hoan" userId="S::hoan.trandang@phenikaa-uni.edu.vn::a6741981-6ff3-48ae-93d0-74a37f77e2ba" providerId="AD" clId="Web-{7FF29129-BCD5-7226-786B-4BA2AF8F2E5B}" dt="2023-07-05T07:46:12.904" v="1" actId="20577"/>
          <ac:spMkLst>
            <pc:docMk/>
            <pc:sldMk cId="0" sldId="256"/>
            <ac:spMk id="4097" creationId="{9DBE714B-D0C1-D538-6022-05F7FDFBA71D}"/>
          </ac:spMkLst>
        </pc:spChg>
        <pc:spChg chg="mod">
          <ac:chgData name="Tran Dang Hoan" userId="S::hoan.trandang@phenikaa-uni.edu.vn::a6741981-6ff3-48ae-93d0-74a37f77e2ba" providerId="AD" clId="Web-{7FF29129-BCD5-7226-786B-4BA2AF8F2E5B}" dt="2023-07-05T07:47:00.374" v="18" actId="20577"/>
          <ac:spMkLst>
            <pc:docMk/>
            <pc:sldMk cId="0" sldId="256"/>
            <ac:spMk id="4098" creationId="{0EA2DFD9-325D-92FC-5482-C67D9BF07C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E39AD1D1-48F1-AC1A-9112-189F1902614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C84DAC36-45A8-301E-4940-9564EB33E58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FA761551-B1C1-B405-1F39-259CFEDA55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321552F-DE8D-03AC-6A19-3DA45CF7B7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3C55AC14-1354-B9EE-C2B5-5B035892E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5D02AC9-4E77-5E36-6333-E5FE44CB84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C27E9823-0917-7462-D05C-C9CED50650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52BEA2D-8263-615C-7A15-F1059C409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03B9E4CA-B5A2-094C-8B69-12B974E3D95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01C4630B-FB4B-E318-C8FB-6C16C0E0C1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48777C9-2C49-C5DF-F2CA-B1236FD89E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99BD4D5-D303-AC7D-8014-14415E47BB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471A3392-2470-09E8-6322-40B243772DD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ABE4D5A-0F83-8BCA-6AF8-021AF22FF9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D0AA9E2E-8436-114B-8210-B1542D1A3E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291B026-229B-0A23-6DD4-CD82451BC6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8458A732-C36B-7713-F27C-D2A8520311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0CC7D05B-6FE9-9FFA-0E7F-5ED1C699E2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27D61493-E292-B849-079D-75FDCC304D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245C7261-11A6-AC0E-33C3-847E7BA4FD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3B666D9-B348-0AE6-75C7-58ADC7F107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3D97FE4-BCAC-17D1-1DD2-03EFDB7515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FBB9472D-E3CA-DC97-B8EC-FB74EAC74E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07E5E6A-30DF-2B77-9548-3CB7CA4D9D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68E8014-389F-739F-12E4-19B2F2BCCA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06809FF-8174-E17E-DD44-DF2A76FFE0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37E390B9-A39A-C4BA-7940-823B68B6AD5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5FAE0668-55B2-A8BB-7C75-A4D2CF6294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E58B5D1E-ECA1-1252-467A-352F20BD12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A0BC261-1A81-3024-B4ED-1A10194E8B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BE7988AC-9F10-F343-B62B-0B38464EA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E99674F7-3EF7-7FE3-34AF-904C86915B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08BF9AEF-DF61-23E5-8F0E-B5004C9B23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042EA2D-4706-E48E-DD37-891EDBFF54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C2D34DC2-EA3A-188E-BEB7-7E44A27E1A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15F8E603-ADC2-783A-52C5-A26F8CD780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97B0DBF-CF35-A43A-B20D-D2D81D46F7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1EA8439-59B4-5436-E950-12D6DB9387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41A52838-922B-9753-8865-783F0399FE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5256C6E-9837-974C-B2E1-99C00DE057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E38E4931-B1AF-0B97-03A7-59FFC4BABF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FE98184-3A77-B79C-0A11-7F7FDE1930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C74429BE-0E5E-475A-EDC6-220BE71491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BA8FB0A-F449-6CF0-D18C-B1A555454C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97458C0-90F9-4036-7413-9AACA6CDFA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079AE69-B1F0-FB97-9B7B-8374707BAF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07133A3F-A08E-918F-8BE9-35EF3BF41A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0FF66DD-96F5-5A94-9400-CE0D15E3AF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22DDF413-1AC3-B605-890D-A5B6305DCD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7F7DCC62-9FF2-A7DE-977B-C4D912A581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C54FA1A8-CDFF-6BA8-3B36-5BF7EB86DB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4204F0E0-4B2F-175B-7A1E-6AC85727ED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C9AFC114-4527-6471-E79A-D3BC4B1A73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D654633-D2EB-6EBE-2287-37CA0308C1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E1292B6A-CB0B-A696-F5D6-738FFFD62D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50BBCB3-E748-2377-31E5-110D3D2948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667AB96A-93FD-3978-2283-8BC35D916B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CAA5AFE-BB1C-A58F-1F94-805358D0B8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47FB44BE-F287-3168-BA08-F7AC3A6090D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008EBA69-7672-12F7-FD92-C438E4CEDC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E04A642F-17FB-EF61-370B-63353BB3B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4C8EAE3-514D-1BD5-5E8A-834CDE9887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B4EF182D-7DC0-9AF5-E8D4-E6D2C182B4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732D69E-F76F-41CC-1E68-4E5E70CA60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C35BDFB6-CC74-8725-DDF7-B4B075C4F4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9884F087-9ACE-8547-4721-6FBC8E447C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4E97B694-61CE-76EF-D377-A4C2787D62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2FE153A5-5DEE-265C-D090-FC72C1103E5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9C39B48A-0266-DF84-53DC-01A8029247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CBD0C7E-573A-12E1-0B44-D28D4229B3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E1E71560-227A-20CE-222A-2F1BF33B5A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625EA6B-8D26-1ADE-D08E-05541164BB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F506C819-ED77-6782-F0C7-81355FF51CE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10C7CBF-93AF-9709-B8C9-AF9BA7AC28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654B4551-31BB-8C05-34C0-AB5EAB7F1E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275F9175-102D-D378-1F05-F58CBF3DF0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0B342862-A21C-21BB-7465-F8EBEC8F11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0313A527-5DC5-FD06-18F0-129980EA12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557E831D-3550-5F5F-6CD5-0683C332E8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BA0AC7C1-4F21-0FA3-9F8B-817B5B560A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0DDA8AA5-7203-C4FB-1334-F0846F295F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2ABE404E-79EA-7AC5-1909-2BDF5366E3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55DD4008-4FFC-7294-DFB8-BC37141907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DBB366F2-9689-C0A2-24EB-F8E5C5E2B0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A4282071-7226-7D9E-1899-9013E42AC8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8E25E824-B185-9643-D21C-EC58BFFF52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636F96FE-CE5A-49B0-D30C-328F64B4F1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0AB52035-A4D4-EB7F-6B6D-5F40B2F387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AC10E5C7-189E-F493-265E-E045325779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193ED54-F4AD-8D70-A73F-DAB1E865315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B2CA6752-24DF-B0D6-68C3-3993FADE90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858F854-E94F-D34D-192B-A9CFE18BBE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42DBA04B-F8C2-0E5D-49CD-26F764E653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2C5CA3B-D2DF-A61C-5593-78F0F91C84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8EA2CD5C-27B2-AB5F-F8C9-C2E6C82D13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5DB4F70B-79DF-E1FA-CF45-A438DF10EC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98B19541-3BE8-773D-F7DD-9371454EC4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D2089436-03CE-9E38-4E2F-F145D0F56D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C3A58AFA-975B-4BD7-2DF8-17FDD484C6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2D6DDE0-A334-059A-06BF-D282DAB0AF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06E54177-6C03-1211-8765-4507E6A43C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515C1A8-3FA1-9C12-BA1A-DB78306937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DE10234-5F8B-B3C7-FDCF-F2D1B73CC6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FD5628F-D672-3876-C169-9741268DB1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4E9B515F-4AC1-06EF-F92D-5605C078C6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62C9B6B-AC78-2B08-5FDA-E95BAACA0C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9285B62E-8494-474B-04B5-A91F38D12C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32619D9-2B6C-043F-37A0-AF6E011F90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DE7B-3E4F-CAA9-8D5F-D5D688FB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8B93-3E0F-C57E-98A6-2E68FCB10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1E2F-1156-9376-D88F-6633788FEB4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D04C-DF04-2FF2-BE21-6382C75EED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1DDC-5908-3356-FDB3-C151B0082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C27FFE-1529-43B7-B1FD-09BA3FE60F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77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D543-D41A-0C9B-C432-02677AF1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D450-B455-F380-6DF4-3B0B7F298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23A00-8E4C-43D5-0874-F388AD31D9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8DDB-98B0-84F7-4C07-F093E26279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7822-0CE4-B7F2-E6E2-D48BB4403F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982313-7894-4F44-A275-C92A7F057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55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4A17F-D14B-9278-3DFC-9A44836E9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5813" cy="5595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4E01-5E38-91E3-653C-4F7EC985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5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9745-5037-7616-6B08-AF3EBAC49C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6D81-9AB9-E336-7F19-DDCEB3DAC0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50D1-E886-99B3-7FEC-6974BA67C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B50579-9486-431F-B6D5-3633F7817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1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50D9-D26E-6F2E-FC1D-9DEB6F1A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00F5-212C-664E-C771-ECCA090F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BA34-1568-1509-3456-014C8CB537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6B49-EBCC-55D4-9043-40B73F9BF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D033-AB65-229A-6C6A-6AE68CC591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D2F896-7B64-43FD-8F68-E44EB63B5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31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1595-E4F2-92F6-4B81-B311CC50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7696-86EC-440D-9CC6-0D9BF61B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81E8-7FF4-0218-B287-F93AA32793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FB1F-6948-AF55-BE19-F503A68BD9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8F3D-F375-AF27-F10A-75F76EFE9B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C7354C-257F-45C9-95A5-01C0FA8E1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36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7ABF-DF07-A09F-14B4-4325D807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F127-B0F1-BA69-6FBC-F0883CEA0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7013" cy="4300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30E42-833B-5FE2-B2D7-04531F3C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828800"/>
            <a:ext cx="4038600" cy="4300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327D2-8713-4897-8C6B-08CE5FB373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BE9A9-0236-F234-A0BE-FF60A993C0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F684-CE8D-5F60-D0A4-0A75B02949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2187FA-B089-44B2-9C57-224F6795D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8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0E14-68AE-C781-C324-7E22D8D4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9136-1762-A37C-1702-A8E6E1B7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8191B-6972-D5B4-0859-97D61E45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59669-F347-8F88-43BA-8676BB1CA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F66E3-7EF0-7134-1133-ECA0CB47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77571-A00E-C2A5-6B3A-88B5767FB9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0FB10-FA91-5399-F821-C29D185512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B6CB-8DE1-4EC0-46CB-073B15155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713AE7-5E62-4F60-9EC3-30E2C7F3C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8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A6ED-3EDD-285C-DBC6-BE55F132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81350-AE78-74AF-B7E2-D66E02B62FD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C3870-17C3-E7E9-241B-7B7030A6D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0065D-0F0B-A5E3-12AD-212495A0C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5D0812-CBAE-4E93-9368-94511095A9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5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3A051-B831-9063-E422-A00B5A6722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D3B07-EE02-A3EF-DEDB-76FA28777D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A3685-6788-3AE2-1487-407DFAA368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CB0F63-05F3-47A3-8015-C79FCB8AA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0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BA33-0642-3389-0E7C-FB012615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CB59-698D-5F8F-FD01-C3548DD7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AD12-BEEC-80D6-6EAB-0BCD4C75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031E-1B90-E835-D20A-E37C188B2F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A83FD-9C99-464D-09E2-055F3BD0D9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EC0DF-8954-D344-D866-2A4ECCCCF7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194800-84D8-4891-B064-912BF97DF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32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9AA1-0724-4BC6-A10B-F880EFBA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B8CE1-0479-DF90-2E55-626F9A878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7AF4C-EEA2-E202-ABA7-7B507A9C8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F4A6A-EFED-B5B1-CD9F-19495DEE6F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FC8EA-BC43-AF66-4479-ADDA1D9A47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9D39-7339-5229-84EE-11E5C0F4EB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F9DE4E-8879-4956-A8B3-71FC60C2D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AAC9E0D-CA9F-C59A-8CB9-F4A656BA3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80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4E6D3023-2D33-86F3-5276-3DBEED46F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8013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58D089-B6F0-B5E5-907B-E03442E2E08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16748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24888E3-3B13-DC85-6973-F0E941F95FF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9ADC8-82F8-47C5-0903-C5B26FCED4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</a:lstStyle>
          <a:p>
            <a:fld id="{F23D502E-0958-43CF-B004-8A4E79254E2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B79C4841-FEF8-1CD2-095C-1CF0AAD0762E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152400"/>
            <a:ext cx="8685213" cy="1598613"/>
            <a:chOff x="176" y="96"/>
            <a:chExt cx="5471" cy="1007"/>
          </a:xfrm>
        </p:grpSpPr>
        <p:sp>
          <p:nvSpPr>
            <p:cNvPr id="1031" name="Line 7">
              <a:extLst>
                <a:ext uri="{FF2B5EF4-FFF2-40B4-BE49-F238E27FC236}">
                  <a16:creationId xmlns:a16="http://schemas.microsoft.com/office/drawing/2014/main" id="{E579DE5C-5D87-FE5F-3475-DDE0FDA3D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" y="1104"/>
              <a:ext cx="5233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ECBCABB1-155C-A589-2EAB-34FD2C04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96"/>
              <a:ext cx="143" cy="143"/>
            </a:xfrm>
            <a:prstGeom prst="rect">
              <a:avLst/>
            </a:prstGeom>
            <a:solidFill>
              <a:srgbClr val="66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7CED983F-E190-0092-5836-211C3679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96"/>
              <a:ext cx="5325" cy="143"/>
            </a:xfrm>
            <a:prstGeom prst="rect">
              <a:avLst/>
            </a:prstGeom>
            <a:solidFill>
              <a:srgbClr val="999966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BC5D0211-E675-BEAC-CB04-37844FAD3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40"/>
              <a:ext cx="5325" cy="87"/>
            </a:xfrm>
            <a:prstGeom prst="rect">
              <a:avLst/>
            </a:prstGeom>
            <a:solidFill>
              <a:srgbClr val="66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D14654DD-843B-BDF6-9BBD-DA0824F7F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41"/>
              <a:ext cx="143" cy="85"/>
            </a:xfrm>
            <a:prstGeom prst="rect">
              <a:avLst/>
            </a:prstGeom>
            <a:solidFill>
              <a:srgbClr val="999966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42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3AC9-1007-E890-14C6-8C38626E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8013" cy="1325380"/>
          </a:xfrm>
        </p:spPr>
        <p:txBody>
          <a:bodyPr/>
          <a:lstStyle/>
          <a:p>
            <a:r>
              <a:rPr lang="en-US" altLang="en-US" dirty="0"/>
              <a:t>Object-Oriented Programming</a:t>
            </a:r>
            <a:br>
              <a:rPr lang="en-US" altLang="en-US" dirty="0"/>
            </a:br>
            <a:r>
              <a:rPr lang="en-US" dirty="0">
                <a:ea typeface="+mj-lt"/>
                <a:cs typeface="+mj-lt"/>
              </a:rPr>
              <a:t>CSE-703029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03E65-3B12-9DC9-7C4B-1A92B42A2F50}"/>
              </a:ext>
            </a:extLst>
          </p:cNvPr>
          <p:cNvSpPr txBox="1"/>
          <p:nvPr/>
        </p:nvSpPr>
        <p:spPr>
          <a:xfrm>
            <a:off x="2286000" y="301724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Object-Oriented Programming</a:t>
            </a:r>
            <a:br>
              <a:rPr lang="en-US" altLang="en-US" dirty="0"/>
            </a:br>
            <a:r>
              <a:rPr lang="en-US" dirty="0">
                <a:ea typeface="+mj-lt"/>
                <a:cs typeface="+mj-lt"/>
              </a:rPr>
              <a:t>CSE-703029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DBAB1-D5C5-FAD5-7249-AF7D9688F8AD}"/>
              </a:ext>
            </a:extLst>
          </p:cNvPr>
          <p:cNvSpPr txBox="1"/>
          <p:nvPr/>
        </p:nvSpPr>
        <p:spPr>
          <a:xfrm>
            <a:off x="659567" y="3177357"/>
            <a:ext cx="71652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>
                <a:solidFill>
                  <a:srgbClr val="7030A0"/>
                </a:solidFill>
              </a:rPr>
              <a:t>Faculty of Computer Science </a:t>
            </a:r>
            <a:endParaRPr lang="en-US" sz="3600" dirty="0">
              <a:solidFill>
                <a:srgbClr val="7030A0"/>
              </a:solidFill>
            </a:endParaRPr>
          </a:p>
          <a:p>
            <a:pPr marL="0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 err="1">
                <a:solidFill>
                  <a:srgbClr val="7030A0"/>
                </a:solidFill>
              </a:rPr>
              <a:t>Phenikaa</a:t>
            </a:r>
            <a:r>
              <a:rPr lang="en-US" altLang="en-US" sz="3600" dirty="0">
                <a:solidFill>
                  <a:srgbClr val="7030A0"/>
                </a:solidFill>
              </a:rPr>
              <a:t> University </a:t>
            </a:r>
          </a:p>
          <a:p>
            <a:pPr marL="0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600" dirty="0">
              <a:solidFill>
                <a:srgbClr val="7030A0"/>
              </a:solidFill>
            </a:endParaRPr>
          </a:p>
          <a:p>
            <a:pPr marL="0" indent="0"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>
                <a:solidFill>
                  <a:srgbClr val="7030A0"/>
                </a:solidFill>
              </a:rPr>
              <a:t>Lecture 4: Access Control &amp; Reuse</a:t>
            </a:r>
          </a:p>
        </p:txBody>
      </p:sp>
    </p:spTree>
    <p:extLst>
      <p:ext uri="{BB962C8B-B14F-4D97-AF65-F5344CB8AC3E}">
        <p14:creationId xmlns:p14="http://schemas.microsoft.com/office/powerpoint/2010/main" val="166479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CC6B2CF1-0855-B92E-4EEC-BC21765015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How To Change A </a:t>
            </a:r>
            <a:r>
              <a:rPr lang="en-US" altLang="en-US" b="1"/>
              <a:t>Fraction</a:t>
            </a:r>
            <a:r>
              <a:rPr lang="en-US" altLang="en-US"/>
              <a:t>?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532311F-45B8-B491-4CE5-3F4E25615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This is a design decision.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Some classes are “immutable” for good (or bad!) reasons.  </a:t>
            </a:r>
            <a:r>
              <a:rPr lang="en-US" altLang="en-US" b="1"/>
              <a:t>String</a:t>
            </a:r>
            <a:r>
              <a:rPr lang="en-US" altLang="en-US"/>
              <a:t> is an example.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If we want users to change a </a:t>
            </a:r>
            <a:r>
              <a:rPr lang="en-US" altLang="en-US" b="1"/>
              <a:t>Fraction</a:t>
            </a:r>
            <a:r>
              <a:rPr lang="en-US" altLang="en-US"/>
              <a:t> object’s values, provide a “set” function: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5CA3A1F1-3E30-934D-62F2-1B326E246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333875"/>
            <a:ext cx="59086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/>
              <a:t>public void set(int n, int d) {</a:t>
            </a:r>
          </a:p>
          <a:p>
            <a:pPr>
              <a:buClrTx/>
              <a:buFontTx/>
              <a:buNone/>
            </a:pPr>
            <a:r>
              <a:rPr lang="en-US" altLang="en-US" sz="2800" b="1"/>
              <a:t>    // test carefully for suitability, then:</a:t>
            </a:r>
          </a:p>
          <a:p>
            <a:pPr>
              <a:buClrTx/>
              <a:buFontTx/>
              <a:buNone/>
            </a:pPr>
            <a:r>
              <a:rPr lang="en-US" altLang="en-US" sz="2800" b="1"/>
              <a:t>    numerator = n;</a:t>
            </a:r>
          </a:p>
          <a:p>
            <a:pPr>
              <a:buClrTx/>
              <a:buFontTx/>
              <a:buNone/>
            </a:pPr>
            <a:r>
              <a:rPr lang="en-US" altLang="en-US" sz="2800" b="1"/>
              <a:t>    denominator = d;</a:t>
            </a:r>
          </a:p>
          <a:p>
            <a:pPr>
              <a:buClrTx/>
              <a:buFontTx/>
              <a:buNone/>
            </a:pPr>
            <a:r>
              <a:rPr lang="en-US" altLang="en-US" sz="2800" b="1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16C83BA-3449-C07D-D5AD-21B1AE2EA5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Interface vs. Implementation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CAB1BC3-140D-AEC6-A8A6-3C477A00A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For flexibility, we want the right to change an implementation if we find a better one.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But we don’t want to break client code.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specifiers restrict what clients can rely on.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Everything marked private is subject to change.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D316C0FE-B153-91B0-B7FC-1AA4A6BE55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</a:t>
            </a:r>
            <a:r>
              <a:rPr lang="en-US" altLang="en-US" b="1"/>
              <a:t>NNCollection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1CAFA98-0CAC-B75C-D327-761199615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Our clients want to store last names and associated telephone numbers.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list may be large.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They want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 class NameNumber for name &amp; number pairs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NNCollection()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insert(NameNumber)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findNumber(String)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126A615B-91D2-C9BE-1284-68845F1FAD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NameNumber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171D5DFB-09AF-2C19-2710-5A8A888E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905000"/>
            <a:ext cx="5761037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/>
              <a:t>public class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String </a:t>
            </a:r>
            <a:r>
              <a:rPr lang="en-US" altLang="en-US" sz="2000" b="1" dirty="0" err="1"/>
              <a:t>lastName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String </a:t>
            </a:r>
            <a:r>
              <a:rPr lang="en-US" altLang="en-US" sz="2000" b="1" dirty="0" err="1"/>
              <a:t>telNumber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() {}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(String name, String num)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lastName</a:t>
            </a:r>
            <a:r>
              <a:rPr lang="en-US" altLang="en-US" sz="2000" b="1" dirty="0"/>
              <a:t> = name;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telNumber</a:t>
            </a:r>
            <a:r>
              <a:rPr lang="en-US" altLang="en-US" sz="2000" b="1" dirty="0"/>
              <a:t> = num;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String </a:t>
            </a:r>
            <a:r>
              <a:rPr lang="en-US" altLang="en-US" sz="2000" b="1" dirty="0" err="1"/>
              <a:t>getLastName</a:t>
            </a:r>
            <a:r>
              <a:rPr lang="en-US" altLang="en-US" sz="2000" b="1" dirty="0"/>
              <a:t>()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return </a:t>
            </a:r>
            <a:r>
              <a:rPr lang="en-US" altLang="en-US" sz="2000" b="1" dirty="0" err="1"/>
              <a:t>lastName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String </a:t>
            </a:r>
            <a:r>
              <a:rPr lang="en-US" altLang="en-US" sz="2000" b="1" dirty="0" err="1"/>
              <a:t>getTelNumber</a:t>
            </a:r>
            <a:r>
              <a:rPr lang="en-US" altLang="en-US" sz="2000" b="1" dirty="0"/>
              <a:t>()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return </a:t>
            </a:r>
            <a:r>
              <a:rPr lang="en-US" altLang="en-US" sz="2000" b="1" dirty="0" err="1"/>
              <a:t>telNumber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D108F853-9788-7C84-F4CA-737801D166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AB3E6A13-EC91-E8CF-C5F4-1F78A3A1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828800"/>
            <a:ext cx="756285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/>
              <a:t>public class </a:t>
            </a:r>
            <a:r>
              <a:rPr lang="en-US" altLang="en-US" sz="2000" b="1" dirty="0" err="1"/>
              <a:t>NNCollection</a:t>
            </a:r>
            <a:r>
              <a:rPr lang="en-US" altLang="en-US" sz="2000" b="1" dirty="0"/>
              <a:t>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[]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 = new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[100];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int free;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</a:t>
            </a:r>
            <a:r>
              <a:rPr lang="en-US" altLang="en-US" sz="2000" b="1" dirty="0" err="1"/>
              <a:t>NNCollection</a:t>
            </a:r>
            <a:r>
              <a:rPr lang="en-US" altLang="en-US" sz="2000" b="1" dirty="0"/>
              <a:t>() {free = 0;}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void insert(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 n)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int index = 0;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for (int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= free++;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!= 0 &amp;&amp; 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[i-1].</a:t>
            </a:r>
            <a:r>
              <a:rPr lang="en-US" altLang="en-US" sz="2000" b="1" dirty="0" err="1"/>
              <a:t>getLastName</a:t>
            </a:r>
            <a:r>
              <a:rPr lang="en-US" altLang="en-US" sz="2000" b="1" dirty="0"/>
              <a:t>().</a:t>
            </a:r>
            <a:r>
              <a:rPr lang="en-US" altLang="en-US" sz="2000" b="1" dirty="0" err="1"/>
              <a:t>compareTo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n.getLastName</a:t>
            </a:r>
            <a:r>
              <a:rPr lang="en-US" altLang="en-US" sz="2000" b="1" dirty="0"/>
              <a:t>()) &gt; 0;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--)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   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 =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[i-1];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    index =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[index] = n;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73018AE5-39B5-DBD1-23BE-A2A609C0C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 (cont.)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EA0B92BC-AFB8-B5B2-4658-FF371544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863725"/>
            <a:ext cx="69532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/>
              <a:t>public String </a:t>
            </a:r>
            <a:r>
              <a:rPr lang="en-US" altLang="en-US" b="1" dirty="0" err="1"/>
              <a:t>findNumber</a:t>
            </a:r>
            <a:r>
              <a:rPr lang="en-US" altLang="en-US" b="1" dirty="0"/>
              <a:t>(String </a:t>
            </a:r>
            <a:r>
              <a:rPr lang="en-US" altLang="en-US" b="1" dirty="0" err="1"/>
              <a:t>lName</a:t>
            </a:r>
            <a:r>
              <a:rPr lang="en-US" altLang="en-US" b="1" dirty="0"/>
              <a:t>) 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for (int </a:t>
            </a:r>
            <a:r>
              <a:rPr lang="en-US" altLang="en-US" b="1" dirty="0" err="1"/>
              <a:t>i</a:t>
            </a:r>
            <a:r>
              <a:rPr lang="en-US" altLang="en-US" b="1" dirty="0"/>
              <a:t> = 0; </a:t>
            </a:r>
            <a:r>
              <a:rPr lang="en-US" altLang="en-US" b="1" dirty="0" err="1"/>
              <a:t>i</a:t>
            </a:r>
            <a:r>
              <a:rPr lang="en-US" altLang="en-US" b="1" dirty="0"/>
              <a:t> != free; </a:t>
            </a:r>
            <a:r>
              <a:rPr lang="en-US" altLang="en-US" b="1" dirty="0" err="1"/>
              <a:t>i</a:t>
            </a:r>
            <a:r>
              <a:rPr lang="en-US" altLang="en-US" b="1" dirty="0"/>
              <a:t>++)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    if (</a:t>
            </a:r>
            <a:r>
              <a:rPr lang="en-US" altLang="en-US" b="1" dirty="0" err="1"/>
              <a:t>nnArray</a:t>
            </a:r>
            <a:r>
              <a:rPr lang="en-US" altLang="en-US" b="1" dirty="0"/>
              <a:t>[</a:t>
            </a:r>
            <a:r>
              <a:rPr lang="en-US" altLang="en-US" b="1" dirty="0" err="1"/>
              <a:t>i</a:t>
            </a:r>
            <a:r>
              <a:rPr lang="en-US" altLang="en-US" b="1" dirty="0"/>
              <a:t>].</a:t>
            </a:r>
            <a:r>
              <a:rPr lang="en-US" altLang="en-US" b="1" dirty="0" err="1"/>
              <a:t>getLastName</a:t>
            </a:r>
            <a:r>
              <a:rPr lang="en-US" altLang="en-US" b="1" dirty="0"/>
              <a:t>().equals(</a:t>
            </a:r>
            <a:r>
              <a:rPr lang="en-US" altLang="en-US" b="1" dirty="0" err="1"/>
              <a:t>lName</a:t>
            </a:r>
            <a:r>
              <a:rPr lang="en-US" altLang="en-US" b="1" dirty="0"/>
              <a:t>))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    	return </a:t>
            </a:r>
            <a:r>
              <a:rPr lang="en-US" altLang="en-US" b="1" dirty="0" err="1"/>
              <a:t>nnArray</a:t>
            </a:r>
            <a:r>
              <a:rPr lang="en-US" altLang="en-US" b="1" dirty="0"/>
              <a:t>[</a:t>
            </a:r>
            <a:r>
              <a:rPr lang="en-US" altLang="en-US" b="1" dirty="0" err="1"/>
              <a:t>i</a:t>
            </a:r>
            <a:r>
              <a:rPr lang="en-US" altLang="en-US" b="1" dirty="0"/>
              <a:t>].</a:t>
            </a:r>
            <a:r>
              <a:rPr lang="en-US" altLang="en-US" b="1" dirty="0" err="1"/>
              <a:t>getTelNumber</a:t>
            </a:r>
            <a:r>
              <a:rPr lang="en-US" altLang="en-US" b="1" dirty="0"/>
              <a:t>();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return new String("Name not found");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}</a:t>
            </a:r>
          </a:p>
          <a:p>
            <a:pPr>
              <a:buClrTx/>
              <a:buFontTx/>
              <a:buNone/>
            </a:pPr>
            <a:endParaRPr lang="en-US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20C3DE03-6A7E-5B63-7C61-7118822497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</a:t>
            </a:r>
            <a:r>
              <a:rPr lang="en-US" altLang="en-US"/>
              <a:t> Insertion</a:t>
            </a:r>
          </a:p>
        </p:txBody>
      </p:sp>
      <p:sp>
        <p:nvSpPr>
          <p:cNvPr id="19458" name="Line 2">
            <a:extLst>
              <a:ext uri="{FF2B5EF4-FFF2-40B4-BE49-F238E27FC236}">
                <a16:creationId xmlns:a16="http://schemas.microsoft.com/office/drawing/2014/main" id="{E5AF5D64-DCB4-7B3B-C5AC-8E85A9731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625725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9C2C7BB9-0BBC-1807-4CA6-415B2DD05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082925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F0B3C9AE-C283-6E80-132C-92DDE63FB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625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BB858095-D2CB-1A18-0809-A3F3C5384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625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75290BE3-3857-9E99-ADD6-3FDBE2829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625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D3B5434C-3D77-F82A-4422-A4509FBB6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83E1DC34-37D5-48EC-6760-A94CD300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2590800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08DF6295-82D8-55DF-2B2A-A787D59C6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905000"/>
            <a:ext cx="17002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Initial Array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F22DCB63-0881-B2EB-F29D-98A0D199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5464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524ED13F-5560-FD31-EC79-69C08089E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122613"/>
            <a:ext cx="1588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195F1C45-011E-8433-2D03-9474E4154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1620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5DCBAD9F-A694-ED71-D967-C0EDA5E15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9466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D1499605-1668-84E6-78AE-392F11802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54038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C30E6174-58C8-A201-D272-4AC706E73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9466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F8FDD974-3741-2FDF-A3BF-B445F3EE4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9466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886673DE-A858-A9C4-CBAF-3B33B99C5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466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F47A5F17-227C-4DAC-ADB5-C785E4FB6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9466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93A01B68-BCC3-55E5-0670-07D05B539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4911725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8458275F-3DA7-49D4-1676-B5CE2AD8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225925"/>
            <a:ext cx="19700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Insert “Lewis”</a:t>
            </a: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B23A5C58-9156-1B99-0742-578279F03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5867400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190ED5B0-6BC5-912E-4833-E72715A4A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8513" y="5443538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D168CAA1-2A26-45E2-378D-EBBFB065E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93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B59EE106-ABC8-BAD3-75BB-4B0B5FD63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914900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Lewis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268-1234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CEE4D8C2-A38E-C44C-806C-72F12FBF97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</a:t>
            </a:r>
            <a:r>
              <a:rPr lang="en-US" altLang="en-US"/>
              <a:t> Insertion (cont.)</a:t>
            </a:r>
          </a:p>
        </p:txBody>
      </p:sp>
      <p:sp>
        <p:nvSpPr>
          <p:cNvPr id="20482" name="Line 2">
            <a:extLst>
              <a:ext uri="{FF2B5EF4-FFF2-40B4-BE49-F238E27FC236}">
                <a16:creationId xmlns:a16="http://schemas.microsoft.com/office/drawing/2014/main" id="{DB87D4B0-D937-6A5C-9BD1-33D67E1C6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397125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0BE7B982-EBFA-78CD-AAAA-7B6BB761D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54325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01DFCCC4-B643-3194-5C20-7397F1D1A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9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C75E5A65-2ECF-3852-EA39-39EB3502A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9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A245A4FD-85BA-8DC0-E445-6D4BA2E9E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39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CAF0FE2F-875E-42BD-57B3-D4FB6C19C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9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9BE037F1-477B-506F-0DA8-A4CEA806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2362200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4ACC201B-652B-D383-220F-C9F883FEB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317875"/>
            <a:ext cx="266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i</a:t>
            </a:r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86CB5B17-F07C-4DCF-7F63-D1123F8DE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8513" y="2894013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35159C84-9429-F6A5-5D0C-653417E6A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8760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79FD812F-2FB4-02D4-DDA0-D4935345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365375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Lewis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268-1234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0AE870E5-2F79-4C6D-6885-AB003E4C7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752600"/>
            <a:ext cx="1800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Insert “Clay”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5D8D845A-903B-F956-F6F3-792C8E19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33178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F4D27EFE-786F-44CE-520F-822446C76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2894013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28F0FBBC-4249-75CE-9E56-93628E182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0322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92D2B977-D785-F248-FB59-0C18C12D5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4894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3B9BB151-3429-D467-DB51-D85A55F9D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032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17BF5908-D0EA-1563-8F44-675F222F8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032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7143584D-E98C-F6F0-5B70-F3BD0A175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32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2A9C31F7-01C2-4B92-CD1A-5EFE8F2A4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032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F78EA3FB-37EB-D7F4-BE1C-F8A27C66B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3997325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20503" name="Text Box 23">
            <a:extLst>
              <a:ext uri="{FF2B5EF4-FFF2-40B4-BE49-F238E27FC236}">
                <a16:creationId xmlns:a16="http://schemas.microsoft.com/office/drawing/2014/main" id="{26E54276-CA3E-E0D7-2F7F-0A2D96E8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953000"/>
            <a:ext cx="266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i</a:t>
            </a: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CA37A7B-5484-86E6-94A8-F1430A495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4529138"/>
            <a:ext cx="1588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DCC54A67-1F07-F525-B742-03D630CA4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022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E7F08740-88AE-338D-344C-D9F7CEC73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4000500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Lewis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268-1234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FC00D750-E927-FDF4-B953-0218DF2EA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4953000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5207B556-A178-8AF6-F1B3-50E28B9B27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4529138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3D170273-4EFE-72FB-55B5-8EC0B9524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55562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97E89226-D7EA-D0CA-5DB3-AC0937B33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0134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F11448A8-37DC-10D9-FFD5-542537D50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556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DEEBEA7F-CBCF-BC89-2CA1-A671BC00D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56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4907D2AD-5A6F-3E2B-F99D-3D2309118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556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053039BB-2D6D-033C-49FF-A956BA556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556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09ED9933-245F-A666-F995-26DF6DEB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5521325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FF06926C-A7A3-B4E2-E175-5366C7FD4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546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7" name="Text Box 37">
            <a:extLst>
              <a:ext uri="{FF2B5EF4-FFF2-40B4-BE49-F238E27FC236}">
                <a16:creationId xmlns:a16="http://schemas.microsoft.com/office/drawing/2014/main" id="{E7BAE3D1-0FE5-5145-6314-BCC01A82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524500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Clay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268-5678</a:t>
            </a:r>
          </a:p>
        </p:txBody>
      </p:sp>
      <p:sp>
        <p:nvSpPr>
          <p:cNvPr id="20518" name="Text Box 38">
            <a:extLst>
              <a:ext uri="{FF2B5EF4-FFF2-40B4-BE49-F238E27FC236}">
                <a16:creationId xmlns:a16="http://schemas.microsoft.com/office/drawing/2014/main" id="{F56F21EC-C31D-AF2A-861E-CAEEFD2C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6324600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2E30670F-095C-2F4C-6D1E-FF598925C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6053138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Text Box 40">
            <a:extLst>
              <a:ext uri="{FF2B5EF4-FFF2-40B4-BE49-F238E27FC236}">
                <a16:creationId xmlns:a16="http://schemas.microsoft.com/office/drawing/2014/main" id="{1860A440-6492-D2C4-69B9-D0C693FD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5524500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Lewis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268-1234</a:t>
            </a:r>
          </a:p>
        </p:txBody>
      </p:sp>
      <p:sp>
        <p:nvSpPr>
          <p:cNvPr id="20521" name="Oval 41">
            <a:extLst>
              <a:ext uri="{FF2B5EF4-FFF2-40B4-BE49-F238E27FC236}">
                <a16:creationId xmlns:a16="http://schemas.microsoft.com/office/drawing/2014/main" id="{06325D3A-A527-DE9C-F7C4-7B4C38AB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Text Box 42">
            <a:extLst>
              <a:ext uri="{FF2B5EF4-FFF2-40B4-BE49-F238E27FC236}">
                <a16:creationId xmlns:a16="http://schemas.microsoft.com/office/drawing/2014/main" id="{9421A135-BD89-94DA-9743-257812D36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3109913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20523" name="Oval 43">
            <a:extLst>
              <a:ext uri="{FF2B5EF4-FFF2-40B4-BE49-F238E27FC236}">
                <a16:creationId xmlns:a16="http://schemas.microsoft.com/office/drawing/2014/main" id="{9AC8F058-D6F1-2EA9-4A07-7483C605E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38488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Text Box 44">
            <a:extLst>
              <a:ext uri="{FF2B5EF4-FFF2-40B4-BE49-F238E27FC236}">
                <a16:creationId xmlns:a16="http://schemas.microsoft.com/office/drawing/2014/main" id="{19C4D497-E22F-5EB8-C7AF-C1F1F5FE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3124200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20525" name="Oval 45">
            <a:extLst>
              <a:ext uri="{FF2B5EF4-FFF2-40B4-BE49-F238E27FC236}">
                <a16:creationId xmlns:a16="http://schemas.microsoft.com/office/drawing/2014/main" id="{D0655EBB-67A5-3909-FF92-506A2B43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30738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Text Box 46">
            <a:extLst>
              <a:ext uri="{FF2B5EF4-FFF2-40B4-BE49-F238E27FC236}">
                <a16:creationId xmlns:a16="http://schemas.microsoft.com/office/drawing/2014/main" id="{7CC5D5BB-951E-159B-1551-AAEF8F36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4616450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20527" name="Oval 47">
            <a:extLst>
              <a:ext uri="{FF2B5EF4-FFF2-40B4-BE49-F238E27FC236}">
                <a16:creationId xmlns:a16="http://schemas.microsoft.com/office/drawing/2014/main" id="{B9130E0D-D5F2-22B8-3AF7-B7342C56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06938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Text Box 48">
            <a:extLst>
              <a:ext uri="{FF2B5EF4-FFF2-40B4-BE49-F238E27FC236}">
                <a16:creationId xmlns:a16="http://schemas.microsoft.com/office/drawing/2014/main" id="{65ACF56C-1E58-97D5-9BD1-F3F84190D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692650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20529" name="Oval 49">
            <a:extLst>
              <a:ext uri="{FF2B5EF4-FFF2-40B4-BE49-F238E27FC236}">
                <a16:creationId xmlns:a16="http://schemas.microsoft.com/office/drawing/2014/main" id="{F245ABFD-7873-B569-F9EC-64933F9F5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154738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Text Box 50">
            <a:extLst>
              <a:ext uri="{FF2B5EF4-FFF2-40B4-BE49-F238E27FC236}">
                <a16:creationId xmlns:a16="http://schemas.microsoft.com/office/drawing/2014/main" id="{A6B16E3D-8091-AD27-8014-38F5A7D7D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6140450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139CE095-7908-27AB-8C04-29ED4B2298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Yes, This Is Rotten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C59E1AB-3210-CF29-EB10-F3E82116E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It uses a fixed-size array.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Array elements are interchanged every time a new name is entered.  Slow.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array is searched sequentially.  Slow.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But, our clients can get started on </a:t>
            </a:r>
            <a:r>
              <a:rPr lang="en-US" altLang="en-US" i="1"/>
              <a:t>their</a:t>
            </a:r>
            <a:r>
              <a:rPr lang="en-US" altLang="en-US"/>
              <a:t> code.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We go back and build a better implementation.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4100B7D6-BAA1-0BFC-D08F-27C63FD44B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Better </a:t>
            </a:r>
            <a:r>
              <a:rPr lang="en-US" altLang="en-US" b="1"/>
              <a:t>NNCollection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173CDCC-2010-A6B0-7A45-F425B858C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Use a </a:t>
            </a:r>
            <a:r>
              <a:rPr lang="en-US" altLang="en-US" i="1"/>
              <a:t>binary tree</a:t>
            </a:r>
            <a:r>
              <a:rPr lang="en-US" altLang="en-US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Names “on the left” precede lexicographically.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Roughly logarithmic insert and retrieve times.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Very recursive, but not very expensive.</a:t>
            </a:r>
          </a:p>
          <a:p>
            <a:pPr marL="469900" indent="-468313">
              <a:buClrTx/>
              <a:buSzPct val="7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E2F3F69-EFEB-4A9A-4CC0-3F442AA59B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Today’s 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BDC50CD-E637-AFF6-26F1-E2D7E1D24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Implementation hiding with packages and access specifiers.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Composition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Inheritance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More on constructors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Finals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loading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B3106FFD-2889-006F-A70D-E661ED24BA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Binary Tree Layout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38E0CE9-5F15-2415-C85B-D8F9F543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2362200" cy="9906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4F25032-AE84-3240-D120-8CC86E1C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98675"/>
            <a:ext cx="189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NNCollection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E797CD17-8AC9-C95C-C795-5EE5FE4A1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57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352D3A7C-0E9B-2E34-D349-183007E7D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362200"/>
            <a:ext cx="91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535D9738-A031-BEEF-56B0-FE6ABBAF0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2098675"/>
            <a:ext cx="17478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root NNTree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D97FBF9B-4755-6368-E6A8-FEC2A3AC3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098675"/>
            <a:ext cx="925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Lewis</a:t>
            </a: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EF64C19D-FDFD-D2A4-2A51-1D2DF742B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A1B0D0F7-9916-2394-92F6-88624135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089275"/>
            <a:ext cx="757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Clay</a:t>
            </a: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CF5A301F-5309-9448-9B00-3E88ECF1E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82B087B6-84A3-4311-9990-17167B09D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384675"/>
            <a:ext cx="94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Beggs</a:t>
            </a: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5A177BFC-C3EE-8E31-6605-A8697AA2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E0D711E5-9C74-9800-469D-EE61833EB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3084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</a:t>
            </a:r>
          </a:p>
        </p:txBody>
      </p:sp>
      <p:sp>
        <p:nvSpPr>
          <p:cNvPr id="23566" name="Oval 14">
            <a:extLst>
              <a:ext uri="{FF2B5EF4-FFF2-40B4-BE49-F238E27FC236}">
                <a16:creationId xmlns:a16="http://schemas.microsoft.com/office/drawing/2014/main" id="{7564BAFC-A80C-5DDF-6438-129B3D3A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161134F7-0D83-DE9E-FF9C-470AC589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08475"/>
            <a:ext cx="1012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Martin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C8F19C4C-0858-B337-B706-5CD1442E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267200"/>
            <a:ext cx="701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69" name="Oval 17">
            <a:extLst>
              <a:ext uri="{FF2B5EF4-FFF2-40B4-BE49-F238E27FC236}">
                <a16:creationId xmlns:a16="http://schemas.microsoft.com/office/drawing/2014/main" id="{934B1233-97AB-A828-51FC-D107A96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FEB330CC-0CB8-9905-DD9C-8CE69749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089275"/>
            <a:ext cx="995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Moore</a:t>
            </a: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D84510A3-A80A-196C-E31D-C8FCA856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B0BB666B-91F8-A8F9-D7D8-7D8E27CD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2F79B03E-76A8-465B-2443-C6D839EB8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662854E8-2E57-2611-B843-A8B475596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B03AE5FA-871F-DF03-B3CB-706B48E5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3F6C91FB-D480-9B8E-AF96-5E7DB5221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7F2E8DFD-4927-25DD-821D-0741CA0270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3" y="2590800"/>
            <a:ext cx="1374775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096EA11C-9CAB-7FD2-28FE-9A79771E6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12192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49623F90-838F-91E4-2A0B-11FAB1D4BD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6213" y="3657600"/>
            <a:ext cx="612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28">
            <a:extLst>
              <a:ext uri="{FF2B5EF4-FFF2-40B4-BE49-F238E27FC236}">
                <a16:creationId xmlns:a16="http://schemas.microsoft.com/office/drawing/2014/main" id="{AB58C4AA-055E-BDDF-6779-DD422F8BA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33800"/>
            <a:ext cx="5334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A895CEB8-8412-F60D-4B8D-2BF5DCDAF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813" y="49530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A7A8B972-1CCB-33E8-BC4B-D9C706F1F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1524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F1FB0305-06DD-170D-C4A3-CE91B10EA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48768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32">
            <a:extLst>
              <a:ext uri="{FF2B5EF4-FFF2-40B4-BE49-F238E27FC236}">
                <a16:creationId xmlns:a16="http://schemas.microsoft.com/office/drawing/2014/main" id="{992FBB34-BA29-EF57-C103-FFA5895CE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768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DFCE5431-B1BC-721C-9623-CDCEE4E6D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8768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4C04E171-C170-75AC-4286-26BC94C1D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2286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C0485437-B1AF-84E7-CB29-63D2A9095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3657600"/>
            <a:ext cx="231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ABAAE4A3-DB09-3295-747F-B630778BA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57600"/>
            <a:ext cx="3810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595BFF0A-ED0F-2CF3-7C98-A8079123C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81400"/>
            <a:ext cx="944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lChild</a:t>
            </a:r>
          </a:p>
        </p:txBody>
      </p:sp>
      <p:sp>
        <p:nvSpPr>
          <p:cNvPr id="23590" name="Text Box 38">
            <a:extLst>
              <a:ext uri="{FF2B5EF4-FFF2-40B4-BE49-F238E27FC236}">
                <a16:creationId xmlns:a16="http://schemas.microsoft.com/office/drawing/2014/main" id="{A4490E95-2E1B-73AC-E9B0-6F32619F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57600"/>
            <a:ext cx="960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rChild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F2D9FEC5-8505-F3A7-634E-334B824C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6248400"/>
            <a:ext cx="74088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Note: Only the name of the </a:t>
            </a:r>
            <a:r>
              <a:rPr lang="en-US" altLang="en-US" b="1"/>
              <a:t>NameNumber</a:t>
            </a:r>
            <a:r>
              <a:rPr lang="en-US" altLang="en-US"/>
              <a:t> object is shown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C1BEAD2-1E6E-91FD-85DB-EF44C34F5A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NNTree</a:t>
            </a:r>
            <a:r>
              <a:rPr lang="en-US" altLang="en-US"/>
              <a:t> Class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E6D2D6F-EF6F-09E8-91B7-0103DEAEC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Each </a:t>
            </a:r>
            <a:r>
              <a:rPr lang="en-US" altLang="en-US" b="1"/>
              <a:t>NNTree</a:t>
            </a:r>
            <a:r>
              <a:rPr lang="en-US" altLang="en-US"/>
              <a:t> object 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is a node, holding a </a:t>
            </a:r>
            <a:r>
              <a:rPr lang="en-US" altLang="en-US" b="1"/>
              <a:t>NameNumber</a:t>
            </a:r>
            <a:r>
              <a:rPr lang="en-US" altLang="en-US"/>
              <a:t> object.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keeps a reference to its left child and right child.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knows how to insert a </a:t>
            </a:r>
            <a:r>
              <a:rPr lang="en-US" altLang="en-US" b="1"/>
              <a:t>NameNumber</a:t>
            </a:r>
            <a:r>
              <a:rPr lang="en-US" altLang="en-US"/>
              <a:t> object.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knows how to find a </a:t>
            </a:r>
            <a:r>
              <a:rPr lang="en-US" altLang="en-US" b="1"/>
              <a:t>NameNumber</a:t>
            </a:r>
            <a:r>
              <a:rPr lang="en-US" altLang="en-US"/>
              <a:t> object.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04707C8E-4384-575E-7C09-D78981BDFF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Inserting “McCoy”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4B7C415-AD31-1000-E7B5-9564AF76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2362200" cy="9906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9A40F526-883B-F26D-846A-261E1F6B7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174875"/>
            <a:ext cx="189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NNCollection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66633D3F-61DC-EE9C-A6CB-441A7A45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8D448F33-B115-A7B0-94C0-680CEB3B2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91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CDA1F6ED-25C9-1908-F2F3-4DB811B9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174875"/>
            <a:ext cx="925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Lewis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DD685441-D45F-D996-87A9-C6C93CE9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24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93C90EBA-75C5-661A-15BF-8CEDED34C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165475"/>
            <a:ext cx="757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Clay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21A8C93B-B391-1FAC-500C-F9CA81A9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F5FC5746-A45B-064F-79B8-F1EB5D68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460875"/>
            <a:ext cx="94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Beggs</a:t>
            </a:r>
          </a:p>
        </p:txBody>
      </p:sp>
      <p:sp>
        <p:nvSpPr>
          <p:cNvPr id="25611" name="Oval 11">
            <a:extLst>
              <a:ext uri="{FF2B5EF4-FFF2-40B4-BE49-F238E27FC236}">
                <a16:creationId xmlns:a16="http://schemas.microsoft.com/office/drawing/2014/main" id="{21FA5F52-4277-1537-C18E-1157AC6F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4CD69677-A744-5F91-4069-EB612E891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3846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</a:t>
            </a:r>
          </a:p>
        </p:txBody>
      </p:sp>
      <p:sp>
        <p:nvSpPr>
          <p:cNvPr id="25613" name="Oval 13">
            <a:extLst>
              <a:ext uri="{FF2B5EF4-FFF2-40B4-BE49-F238E27FC236}">
                <a16:creationId xmlns:a16="http://schemas.microsoft.com/office/drawing/2014/main" id="{C86F7B99-940F-93D2-03EF-63B59816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A96BEB69-5C88-CC0A-5D12-E3C458B7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84675"/>
            <a:ext cx="1012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Martin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D9425FF2-8E92-FD92-F01D-F7210A2A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43400"/>
            <a:ext cx="701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16" name="Oval 16">
            <a:extLst>
              <a:ext uri="{FF2B5EF4-FFF2-40B4-BE49-F238E27FC236}">
                <a16:creationId xmlns:a16="http://schemas.microsoft.com/office/drawing/2014/main" id="{5006C95E-D744-1AC6-B81E-1E773274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2D977B85-C064-2D86-786C-56D69CEB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165475"/>
            <a:ext cx="995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Moore</a:t>
            </a: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id="{B97BA827-9EFB-4A92-F177-0CECF641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FC8B6DB4-1B29-39A8-DA9E-5349D448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150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0" name="Text Box 20">
            <a:extLst>
              <a:ext uri="{FF2B5EF4-FFF2-40B4-BE49-F238E27FC236}">
                <a16:creationId xmlns:a16="http://schemas.microsoft.com/office/drawing/2014/main" id="{67F5AA2B-8EE6-4746-B2C7-29E3BF08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4FBD1265-0780-CE41-1D74-4028A7F6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3030A5CA-56FA-9A05-9E97-B7CD7F4B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BABD623C-67AF-F7F3-FA1B-96E4D6C6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4" name="Line 24">
            <a:extLst>
              <a:ext uri="{FF2B5EF4-FFF2-40B4-BE49-F238E27FC236}">
                <a16:creationId xmlns:a16="http://schemas.microsoft.com/office/drawing/2014/main" id="{762710C2-9619-6588-E06A-221391088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3" y="2667000"/>
            <a:ext cx="1374775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5">
            <a:extLst>
              <a:ext uri="{FF2B5EF4-FFF2-40B4-BE49-F238E27FC236}">
                <a16:creationId xmlns:a16="http://schemas.microsoft.com/office/drawing/2014/main" id="{98D7608F-054E-618D-EDB5-FFBD3657E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667000"/>
            <a:ext cx="12192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6">
            <a:extLst>
              <a:ext uri="{FF2B5EF4-FFF2-40B4-BE49-F238E27FC236}">
                <a16:creationId xmlns:a16="http://schemas.microsoft.com/office/drawing/2014/main" id="{7C1186A9-863F-1B3D-C44E-A546CDB2F9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6213" y="3733800"/>
            <a:ext cx="612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7">
            <a:extLst>
              <a:ext uri="{FF2B5EF4-FFF2-40B4-BE49-F238E27FC236}">
                <a16:creationId xmlns:a16="http://schemas.microsoft.com/office/drawing/2014/main" id="{1B8B2624-3CE8-F0F9-105A-A8B5128F1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10000"/>
            <a:ext cx="5334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8">
            <a:extLst>
              <a:ext uri="{FF2B5EF4-FFF2-40B4-BE49-F238E27FC236}">
                <a16:creationId xmlns:a16="http://schemas.microsoft.com/office/drawing/2014/main" id="{18A1996C-0294-E86C-F560-7729F1628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813" y="50292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9">
            <a:extLst>
              <a:ext uri="{FF2B5EF4-FFF2-40B4-BE49-F238E27FC236}">
                <a16:creationId xmlns:a16="http://schemas.microsoft.com/office/drawing/2014/main" id="{3C5246CA-55B2-5DF0-269E-9B2BF36AB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105400"/>
            <a:ext cx="1524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0">
            <a:extLst>
              <a:ext uri="{FF2B5EF4-FFF2-40B4-BE49-F238E27FC236}">
                <a16:creationId xmlns:a16="http://schemas.microsoft.com/office/drawing/2014/main" id="{E101BE86-6AA8-D90C-033B-C2C7D752A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49530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1">
            <a:extLst>
              <a:ext uri="{FF2B5EF4-FFF2-40B4-BE49-F238E27FC236}">
                <a16:creationId xmlns:a16="http://schemas.microsoft.com/office/drawing/2014/main" id="{9C2F89ED-B5A8-56F6-FE4D-D2845C5A7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9530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2">
            <a:extLst>
              <a:ext uri="{FF2B5EF4-FFF2-40B4-BE49-F238E27FC236}">
                <a16:creationId xmlns:a16="http://schemas.microsoft.com/office/drawing/2014/main" id="{05CE4D27-DC9F-7891-6119-8170F6311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9530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Line 33">
            <a:extLst>
              <a:ext uri="{FF2B5EF4-FFF2-40B4-BE49-F238E27FC236}">
                <a16:creationId xmlns:a16="http://schemas.microsoft.com/office/drawing/2014/main" id="{984A03B9-A68C-A798-52A4-587AF3CF6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953000"/>
            <a:ext cx="2286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Line 34">
            <a:extLst>
              <a:ext uri="{FF2B5EF4-FFF2-40B4-BE49-F238E27FC236}">
                <a16:creationId xmlns:a16="http://schemas.microsoft.com/office/drawing/2014/main" id="{F547264A-DA64-AD10-CF93-4AAB78E6F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3733800"/>
            <a:ext cx="231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5">
            <a:extLst>
              <a:ext uri="{FF2B5EF4-FFF2-40B4-BE49-F238E27FC236}">
                <a16:creationId xmlns:a16="http://schemas.microsoft.com/office/drawing/2014/main" id="{A571842C-417C-4C1A-EC4E-B1F21C6B9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3810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Text Box 36">
            <a:extLst>
              <a:ext uri="{FF2B5EF4-FFF2-40B4-BE49-F238E27FC236}">
                <a16:creationId xmlns:a16="http://schemas.microsoft.com/office/drawing/2014/main" id="{AC97EB77-A04E-0F4C-0E20-2198341E9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174875"/>
            <a:ext cx="2165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&gt; Lewis</a:t>
            </a:r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81112E32-156B-12E0-4A99-61D56ACF7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533400" cy="2286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Text Box 38">
            <a:extLst>
              <a:ext uri="{FF2B5EF4-FFF2-40B4-BE49-F238E27FC236}">
                <a16:creationId xmlns:a16="http://schemas.microsoft.com/office/drawing/2014/main" id="{11DC8B6A-14D1-E0F1-DD7B-FFD28206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3581400"/>
            <a:ext cx="22336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&lt; Moore</a:t>
            </a:r>
          </a:p>
        </p:txBody>
      </p:sp>
      <p:sp>
        <p:nvSpPr>
          <p:cNvPr id="25639" name="Line 39">
            <a:extLst>
              <a:ext uri="{FF2B5EF4-FFF2-40B4-BE49-F238E27FC236}">
                <a16:creationId xmlns:a16="http://schemas.microsoft.com/office/drawing/2014/main" id="{03FAA925-61CE-91BD-425F-5CBB4D526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2013" y="3810000"/>
            <a:ext cx="155575" cy="3810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Text Box 40">
            <a:extLst>
              <a:ext uri="{FF2B5EF4-FFF2-40B4-BE49-F238E27FC236}">
                <a16:creationId xmlns:a16="http://schemas.microsoft.com/office/drawing/2014/main" id="{9422E753-3D90-E98F-C449-41BB34784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994275"/>
            <a:ext cx="2251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&gt; Martin</a:t>
            </a:r>
          </a:p>
        </p:txBody>
      </p:sp>
      <p:sp>
        <p:nvSpPr>
          <p:cNvPr id="25641" name="Line 41">
            <a:extLst>
              <a:ext uri="{FF2B5EF4-FFF2-40B4-BE49-F238E27FC236}">
                <a16:creationId xmlns:a16="http://schemas.microsoft.com/office/drawing/2014/main" id="{C9E10056-3E12-9FF9-C51B-BFB308B45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105400"/>
            <a:ext cx="76200" cy="3810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F28A9D7C-4E6D-1ED7-7D83-128F966CB8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Inserting “McCoy”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2C014ED-99EA-4571-E7EA-550C850F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2362200" cy="9906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3D2DF5E3-1107-01B9-F8CB-E4DC9842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98675"/>
            <a:ext cx="189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NNCollection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3C42D2F9-A706-476D-0EAB-6C917E86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57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9DFBADC5-492A-8338-CEEE-6C01FF6A9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362200"/>
            <a:ext cx="91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F71A3464-AA8E-2E5B-E549-E3815A239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098675"/>
            <a:ext cx="925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Lewis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791DE1A8-53E7-CA45-59B6-37EB455C1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B0C36BCB-3DAD-9BD1-DA9A-F9731A16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089275"/>
            <a:ext cx="757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Clay</a:t>
            </a: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059D5A5A-3F06-E5EF-8294-A8243E96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1A09EA7F-D7DB-FED1-E31B-CB9FEAFA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384675"/>
            <a:ext cx="94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Beggs</a:t>
            </a:r>
          </a:p>
        </p:txBody>
      </p:sp>
      <p:sp>
        <p:nvSpPr>
          <p:cNvPr id="26635" name="Oval 11">
            <a:extLst>
              <a:ext uri="{FF2B5EF4-FFF2-40B4-BE49-F238E27FC236}">
                <a16:creationId xmlns:a16="http://schemas.microsoft.com/office/drawing/2014/main" id="{F1157231-C7CB-9515-45A6-2F237C0B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7F6B06D-670E-575A-796D-FBDCC4173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3084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</a:t>
            </a:r>
          </a:p>
        </p:txBody>
      </p:sp>
      <p:sp>
        <p:nvSpPr>
          <p:cNvPr id="26637" name="Oval 13">
            <a:extLst>
              <a:ext uri="{FF2B5EF4-FFF2-40B4-BE49-F238E27FC236}">
                <a16:creationId xmlns:a16="http://schemas.microsoft.com/office/drawing/2014/main" id="{0A735455-AF4D-18D4-4F58-1BD80D0E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AC9AC92F-E899-B1FF-306B-CCFD5AC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08475"/>
            <a:ext cx="1012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Martin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1C4AE057-3801-DFAC-B51E-4232D985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267200"/>
            <a:ext cx="701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7A7F25BE-7672-DCB7-2DB2-B334F1BE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A681CCE6-937C-C420-0A40-29C3C3A6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089275"/>
            <a:ext cx="995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Moore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7C272AC9-3B74-0766-5FE9-6E897DD47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DB2BB41F-C751-934F-A1D9-5EA21CE1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A0F7865D-2BE3-9BCF-6ADB-FE4B9E5DA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6A433D54-E794-1F93-2248-A2D6A35EB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0342EAD5-5240-D14E-F312-F1563477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7" name="Line 23">
            <a:extLst>
              <a:ext uri="{FF2B5EF4-FFF2-40B4-BE49-F238E27FC236}">
                <a16:creationId xmlns:a16="http://schemas.microsoft.com/office/drawing/2014/main" id="{31CB8511-6E58-2694-74C2-9C1EB3877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3" y="2590800"/>
            <a:ext cx="1374775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AA8E234C-D3C8-AB02-A749-7C6EA0C23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12192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5">
            <a:extLst>
              <a:ext uri="{FF2B5EF4-FFF2-40B4-BE49-F238E27FC236}">
                <a16:creationId xmlns:a16="http://schemas.microsoft.com/office/drawing/2014/main" id="{E45BD673-F944-3D6F-738A-0FC78F702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6213" y="3657600"/>
            <a:ext cx="612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6">
            <a:extLst>
              <a:ext uri="{FF2B5EF4-FFF2-40B4-BE49-F238E27FC236}">
                <a16:creationId xmlns:a16="http://schemas.microsoft.com/office/drawing/2014/main" id="{52ED614D-F3FF-E048-0D74-AB1025F8F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33800"/>
            <a:ext cx="5334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5B9BF351-24AA-8BC4-EDA5-F382A0DFA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813" y="49530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8">
            <a:extLst>
              <a:ext uri="{FF2B5EF4-FFF2-40B4-BE49-F238E27FC236}">
                <a16:creationId xmlns:a16="http://schemas.microsoft.com/office/drawing/2014/main" id="{988AF08E-1C99-28E7-5479-E663AB21C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1524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29">
            <a:extLst>
              <a:ext uri="{FF2B5EF4-FFF2-40B4-BE49-F238E27FC236}">
                <a16:creationId xmlns:a16="http://schemas.microsoft.com/office/drawing/2014/main" id="{23D5234E-E6C4-8844-BD94-1F65B7E42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48768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30">
            <a:extLst>
              <a:ext uri="{FF2B5EF4-FFF2-40B4-BE49-F238E27FC236}">
                <a16:creationId xmlns:a16="http://schemas.microsoft.com/office/drawing/2014/main" id="{DDB80144-EB80-22CF-3955-6EE1D1339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768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Line 31">
            <a:extLst>
              <a:ext uri="{FF2B5EF4-FFF2-40B4-BE49-F238E27FC236}">
                <a16:creationId xmlns:a16="http://schemas.microsoft.com/office/drawing/2014/main" id="{58C4F4D8-EC69-D697-C772-C15C8D108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8768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32">
            <a:extLst>
              <a:ext uri="{FF2B5EF4-FFF2-40B4-BE49-F238E27FC236}">
                <a16:creationId xmlns:a16="http://schemas.microsoft.com/office/drawing/2014/main" id="{CB81F5E0-71B6-D329-0DC1-1E67F3A8B1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3657600"/>
            <a:ext cx="231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33">
            <a:extLst>
              <a:ext uri="{FF2B5EF4-FFF2-40B4-BE49-F238E27FC236}">
                <a16:creationId xmlns:a16="http://schemas.microsoft.com/office/drawing/2014/main" id="{36069449-B288-1897-DC4D-7C06B3B09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57600"/>
            <a:ext cx="3810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AD44CF9F-60B0-4454-0A74-3196117C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098675"/>
            <a:ext cx="2165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&gt; Lewis</a:t>
            </a:r>
          </a:p>
        </p:txBody>
      </p:sp>
      <p:sp>
        <p:nvSpPr>
          <p:cNvPr id="26659" name="Line 35">
            <a:extLst>
              <a:ext uri="{FF2B5EF4-FFF2-40B4-BE49-F238E27FC236}">
                <a16:creationId xmlns:a16="http://schemas.microsoft.com/office/drawing/2014/main" id="{9894947D-201C-70A6-5F4F-72BFF2B00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14600"/>
            <a:ext cx="533400" cy="2286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B1146CEC-84B1-FC0E-880B-296375FE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3505200"/>
            <a:ext cx="22336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&lt; Moore</a:t>
            </a:r>
          </a:p>
        </p:txBody>
      </p:sp>
      <p:sp>
        <p:nvSpPr>
          <p:cNvPr id="26661" name="Line 37">
            <a:extLst>
              <a:ext uri="{FF2B5EF4-FFF2-40B4-BE49-F238E27FC236}">
                <a16:creationId xmlns:a16="http://schemas.microsoft.com/office/drawing/2014/main" id="{E2C08429-5EE0-4C4C-998A-9820A69A68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2013" y="3733800"/>
            <a:ext cx="155575" cy="3810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FCC90C31-2088-E8FB-B73C-1BABBBDE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918075"/>
            <a:ext cx="2251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&gt; Martin</a:t>
            </a:r>
          </a:p>
        </p:txBody>
      </p:sp>
      <p:sp>
        <p:nvSpPr>
          <p:cNvPr id="26663" name="Line 39">
            <a:extLst>
              <a:ext uri="{FF2B5EF4-FFF2-40B4-BE49-F238E27FC236}">
                <a16:creationId xmlns:a16="http://schemas.microsoft.com/office/drawing/2014/main" id="{7597ECE3-72E1-51EC-F081-D9D11121C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029200"/>
            <a:ext cx="76200" cy="3810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Oval 40">
            <a:extLst>
              <a:ext uri="{FF2B5EF4-FFF2-40B4-BE49-F238E27FC236}">
                <a16:creationId xmlns:a16="http://schemas.microsoft.com/office/drawing/2014/main" id="{E94C37A9-BED3-DB00-AE66-C288E108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86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Text Box 41">
            <a:extLst>
              <a:ext uri="{FF2B5EF4-FFF2-40B4-BE49-F238E27FC236}">
                <a16:creationId xmlns:a16="http://schemas.microsoft.com/office/drawing/2014/main" id="{EE189A2D-36AD-884F-2DBA-25B8FB04A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527675"/>
            <a:ext cx="1095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</a:t>
            </a:r>
          </a:p>
        </p:txBody>
      </p:sp>
      <p:sp>
        <p:nvSpPr>
          <p:cNvPr id="26666" name="Text Box 42">
            <a:extLst>
              <a:ext uri="{FF2B5EF4-FFF2-40B4-BE49-F238E27FC236}">
                <a16:creationId xmlns:a16="http://schemas.microsoft.com/office/drawing/2014/main" id="{47A12F01-7438-2942-9958-2C2874D32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6400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67" name="Text Box 43">
            <a:extLst>
              <a:ext uri="{FF2B5EF4-FFF2-40B4-BE49-F238E27FC236}">
                <a16:creationId xmlns:a16="http://schemas.microsoft.com/office/drawing/2014/main" id="{77828635-464C-FE25-1D92-07E29098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6400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68" name="Line 44">
            <a:extLst>
              <a:ext uri="{FF2B5EF4-FFF2-40B4-BE49-F238E27FC236}">
                <a16:creationId xmlns:a16="http://schemas.microsoft.com/office/drawing/2014/main" id="{71224A88-C17A-B8FB-63B2-861A285D98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8213" y="60960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>
            <a:extLst>
              <a:ext uri="{FF2B5EF4-FFF2-40B4-BE49-F238E27FC236}">
                <a16:creationId xmlns:a16="http://schemas.microsoft.com/office/drawing/2014/main" id="{4ACF6318-2732-BDE6-AC17-391232C61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0960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Line 46">
            <a:extLst>
              <a:ext uri="{FF2B5EF4-FFF2-40B4-BE49-F238E27FC236}">
                <a16:creationId xmlns:a16="http://schemas.microsoft.com/office/drawing/2014/main" id="{F324702E-0BB3-DDEA-FECD-8A520DA73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152400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8278BD4A-8F1C-2F80-F397-F1C902C0E2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Finding “Day”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17BFBCA-F32D-A87B-222C-B07D5D44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2362200" cy="9906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0FF15E4-040C-48A0-6A9E-080BEAB1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98675"/>
            <a:ext cx="189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NNCollection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BF9B2811-53A7-C7D1-BF1A-B1669302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57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4671E251-4737-A06A-F7E6-DEA21BDF7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362200"/>
            <a:ext cx="91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86A4601C-A806-0BB8-65BA-37C29E22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098675"/>
            <a:ext cx="925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Lewis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BD747CD3-46DA-D443-D88F-211912E9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67A5B14F-DBEA-1A21-0F99-42F486A7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089275"/>
            <a:ext cx="757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Clay</a:t>
            </a: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8AFFD8C1-F0A5-2376-9D13-164BF247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F5685630-5146-EC69-5B3D-F583AF586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384675"/>
            <a:ext cx="94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Beggs</a:t>
            </a:r>
          </a:p>
        </p:txBody>
      </p:sp>
      <p:sp>
        <p:nvSpPr>
          <p:cNvPr id="27659" name="Oval 11">
            <a:extLst>
              <a:ext uri="{FF2B5EF4-FFF2-40B4-BE49-F238E27FC236}">
                <a16:creationId xmlns:a16="http://schemas.microsoft.com/office/drawing/2014/main" id="{4FBCC682-7DED-FBA8-3BAB-CADBA1C2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7D07FA36-C30D-517E-6B7B-4F7CD2DB9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3084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</a:t>
            </a:r>
          </a:p>
        </p:txBody>
      </p:sp>
      <p:sp>
        <p:nvSpPr>
          <p:cNvPr id="27661" name="Oval 13">
            <a:extLst>
              <a:ext uri="{FF2B5EF4-FFF2-40B4-BE49-F238E27FC236}">
                <a16:creationId xmlns:a16="http://schemas.microsoft.com/office/drawing/2014/main" id="{E6B5B858-4EDB-EFFB-0BD6-C323B7421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E15B67D9-4C85-5ABF-2B1F-BD7A03AFD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08475"/>
            <a:ext cx="1012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Martin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1C9C57DF-8632-03B1-A66A-82A6D9E43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267200"/>
            <a:ext cx="701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64" name="Oval 16">
            <a:extLst>
              <a:ext uri="{FF2B5EF4-FFF2-40B4-BE49-F238E27FC236}">
                <a16:creationId xmlns:a16="http://schemas.microsoft.com/office/drawing/2014/main" id="{07F83495-5FEA-09E8-DA2F-A314C6036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E51D1EF5-2F1B-3443-09A3-D50F402D7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089275"/>
            <a:ext cx="995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Moore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42937737-FFE5-492C-8E3C-72C8E6F3D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CB715FED-063F-5934-5ED2-850E2B30D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A608B938-322B-70EB-48F2-B77D399DA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062FE062-FAC3-CCF6-8C22-BCCFC5F13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1096D4F7-78B1-1D17-6490-7922ACBD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D0CA44A3-5A75-4E21-378B-72312F097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3" y="2590800"/>
            <a:ext cx="1374775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1F7B555E-F2A4-91E2-FAB3-3D7D8A0DC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12192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542C24BE-F4C0-7237-7A6F-C7328AD573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6213" y="3657600"/>
            <a:ext cx="612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0BAC92A5-C718-CB9B-9449-D46FAB0AF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33800"/>
            <a:ext cx="5334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DD2BB366-352F-C514-0EC9-35C4AEDB5C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813" y="49530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05559C69-2DAE-5545-0A61-156022B73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1524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6E5D141A-26D6-D79E-7B07-D4EC02CCA9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48768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B83596BE-C20F-8439-2342-49B9C697A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768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31">
            <a:extLst>
              <a:ext uri="{FF2B5EF4-FFF2-40B4-BE49-F238E27FC236}">
                <a16:creationId xmlns:a16="http://schemas.microsoft.com/office/drawing/2014/main" id="{6D81E9B0-DFFA-4EC6-FA8E-D4E441AE2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8768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32">
            <a:extLst>
              <a:ext uri="{FF2B5EF4-FFF2-40B4-BE49-F238E27FC236}">
                <a16:creationId xmlns:a16="http://schemas.microsoft.com/office/drawing/2014/main" id="{B1DDE337-B03A-44CA-E765-B0E5DA5383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3657600"/>
            <a:ext cx="231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419F18F6-DD21-9D00-C737-953062762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57600"/>
            <a:ext cx="3810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Oval 34">
            <a:extLst>
              <a:ext uri="{FF2B5EF4-FFF2-40B4-BE49-F238E27FC236}">
                <a16:creationId xmlns:a16="http://schemas.microsoft.com/office/drawing/2014/main" id="{6990BC6B-86E2-E57E-11E8-A71FF5B6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86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6A9F0FCC-D197-7F07-D211-AEDBD2EC7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527675"/>
            <a:ext cx="1095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</a:t>
            </a:r>
          </a:p>
        </p:txBody>
      </p:sp>
      <p:sp>
        <p:nvSpPr>
          <p:cNvPr id="27684" name="Text Box 36">
            <a:extLst>
              <a:ext uri="{FF2B5EF4-FFF2-40B4-BE49-F238E27FC236}">
                <a16:creationId xmlns:a16="http://schemas.microsoft.com/office/drawing/2014/main" id="{D67DF1D6-92BA-12C7-FDBC-9FA707D9B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6324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85" name="Text Box 37">
            <a:extLst>
              <a:ext uri="{FF2B5EF4-FFF2-40B4-BE49-F238E27FC236}">
                <a16:creationId xmlns:a16="http://schemas.microsoft.com/office/drawing/2014/main" id="{E6C62956-85D2-C90F-667C-B3CA963C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6324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86" name="Line 38">
            <a:extLst>
              <a:ext uri="{FF2B5EF4-FFF2-40B4-BE49-F238E27FC236}">
                <a16:creationId xmlns:a16="http://schemas.microsoft.com/office/drawing/2014/main" id="{C1CA7F23-5E88-F2E9-B8E6-68BE9B9BC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0"/>
            <a:ext cx="1588" cy="304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39">
            <a:extLst>
              <a:ext uri="{FF2B5EF4-FFF2-40B4-BE49-F238E27FC236}">
                <a16:creationId xmlns:a16="http://schemas.microsoft.com/office/drawing/2014/main" id="{D4FED9DF-2701-CBE5-7DFD-2A7701C71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096000"/>
            <a:ext cx="152400" cy="381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40">
            <a:extLst>
              <a:ext uri="{FF2B5EF4-FFF2-40B4-BE49-F238E27FC236}">
                <a16:creationId xmlns:a16="http://schemas.microsoft.com/office/drawing/2014/main" id="{11187C4E-0ADA-177B-7A25-E4B8A0BD9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152400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Text Box 41">
            <a:extLst>
              <a:ext uri="{FF2B5EF4-FFF2-40B4-BE49-F238E27FC236}">
                <a16:creationId xmlns:a16="http://schemas.microsoft.com/office/drawing/2014/main" id="{6077FC07-A5D9-72B2-4FB9-894591F2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2784475"/>
            <a:ext cx="1758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 &lt; Lewis</a:t>
            </a:r>
          </a:p>
        </p:txBody>
      </p:sp>
      <p:sp>
        <p:nvSpPr>
          <p:cNvPr id="27690" name="Line 42">
            <a:extLst>
              <a:ext uri="{FF2B5EF4-FFF2-40B4-BE49-F238E27FC236}">
                <a16:creationId xmlns:a16="http://schemas.microsoft.com/office/drawing/2014/main" id="{44C0D332-76FA-EBAC-E2F6-E255AF450D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013" y="2819400"/>
            <a:ext cx="460375" cy="1524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Text Box 43">
            <a:extLst>
              <a:ext uri="{FF2B5EF4-FFF2-40B4-BE49-F238E27FC236}">
                <a16:creationId xmlns:a16="http://schemas.microsoft.com/office/drawing/2014/main" id="{A288994E-3266-7BE5-51B5-A5CEECDB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546475"/>
            <a:ext cx="15890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 &gt; Clay</a:t>
            </a:r>
          </a:p>
        </p:txBody>
      </p:sp>
      <p:sp>
        <p:nvSpPr>
          <p:cNvPr id="27692" name="Line 44">
            <a:extLst>
              <a:ext uri="{FF2B5EF4-FFF2-40B4-BE49-F238E27FC236}">
                <a16:creationId xmlns:a16="http://schemas.microsoft.com/office/drawing/2014/main" id="{FD1112B5-6476-0B65-7FE7-5DD424398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733800"/>
            <a:ext cx="304800" cy="3048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DF87C9EB-274E-E57C-EFB5-505E902E48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NNTree</a:t>
            </a:r>
            <a:r>
              <a:rPr lang="en-US" altLang="en-US"/>
              <a:t> Class Definition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62E09A33-AB60-91FF-078B-84B3B548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870075"/>
            <a:ext cx="4734671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public class </a:t>
            </a:r>
            <a:r>
              <a:rPr lang="en-US" altLang="en-US" b="1" dirty="0" err="1">
                <a:solidFill>
                  <a:srgbClr val="FF0000"/>
                </a:solidFill>
              </a:rPr>
              <a:t>NNTree</a:t>
            </a:r>
            <a:r>
              <a:rPr lang="en-US" altLang="en-US" b="1" dirty="0">
                <a:solidFill>
                  <a:srgbClr val="FF0000"/>
                </a:solidFill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NNTree</a:t>
            </a:r>
            <a:r>
              <a:rPr lang="en-US" altLang="en-US" dirty="0"/>
              <a:t> </a:t>
            </a:r>
            <a:r>
              <a:rPr lang="en-US" altLang="en-US" dirty="0" err="1"/>
              <a:t>lChild</a:t>
            </a:r>
            <a:r>
              <a:rPr lang="en-US" altLang="en-US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NNTree</a:t>
            </a:r>
            <a:r>
              <a:rPr lang="en-US" altLang="en-US" dirty="0"/>
              <a:t> </a:t>
            </a:r>
            <a:r>
              <a:rPr lang="en-US" altLang="en-US" dirty="0" err="1"/>
              <a:t>rChild</a:t>
            </a:r>
            <a:r>
              <a:rPr lang="en-US" altLang="en-US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NameNumber</a:t>
            </a:r>
            <a:r>
              <a:rPr lang="en-US" altLang="en-US" dirty="0"/>
              <a:t> contents;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public </a:t>
            </a:r>
            <a:r>
              <a:rPr lang="en-US" altLang="en-US" dirty="0" err="1"/>
              <a:t>NNTree</a:t>
            </a:r>
            <a:r>
              <a:rPr lang="en-US" altLang="en-US" dirty="0"/>
              <a:t>(</a:t>
            </a:r>
            <a:r>
              <a:rPr lang="en-US" altLang="en-US" dirty="0" err="1"/>
              <a:t>NameNumber</a:t>
            </a:r>
            <a:r>
              <a:rPr lang="en-US" altLang="en-US" dirty="0"/>
              <a:t> n) {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contents = n;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</a:t>
            </a:r>
            <a:r>
              <a:rPr lang="en-US" altLang="en-US" b="1" dirty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9802FF6C-7D52-4367-F5D4-7233EF4CEB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NNTree</a:t>
            </a:r>
            <a:r>
              <a:rPr lang="en-US" altLang="en-US"/>
              <a:t> Class Definition (cont.)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A1655D62-7EDC-EB35-84B2-5408FFAC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717675"/>
            <a:ext cx="8426964" cy="489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public void insert(</a:t>
            </a:r>
            <a:r>
              <a:rPr lang="en-US" altLang="en-US" b="1" dirty="0" err="1">
                <a:solidFill>
                  <a:srgbClr val="FF0000"/>
                </a:solidFill>
              </a:rPr>
              <a:t>NameNumber</a:t>
            </a:r>
            <a:r>
              <a:rPr lang="en-US" altLang="en-US" b="1" dirty="0">
                <a:solidFill>
                  <a:srgbClr val="FF0000"/>
                </a:solidFill>
              </a:rPr>
              <a:t> n) {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       if </a:t>
            </a:r>
            <a:r>
              <a:rPr lang="en-US" altLang="en-US" dirty="0"/>
              <a:t>(</a:t>
            </a:r>
            <a:r>
              <a:rPr lang="en-US" altLang="en-US" dirty="0" err="1"/>
              <a:t>n.getLastName</a:t>
            </a:r>
            <a:r>
              <a:rPr lang="en-US" altLang="en-US" dirty="0"/>
              <a:t>().</a:t>
            </a:r>
            <a:r>
              <a:rPr lang="en-US" altLang="en-US" dirty="0" err="1"/>
              <a:t>compareTo</a:t>
            </a:r>
            <a:r>
              <a:rPr lang="en-US" altLang="en-US" dirty="0"/>
              <a:t>(</a:t>
            </a:r>
            <a:r>
              <a:rPr lang="en-US" altLang="en-US" dirty="0" err="1"/>
              <a:t>contents.getLastName</a:t>
            </a:r>
            <a:r>
              <a:rPr lang="en-US" altLang="en-US" dirty="0"/>
              <a:t>()) &lt; 0)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if (</a:t>
            </a:r>
            <a:r>
              <a:rPr lang="en-US" altLang="en-US" dirty="0" err="1"/>
              <a:t>lChild</a:t>
            </a:r>
            <a:r>
              <a:rPr lang="en-US" altLang="en-US" dirty="0"/>
              <a:t> != null)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	</a:t>
            </a:r>
            <a:r>
              <a:rPr lang="en-US" altLang="en-US" dirty="0" err="1"/>
              <a:t>lChild.insert</a:t>
            </a:r>
            <a:r>
              <a:rPr lang="en-US" altLang="en-US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	else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lChild</a:t>
            </a:r>
            <a:r>
              <a:rPr lang="en-US" altLang="en-US" dirty="0"/>
              <a:t> = new </a:t>
            </a:r>
            <a:r>
              <a:rPr lang="en-US" altLang="en-US" dirty="0" err="1"/>
              <a:t>NNTree</a:t>
            </a:r>
            <a:r>
              <a:rPr lang="en-US" altLang="en-US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</a:t>
            </a:r>
            <a:r>
              <a:rPr lang="en-US" altLang="en-US" b="1" dirty="0">
                <a:solidFill>
                  <a:srgbClr val="FF0000"/>
                </a:solidFill>
              </a:rPr>
              <a:t>else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if (</a:t>
            </a:r>
            <a:r>
              <a:rPr lang="en-US" altLang="en-US" dirty="0" err="1"/>
              <a:t>rChild</a:t>
            </a:r>
            <a:r>
              <a:rPr lang="en-US" altLang="en-US" dirty="0"/>
              <a:t> != null)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	</a:t>
            </a:r>
            <a:r>
              <a:rPr lang="en-US" altLang="en-US" dirty="0" err="1"/>
              <a:t>rChild.insert</a:t>
            </a:r>
            <a:r>
              <a:rPr lang="en-US" altLang="en-US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	else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rChild</a:t>
            </a:r>
            <a:r>
              <a:rPr lang="en-US" altLang="en-US" dirty="0"/>
              <a:t> = new </a:t>
            </a:r>
            <a:r>
              <a:rPr lang="en-US" altLang="en-US" dirty="0" err="1"/>
              <a:t>NNTree</a:t>
            </a:r>
            <a:r>
              <a:rPr lang="en-US" altLang="en-US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714E035F-15B1-BAC6-C3EB-B131543934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NNTree</a:t>
            </a:r>
            <a:r>
              <a:rPr lang="en-US" altLang="en-US"/>
              <a:t> Class Definition (cont.)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641D1E56-A37F-028B-AD4E-35A4BAE42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736725"/>
            <a:ext cx="67151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public String </a:t>
            </a:r>
            <a:r>
              <a:rPr lang="en-US" altLang="en-US" sz="2000" b="1" dirty="0" err="1">
                <a:solidFill>
                  <a:srgbClr val="FF0000"/>
                </a:solidFill>
              </a:rPr>
              <a:t>findNumber</a:t>
            </a:r>
            <a:r>
              <a:rPr lang="en-US" altLang="en-US" sz="2000" b="1" dirty="0">
                <a:solidFill>
                  <a:srgbClr val="FF0000"/>
                </a:solidFill>
              </a:rPr>
              <a:t>(String </a:t>
            </a:r>
            <a:r>
              <a:rPr lang="en-US" altLang="en-US" sz="2000" b="1" dirty="0" err="1">
                <a:solidFill>
                  <a:srgbClr val="FF0000"/>
                </a:solidFill>
              </a:rPr>
              <a:t>lName</a:t>
            </a:r>
            <a:r>
              <a:rPr lang="en-US" altLang="en-US" sz="2000" b="1" dirty="0">
                <a:solidFill>
                  <a:srgbClr val="FF0000"/>
                </a:solidFill>
              </a:rPr>
              <a:t>) {</a:t>
            </a:r>
            <a:br>
              <a:rPr lang="en-US" altLang="en-US" sz="2000" b="1" dirty="0">
                <a:solidFill>
                  <a:srgbClr val="FF0000"/>
                </a:solidFill>
              </a:rPr>
            </a:br>
            <a:r>
              <a:rPr lang="en-US" altLang="en-US" sz="2000" b="1" dirty="0"/>
              <a:t>        </a:t>
            </a:r>
            <a:r>
              <a:rPr lang="en-US" altLang="en-US" sz="2000" b="1" dirty="0">
                <a:solidFill>
                  <a:srgbClr val="FF0000"/>
                </a:solidFill>
              </a:rPr>
              <a:t>if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lName.compareTo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contents.getLastName</a:t>
            </a:r>
            <a:r>
              <a:rPr lang="en-US" altLang="en-US" sz="2000" b="1" dirty="0"/>
              <a:t>()) &lt; 0)</a:t>
            </a:r>
            <a:br>
              <a:rPr lang="en-US" altLang="en-US" sz="2000" b="1" dirty="0"/>
            </a:br>
            <a:r>
              <a:rPr lang="en-US" altLang="en-US" sz="2000" b="1" dirty="0"/>
              <a:t>            if (</a:t>
            </a:r>
            <a:r>
              <a:rPr lang="en-US" altLang="en-US" sz="2000" b="1" dirty="0" err="1"/>
              <a:t>lChild</a:t>
            </a:r>
            <a:r>
              <a:rPr lang="en-US" altLang="en-US" sz="2000" b="1" dirty="0"/>
              <a:t> != null)</a:t>
            </a:r>
            <a:br>
              <a:rPr lang="en-US" altLang="en-US" sz="2000" b="1" dirty="0"/>
            </a:br>
            <a:r>
              <a:rPr lang="en-US" altLang="en-US" sz="2000" b="1" dirty="0"/>
              <a:t>            	return </a:t>
            </a:r>
            <a:r>
              <a:rPr lang="en-US" altLang="en-US" sz="2000" b="1" dirty="0" err="1"/>
              <a:t>lChild.findNumber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</a:t>
            </a:r>
            <a:r>
              <a:rPr lang="en-US" altLang="en-US" sz="2000" b="1" dirty="0"/>
              <a:t>);</a:t>
            </a:r>
            <a:br>
              <a:rPr lang="en-US" altLang="en-US" sz="2000" b="1" dirty="0"/>
            </a:br>
            <a:r>
              <a:rPr lang="en-US" altLang="en-US" sz="2000" b="1" dirty="0"/>
              <a:t>        	else</a:t>
            </a:r>
            <a:br>
              <a:rPr lang="en-US" altLang="en-US" sz="2000" b="1" dirty="0"/>
            </a:br>
            <a:r>
              <a:rPr lang="en-US" altLang="en-US" sz="2000" b="1" dirty="0"/>
              <a:t>                return new String("Name not found");</a:t>
            </a:r>
            <a:br>
              <a:rPr lang="en-US" altLang="en-US" sz="2000" b="1" dirty="0"/>
            </a:br>
            <a:r>
              <a:rPr lang="en-US" altLang="en-US" sz="2000" b="1" dirty="0"/>
              <a:t>        </a:t>
            </a:r>
            <a:r>
              <a:rPr lang="en-US" altLang="en-US" sz="2000" b="1" dirty="0">
                <a:solidFill>
                  <a:srgbClr val="FF0000"/>
                </a:solidFill>
              </a:rPr>
              <a:t>else if 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lName.equals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contents.getLastName</a:t>
            </a:r>
            <a:r>
              <a:rPr lang="en-US" altLang="en-US" sz="2000" b="1" dirty="0"/>
              <a:t>()))</a:t>
            </a:r>
            <a:br>
              <a:rPr lang="en-US" altLang="en-US" sz="2000" b="1" dirty="0"/>
            </a:br>
            <a:r>
              <a:rPr lang="en-US" altLang="en-US" sz="2000" b="1" dirty="0"/>
              <a:t>            return </a:t>
            </a:r>
            <a:r>
              <a:rPr lang="en-US" altLang="en-US" sz="2000" b="1" dirty="0" err="1"/>
              <a:t>contents.getTelNumber</a:t>
            </a:r>
            <a:r>
              <a:rPr lang="en-US" altLang="en-US" sz="2000" b="1" dirty="0"/>
              <a:t>();</a:t>
            </a:r>
            <a:br>
              <a:rPr lang="en-US" altLang="en-US" sz="2000" b="1" dirty="0"/>
            </a:br>
            <a:r>
              <a:rPr lang="en-US" altLang="en-US" sz="2000" b="1" dirty="0"/>
              <a:t>        </a:t>
            </a:r>
            <a:r>
              <a:rPr lang="en-US" altLang="en-US" sz="2000" b="1" dirty="0">
                <a:solidFill>
                  <a:srgbClr val="FF0000"/>
                </a:solidFill>
              </a:rPr>
              <a:t>else if 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lName.compareTo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contents.getLastName</a:t>
            </a:r>
            <a:r>
              <a:rPr lang="en-US" altLang="en-US" sz="2000" b="1" dirty="0"/>
              <a:t>()) &gt; 0)</a:t>
            </a:r>
            <a:br>
              <a:rPr lang="en-US" altLang="en-US" sz="2000" b="1" dirty="0"/>
            </a:br>
            <a:r>
              <a:rPr lang="en-US" altLang="en-US" sz="2000" b="1" dirty="0"/>
              <a:t>            if (</a:t>
            </a:r>
            <a:r>
              <a:rPr lang="en-US" altLang="en-US" sz="2000" b="1" dirty="0" err="1"/>
              <a:t>rChild</a:t>
            </a:r>
            <a:r>
              <a:rPr lang="en-US" altLang="en-US" sz="2000" b="1" dirty="0"/>
              <a:t> != null)</a:t>
            </a:r>
            <a:br>
              <a:rPr lang="en-US" altLang="en-US" sz="2000" b="1" dirty="0"/>
            </a:br>
            <a:r>
              <a:rPr lang="en-US" altLang="en-US" sz="2000" b="1" dirty="0"/>
              <a:t>            	return </a:t>
            </a:r>
            <a:r>
              <a:rPr lang="en-US" altLang="en-US" sz="2000" b="1" dirty="0" err="1"/>
              <a:t>rChild.findNumber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</a:t>
            </a:r>
            <a:r>
              <a:rPr lang="en-US" altLang="en-US" sz="2000" b="1" dirty="0"/>
              <a:t>);</a:t>
            </a:r>
            <a:br>
              <a:rPr lang="en-US" altLang="en-US" sz="2000" b="1" dirty="0"/>
            </a:br>
            <a:r>
              <a:rPr lang="en-US" altLang="en-US" sz="2000" b="1" dirty="0"/>
              <a:t>        	else</a:t>
            </a:r>
            <a:br>
              <a:rPr lang="en-US" altLang="en-US" sz="2000" b="1" dirty="0"/>
            </a:br>
            <a:r>
              <a:rPr lang="en-US" altLang="en-US" sz="2000" b="1" dirty="0"/>
              <a:t>                return new String("Name not found");</a:t>
            </a:r>
            <a:br>
              <a:rPr lang="en-US" altLang="en-US" sz="2000" b="1" dirty="0"/>
            </a:br>
            <a:r>
              <a:rPr lang="en-US" altLang="en-US" sz="2000" b="1" dirty="0">
                <a:solidFill>
                  <a:srgbClr val="FF0000"/>
                </a:solidFill>
              </a:rPr>
              <a:t>        else</a:t>
            </a:r>
            <a:br>
              <a:rPr lang="en-US" altLang="en-US" sz="2000" b="1" dirty="0"/>
            </a:br>
            <a:r>
              <a:rPr lang="en-US" altLang="en-US" sz="2000" b="1" dirty="0"/>
              <a:t>            return new String("Name not found");</a:t>
            </a:r>
            <a:br>
              <a:rPr lang="en-US" altLang="en-US" sz="2000" b="1" dirty="0"/>
            </a:br>
            <a:r>
              <a:rPr lang="en-US" altLang="en-US" sz="2000" dirty="0">
                <a:solidFill>
                  <a:srgbClr val="FF0000"/>
                </a:solidFill>
              </a:rPr>
              <a:t>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AC2CBF36-77B2-CD84-3B6D-B225B049D7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</a:t>
            </a:r>
            <a:r>
              <a:rPr lang="en-US" altLang="en-US"/>
              <a:t> Again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AF63C5CB-1416-E6ED-55B1-FCC7DBB2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889125"/>
            <a:ext cx="52006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public class </a:t>
            </a:r>
            <a:r>
              <a:rPr lang="en-US" altLang="en-US" sz="2000" b="1" dirty="0" err="1">
                <a:solidFill>
                  <a:srgbClr val="00B050"/>
                </a:solidFill>
              </a:rPr>
              <a:t>NNCollection</a:t>
            </a:r>
            <a:r>
              <a:rPr lang="en-US" altLang="en-US" sz="2000" b="1" dirty="0">
                <a:solidFill>
                  <a:srgbClr val="00B050"/>
                </a:solidFill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>
                <a:solidFill>
                  <a:srgbClr val="FF0000"/>
                </a:solidFill>
              </a:rPr>
              <a:t>private </a:t>
            </a:r>
            <a:r>
              <a:rPr lang="en-US" altLang="en-US" sz="2000" b="1" dirty="0" err="1">
                <a:solidFill>
                  <a:srgbClr val="FF0000"/>
                </a:solidFill>
              </a:rPr>
              <a:t>NNTree</a:t>
            </a:r>
            <a:r>
              <a:rPr lang="en-US" altLang="en-US" sz="2000" b="1" dirty="0">
                <a:solidFill>
                  <a:srgbClr val="FF0000"/>
                </a:solidFill>
              </a:rPr>
              <a:t> root;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</a:t>
            </a:r>
            <a:r>
              <a:rPr lang="en-US" altLang="en-US" sz="2000" b="1" dirty="0" err="1"/>
              <a:t>NNCollection</a:t>
            </a:r>
            <a:r>
              <a:rPr lang="en-US" altLang="en-US" sz="2000" b="1" dirty="0"/>
              <a:t>() {}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>
                <a:solidFill>
                  <a:srgbClr val="FF0000"/>
                </a:solidFill>
              </a:rPr>
              <a:t>public void insert(</a:t>
            </a:r>
            <a:r>
              <a:rPr lang="en-US" altLang="en-US" sz="2000" b="1" dirty="0" err="1">
                <a:solidFill>
                  <a:srgbClr val="FF0000"/>
                </a:solidFill>
              </a:rPr>
              <a:t>NameNumber</a:t>
            </a:r>
            <a:r>
              <a:rPr lang="en-US" altLang="en-US" sz="2000" b="1" dirty="0">
                <a:solidFill>
                  <a:srgbClr val="FF0000"/>
                </a:solidFill>
              </a:rPr>
              <a:t> n)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if (root != null) </a:t>
            </a:r>
            <a:r>
              <a:rPr lang="en-US" altLang="en-US" sz="2000" b="1" dirty="0" err="1"/>
              <a:t>root.insert</a:t>
            </a:r>
            <a:r>
              <a:rPr lang="en-US" altLang="en-US" sz="2000" b="1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else root = new </a:t>
            </a:r>
            <a:r>
              <a:rPr lang="en-US" altLang="en-US" sz="2000" b="1" dirty="0" err="1"/>
              <a:t>NNTree</a:t>
            </a:r>
            <a:r>
              <a:rPr lang="en-US" altLang="en-US" sz="2000" b="1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>
                <a:solidFill>
                  <a:srgbClr val="FF0000"/>
                </a:solidFill>
              </a:rPr>
              <a:t>String </a:t>
            </a:r>
            <a:r>
              <a:rPr lang="en-US" altLang="en-US" sz="2000" b="1" dirty="0" err="1">
                <a:solidFill>
                  <a:srgbClr val="FF0000"/>
                </a:solidFill>
              </a:rPr>
              <a:t>findNumber</a:t>
            </a:r>
            <a:r>
              <a:rPr lang="en-US" altLang="en-US" sz="2000" b="1" dirty="0">
                <a:solidFill>
                  <a:srgbClr val="FF0000"/>
                </a:solidFill>
              </a:rPr>
              <a:t>(String </a:t>
            </a:r>
            <a:r>
              <a:rPr lang="en-US" altLang="en-US" sz="2000" b="1" dirty="0" err="1">
                <a:solidFill>
                  <a:srgbClr val="FF0000"/>
                </a:solidFill>
              </a:rPr>
              <a:t>lName</a:t>
            </a:r>
            <a:r>
              <a:rPr lang="en-US" altLang="en-US" sz="2000" b="1" dirty="0">
                <a:solidFill>
                  <a:srgbClr val="FF0000"/>
                </a:solidFill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if (root != null)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    return </a:t>
            </a:r>
            <a:r>
              <a:rPr lang="en-US" altLang="en-US" sz="2000" b="1" dirty="0" err="1"/>
              <a:t>root.findNumber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</a:t>
            </a:r>
            <a:r>
              <a:rPr lang="en-US" altLang="en-US" sz="2000" b="1" dirty="0"/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else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    return new String("Name not found");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25809725-C341-7A96-5E3F-22634A23B4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More on Packages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FFF8D88-F0D3-74D7-6734-2F39ED549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Bringing in a package of classes:</a:t>
            </a:r>
          </a:p>
          <a:p>
            <a:pPr marL="990600" lvl="1" indent="-517525">
              <a:lnSpc>
                <a:spcPct val="90000"/>
              </a:lnSpc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import </a:t>
            </a:r>
            <a:r>
              <a:rPr lang="en-US" altLang="en-US" b="1" dirty="0" err="1">
                <a:solidFill>
                  <a:srgbClr val="FF0000"/>
                </a:solidFill>
              </a:rPr>
              <a:t>java.util</a:t>
            </a:r>
            <a:r>
              <a:rPr lang="en-US" altLang="en-US" b="1" dirty="0">
                <a:solidFill>
                  <a:srgbClr val="FF0000"/>
                </a:solidFill>
              </a:rPr>
              <a:t>.*;</a:t>
            </a:r>
          </a:p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Bringing in a single class:</a:t>
            </a:r>
          </a:p>
          <a:p>
            <a:pPr marL="990600" lvl="1" indent="-517525">
              <a:lnSpc>
                <a:spcPct val="90000"/>
              </a:lnSpc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import </a:t>
            </a:r>
            <a:r>
              <a:rPr lang="en-US" altLang="en-US" b="1" dirty="0" err="1">
                <a:solidFill>
                  <a:srgbClr val="FF0000"/>
                </a:solidFill>
              </a:rPr>
              <a:t>java.util.ArrayList</a:t>
            </a:r>
            <a:r>
              <a:rPr lang="en-US" altLang="en-US" b="1" dirty="0">
                <a:solidFill>
                  <a:srgbClr val="FF0000"/>
                </a:solidFill>
              </a:rPr>
              <a:t>;</a:t>
            </a:r>
          </a:p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 compiler can find these things, through the </a:t>
            </a:r>
            <a:r>
              <a:rPr lang="en-US" altLang="en-US" dirty="0" err="1"/>
              <a:t>classpath</a:t>
            </a:r>
            <a:r>
              <a:rPr lang="en-US" altLang="en-US" dirty="0"/>
              <a:t>.</a:t>
            </a:r>
          </a:p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If we’re working from the command line, the </a:t>
            </a:r>
            <a:r>
              <a:rPr lang="en-US" altLang="en-US" dirty="0" err="1"/>
              <a:t>classpath</a:t>
            </a:r>
            <a:r>
              <a:rPr lang="en-US" altLang="en-US" dirty="0"/>
              <a:t> must be an environmental variable.</a:t>
            </a:r>
          </a:p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0D010815-68E9-35EB-1F25-0CBE51AA39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Specifiers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8198890-4910-A714-EA7A-770465FDA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public</a:t>
            </a:r>
            <a:r>
              <a:rPr lang="en-US" altLang="en-US"/>
              <a:t>, </a:t>
            </a:r>
            <a:r>
              <a:rPr lang="en-US" altLang="en-US" b="1"/>
              <a:t>protected</a:t>
            </a:r>
            <a:r>
              <a:rPr lang="en-US" altLang="en-US"/>
              <a:t>, </a:t>
            </a:r>
            <a:r>
              <a:rPr lang="en-US" altLang="en-US" b="1"/>
              <a:t>private</a:t>
            </a:r>
            <a:r>
              <a:rPr lang="en-US" altLang="en-US"/>
              <a:t> and “friendly”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We haven’t used these yet, except for </a:t>
            </a:r>
            <a:r>
              <a:rPr lang="en-US" altLang="en-US" b="1"/>
              <a:t>main()</a:t>
            </a:r>
            <a:r>
              <a:rPr lang="en-US" altLang="en-US"/>
              <a:t> and </a:t>
            </a:r>
            <a:r>
              <a:rPr lang="en-US" altLang="en-US" b="1"/>
              <a:t>toString()</a:t>
            </a:r>
            <a:r>
              <a:rPr lang="en-US" altLang="en-US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main()</a:t>
            </a:r>
            <a:r>
              <a:rPr lang="en-US" altLang="en-US"/>
              <a:t> needs to be </a:t>
            </a:r>
            <a:r>
              <a:rPr lang="en-US" altLang="en-US" b="1"/>
              <a:t>public</a:t>
            </a:r>
            <a:r>
              <a:rPr lang="en-US" altLang="en-US"/>
              <a:t>, so the runtime system can call it.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toString()</a:t>
            </a:r>
            <a:r>
              <a:rPr lang="en-US" altLang="en-US"/>
              <a:t> needs to be </a:t>
            </a:r>
            <a:r>
              <a:rPr lang="en-US" altLang="en-US" b="1"/>
              <a:t>public</a:t>
            </a:r>
            <a:r>
              <a:rPr lang="en-US" altLang="en-US"/>
              <a:t> since it is </a:t>
            </a:r>
            <a:r>
              <a:rPr lang="en-US" altLang="en-US" b="1"/>
              <a:t>public</a:t>
            </a:r>
            <a:r>
              <a:rPr lang="en-US" altLang="en-US"/>
              <a:t> in </a:t>
            </a:r>
            <a:r>
              <a:rPr lang="en-US" altLang="en-US" b="1"/>
              <a:t>Object</a:t>
            </a:r>
            <a:r>
              <a:rPr lang="en-US" altLang="en-US"/>
              <a:t>, and we are “overriding” it.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2D586327-3A98-BCBB-DB68-62DCE698AA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Creating a Package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5C70E01-E99A-B422-53ED-6A59644B7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very first line in all the files intended for the package named </a:t>
            </a:r>
            <a:r>
              <a:rPr lang="en-US" altLang="en-US" b="1"/>
              <a:t>myPackage</a:t>
            </a:r>
            <a:r>
              <a:rPr lang="en-US" altLang="en-US"/>
              <a:t>:</a:t>
            </a:r>
          </a:p>
          <a:p>
            <a:pPr marL="908050" lvl="1" indent="-434975"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package myPackage;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Put all of the .class files in a directory named </a:t>
            </a:r>
            <a:r>
              <a:rPr lang="en-US" altLang="en-US" b="1"/>
              <a:t>myPackage</a:t>
            </a:r>
            <a:r>
              <a:rPr lang="en-US" altLang="en-US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Put the </a:t>
            </a:r>
            <a:r>
              <a:rPr lang="en-US" altLang="en-US" b="1"/>
              <a:t>myPackage</a:t>
            </a:r>
            <a:r>
              <a:rPr lang="en-US" altLang="en-US"/>
              <a:t> directory, as a subdirectory, in a directory given in the classpath.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EC60BDB6-728E-13BF-8B47-6B67F7537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Access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2CE319C-549C-7898-29C1-CA641244E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Classes can be </a:t>
            </a:r>
            <a:r>
              <a:rPr lang="en-US" altLang="en-US" b="1"/>
              <a:t>public</a:t>
            </a:r>
            <a:r>
              <a:rPr lang="en-US" altLang="en-US"/>
              <a:t> or not.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Non-</a:t>
            </a:r>
            <a:r>
              <a:rPr lang="en-US" altLang="en-US" b="1"/>
              <a:t>public</a:t>
            </a:r>
            <a:r>
              <a:rPr lang="en-US" altLang="en-US"/>
              <a:t> classes are available only within the package they are defined in.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There can be only one </a:t>
            </a:r>
            <a:r>
              <a:rPr lang="en-US" altLang="en-US" b="1"/>
              <a:t>public</a:t>
            </a:r>
            <a:r>
              <a:rPr lang="en-US" altLang="en-US"/>
              <a:t> class in a “compilation unit” (a .java file).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Non-</a:t>
            </a:r>
            <a:r>
              <a:rPr lang="en-US" altLang="en-US" b="1"/>
              <a:t>public</a:t>
            </a:r>
            <a:r>
              <a:rPr lang="en-US" altLang="en-US"/>
              <a:t> classes are “helper” classes, not for public use.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3F3255F8-4C36-82EE-4988-68100DF99E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Reuse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CC3DB0B-D843-C9EB-9974-B9B2C9032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 noble goal, and in Java it’s finally happening!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Basically two ways: </a:t>
            </a:r>
            <a:r>
              <a:rPr lang="en-US" altLang="en-US" i="1" dirty="0"/>
              <a:t>composition</a:t>
            </a:r>
            <a:r>
              <a:rPr lang="en-US" altLang="en-US" dirty="0"/>
              <a:t> and </a:t>
            </a:r>
            <a:r>
              <a:rPr lang="en-US" altLang="en-US" i="1" dirty="0"/>
              <a:t>inheritance</a:t>
            </a:r>
            <a:r>
              <a:rPr lang="en-US" altLang="en-US" dirty="0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Composition</a:t>
            </a:r>
            <a:r>
              <a:rPr lang="en-US" altLang="en-US" dirty="0"/>
              <a:t> is called </a:t>
            </a:r>
            <a:r>
              <a:rPr lang="en-US" altLang="en-US" dirty="0">
                <a:solidFill>
                  <a:srgbClr val="FF0000"/>
                </a:solidFill>
              </a:rPr>
              <a:t>“has-a”.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Inheritance</a:t>
            </a:r>
            <a:r>
              <a:rPr lang="en-US" altLang="en-US" dirty="0"/>
              <a:t> is called </a:t>
            </a:r>
            <a:r>
              <a:rPr lang="en-US" altLang="en-US" dirty="0">
                <a:solidFill>
                  <a:srgbClr val="FF0000"/>
                </a:solidFill>
              </a:rPr>
              <a:t>“is-a”.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0FB53A5E-F2A2-8397-3028-FDD7C2813B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Composition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BA129BC-7B23-DA78-DA81-9859575CC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We’ve done plenty of this already: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Monte </a:t>
            </a:r>
            <a:r>
              <a:rPr lang="en-US" altLang="en-US" b="1"/>
              <a:t>Game</a:t>
            </a:r>
            <a:r>
              <a:rPr lang="en-US" altLang="en-US"/>
              <a:t> class is composed of several </a:t>
            </a:r>
            <a:r>
              <a:rPr lang="en-US" altLang="en-US" b="1"/>
              <a:t>Door</a:t>
            </a:r>
            <a:r>
              <a:rPr lang="en-US" altLang="en-US"/>
              <a:t>s (among other things).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Monte </a:t>
            </a:r>
            <a:r>
              <a:rPr lang="en-US" altLang="en-US" b="1"/>
              <a:t>PlayManyGames</a:t>
            </a:r>
            <a:r>
              <a:rPr lang="en-US" altLang="en-US"/>
              <a:t> class has-a </a:t>
            </a:r>
            <a:r>
              <a:rPr lang="en-US" altLang="en-US" b="1"/>
              <a:t>Game</a:t>
            </a:r>
            <a:r>
              <a:rPr lang="en-US" altLang="en-US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All you do is place a reference to a different kind of object in your class:  Ta Da! You’re using composition.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FC10BA10-660C-5284-3286-094594F43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Inheritance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1FBB9A6-EBE3-240E-BB6D-6124E237A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An object of a new class that </a:t>
            </a:r>
            <a:r>
              <a:rPr lang="en-US" altLang="en-US" i="1" dirty="0">
                <a:solidFill>
                  <a:srgbClr val="FF0000"/>
                </a:solidFill>
              </a:rPr>
              <a:t>inherits</a:t>
            </a:r>
            <a:r>
              <a:rPr lang="en-US" altLang="en-US" dirty="0"/>
              <a:t> from an existing class has all the “powers and abilities” of the parent class: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all data members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all methods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you can add additional data and methods if you wish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 derived class object  “</a:t>
            </a:r>
            <a:r>
              <a:rPr lang="en-US" altLang="en-US" dirty="0">
                <a:solidFill>
                  <a:srgbClr val="FF0000"/>
                </a:solidFill>
              </a:rPr>
              <a:t>is-an</a:t>
            </a:r>
            <a:r>
              <a:rPr lang="en-US" altLang="en-US" dirty="0"/>
              <a:t>” object of the parent class type, so can be used in function calls where a parent-class object is specified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9BBEE043-5431-B239-8E35-BFE5797F2B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Inheritance Syntax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2E862928-39CF-232E-C2EA-239AD50FC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670050"/>
            <a:ext cx="7029450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class Cleanser 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private String </a:t>
            </a:r>
            <a:r>
              <a:rPr lang="en-US" altLang="en-US" b="1" dirty="0" err="1"/>
              <a:t>activeIngredient</a:t>
            </a:r>
            <a:r>
              <a:rPr lang="en-US" altLang="en-US" b="1" dirty="0"/>
              <a:t>; </a:t>
            </a:r>
            <a:r>
              <a:rPr lang="en-US" altLang="en-US" b="1" dirty="0">
                <a:solidFill>
                  <a:srgbClr val="FF0000"/>
                </a:solidFill>
              </a:rPr>
              <a:t>//private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dilute(int percent)     {// water-down}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apply(</a:t>
            </a:r>
            <a:r>
              <a:rPr lang="en-US" altLang="en-US" b="1" dirty="0" err="1"/>
              <a:t>DirtyThing</a:t>
            </a:r>
            <a:r>
              <a:rPr lang="en-US" altLang="en-US" b="1" dirty="0"/>
              <a:t> d) {// pour it on}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scrub(Brush b)          {// watch it work}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public class Detergent </a:t>
            </a:r>
            <a:r>
              <a:rPr lang="en-US" altLang="en-US" b="1" dirty="0">
                <a:solidFill>
                  <a:srgbClr val="FF0000"/>
                </a:solidFill>
              </a:rPr>
              <a:t>extends Cleanser </a:t>
            </a:r>
            <a:r>
              <a:rPr lang="en-US" altLang="en-US" b="1" dirty="0">
                <a:solidFill>
                  <a:srgbClr val="00B050"/>
                </a:solidFill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private String </a:t>
            </a:r>
            <a:r>
              <a:rPr lang="en-US" altLang="en-US" b="1" dirty="0" err="1"/>
              <a:t>specialIngredient</a:t>
            </a:r>
            <a:r>
              <a:rPr lang="en-US" altLang="en-US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scrub(Brush b) 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// scrub gently, then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</a:t>
            </a:r>
            <a:r>
              <a:rPr lang="en-US" altLang="en-US" b="1" dirty="0" err="1"/>
              <a:t>super.scrub</a:t>
            </a:r>
            <a:r>
              <a:rPr lang="en-US" altLang="en-US" b="1" dirty="0"/>
              <a:t>(b);  // the usual way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foam() { // make bubbles}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BD46E3DD-B635-7DAF-A045-CAE1C12C06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Control, Again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4E01211-1F69-BA3B-F7F4-F58660281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Detergent</a:t>
            </a:r>
            <a:r>
              <a:rPr lang="en-US" altLang="en-US" dirty="0"/>
              <a:t> does indeed have an </a:t>
            </a:r>
            <a:r>
              <a:rPr lang="en-US" altLang="en-US" b="1" dirty="0" err="1"/>
              <a:t>activeIngredient</a:t>
            </a:r>
            <a:r>
              <a:rPr lang="en-US" altLang="en-US" dirty="0"/>
              <a:t>, but it’s not accessible.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If </a:t>
            </a:r>
            <a:r>
              <a:rPr lang="en-US" altLang="en-US" b="1" dirty="0"/>
              <a:t>Detergent</a:t>
            </a:r>
            <a:r>
              <a:rPr lang="en-US" altLang="en-US" dirty="0"/>
              <a:t> needs to access it, it must be either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made </a:t>
            </a:r>
            <a:r>
              <a:rPr lang="en-US" altLang="en-US" b="1" dirty="0"/>
              <a:t>protected </a:t>
            </a:r>
            <a:r>
              <a:rPr lang="en-US" altLang="en-US" dirty="0"/>
              <a:t>(or friendly) in </a:t>
            </a:r>
            <a:r>
              <a:rPr lang="en-US" altLang="en-US" b="1" dirty="0"/>
              <a:t>Cleanser</a:t>
            </a:r>
            <a:r>
              <a:rPr lang="en-US" altLang="en-US" dirty="0"/>
              <a:t>, or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be accessible through get and set methods in </a:t>
            </a:r>
            <a:r>
              <a:rPr lang="en-US" altLang="en-US" b="1" dirty="0"/>
              <a:t>Cleanser</a:t>
            </a:r>
            <a:r>
              <a:rPr lang="en-US" altLang="en-US" dirty="0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You can’t inherit just to get access</a:t>
            </a:r>
            <a:r>
              <a:rPr lang="en-US" altLang="en-US" dirty="0"/>
              <a:t>!(PRIVATE)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DCC6CC27-54B5-5CAC-2B4B-ADDAA69E8B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What Is A </a:t>
            </a:r>
            <a:r>
              <a:rPr lang="en-US" altLang="en-US" b="1"/>
              <a:t>Detergent </a:t>
            </a:r>
            <a:r>
              <a:rPr lang="en-US" altLang="en-US"/>
              <a:t>Object?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ECFA0E1-410C-7DEC-0515-D122C08D9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An object of type </a:t>
            </a:r>
            <a:r>
              <a:rPr lang="en-US" altLang="en-US" b="1" dirty="0"/>
              <a:t>Cleanser</a:t>
            </a:r>
            <a:r>
              <a:rPr lang="en-US" altLang="en-US" dirty="0"/>
              <a:t>, having all the members of </a:t>
            </a:r>
            <a:r>
              <a:rPr lang="en-US" altLang="en-US" b="1" dirty="0"/>
              <a:t>Cleanser</a:t>
            </a:r>
            <a:r>
              <a:rPr lang="en-US" altLang="en-US" dirty="0"/>
              <a:t>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An object of type </a:t>
            </a:r>
            <a:r>
              <a:rPr lang="en-US" altLang="en-US" b="1" dirty="0"/>
              <a:t>Detergent</a:t>
            </a:r>
            <a:r>
              <a:rPr lang="en-US" altLang="en-US" dirty="0"/>
              <a:t>, having all the additional members of </a:t>
            </a:r>
            <a:r>
              <a:rPr lang="en-US" altLang="en-US" b="1" dirty="0"/>
              <a:t>Detergent</a:t>
            </a:r>
            <a:r>
              <a:rPr lang="en-US" altLang="en-US" dirty="0"/>
              <a:t>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An object that “responds” to “messages” (</a:t>
            </a:r>
            <a:r>
              <a:rPr lang="en-US" altLang="en-US" dirty="0" err="1"/>
              <a:t>ummm</a:t>
            </a:r>
            <a:r>
              <a:rPr lang="en-US" altLang="en-US" dirty="0"/>
              <a:t>…method calls) as though it’s a </a:t>
            </a:r>
            <a:r>
              <a:rPr lang="en-US" altLang="en-US" b="1" dirty="0"/>
              <a:t>Cleanser</a:t>
            </a:r>
            <a:r>
              <a:rPr lang="en-US" altLang="en-US" dirty="0"/>
              <a:t>, unless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new methods have been added to </a:t>
            </a:r>
            <a:r>
              <a:rPr lang="en-US" altLang="en-US" b="1" dirty="0"/>
              <a:t>Detergent as foam() </a:t>
            </a:r>
            <a:r>
              <a:rPr lang="en-US" altLang="en-US" dirty="0"/>
              <a:t>, or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Cleanser</a:t>
            </a:r>
            <a:r>
              <a:rPr lang="en-US" altLang="en-US" dirty="0"/>
              <a:t> methods have been over-ridden.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50DB810C-88CA-149A-018F-89B41B2D27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Subclasses and Constructors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83C9A9B-5360-EFFA-D8D8-214EF4CFF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Think of a </a:t>
            </a:r>
            <a:r>
              <a:rPr lang="en-US" altLang="en-US" b="1"/>
              <a:t>Detergent</a:t>
            </a:r>
            <a:r>
              <a:rPr lang="en-US" altLang="en-US"/>
              <a:t> object as containing a </a:t>
            </a:r>
            <a:r>
              <a:rPr lang="en-US" altLang="en-US" b="1"/>
              <a:t>Cleanser</a:t>
            </a:r>
            <a:r>
              <a:rPr lang="en-US" altLang="en-US"/>
              <a:t> </a:t>
            </a:r>
            <a:r>
              <a:rPr lang="en-US" altLang="en-US" i="1"/>
              <a:t>sub-object</a:t>
            </a:r>
            <a:r>
              <a:rPr lang="en-US" altLang="en-US"/>
              <a:t>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So, that sub-object has to be constructed when you create a </a:t>
            </a:r>
            <a:r>
              <a:rPr lang="en-US" altLang="en-US" b="1"/>
              <a:t>Detergent</a:t>
            </a:r>
            <a:r>
              <a:rPr lang="en-US" altLang="en-US"/>
              <a:t> object.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</a:t>
            </a:r>
            <a:r>
              <a:rPr lang="en-US" altLang="en-US" b="1"/>
              <a:t>Cleanser</a:t>
            </a:r>
            <a:r>
              <a:rPr lang="en-US" altLang="en-US"/>
              <a:t> object has to be created </a:t>
            </a:r>
            <a:r>
              <a:rPr lang="en-US" altLang="en-US" i="1"/>
              <a:t>first</a:t>
            </a:r>
            <a:r>
              <a:rPr lang="en-US" altLang="en-US"/>
              <a:t>, since constructing the remaining </a:t>
            </a:r>
            <a:r>
              <a:rPr lang="en-US" altLang="en-US" b="1"/>
              <a:t>Detergent</a:t>
            </a:r>
            <a:r>
              <a:rPr lang="en-US" altLang="en-US"/>
              <a:t> part might rely on it.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“Always call the base class constructor first.”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BEA7568B-2D64-F88E-F5C9-081CC6A2B8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Subclasses and Constructors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B8AC9CB0-9CF7-3AE0-AB2F-95619E44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65325"/>
            <a:ext cx="7907311" cy="52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class Cleanser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String </a:t>
            </a:r>
            <a:r>
              <a:rPr lang="en-US" altLang="en-US" sz="2000" b="1" dirty="0" err="1"/>
              <a:t>activeIngredient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Cleanser()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System.out.println</a:t>
            </a:r>
            <a:r>
              <a:rPr lang="en-US" altLang="en-US" sz="2000" b="1" dirty="0"/>
              <a:t>(“Cleanser constructor”);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public class Detergent </a:t>
            </a:r>
            <a:r>
              <a:rPr lang="en-US" altLang="en-US" sz="2000" b="1" dirty="0"/>
              <a:t>extends Cleanser </a:t>
            </a:r>
            <a:r>
              <a:rPr lang="en-US" altLang="en-US" sz="2000" b="1" dirty="0">
                <a:solidFill>
                  <a:srgbClr val="00B050"/>
                </a:solidFill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String </a:t>
            </a:r>
            <a:r>
              <a:rPr lang="en-US" altLang="en-US" sz="2000" b="1" dirty="0" err="1"/>
              <a:t>specialIngredient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Detergent()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System.out.println</a:t>
            </a:r>
            <a:r>
              <a:rPr lang="en-US" altLang="en-US" sz="2000" b="1" dirty="0"/>
              <a:t>(“Detergent constructor”);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</a:rPr>
              <a:t>public static void main(String[] </a:t>
            </a:r>
            <a:r>
              <a:rPr lang="en-US" altLang="en-US" sz="2000" b="1" dirty="0" err="1">
                <a:solidFill>
                  <a:schemeClr val="accent6">
                    <a:lumMod val="50000"/>
                  </a:schemeClr>
                </a:solidFill>
              </a:rPr>
              <a:t>args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Detergent d = new Detergent();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  <a:r>
              <a:rPr lang="en-US" altLang="en-US" sz="2000" b="1" dirty="0"/>
              <a:t>        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527D80A3-960E-CEFF-89C2-E07BE73950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“Need To Know” Principle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BEE4704-3CD9-6D82-FDED-9E41389E7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Like military secrets, portions of your classes are best kept private.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public interface of a class should provide everything users need, but nothing they don’t.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specifiers allow you to enforce the “need to know” principle.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E50F172B-A1E5-4D9D-9887-9D875C0F5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Subclasses and Constructors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DF729496-3B87-9269-7F2E-52DFD1400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1806575"/>
            <a:ext cx="5905500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class Cleanser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private String activeIngredient;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Cleanser(String active)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activeIngredient = active;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r>
              <a:rPr lang="en-US" altLang="en-US" b="1"/>
              <a:t>public class Detergent extends Cleanser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private String specialIngredient;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Detergent(String active, String special)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super(active);  // what if this isn’t here?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specialIngredient = special;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endParaRPr lang="en-US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B4E8F847-39BC-8F4B-ED35-4B294A4720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Composition vs. Inheritance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00F83BC-5721-192C-FBC2-FA5113874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Think “has-a” vs. “is-a”.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Consider the </a:t>
            </a:r>
            <a:r>
              <a:rPr lang="en-US" altLang="en-US" b="1"/>
              <a:t>NNCollection</a:t>
            </a:r>
            <a:r>
              <a:rPr lang="en-US" altLang="en-US"/>
              <a:t> class.  Suppose now we need to store a </a:t>
            </a:r>
            <a:r>
              <a:rPr lang="en-US" altLang="en-US" b="1"/>
              <a:t>String/int</a:t>
            </a:r>
            <a:r>
              <a:rPr lang="en-US" altLang="en-US"/>
              <a:t> pair (names and ages, perhaps).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Should we inherit, or compose?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 either approach, we just need to be able to turn </a:t>
            </a:r>
            <a:r>
              <a:rPr lang="en-US" altLang="en-US" b="1"/>
              <a:t>String</a:t>
            </a:r>
            <a:r>
              <a:rPr lang="en-US" altLang="en-US"/>
              <a:t>s into </a:t>
            </a:r>
            <a:r>
              <a:rPr lang="en-US" altLang="en-US" b="1"/>
              <a:t>int</a:t>
            </a:r>
            <a:r>
              <a:rPr lang="en-US" altLang="en-US"/>
              <a:t>s, and vice versa (not hard).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B1913729-F8BF-2841-9655-CFE4ECB145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Composition vs. Inheritance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F113E54A-7DB7-2500-CA29-44EB00CE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74825"/>
            <a:ext cx="8277225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class NACollection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private NNCollection nnc;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NACollection() { // 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void insert (NameAge n) { uses nnc’s insert()}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int findAge(String name) { uses nnc’s findNumber()}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r>
              <a:rPr lang="en-US" altLang="en-US"/>
              <a:t>or</a:t>
            </a:r>
          </a:p>
          <a:p>
            <a:pPr>
              <a:buClrTx/>
              <a:buFontTx/>
              <a:buNone/>
            </a:pPr>
            <a:r>
              <a:rPr lang="en-US" altLang="en-US" b="1"/>
              <a:t>class NACollection extends NNCollection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NACollection() { //…}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void insert(NameAge n) { uses super.insert()}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int findAge(String name) { uses super.findNumber()}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BEAB3562-38AD-C91C-D041-DD7843D2BE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protected</a:t>
            </a:r>
            <a:r>
              <a:rPr lang="en-US" altLang="en-US"/>
              <a:t> Class Members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718751B-06B7-FE29-2F61-B2BBF3425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public</a:t>
            </a:r>
            <a:r>
              <a:rPr lang="en-US" altLang="en-US"/>
              <a:t> to subclasses.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private</a:t>
            </a:r>
            <a:r>
              <a:rPr lang="en-US" altLang="en-US"/>
              <a:t> to “the outside world”,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except within the package (i.e., they are “friendly”.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private</a:t>
            </a:r>
            <a:r>
              <a:rPr lang="en-US" altLang="en-US"/>
              <a:t> is usually the best policy, unless you are looking for speed (but then why use Java!?).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1D0F3E8D-8431-79EA-D119-6BC8975BA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Upcasting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C152AD83-040D-5794-AB1C-1C6F70823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2003425"/>
            <a:ext cx="51260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class CellPhone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cellPhone() { //…}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void ring(Tune t) { t.play();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r>
              <a:rPr lang="en-US" altLang="en-US" b="1"/>
              <a:t>class Tune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Tune() { // 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void play() { // 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r>
              <a:rPr lang="en-US" altLang="en-US" b="1"/>
              <a:t>class ObnoxiousTune extends Tune{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ObnoxiousTune() { // 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// …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40C8B8B3-9243-BBB2-7AA9-EDCC11A25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An</a:t>
            </a:r>
            <a:r>
              <a:rPr lang="en-US" altLang="en-US" b="1"/>
              <a:t> ObnoxiousTune</a:t>
            </a:r>
            <a:r>
              <a:rPr lang="en-US" altLang="en-US"/>
              <a:t> “is-a” </a:t>
            </a:r>
            <a:r>
              <a:rPr lang="en-US" altLang="en-US" b="1"/>
              <a:t>Tune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D5C3488-3551-069C-0C5B-0940916BA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46275"/>
            <a:ext cx="8229600" cy="4454525"/>
          </a:xfrm>
          <a:ln/>
        </p:spPr>
        <p:txBody>
          <a:bodyPr lIns="91440" tIns="45720" rIns="91440" bIns="45720"/>
          <a:lstStyle/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class DisruptLecture {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public static void main() {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    CellPhone noiseMaker = new CellPhone();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    ObnoxiousTune ot = new ObnoxiousTune();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    noiseMaker.ring(ot);  // ot works though Tune called for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}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}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400"/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4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62BCC72-B91A-72DF-9635-FFD42A385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1905000" cy="685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A20C3148-6711-ABF7-ECCE-61EB6F93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791200"/>
            <a:ext cx="3733800" cy="685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5A1161BB-C5C9-495D-2C21-D009CF67F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311650"/>
            <a:ext cx="1119187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Tune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2401E56-9B6D-2F3E-43ED-4E827A8D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5759450"/>
            <a:ext cx="312737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ObnoxiousTune</a:t>
            </a:r>
          </a:p>
        </p:txBody>
      </p:sp>
      <p:sp>
        <p:nvSpPr>
          <p:cNvPr id="49159" name="AutoShape 7">
            <a:extLst>
              <a:ext uri="{FF2B5EF4-FFF2-40B4-BE49-F238E27FC236}">
                <a16:creationId xmlns:a16="http://schemas.microsoft.com/office/drawing/2014/main" id="{74D4D1A6-5776-4D6A-89F5-524DC6F3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304800" cy="228600"/>
          </a:xfrm>
          <a:prstGeom prst="triangle">
            <a:avLst>
              <a:gd name="adj" fmla="val 50000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7B157C06-F4C8-C625-EDD8-F0196A6B2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257800"/>
            <a:ext cx="1588" cy="5334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403F624B-A343-2BBD-066B-F62F52F0C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613275"/>
            <a:ext cx="2501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A “UML” diagram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6EA58755-0068-B41A-DB81-76F84A0793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</a:t>
            </a:r>
            <a:r>
              <a:rPr lang="en-US" altLang="en-US" b="1"/>
              <a:t>final</a:t>
            </a:r>
            <a:r>
              <a:rPr lang="en-US" altLang="en-US"/>
              <a:t> Keyword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61598D2-B65D-DC1B-7825-DF5F113D4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Vaguely like </a:t>
            </a:r>
            <a:r>
              <a:rPr lang="en-US" altLang="en-US" b="1"/>
              <a:t>const</a:t>
            </a:r>
            <a:r>
              <a:rPr lang="en-US" altLang="en-US"/>
              <a:t> in C++.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It says “this is invariant”.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Can be used for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data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methods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classes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 kind of protection mechanism.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0CEE-E560-2839-B626-3D71FA82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C5EB-FC99-6F48-728A-1FBBC9F8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NZ" sz="4800" dirty="0">
                <a:solidFill>
                  <a:srgbClr val="FF0000"/>
                </a:solidFill>
              </a:rPr>
              <a:t>final</a:t>
            </a:r>
            <a:r>
              <a:rPr lang="en-NZ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a non-access modifier used for classes, attributes and methods, which makes them non-changeable (impossible to inherit or override).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21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6A71-C14F-4642-9F93-0F9FDC9E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883F128-5B47-90E9-C695-C18554736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8" y="2098623"/>
            <a:ext cx="9142815" cy="3462727"/>
          </a:xfrm>
        </p:spPr>
      </p:pic>
    </p:spTree>
    <p:extLst>
      <p:ext uri="{BB962C8B-B14F-4D97-AF65-F5344CB8AC3E}">
        <p14:creationId xmlns:p14="http://schemas.microsoft.com/office/powerpoint/2010/main" val="587543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9F0EAFFE-ABF7-B07E-D737-B2BF4DA75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Data (Compile-Time)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893C3E8-56FF-0669-530D-FE3B3CE31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For primitive types (</a:t>
            </a:r>
            <a:r>
              <a:rPr lang="en-US" altLang="en-US" b="1"/>
              <a:t>int</a:t>
            </a:r>
            <a:r>
              <a:rPr lang="en-US" altLang="en-US"/>
              <a:t>, </a:t>
            </a:r>
            <a:r>
              <a:rPr lang="en-US" altLang="en-US" b="1"/>
              <a:t>float</a:t>
            </a:r>
            <a:r>
              <a:rPr lang="en-US" altLang="en-US"/>
              <a:t>, etc.), the meaning is “this can’t change value”.</a:t>
            </a:r>
          </a:p>
          <a:p>
            <a:pPr marL="908050" lvl="1" indent="-434975"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class Sedan {</a:t>
            </a:r>
          </a:p>
          <a:p>
            <a:pPr marL="908050" lvl="1" indent="-434975"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       final int numDoors = 4;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For references, the meaning is “this reference must always refer to the same object”.</a:t>
            </a:r>
          </a:p>
          <a:p>
            <a:pPr marL="908050" lvl="1" indent="-434975"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        </a:t>
            </a:r>
            <a:r>
              <a:rPr lang="en-US" altLang="en-US" b="1"/>
              <a:t>final Engine e = new Engine(300);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EAA9E51B-62A4-6693-BC81-EB24FB7E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Specifiers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DAC0980-AEC3-D0BD-C037-8C50360D3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public</a:t>
            </a:r>
            <a:r>
              <a:rPr lang="en-US" altLang="en-US"/>
              <a:t> members (variables and methods) are freely available for anyone’s use.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private</a:t>
            </a:r>
            <a:r>
              <a:rPr lang="en-US" altLang="en-US"/>
              <a:t> members can be accessed (used) only by the methods of the containing class.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protected</a:t>
            </a:r>
            <a:r>
              <a:rPr lang="en-US" altLang="en-US"/>
              <a:t> members are public to subclasses, private to others.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“Friendly” members have </a:t>
            </a:r>
            <a:r>
              <a:rPr lang="en-US" altLang="en-US" i="1"/>
              <a:t>package access</a:t>
            </a:r>
            <a:r>
              <a:rPr lang="en-US" altLang="en-US"/>
              <a:t>: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no access specifier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public within the containing package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91EB1376-9EF5-F52F-F075-56F2F3D783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Data (Run-Time)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6760A57-F382-497F-57D8-85B254945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Called a “blank final;” the value is filled in during execution.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5FC4A3DC-B4D9-106C-9EB9-2672485B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784475"/>
            <a:ext cx="76835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class Sedan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final int topSpeed;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Sedan(int ts)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topSpeed = ts;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// …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r>
              <a:rPr lang="en-US" altLang="en-US" b="1"/>
              <a:t>class DragRace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Sedan chevy = new Sedan(120), ford = new Sedan(140);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//! chevy.topSpeed = 150;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A5690F07-9CF6-EA75-8CA5-62B1DB1EE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Method Arguments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6CDCCEB-6AF9-514D-E464-719FEA236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908050" lvl="1" indent="-434975">
              <a:spcBef>
                <a:spcPts val="600"/>
              </a:spcBef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class Sedan {</a:t>
            </a:r>
          </a:p>
          <a:p>
            <a:pPr marL="908050" lvl="1" indent="-434975">
              <a:spcBef>
                <a:spcPts val="600"/>
              </a:spcBef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    public void replaceTire(final Tire t) {</a:t>
            </a:r>
          </a:p>
          <a:p>
            <a:pPr marL="908050" lvl="1" indent="-434975">
              <a:spcBef>
                <a:spcPts val="600"/>
              </a:spcBef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        //! t = new Tire();</a:t>
            </a:r>
          </a:p>
          <a:p>
            <a:pPr marL="468313" indent="-468313">
              <a:spcBef>
                <a:spcPts val="7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Same idea:</a:t>
            </a:r>
          </a:p>
          <a:p>
            <a:pPr marL="906463" lvl="1" indent="-436563">
              <a:spcBef>
                <a:spcPts val="6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 </a:t>
            </a:r>
            <a:r>
              <a:rPr lang="en-US" altLang="en-US" sz="2400" b="1"/>
              <a:t>final</a:t>
            </a:r>
            <a:r>
              <a:rPr lang="en-US" altLang="en-US" sz="2400"/>
              <a:t> primitive has a constant value</a:t>
            </a:r>
          </a:p>
          <a:p>
            <a:pPr marL="906463" lvl="1" indent="-436563">
              <a:spcBef>
                <a:spcPts val="6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 </a:t>
            </a:r>
            <a:r>
              <a:rPr lang="en-US" altLang="en-US" sz="2400" b="1"/>
              <a:t>final</a:t>
            </a:r>
            <a:r>
              <a:rPr lang="en-US" altLang="en-US" sz="2400"/>
              <a:t> reference always refers to the same object.</a:t>
            </a:r>
          </a:p>
          <a:p>
            <a:pPr marL="468313" indent="-468313">
              <a:spcBef>
                <a:spcPts val="7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Note well: a </a:t>
            </a:r>
            <a:r>
              <a:rPr lang="en-US" altLang="en-US" sz="2800" b="1"/>
              <a:t>final</a:t>
            </a:r>
            <a:r>
              <a:rPr lang="en-US" altLang="en-US" sz="2800"/>
              <a:t> reference does </a:t>
            </a:r>
            <a:r>
              <a:rPr lang="en-US" altLang="en-US" sz="2800" i="1"/>
              <a:t>not</a:t>
            </a:r>
            <a:r>
              <a:rPr lang="en-US" altLang="en-US" sz="2800"/>
              <a:t> say that the object </a:t>
            </a:r>
            <a:r>
              <a:rPr lang="en-US" altLang="en-US" sz="2800" i="1"/>
              <a:t>referred to</a:t>
            </a:r>
            <a:r>
              <a:rPr lang="en-US" altLang="en-US" sz="2800"/>
              <a:t> can’t change (</a:t>
            </a:r>
            <a:r>
              <a:rPr lang="en-US" altLang="en-US" sz="2800" i="1"/>
              <a:t>cf.</a:t>
            </a:r>
            <a:r>
              <a:rPr lang="en-US" altLang="en-US" sz="2800"/>
              <a:t> C++)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673FEED4-B42D-ECFC-5075-D4A7E6E834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Methods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DCDB0F0-C306-A26A-16A5-69D95B987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methods cannot be overridden in subclasses.  Maybe a bad idea?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methods can be inlined, allowing the compiler to insert the method code where it is called.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This may improve execution speed.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Only useful for small methods.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private</a:t>
            </a:r>
            <a:r>
              <a:rPr lang="en-US" altLang="en-US"/>
              <a:t> methods are implicitly </a:t>
            </a:r>
            <a:r>
              <a:rPr lang="en-US" altLang="en-US" b="1"/>
              <a:t>final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26BF6BAA-9801-9DB4-699B-8C827D598B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Classes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26C845B2-54BD-FCA6-B1C4-63D145DC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These can’t be inherited from (ummm, “subclassed”?.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All methods are implicitly </a:t>
            </a:r>
            <a:r>
              <a:rPr lang="en-US" altLang="en-US" b="1"/>
              <a:t>final</a:t>
            </a:r>
            <a:r>
              <a:rPr lang="en-US" altLang="en-US"/>
              <a:t>, so inlining can be done.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94AB031-FABC-EB98-9379-DDA09C8008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Loading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456B389-5B48-A15C-CC6C-C63613727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 </a:t>
            </a:r>
            <a:r>
              <a:rPr lang="en-US" altLang="en-US" b="1"/>
              <a:t>.class</a:t>
            </a:r>
            <a:r>
              <a:rPr lang="en-US" altLang="en-US"/>
              <a:t> file is loaded when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first object of that type is created, or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when a static member is first used.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When a derived class object is created, the base class file is immediately loaded (before the derived class constructor actually goes to work).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E38C1A46-7D9E-4036-AF5C-3138846A05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Variable-Length Argument Lists</a:t>
            </a:r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28B98379-D532-8E78-7C6A-CDBF50CE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1676400"/>
            <a:ext cx="6732588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class A { int i; }</a:t>
            </a:r>
          </a:p>
          <a:p>
            <a:pPr>
              <a:buClrTx/>
              <a:buFontTx/>
              <a:buNone/>
            </a:pPr>
            <a:r>
              <a:rPr lang="en-US" altLang="en-US" b="1"/>
              <a:t>public class VarArgs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static void f(Object[] x)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for (int i = 0; i &lt; x.length; i++)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    System.out.println(x[i]);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static void main(String[] args)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 f(new Object[]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    new Integer(47), new VarArgs(),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    new Float(3.14), new Double(11.11) } );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f(new Object[] {"one", "two", "three" }) 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f(new Object[] {new A(), new A(), new A() } );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602B21C1-8193-92D6-AA6F-0C366F9D9F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Variable-Length Argument Lists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F000850-7C6E-2449-2255-3676065BA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This prints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47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VarArgs@fee6172e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3.14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11.11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one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two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three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A@fee61874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A@fee61873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A@fee6186a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FFAFA8B1-EB7B-8436-052B-21F48CAB7C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Packages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8344D60-23E1-51BE-9317-69DFE6AB6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Java’s concept of “module”.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 group of related classes.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 package can have a name, but there is the unnamed package, which holds all the classes in your program that you haven’t put into a named package.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F823D921-4336-31D5-405F-F6ABC8D92E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How Does It All Work?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CE4CD28-0832-4ACD-32ED-30BF7A1DF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So far, we haven’t used packages and access specifiers.  Why has this worked?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We kept all our </a:t>
            </a:r>
            <a:r>
              <a:rPr lang="en-US" altLang="en-US" b="1"/>
              <a:t>.class</a:t>
            </a:r>
            <a:r>
              <a:rPr lang="en-US" altLang="en-US"/>
              <a:t> files in the same folder; they are in the unnamed package.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All of our members were therefore friendly.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Only methods that are called from another package need access specifiers.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Make sure you have the current directory (‘.’) in your classpath.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B54140D-53A0-0B00-DC23-FEE4D43D2C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Basic Rules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8A9ADF5-F1F8-1EE1-9570-866C49761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members should be </a:t>
            </a:r>
            <a:r>
              <a:rPr lang="en-US" altLang="en-US" b="1"/>
              <a:t>private</a:t>
            </a:r>
            <a:r>
              <a:rPr lang="en-US" altLang="en-US"/>
              <a:t> unless there is a need to know or use.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Think carefully about the public interface.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Use accessors/mutators (aka get and set methods) to control access to private member variables.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Often we create methods that are only used internally; make these </a:t>
            </a:r>
            <a:r>
              <a:rPr lang="en-US" altLang="en-US" b="1"/>
              <a:t>private</a:t>
            </a:r>
            <a:r>
              <a:rPr lang="en-US" altLang="en-US"/>
              <a:t>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We’ll worry about </a:t>
            </a:r>
            <a:r>
              <a:rPr lang="en-US" altLang="en-US" b="1"/>
              <a:t>protected</a:t>
            </a:r>
            <a:r>
              <a:rPr lang="en-US" altLang="en-US"/>
              <a:t> later.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E7E6FD82-F338-80F5-C2FF-319555644F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3BBE7FA0-707A-B9C7-2B57-EE360AD2B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962150"/>
            <a:ext cx="7721392" cy="48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public class Fraction {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//Methods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      public Fraction() 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public Fraction(int n, int d) 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public String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toString</a:t>
            </a:r>
            <a:r>
              <a:rPr lang="en-US" altLang="en-US" sz="2800" b="1" dirty="0">
                <a:cs typeface="Times New Roman" panose="02020603050405020304" pitchFamily="18" charset="0"/>
              </a:rPr>
              <a:t>()  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public String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toDecimal</a:t>
            </a:r>
            <a:r>
              <a:rPr lang="en-US" altLang="en-US" sz="2800" b="1" dirty="0">
                <a:cs typeface="Times New Roman" panose="02020603050405020304" pitchFamily="18" charset="0"/>
              </a:rPr>
              <a:t>()  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public Fraction add(Fraction f)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private int numerator;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private int denominator;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private int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gcd</a:t>
            </a:r>
            <a:r>
              <a:rPr lang="en-US" altLang="en-US" sz="2800" b="1" dirty="0">
                <a:cs typeface="Times New Roman" panose="02020603050405020304" pitchFamily="18" charset="0"/>
              </a:rPr>
              <a:t>(int a, int b)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}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064D6C488808240A931504663625519" ma:contentTypeVersion="14" ma:contentTypeDescription="Tạo tài liệu mới." ma:contentTypeScope="" ma:versionID="917cc4c3b82354d7a8f69433fdf51fae">
  <xsd:schema xmlns:xsd="http://www.w3.org/2001/XMLSchema" xmlns:xs="http://www.w3.org/2001/XMLSchema" xmlns:p="http://schemas.microsoft.com/office/2006/metadata/properties" xmlns:ns2="f6f721e1-8a62-40be-993d-f44352021507" xmlns:ns3="5d0b22ea-e5ea-49c7-9b62-902e21e51f08" targetNamespace="http://schemas.microsoft.com/office/2006/metadata/properties" ma:root="true" ma:fieldsID="2f9312a3ec803083f43100d41fb65ef5" ns2:_="" ns3:_="">
    <xsd:import namespace="f6f721e1-8a62-40be-993d-f44352021507"/>
    <xsd:import namespace="5d0b22ea-e5ea-49c7-9b62-902e21e51f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721e1-8a62-40be-993d-f443520215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hẻ Hình ảnh" ma:readOnly="false" ma:fieldId="{5cf76f15-5ced-4ddc-b409-7134ff3c332f}" ma:taxonomyMulti="true" ma:sspId="d7facb9e-2b26-4d73-808f-93b90f4d65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0b22ea-e5ea-49c7-9b62-902e21e51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31b757f-8087-4096-bcce-f3e636a02fec}" ma:internalName="TaxCatchAll" ma:showField="CatchAllData" ma:web="5d0b22ea-e5ea-49c7-9b62-902e21e51f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0b22ea-e5ea-49c7-9b62-902e21e51f08" xsi:nil="true"/>
    <lcf76f155ced4ddcb4097134ff3c332f xmlns="f6f721e1-8a62-40be-993d-f4435202150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B23180-CEB3-48A4-A733-4BC2872DA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721e1-8a62-40be-993d-f44352021507"/>
    <ds:schemaRef ds:uri="5d0b22ea-e5ea-49c7-9b62-902e21e51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34BC22-CCA2-40E0-B4E7-A9294BAAD365}">
  <ds:schemaRefs>
    <ds:schemaRef ds:uri="5d0b22ea-e5ea-49c7-9b62-902e21e51f08"/>
    <ds:schemaRef ds:uri="f6f721e1-8a62-40be-993d-f4435202150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F4EEA99-56F5-4095-B884-3306088D35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3099</Words>
  <Application>Microsoft Macintosh PowerPoint</Application>
  <PresentationFormat>On-screen Show (4:3)</PresentationFormat>
  <Paragraphs>503</Paragraphs>
  <Slides>56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Times New Roman</vt:lpstr>
      <vt:lpstr>Verdana</vt:lpstr>
      <vt:lpstr>Wingdings</vt:lpstr>
      <vt:lpstr>Office Theme</vt:lpstr>
      <vt:lpstr>Object-Oriented Programming CSE-703029</vt:lpstr>
      <vt:lpstr>Today’s Topics</vt:lpstr>
      <vt:lpstr>Access Specifiers</vt:lpstr>
      <vt:lpstr>The “Need To Know” Principle</vt:lpstr>
      <vt:lpstr>Access Specifiers</vt:lpstr>
      <vt:lpstr>Packages</vt:lpstr>
      <vt:lpstr>How Does It All Work?</vt:lpstr>
      <vt:lpstr>The Basic Rules</vt:lpstr>
      <vt:lpstr>Example</vt:lpstr>
      <vt:lpstr>How To Change A Fraction?</vt:lpstr>
      <vt:lpstr>Interface vs. Implementation</vt:lpstr>
      <vt:lpstr>Example: NNCollection</vt:lpstr>
      <vt:lpstr>NameNumber</vt:lpstr>
      <vt:lpstr>NNCollection</vt:lpstr>
      <vt:lpstr>NNCollection (cont.)</vt:lpstr>
      <vt:lpstr>NNCollection Insertion</vt:lpstr>
      <vt:lpstr>NNCollection Insertion (cont.)</vt:lpstr>
      <vt:lpstr>Yes, This Is Rotten</vt:lpstr>
      <vt:lpstr>Better NNCollection</vt:lpstr>
      <vt:lpstr>Binary Tree Layout</vt:lpstr>
      <vt:lpstr>NNTree Class</vt:lpstr>
      <vt:lpstr>Inserting “McCoy”</vt:lpstr>
      <vt:lpstr>Inserting “McCoy”</vt:lpstr>
      <vt:lpstr>Finding “Day”</vt:lpstr>
      <vt:lpstr>NNTree Class Definition</vt:lpstr>
      <vt:lpstr>NNTree Class Definition (cont.)</vt:lpstr>
      <vt:lpstr>NNTree Class Definition (cont.)</vt:lpstr>
      <vt:lpstr>NNCollection Again</vt:lpstr>
      <vt:lpstr>More on Packages</vt:lpstr>
      <vt:lpstr>Creating a Package</vt:lpstr>
      <vt:lpstr>Class Access</vt:lpstr>
      <vt:lpstr>Class Reuse</vt:lpstr>
      <vt:lpstr>Composition</vt:lpstr>
      <vt:lpstr>Inheritance</vt:lpstr>
      <vt:lpstr>Inheritance Syntax</vt:lpstr>
      <vt:lpstr>Access Control, Again</vt:lpstr>
      <vt:lpstr>What Is A Detergent Object?</vt:lpstr>
      <vt:lpstr>Subclasses and Constructors</vt:lpstr>
      <vt:lpstr>Subclasses and Constructors</vt:lpstr>
      <vt:lpstr>Subclasses and Constructors</vt:lpstr>
      <vt:lpstr>Composition vs. Inheritance</vt:lpstr>
      <vt:lpstr>Composition vs. Inheritance</vt:lpstr>
      <vt:lpstr>protected Class Members</vt:lpstr>
      <vt:lpstr>Upcasting</vt:lpstr>
      <vt:lpstr>An ObnoxiousTune “is-a” Tune</vt:lpstr>
      <vt:lpstr>The final Keyword</vt:lpstr>
      <vt:lpstr>final</vt:lpstr>
      <vt:lpstr>final</vt:lpstr>
      <vt:lpstr>final Data (Compile-Time)</vt:lpstr>
      <vt:lpstr>final Data (Run-Time)</vt:lpstr>
      <vt:lpstr>final Method Arguments</vt:lpstr>
      <vt:lpstr>final Methods</vt:lpstr>
      <vt:lpstr>final Classes</vt:lpstr>
      <vt:lpstr>Class Loading</vt:lpstr>
      <vt:lpstr>Variable-Length Argument Lists</vt:lpstr>
      <vt:lpstr>Variable-Length Argument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95-712</dc:title>
  <dc:creator>The Heinz School</dc:creator>
  <cp:lastModifiedBy>Le Thu Nguyen</cp:lastModifiedBy>
  <cp:revision>5</cp:revision>
  <cp:lastPrinted>1601-01-01T00:00:00Z</cp:lastPrinted>
  <dcterms:created xsi:type="dcterms:W3CDTF">2002-06-03T17:57:20Z</dcterms:created>
  <dcterms:modified xsi:type="dcterms:W3CDTF">2024-02-27T11:50:40Z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0x0101009064D6C488808240A931504663625519</vt:lpwstr>
  </property>
  <property fmtid="{D5CDD505-2E9C-101B-9397-08002B2CF9AE}" pid="3" name="MediaServiceImageTags">
    <vt:lpwstr/>
  </property>
</Properties>
</file>