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52"/>
  </p:notesMasterIdLst>
  <p:sldIdLst>
    <p:sldId id="257" r:id="rId2"/>
    <p:sldId id="30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8" roundtripDataSignature="AMtx7mhqIIc2MvO41cm6qI0WYfULiDwp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7D3D57-A13F-4F63-924A-A4D546C0740D}">
  <a:tblStyle styleId="{517D3D57-A13F-4F63-924A-A4D546C074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8" Type="http://customschemas.google.com/relationships/presentationmetadata" Target="meta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83" name="Google Shape;18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95325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32" name="Google Shape;23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95325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38" name="Google Shape;23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95325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44" name="Google Shape;24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bf7fd1066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50" name="Google Shape;250;g2bf7fd1066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56" name="Google Shape;25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bf7fd1066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61" name="Google Shape;261;g2bf7fd1066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95325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71" name="Google Shape;27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95325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77" name="Google Shape;27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83" name="Google Shape;28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95325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91" name="Google Shape;29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>
          <a:extLst>
            <a:ext uri="{FF2B5EF4-FFF2-40B4-BE49-F238E27FC236}">
              <a16:creationId xmlns:a16="http://schemas.microsoft.com/office/drawing/2014/main" id="{F7D4C82A-4489-790A-A1E8-1E5447D7B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:notes">
            <a:extLst>
              <a:ext uri="{FF2B5EF4-FFF2-40B4-BE49-F238E27FC236}">
                <a16:creationId xmlns:a16="http://schemas.microsoft.com/office/drawing/2014/main" id="{BADE8409-4844-629C-3AE7-C020367D8D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83" name="Google Shape;183;p2:notes">
            <a:extLst>
              <a:ext uri="{FF2B5EF4-FFF2-40B4-BE49-F238E27FC236}">
                <a16:creationId xmlns:a16="http://schemas.microsoft.com/office/drawing/2014/main" id="{3984835E-13D5-FEF9-2F5D-F71219A5B9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91443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95325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97" name="Google Shape;29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04" name="Google Shape;30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95325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10" name="Google Shape;31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bf7fd1066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16" name="Google Shape;316;g2bf7fd1066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22" name="Google Shape;32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95325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28" name="Google Shape;32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95325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34" name="Google Shape;33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40" name="Google Shape;34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46" name="Google Shape;34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bf7fd1066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52" name="Google Shape;352;g2bf7fd1066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89" name="Google Shape;1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95325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63" name="Google Shape;36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69" name="Google Shape;36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75" name="Google Shape;37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95325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81" name="Google Shape;38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95325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87" name="Google Shape;38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95325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93" name="Google Shape;393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95325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99" name="Google Shape;399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95325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05" name="Google Shape;405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95325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11" name="Google Shape;411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95325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33" name="Google Shape;433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95325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95" name="Google Shape;1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95325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39" name="Google Shape;439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95325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45" name="Google Shape;445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95325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51" name="Google Shape;451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95325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57" name="Google Shape;457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95325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63" name="Google Shape;463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95325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69" name="Google Shape;46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95325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75" name="Google Shape;475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95325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81" name="Google Shape;481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95325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88" name="Google Shape;488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95325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94" name="Google Shape;494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bf7fd106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01" name="Google Shape;201;g2bf7fd106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95325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00" name="Google Shape;500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95325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08" name="Google Shape;20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95325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15" name="Google Shape;21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fd1066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21" name="Google Shape;221;g2bf7fd1066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bf7fd1066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27" name="Google Shape;227;g2bf7fd1066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3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8012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3"/>
          <p:cNvSpPr txBox="1">
            <a:spLocks noGrp="1"/>
          </p:cNvSpPr>
          <p:nvPr>
            <p:ph type="body" idx="1"/>
          </p:nvPr>
        </p:nvSpPr>
        <p:spPr>
          <a:xfrm>
            <a:off x="457200" y="1828800"/>
            <a:ext cx="8228012" cy="430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53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16748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5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53"/>
          <p:cNvSpPr txBox="1">
            <a:spLocks noGrp="1"/>
          </p:cNvSpPr>
          <p:nvPr>
            <p:ph type="sldNum" idx="12"/>
          </p:nvPr>
        </p:nvSpPr>
        <p:spPr>
          <a:xfrm>
            <a:off x="67818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4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64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5" name="Google Shape;165;p64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16748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6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64"/>
          <p:cNvSpPr txBox="1">
            <a:spLocks noGrp="1"/>
          </p:cNvSpPr>
          <p:nvPr>
            <p:ph type="sldNum" idx="12"/>
          </p:nvPr>
        </p:nvSpPr>
        <p:spPr>
          <a:xfrm>
            <a:off x="67818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5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65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1" name="Google Shape;171;p65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16748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6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65"/>
          <p:cNvSpPr txBox="1">
            <a:spLocks noGrp="1"/>
          </p:cNvSpPr>
          <p:nvPr>
            <p:ph type="sldNum" idx="12"/>
          </p:nvPr>
        </p:nvSpPr>
        <p:spPr>
          <a:xfrm>
            <a:off x="67818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6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8012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6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16748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5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56"/>
          <p:cNvSpPr txBox="1">
            <a:spLocks noGrp="1"/>
          </p:cNvSpPr>
          <p:nvPr>
            <p:ph type="sldNum" idx="12"/>
          </p:nvPr>
        </p:nvSpPr>
        <p:spPr>
          <a:xfrm>
            <a:off x="67818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7"/>
          <p:cNvSpPr txBox="1">
            <a:spLocks noGrp="1"/>
          </p:cNvSpPr>
          <p:nvPr>
            <p:ph type="title"/>
          </p:nvPr>
        </p:nvSpPr>
        <p:spPr>
          <a:xfrm rot="5400000">
            <a:off x="4859338" y="2303463"/>
            <a:ext cx="5595938" cy="205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7"/>
          <p:cNvSpPr txBox="1">
            <a:spLocks noGrp="1"/>
          </p:cNvSpPr>
          <p:nvPr>
            <p:ph type="body" idx="1"/>
          </p:nvPr>
        </p:nvSpPr>
        <p:spPr>
          <a:xfrm rot="5400000">
            <a:off x="669131" y="321469"/>
            <a:ext cx="559593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57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16748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7"/>
          <p:cNvSpPr txBox="1">
            <a:spLocks noGrp="1"/>
          </p:cNvSpPr>
          <p:nvPr>
            <p:ph type="sldNum" idx="12"/>
          </p:nvPr>
        </p:nvSpPr>
        <p:spPr>
          <a:xfrm>
            <a:off x="67818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8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8012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58"/>
          <p:cNvSpPr txBox="1">
            <a:spLocks noGrp="1"/>
          </p:cNvSpPr>
          <p:nvPr>
            <p:ph type="body" idx="1"/>
          </p:nvPr>
        </p:nvSpPr>
        <p:spPr>
          <a:xfrm rot="5400000">
            <a:off x="2420937" y="-134937"/>
            <a:ext cx="4300537" cy="822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58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16748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5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8"/>
          <p:cNvSpPr txBox="1">
            <a:spLocks noGrp="1"/>
          </p:cNvSpPr>
          <p:nvPr>
            <p:ph type="sldNum" idx="12"/>
          </p:nvPr>
        </p:nvSpPr>
        <p:spPr>
          <a:xfrm>
            <a:off x="67818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9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9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59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2" name="Google Shape;132;p59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16748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59"/>
          <p:cNvSpPr txBox="1">
            <a:spLocks noGrp="1"/>
          </p:cNvSpPr>
          <p:nvPr>
            <p:ph type="sldNum" idx="12"/>
          </p:nvPr>
        </p:nvSpPr>
        <p:spPr>
          <a:xfrm>
            <a:off x="67818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0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60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8" name="Google Shape;138;p60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9" name="Google Shape;139;p60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16748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6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60"/>
          <p:cNvSpPr txBox="1">
            <a:spLocks noGrp="1"/>
          </p:cNvSpPr>
          <p:nvPr>
            <p:ph type="sldNum" idx="12"/>
          </p:nvPr>
        </p:nvSpPr>
        <p:spPr>
          <a:xfrm>
            <a:off x="67818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1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16748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6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1"/>
          <p:cNvSpPr txBox="1">
            <a:spLocks noGrp="1"/>
          </p:cNvSpPr>
          <p:nvPr>
            <p:ph type="sldNum" idx="12"/>
          </p:nvPr>
        </p:nvSpPr>
        <p:spPr>
          <a:xfrm>
            <a:off x="67818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2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62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9" name="Google Shape;149;p62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6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1" name="Google Shape;151;p6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6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16748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6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2"/>
          <p:cNvSpPr txBox="1">
            <a:spLocks noGrp="1"/>
          </p:cNvSpPr>
          <p:nvPr>
            <p:ph type="sldNum" idx="12"/>
          </p:nvPr>
        </p:nvSpPr>
        <p:spPr>
          <a:xfrm>
            <a:off x="67818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3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8012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63"/>
          <p:cNvSpPr txBox="1">
            <a:spLocks noGrp="1"/>
          </p:cNvSpPr>
          <p:nvPr>
            <p:ph type="body" idx="1"/>
          </p:nvPr>
        </p:nvSpPr>
        <p:spPr>
          <a:xfrm>
            <a:off x="457200" y="1828800"/>
            <a:ext cx="4037013" cy="430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63"/>
          <p:cNvSpPr txBox="1">
            <a:spLocks noGrp="1"/>
          </p:cNvSpPr>
          <p:nvPr>
            <p:ph type="body" idx="2"/>
          </p:nvPr>
        </p:nvSpPr>
        <p:spPr>
          <a:xfrm>
            <a:off x="4646613" y="1828800"/>
            <a:ext cx="4038600" cy="430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63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16748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6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63"/>
          <p:cNvSpPr txBox="1">
            <a:spLocks noGrp="1"/>
          </p:cNvSpPr>
          <p:nvPr>
            <p:ph type="sldNum" idx="12"/>
          </p:nvPr>
        </p:nvSpPr>
        <p:spPr>
          <a:xfrm>
            <a:off x="67818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8012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5" name="Google Shape;95;p52"/>
          <p:cNvSpPr txBox="1">
            <a:spLocks noGrp="1"/>
          </p:cNvSpPr>
          <p:nvPr>
            <p:ph type="body" idx="1"/>
          </p:nvPr>
        </p:nvSpPr>
        <p:spPr>
          <a:xfrm>
            <a:off x="457200" y="1828800"/>
            <a:ext cx="8228012" cy="430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6" name="Google Shape;96;p5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16748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7" name="Google Shape;97;p5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8" name="Google Shape;98;p52"/>
          <p:cNvSpPr txBox="1">
            <a:spLocks noGrp="1"/>
          </p:cNvSpPr>
          <p:nvPr>
            <p:ph type="sldNum" idx="12"/>
          </p:nvPr>
        </p:nvSpPr>
        <p:spPr>
          <a:xfrm>
            <a:off x="67818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grpSp>
        <p:nvGrpSpPr>
          <p:cNvPr id="99" name="Google Shape;99;p52"/>
          <p:cNvGrpSpPr/>
          <p:nvPr/>
        </p:nvGrpSpPr>
        <p:grpSpPr>
          <a:xfrm>
            <a:off x="279400" y="152400"/>
            <a:ext cx="8685212" cy="1600199"/>
            <a:chOff x="176" y="96"/>
            <a:chExt cx="5471" cy="1008"/>
          </a:xfrm>
        </p:grpSpPr>
        <p:cxnSp>
          <p:nvCxnSpPr>
            <p:cNvPr id="100" name="Google Shape;100;p52"/>
            <p:cNvCxnSpPr/>
            <p:nvPr/>
          </p:nvCxnSpPr>
          <p:spPr>
            <a:xfrm rot="10800000">
              <a:off x="287" y="1104"/>
              <a:ext cx="5233" cy="0"/>
            </a:xfrm>
            <a:prstGeom prst="straightConnector1">
              <a:avLst/>
            </a:prstGeom>
            <a:noFill/>
            <a:ln w="1260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01" name="Google Shape;101;p52"/>
            <p:cNvSpPr txBox="1"/>
            <p:nvPr/>
          </p:nvSpPr>
          <p:spPr>
            <a:xfrm>
              <a:off x="5504" y="96"/>
              <a:ext cx="143" cy="143"/>
            </a:xfrm>
            <a:prstGeom prst="rect">
              <a:avLst/>
            </a:prstGeom>
            <a:solidFill>
              <a:srgbClr val="660000"/>
            </a:solidFill>
            <a:ln w="126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2" name="Google Shape;102;p52"/>
            <p:cNvSpPr txBox="1"/>
            <p:nvPr/>
          </p:nvSpPr>
          <p:spPr>
            <a:xfrm>
              <a:off x="176" y="96"/>
              <a:ext cx="5325" cy="143"/>
            </a:xfrm>
            <a:prstGeom prst="rect">
              <a:avLst/>
            </a:prstGeom>
            <a:solidFill>
              <a:srgbClr val="999966"/>
            </a:solidFill>
            <a:ln w="126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3" name="Google Shape;103;p52"/>
            <p:cNvSpPr txBox="1"/>
            <p:nvPr/>
          </p:nvSpPr>
          <p:spPr>
            <a:xfrm>
              <a:off x="176" y="240"/>
              <a:ext cx="5325" cy="87"/>
            </a:xfrm>
            <a:prstGeom prst="rect">
              <a:avLst/>
            </a:prstGeom>
            <a:solidFill>
              <a:srgbClr val="660000"/>
            </a:solidFill>
            <a:ln w="126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4" name="Google Shape;104;p52"/>
            <p:cNvSpPr txBox="1"/>
            <p:nvPr/>
          </p:nvSpPr>
          <p:spPr>
            <a:xfrm>
              <a:off x="5504" y="241"/>
              <a:ext cx="143" cy="85"/>
            </a:xfrm>
            <a:prstGeom prst="rect">
              <a:avLst/>
            </a:prstGeom>
            <a:solidFill>
              <a:srgbClr val="999966"/>
            </a:solidFill>
            <a:ln w="126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"/>
          <p:cNvSpPr txBox="1">
            <a:spLocks noGrp="1"/>
          </p:cNvSpPr>
          <p:nvPr>
            <p:ph type="title"/>
          </p:nvPr>
        </p:nvSpPr>
        <p:spPr>
          <a:xfrm>
            <a:off x="457200" y="7270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 dirty="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Object-Oriented Programming</a:t>
            </a:r>
            <a:br>
              <a:rPr lang="en-US" sz="4400" b="0" i="0" u="none" dirty="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 b="0" i="0" u="none" dirty="0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CSE-703029</a:t>
            </a:r>
            <a:endParaRPr dirty="0"/>
          </a:p>
        </p:txBody>
      </p:sp>
      <p:sp>
        <p:nvSpPr>
          <p:cNvPr id="3" name="Google Shape;179;p1">
            <a:extLst>
              <a:ext uri="{FF2B5EF4-FFF2-40B4-BE49-F238E27FC236}">
                <a16:creationId xmlns:a16="http://schemas.microsoft.com/office/drawing/2014/main" id="{900293AA-3A39-AB5F-97D0-12C4C78C914A}"/>
              </a:ext>
            </a:extLst>
          </p:cNvPr>
          <p:cNvSpPr txBox="1">
            <a:spLocks/>
          </p:cNvSpPr>
          <p:nvPr/>
        </p:nvSpPr>
        <p:spPr>
          <a:xfrm>
            <a:off x="583266" y="3235326"/>
            <a:ext cx="6858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indent="0">
              <a:spcBef>
                <a:spcPts val="0"/>
              </a:spcBef>
              <a:buSzPts val="2400"/>
              <a:buFont typeface="Times New Roman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Faculty of Computer Science </a:t>
            </a:r>
            <a:endParaRPr lang="en-US"/>
          </a:p>
          <a:p>
            <a:pPr marL="0" indent="0">
              <a:spcBef>
                <a:spcPts val="700"/>
              </a:spcBef>
              <a:buSzPts val="2400"/>
              <a:buFont typeface="Times New Roman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Phenikaa University</a:t>
            </a:r>
            <a:endParaRPr lang="en-US"/>
          </a:p>
          <a:p>
            <a:pPr marL="0" indent="0">
              <a:lnSpc>
                <a:spcPct val="90000"/>
              </a:lnSpc>
              <a:spcBef>
                <a:spcPts val="600"/>
              </a:spcBef>
              <a:buSzPts val="2400"/>
              <a:buFont typeface="Times New Roman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Lecture 6: Interfaces and Inner Classes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</a:t>
            </a:r>
            <a:r>
              <a:rPr lang="en-US" sz="4400" b="1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Binop</a:t>
            </a:r>
            <a:r>
              <a:rPr lang="en-US" sz="4400" b="0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 Interface?</a:t>
            </a:r>
            <a:endParaRPr/>
          </a:p>
        </p:txBody>
      </p:sp>
      <p:sp>
        <p:nvSpPr>
          <p:cNvPr id="235" name="Google Shape;235;p11"/>
          <p:cNvSpPr txBox="1">
            <a:spLocks noGrp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68312" lvl="0" indent="-468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Binop</a:t>
            </a: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currently has the implementation of </a:t>
            </a:r>
            <a:r>
              <a:rPr lang="en-US" sz="32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setChild</a:t>
            </a: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468312" lvl="0" indent="-468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would have to place copies of this code in all the classes that implemented </a:t>
            </a: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Binop</a:t>
            </a: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468312" lvl="0" indent="-468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probably unwise (“inelegant and error-prone”).</a:t>
            </a:r>
            <a:endParaRPr/>
          </a:p>
          <a:p>
            <a:pPr marL="468312" lvl="0" indent="-468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</a:t>
            </a: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</a:t>
            </a: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still a </a:t>
            </a:r>
            <a:r>
              <a:rPr lang="en-US" sz="32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so we use it just as before.</a:t>
            </a: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3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Java’s </a:t>
            </a:r>
            <a:r>
              <a:rPr lang="en-US" sz="4400" b="1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Comparable</a:t>
            </a:r>
            <a:r>
              <a:rPr lang="en-US" sz="4400" b="0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Interface</a:t>
            </a:r>
            <a:endParaRPr/>
          </a:p>
        </p:txBody>
      </p:sp>
      <p:sp>
        <p:nvSpPr>
          <p:cNvPr id="241" name="Google Shape;241;p12"/>
          <p:cNvSpPr txBox="1"/>
          <p:nvPr/>
        </p:nvSpPr>
        <p:spPr>
          <a:xfrm>
            <a:off x="203500" y="1641475"/>
            <a:ext cx="8709900" cy="52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implements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Comparable 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Student(String name, float gpa)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this.name = name;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this.gpa = gpa;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Student() {}</a:t>
            </a:r>
            <a:endParaRPr sz="24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400" b="1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//Object is the ancestor of every class</a:t>
            </a:r>
            <a:endParaRPr sz="2400" b="1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int compareTo(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o)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2400" b="1" i="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1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//cast the correct type (Student)o</a:t>
            </a:r>
            <a:endParaRPr sz="2400" b="1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if ( ((Student)o).gpa &lt; gpa )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return 1;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else if ( ((Student)o).gpa &gt; gpa )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return -1;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else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return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Student (cont.)</a:t>
            </a:r>
            <a:endParaRPr/>
          </a:p>
        </p:txBody>
      </p:sp>
      <p:sp>
        <p:nvSpPr>
          <p:cNvPr id="247" name="Google Shape;247;p13"/>
          <p:cNvSpPr txBox="1"/>
          <p:nvPr/>
        </p:nvSpPr>
        <p:spPr>
          <a:xfrm>
            <a:off x="736600" y="1943100"/>
            <a:ext cx="7342200" cy="45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20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Can this equals() be improved and be consistent??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boolean equals(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o) {</a:t>
            </a:r>
            <a:endParaRPr sz="24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//cast the correct type (Student)o</a:t>
            </a:r>
            <a:endParaRPr sz="2400" b="1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(gpa == ((Student) o).gpa)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 true;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else </a:t>
            </a: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false;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String getName() { return name;}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float getGpa() { return gpa;}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String name;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float gpa;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bf7fd10669_0_21"/>
          <p:cNvSpPr txBox="1">
            <a:spLocks noGrp="1"/>
          </p:cNvSpPr>
          <p:nvPr>
            <p:ph type="title"/>
          </p:nvPr>
        </p:nvSpPr>
        <p:spPr>
          <a:xfrm>
            <a:off x="274050" y="1671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Class Student</a:t>
            </a:r>
            <a:endParaRPr/>
          </a:p>
        </p:txBody>
      </p:sp>
      <p:sp>
        <p:nvSpPr>
          <p:cNvPr id="253" name="Google Shape;253;g2bf7fd10669_0_21"/>
          <p:cNvSpPr txBox="1"/>
          <p:nvPr/>
        </p:nvSpPr>
        <p:spPr>
          <a:xfrm>
            <a:off x="74550" y="1432200"/>
            <a:ext cx="8994900" cy="56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</a:t>
            </a:r>
            <a:r>
              <a:rPr lang="en-US" sz="20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TestStudent</a:t>
            </a: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static void main(String[] </a:t>
            </a:r>
            <a:r>
              <a:rPr lang="en-US" sz="20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args</a:t>
            </a: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Student s1 = new Student("Fred", 3.0F);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Student s2 = new Student("Sam", 3.5F);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Student s3 = new Student("Steve", 2.1F);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if (s3.compareTo((Object)s2) &lt; 0)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18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System.out.println</a:t>
            </a:r>
            <a:r>
              <a:rPr lang="en-US" sz="18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(s3.getName() + " has a lower </a:t>
            </a:r>
            <a:r>
              <a:rPr lang="en-US" sz="18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gpa</a:t>
            </a:r>
            <a:r>
              <a:rPr lang="en-US" sz="18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than " + s2.getName());</a:t>
            </a:r>
            <a:endParaRPr sz="1800" b="1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//Set is an </a:t>
            </a:r>
            <a:r>
              <a:rPr lang="en-US" sz="20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</a:t>
            </a:r>
            <a:r>
              <a:rPr lang="en-US" sz="20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Java ; </a:t>
            </a:r>
            <a:r>
              <a:rPr lang="en-US" sz="2000" b="1" dirty="0" err="1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TreeSet</a:t>
            </a:r>
            <a:r>
              <a:rPr lang="en-US" sz="20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its implementation</a:t>
            </a:r>
            <a:endParaRPr sz="2000" b="1" dirty="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US" sz="20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</a:t>
            </a:r>
            <a:r>
              <a:rPr lang="en-US" sz="20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studentSet</a:t>
            </a: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new </a:t>
            </a:r>
            <a:r>
              <a:rPr lang="en-US" sz="20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TreeSet</a:t>
            </a: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();</a:t>
            </a:r>
            <a:endParaRPr sz="2000" b="1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//Method of set add(element)</a:t>
            </a:r>
            <a:endParaRPr sz="2000" b="1" strike="sngStrike" dirty="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US" sz="20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studentSet.add</a:t>
            </a: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(s1); </a:t>
            </a:r>
            <a:r>
              <a:rPr lang="en-US" sz="20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studentSet.add</a:t>
            </a: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(s2); </a:t>
            </a:r>
            <a:r>
              <a:rPr lang="en-US" sz="20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studentSet.add</a:t>
            </a: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(s3);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0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//Iterator interface access elements of Map, List, Set</a:t>
            </a:r>
            <a:endParaRPr sz="2000" b="1" dirty="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Iterator </a:t>
            </a:r>
            <a:r>
              <a:rPr lang="en-US" sz="20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US" sz="20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studentSet.iterator</a:t>
            </a: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();</a:t>
            </a:r>
            <a:endParaRPr sz="2000" b="1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2000" b="1" dirty="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//method of Iterator </a:t>
            </a:r>
            <a:r>
              <a:rPr lang="en-US" sz="2000" b="1" dirty="0" err="1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hasNext</a:t>
            </a:r>
            <a:r>
              <a:rPr lang="en-US" sz="2000" b="1" dirty="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endParaRPr sz="2000" b="1" dirty="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while(</a:t>
            </a:r>
            <a:r>
              <a:rPr lang="en-US" sz="20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i.hasNext</a:t>
            </a: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-US" sz="20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System.out.println</a:t>
            </a: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((Student)</a:t>
            </a:r>
            <a:r>
              <a:rPr lang="en-US" sz="20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i.next</a:t>
            </a: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()).</a:t>
            </a:r>
            <a:r>
              <a:rPr lang="en-US" sz="20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getName</a:t>
            </a: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127" y="555812"/>
            <a:ext cx="5688074" cy="6228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bf7fd10669_0_27"/>
          <p:cNvSpPr txBox="1"/>
          <p:nvPr/>
        </p:nvSpPr>
        <p:spPr>
          <a:xfrm>
            <a:off x="539275" y="681725"/>
            <a:ext cx="80586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Interface and its implementation: Style of writing code in Java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g2bf7fd10669_0_27"/>
          <p:cNvSpPr txBox="1"/>
          <p:nvPr/>
        </p:nvSpPr>
        <p:spPr>
          <a:xfrm>
            <a:off x="437525" y="2299325"/>
            <a:ext cx="8658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Declaring a variable the generic set interface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g2bf7fd10669_0_27"/>
          <p:cNvSpPr txBox="1"/>
          <p:nvPr/>
        </p:nvSpPr>
        <p:spPr>
          <a:xfrm>
            <a:off x="3533975" y="3204200"/>
            <a:ext cx="5610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Specific implementation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g2bf7fd10669_0_27"/>
          <p:cNvSpPr txBox="1"/>
          <p:nvPr/>
        </p:nvSpPr>
        <p:spPr>
          <a:xfrm>
            <a:off x="796875" y="4796750"/>
            <a:ext cx="7245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</a:t>
            </a:r>
            <a:r>
              <a:rPr lang="en-US" sz="3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studentSet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new </a:t>
            </a:r>
            <a:r>
              <a:rPr lang="en-US" sz="32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TreeSet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();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7" name="Google Shape;267;g2bf7fd10669_0_27"/>
          <p:cNvCxnSpPr/>
          <p:nvPr/>
        </p:nvCxnSpPr>
        <p:spPr>
          <a:xfrm>
            <a:off x="1251525" y="2849025"/>
            <a:ext cx="0" cy="219780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" name="Google Shape;268;g2bf7fd10669_0_27"/>
          <p:cNvCxnSpPr/>
          <p:nvPr/>
        </p:nvCxnSpPr>
        <p:spPr>
          <a:xfrm>
            <a:off x="4059850" y="3744425"/>
            <a:ext cx="905700" cy="1282200"/>
          </a:xfrm>
          <a:prstGeom prst="straightConnector1">
            <a:avLst/>
          </a:prstGeom>
          <a:noFill/>
          <a:ln w="76200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Comparable and TreeSet</a:t>
            </a:r>
            <a:endParaRPr/>
          </a:p>
        </p:txBody>
      </p:sp>
      <p:sp>
        <p:nvSpPr>
          <p:cNvPr id="274" name="Google Shape;274;p15"/>
          <p:cNvSpPr txBox="1">
            <a:spLocks noGrp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68312" lvl="0" indent="-4683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Comparable</a:t>
            </a: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interface specifies a single method, </a:t>
            </a: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compareTo(Object)</a:t>
            </a: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468312" lvl="0" indent="-46831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should be “consistent with equals()”, so I defined </a:t>
            </a: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equals()</a:t>
            </a: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accordingly. But was my </a:t>
            </a: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equals()</a:t>
            </a: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enough? No, see the notes for the last lecture!</a:t>
            </a:r>
            <a:endParaRPr/>
          </a:p>
          <a:p>
            <a:pPr marL="468312" lvl="0" indent="-46831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</a:t>
            </a: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</a:t>
            </a: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implements </a:t>
            </a: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Comparable</a:t>
            </a: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 “container class” like </a:t>
            </a: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TreeSet</a:t>
            </a: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knows how to use them (it stores them in order).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Interface Issues</a:t>
            </a:r>
            <a:endParaRPr/>
          </a:p>
        </p:txBody>
      </p:sp>
      <p:sp>
        <p:nvSpPr>
          <p:cNvPr id="280" name="Google Shape;280;p16"/>
          <p:cNvSpPr txBox="1">
            <a:spLocks noGrp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68312" lvl="0" indent="-4683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inherit from an interface to create a new interface.</a:t>
            </a:r>
            <a:endParaRPr/>
          </a:p>
          <a:p>
            <a:pPr marL="468312" lvl="0" indent="-46831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single class can implement several interfaces simultaneously (Java’s version of multiple inheritance).</a:t>
            </a:r>
            <a:endParaRPr/>
          </a:p>
          <a:p>
            <a:pPr marL="468312" lvl="0" indent="-46831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OK, since interfaces have no data or method code that could conflict.</a:t>
            </a:r>
            <a:endParaRPr/>
          </a:p>
          <a:p>
            <a:pPr marL="468312" lvl="0" indent="-46831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must watch out for method name clashes, though.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of a Name Collision</a:t>
            </a:r>
            <a:endParaRPr/>
          </a:p>
        </p:txBody>
      </p:sp>
      <p:sp>
        <p:nvSpPr>
          <p:cNvPr id="286" name="Google Shape;286;p17"/>
          <p:cNvSpPr txBox="1"/>
          <p:nvPr/>
        </p:nvSpPr>
        <p:spPr>
          <a:xfrm>
            <a:off x="80682" y="1660525"/>
            <a:ext cx="5907742" cy="501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I1 { void f();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I2 { int f(int </a:t>
            </a:r>
            <a:r>
              <a:rPr lang="en-US" sz="20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I3 { int f();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C { public int f() { return 1; }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</a:t>
            </a:r>
            <a:r>
              <a:rPr lang="en-US" sz="20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C2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implements </a:t>
            </a:r>
            <a:r>
              <a:rPr lang="en-US" sz="20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I1, I2 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void f() {}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int f(int </a:t>
            </a:r>
            <a:r>
              <a:rPr lang="en-US" sz="20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{ return 1; } //overloaded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</a:t>
            </a:r>
            <a:r>
              <a:rPr lang="en-US" sz="20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C3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extends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implements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I2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int f(int </a:t>
            </a:r>
            <a:r>
              <a:rPr lang="en-US" sz="20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{ return 1; } //overloaded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</a:t>
            </a:r>
            <a:r>
              <a:rPr lang="en-US" sz="20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C4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extends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implements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I3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// identical, no problem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int f() { return 1;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Collision extends C implements I1 {</a:t>
            </a:r>
            <a:r>
              <a:rPr lang="en-US" dirty="0">
                <a:ea typeface="Times New Roman"/>
              </a:rPr>
              <a:t> 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dirty="0"/>
          </a:p>
        </p:txBody>
      </p:sp>
      <p:sp>
        <p:nvSpPr>
          <p:cNvPr id="287" name="Google Shape;287;p17"/>
          <p:cNvSpPr txBox="1"/>
          <p:nvPr/>
        </p:nvSpPr>
        <p:spPr>
          <a:xfrm>
            <a:off x="5919787" y="5043487"/>
            <a:ext cx="2928937" cy="131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f() in C cannot implement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f() in I1; attempting to use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incompatible return type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7"/>
          <p:cNvSpPr txBox="1"/>
          <p:nvPr/>
        </p:nvSpPr>
        <p:spPr>
          <a:xfrm>
            <a:off x="5867400" y="5029200"/>
            <a:ext cx="3048000" cy="1219200"/>
          </a:xfrm>
          <a:prstGeom prst="rect">
            <a:avLst/>
          </a:prstGeom>
          <a:noFill/>
          <a:ln w="126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8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 Classes</a:t>
            </a:r>
            <a:endParaRPr/>
          </a:p>
        </p:txBody>
      </p:sp>
      <p:sp>
        <p:nvSpPr>
          <p:cNvPr id="294" name="Google Shape;294;p18"/>
          <p:cNvSpPr txBox="1">
            <a:spLocks noGrp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68312" lvl="0" indent="-4683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It’s possible (and sometimes encouraged!) to define one class within another.</a:t>
            </a:r>
            <a:endParaRPr/>
          </a:p>
          <a:p>
            <a:pPr marL="468312" lvl="0" indent="-46831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provides another way to group classes that work closely together.</a:t>
            </a:r>
            <a:endParaRPr/>
          </a:p>
          <a:p>
            <a:pPr marL="468312" lvl="0" indent="-46831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 classes can be “shielded” so that they are unknown to the outside world.</a:t>
            </a:r>
            <a:endParaRPr/>
          </a:p>
          <a:p>
            <a:pPr marL="468312" lvl="0" indent="-46831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Often inner classes are used to hide a class-specific implementation of an external interface.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>
          <a:extLst>
            <a:ext uri="{FF2B5EF4-FFF2-40B4-BE49-F238E27FC236}">
              <a16:creationId xmlns:a16="http://schemas.microsoft.com/office/drawing/2014/main" id="{F1DD5D22-D52E-C289-5B59-9E1A7D991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">
            <a:extLst>
              <a:ext uri="{FF2B5EF4-FFF2-40B4-BE49-F238E27FC236}">
                <a16:creationId xmlns:a16="http://schemas.microsoft.com/office/drawing/2014/main" id="{96929924-84DE-FD8F-6C6A-5C4AFA0171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Today’s Topics</a:t>
            </a:r>
            <a:endParaRPr/>
          </a:p>
        </p:txBody>
      </p:sp>
      <p:sp>
        <p:nvSpPr>
          <p:cNvPr id="186" name="Google Shape;186;p2">
            <a:extLst>
              <a:ext uri="{FF2B5EF4-FFF2-40B4-BE49-F238E27FC236}">
                <a16:creationId xmlns:a16="http://schemas.microsoft.com/office/drawing/2014/main" id="{C3D46706-13D6-9FCD-64C0-D15DE321A0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68312" lvl="0" indent="-468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lang="en-US" sz="32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Interfaces</a:t>
            </a:r>
            <a:r>
              <a:rPr lang="en-US" sz="3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ultimate in [completely] </a:t>
            </a:r>
            <a:r>
              <a:rPr lang="en-US" sz="32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 classes</a:t>
            </a:r>
            <a:endParaRPr dirty="0">
              <a:solidFill>
                <a:srgbClr val="FF0000"/>
              </a:solidFill>
            </a:endParaRPr>
          </a:p>
          <a:p>
            <a:pPr marL="468312" lvl="0" indent="-468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lang="en-US" sz="3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Simulating </a:t>
            </a:r>
            <a:r>
              <a:rPr lang="en-US" sz="32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inheritance</a:t>
            </a:r>
            <a:endParaRPr dirty="0">
              <a:solidFill>
                <a:srgbClr val="FF0000"/>
              </a:solidFill>
            </a:endParaRPr>
          </a:p>
          <a:p>
            <a:pPr marL="468312" lvl="0" indent="-468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lang="en-US" sz="3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“Stupid interface tricks”</a:t>
            </a:r>
            <a:endParaRPr dirty="0"/>
          </a:p>
          <a:p>
            <a:pPr marL="468312" lvl="0" indent="-468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lang="en-US" sz="32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 classes</a:t>
            </a:r>
            <a:r>
              <a:rPr lang="en-US" sz="3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named, anonymous, and static</a:t>
            </a:r>
            <a:endParaRPr dirty="0"/>
          </a:p>
          <a:p>
            <a:pPr marL="468312" lvl="0" indent="-468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lang="en-US" sz="3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“</a:t>
            </a:r>
            <a:r>
              <a:rPr lang="en-US" sz="32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callback</a:t>
            </a:r>
            <a:r>
              <a:rPr lang="en-US" sz="3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idea</a:t>
            </a:r>
            <a:endParaRPr dirty="0"/>
          </a:p>
          <a:p>
            <a:pPr marL="468312" lvl="0" indent="-468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lang="en-US" sz="3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frameworks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5963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9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Primitive Iterator</a:t>
            </a:r>
            <a:endParaRPr/>
          </a:p>
        </p:txBody>
      </p:sp>
      <p:sp>
        <p:nvSpPr>
          <p:cNvPr id="300" name="Google Shape;300;p19"/>
          <p:cNvSpPr txBox="1">
            <a:spLocks noGrp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68312" lvl="0" indent="-4683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8312" lvl="0" indent="-46831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endParaRPr sz="3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8312" lvl="0" indent="-46831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endParaRPr sz="3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8312" lvl="0" indent="-46831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endParaRPr sz="3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8312" lvl="0" indent="-46831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provides a way to access elements in “container classes.”</a:t>
            </a:r>
            <a:endParaRPr/>
          </a:p>
          <a:p>
            <a:pPr marL="468312" lvl="0" indent="-46831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everyone uses the same interface, new container class types are interchangeable.</a:t>
            </a:r>
            <a:endParaRPr/>
          </a:p>
        </p:txBody>
      </p:sp>
      <p:sp>
        <p:nvSpPr>
          <p:cNvPr id="301" name="Google Shape;301;p19"/>
          <p:cNvSpPr txBox="1"/>
          <p:nvPr/>
        </p:nvSpPr>
        <p:spPr>
          <a:xfrm>
            <a:off x="590550" y="1870075"/>
            <a:ext cx="3549600" cy="19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Selector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boolean end();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void next();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"/>
          <p:cNvSpPr txBox="1">
            <a:spLocks noGrp="1"/>
          </p:cNvSpPr>
          <p:nvPr>
            <p:ph type="title"/>
          </p:nvPr>
        </p:nvSpPr>
        <p:spPr>
          <a:xfrm>
            <a:off x="335100" y="1263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Primitive Container Class</a:t>
            </a:r>
            <a:endParaRPr/>
          </a:p>
        </p:txBody>
      </p:sp>
      <p:sp>
        <p:nvSpPr>
          <p:cNvPr id="307" name="Google Shape;307;p20"/>
          <p:cNvSpPr txBox="1"/>
          <p:nvPr/>
        </p:nvSpPr>
        <p:spPr>
          <a:xfrm>
            <a:off x="712251" y="1269375"/>
            <a:ext cx="8017800" cy="52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</a:t>
            </a:r>
            <a:r>
              <a:rPr lang="en-US" sz="24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</a:t>
            </a:r>
            <a:r>
              <a:rPr lang="en-US" sz="2400" b="1" i="0" u="none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dirty="0">
              <a:solidFill>
                <a:srgbClr val="00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</a:t>
            </a:r>
            <a:r>
              <a:rPr lang="en-US" sz="22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Object[]</a:t>
            </a:r>
            <a:r>
              <a:rPr lang="en-US" sz="2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objects; //</a:t>
            </a:r>
            <a:r>
              <a:rPr lang="en-US" sz="2200" b="1" i="1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of Object</a:t>
            </a:r>
            <a:endParaRPr sz="1200" i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int next = 0;</a:t>
            </a:r>
            <a:endParaRPr sz="12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200" b="1" i="0" u="none" dirty="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public Sequence(int size) {</a:t>
            </a:r>
            <a:r>
              <a:rPr lang="en-US" sz="2200" b="1" dirty="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objects = new Object[size];</a:t>
            </a:r>
            <a:r>
              <a:rPr lang="en-US" sz="1200" dirty="0">
                <a:solidFill>
                  <a:srgbClr val="6AA84F"/>
                </a:solidFill>
              </a:rPr>
              <a:t> </a:t>
            </a:r>
            <a:r>
              <a:rPr lang="en-US" sz="2200" b="1" i="0" u="none" dirty="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200" dirty="0">
              <a:solidFill>
                <a:srgbClr val="6AA84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8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000" b="1" i="0" u="none" dirty="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public void add(Object x) { //</a:t>
            </a:r>
            <a:r>
              <a:rPr lang="en-US" sz="2000" b="1" i="1" dirty="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-US" sz="2000" b="1" i="1" dirty="0" err="1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dont</a:t>
            </a:r>
            <a:r>
              <a:rPr lang="en-US" sz="2000" b="1" i="1" dirty="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have length</a:t>
            </a:r>
            <a:endParaRPr sz="1000" i="1" dirty="0">
              <a:solidFill>
                <a:srgbClr val="3D85C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000" b="1" i="0" u="none" dirty="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000" b="1" dirty="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000" b="1" i="0" u="none" dirty="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(next &lt; </a:t>
            </a:r>
            <a:r>
              <a:rPr lang="en-US" sz="2000" b="1" i="0" u="none" dirty="0" err="1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objects.length</a:t>
            </a:r>
            <a:r>
              <a:rPr lang="en-US" sz="2000" b="1" i="0" u="none" dirty="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000" b="1" dirty="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</a:t>
            </a:r>
            <a:r>
              <a:rPr lang="en-US" sz="2000" b="1" i="0" u="none" dirty="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objects[next] = x;</a:t>
            </a:r>
            <a:r>
              <a:rPr lang="en-US" sz="2000" b="1" dirty="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next++} </a:t>
            </a:r>
            <a:r>
              <a:rPr lang="en-US" sz="2000" b="1" i="0" u="none" dirty="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000" b="1" i="0" u="none" dirty="0">
              <a:solidFill>
                <a:srgbClr val="3D85C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000" b="1" dirty="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b="1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//inner class </a:t>
            </a:r>
            <a:r>
              <a:rPr lang="en-US" sz="2000" b="1" dirty="0" err="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SSelector</a:t>
            </a:r>
            <a:r>
              <a:rPr lang="en-US" sz="2000" b="1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Sequence</a:t>
            </a:r>
            <a:endParaRPr sz="2000" b="1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19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1900" b="1" dirty="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class </a:t>
            </a:r>
            <a:r>
              <a:rPr lang="en-US" sz="1900" b="1" dirty="0" err="1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SSelector</a:t>
            </a:r>
            <a:r>
              <a:rPr lang="en-US" sz="1900" b="1" dirty="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implements Selector {</a:t>
            </a:r>
            <a:endParaRPr sz="1900" b="1" dirty="0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1900" b="1" dirty="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1900" b="1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//Selector is an interface</a:t>
            </a:r>
            <a:endParaRPr sz="1900" b="1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1900" b="1" dirty="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		int </a:t>
            </a:r>
            <a:r>
              <a:rPr lang="en-US" sz="1900" b="1" dirty="0" err="1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900" b="1" dirty="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0;</a:t>
            </a:r>
            <a:endParaRPr sz="900" dirty="0"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1900" b="1" dirty="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		public </a:t>
            </a:r>
            <a:r>
              <a:rPr lang="en-US" sz="1900" b="1" dirty="0" err="1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</a:t>
            </a:r>
            <a:r>
              <a:rPr lang="en-US" sz="1900" b="1" dirty="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end() {</a:t>
            </a:r>
            <a:r>
              <a:rPr lang="en-US" sz="900" dirty="0">
                <a:solidFill>
                  <a:srgbClr val="FF00FF"/>
                </a:solidFill>
              </a:rPr>
              <a:t> </a:t>
            </a:r>
            <a:r>
              <a:rPr lang="en-US" sz="1900" b="1" dirty="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</a:t>
            </a:r>
            <a:r>
              <a:rPr lang="en-US" sz="1900" b="1" dirty="0" err="1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900" b="1" dirty="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== </a:t>
            </a:r>
            <a:r>
              <a:rPr lang="en-US" sz="1900" b="1" dirty="0" err="1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objects.length</a:t>
            </a:r>
            <a:r>
              <a:rPr lang="en-US" sz="1900" b="1" dirty="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}</a:t>
            </a:r>
            <a:endParaRPr sz="900" dirty="0"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1900" b="1" dirty="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		public Object current() { return objects[</a:t>
            </a:r>
            <a:r>
              <a:rPr lang="en-US" sz="1900" b="1" dirty="0" err="1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900" b="1" dirty="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 }</a:t>
            </a:r>
            <a:endParaRPr sz="900" dirty="0"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1900" b="1" dirty="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		public void next() {if (</a:t>
            </a:r>
            <a:r>
              <a:rPr lang="en-US" sz="1900" b="1" dirty="0" err="1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900" b="1" dirty="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-US" sz="1900" b="1" dirty="0" err="1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objects.length</a:t>
            </a:r>
            <a:r>
              <a:rPr lang="en-US" sz="1900" b="1" dirty="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1900" b="1" dirty="0" err="1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900" b="1" dirty="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++;</a:t>
            </a:r>
            <a:r>
              <a:rPr lang="en-US" sz="900" dirty="0">
                <a:solidFill>
                  <a:srgbClr val="FF00FF"/>
                </a:solidFill>
              </a:rPr>
              <a:t> </a:t>
            </a:r>
            <a:r>
              <a:rPr lang="en-US" sz="1900" b="1" dirty="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}}</a:t>
            </a:r>
            <a:endParaRPr sz="900" dirty="0"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1900" b="1" dirty="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		public Selector </a:t>
            </a:r>
            <a:r>
              <a:rPr lang="en-US" sz="1900" b="1" dirty="0" err="1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getSelector</a:t>
            </a:r>
            <a:r>
              <a:rPr lang="en-US" sz="1900" b="1" dirty="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{  return new </a:t>
            </a:r>
            <a:r>
              <a:rPr lang="en-US" sz="1900" b="1" dirty="0" err="1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SSelector</a:t>
            </a:r>
            <a:r>
              <a:rPr lang="en-US" sz="1900" b="1" dirty="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();}</a:t>
            </a:r>
            <a:endParaRPr sz="900" dirty="0">
              <a:solidFill>
                <a:srgbClr val="FF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1900" b="1" dirty="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}</a:t>
            </a:r>
            <a:endParaRPr sz="900" dirty="0">
              <a:solidFill>
                <a:srgbClr val="FF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 b="1" dirty="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the Sequence Class</a:t>
            </a:r>
            <a:endParaRPr/>
          </a:p>
        </p:txBody>
      </p:sp>
      <p:sp>
        <p:nvSpPr>
          <p:cNvPr id="313" name="Google Shape;313;p22"/>
          <p:cNvSpPr txBox="1"/>
          <p:nvPr/>
        </p:nvSpPr>
        <p:spPr>
          <a:xfrm>
            <a:off x="1055687" y="1927225"/>
            <a:ext cx="5499000" cy="4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TestSequence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static void main(String[] args)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= new Sequence(10);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for (int i = 0; i &lt; 10; i++)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s.add(Integer.toString(i));</a:t>
            </a:r>
            <a:endParaRPr sz="24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200" b="1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//selector is interface</a:t>
            </a:r>
            <a:endParaRPr sz="2200" b="1">
              <a:solidFill>
                <a:srgbClr val="BF9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US" sz="2400" b="1" i="0" u="none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Selector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sl =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.getSelector();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while(!sl.end())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System.out.println(sl.current());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sl.next();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bf7fd10669_0_38"/>
          <p:cNvSpPr txBox="1">
            <a:spLocks noGrp="1"/>
          </p:cNvSpPr>
          <p:nvPr>
            <p:ph type="title"/>
          </p:nvPr>
        </p:nvSpPr>
        <p:spPr>
          <a:xfrm>
            <a:off x="0" y="4280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Inner Class</a:t>
            </a:r>
            <a:endParaRPr/>
          </a:p>
        </p:txBody>
      </p:sp>
      <p:sp>
        <p:nvSpPr>
          <p:cNvPr id="319" name="Google Shape;319;g2bf7fd10669_0_38"/>
          <p:cNvSpPr txBox="1"/>
          <p:nvPr/>
        </p:nvSpPr>
        <p:spPr>
          <a:xfrm>
            <a:off x="66151" y="1683900"/>
            <a:ext cx="9011700" cy="486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</a:t>
            </a:r>
            <a:r>
              <a:rPr lang="en-US" sz="2400" b="1" dirty="0" err="1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Outerclass</a:t>
            </a:r>
            <a:endParaRPr sz="2400" b="1" dirty="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</a:t>
            </a:r>
            <a:r>
              <a:rPr lang="en-US" sz="24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OuterClassTest</a:t>
            </a: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2400" b="1" i="0" u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int var1 ;</a:t>
            </a:r>
            <a:endParaRPr sz="2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    public class </a:t>
            </a:r>
            <a:r>
              <a:rPr lang="en-US" sz="2200" b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InnerClassTest</a:t>
            </a: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2200" b="1" dirty="0">
              <a:solidFill>
                <a:schemeClr val="accent2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public void </a:t>
            </a:r>
            <a:r>
              <a:rPr lang="en-US" sz="1800" b="1" dirty="0" err="1">
                <a:latin typeface="Times New Roman"/>
                <a:ea typeface="Times New Roman"/>
                <a:cs typeface="Times New Roman"/>
                <a:sym typeface="Times New Roman"/>
              </a:rPr>
              <a:t>InnerClassTest</a:t>
            </a: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(){</a:t>
            </a:r>
            <a:r>
              <a:rPr lang="en-US" sz="1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System.out.println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(“var1”+this.var1)</a:t>
            </a: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200" b="1" dirty="0">
              <a:solidFill>
                <a:schemeClr val="accent2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//Main</a:t>
            </a:r>
            <a:endParaRPr sz="2400" b="1" dirty="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static void main(String[] </a:t>
            </a:r>
            <a:r>
              <a:rPr lang="en-US" sz="20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args</a:t>
            </a: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  <a:endParaRPr sz="2000" b="1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20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OuterClassTest</a:t>
            </a: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oct= new </a:t>
            </a:r>
            <a:r>
              <a:rPr lang="en-US" sz="2000" b="1" dirty="0" err="1">
                <a:latin typeface="Times New Roman"/>
                <a:ea typeface="Times New Roman"/>
                <a:cs typeface="Times New Roman"/>
                <a:sym typeface="Times New Roman"/>
              </a:rPr>
              <a:t>OuterClassTest</a:t>
            </a: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();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20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OuterClassTest.</a:t>
            </a:r>
            <a:r>
              <a:rPr lang="en-US" sz="2000" b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InnerClassTest</a:t>
            </a: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dirty="0" err="1">
                <a:latin typeface="Times New Roman"/>
                <a:ea typeface="Times New Roman"/>
                <a:cs typeface="Times New Roman"/>
                <a:sym typeface="Times New Roman"/>
              </a:rPr>
              <a:t>ict</a:t>
            </a: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US" sz="2000" b="1" dirty="0" err="1">
                <a:latin typeface="Times New Roman"/>
                <a:ea typeface="Times New Roman"/>
                <a:cs typeface="Times New Roman"/>
                <a:sym typeface="Times New Roman"/>
              </a:rPr>
              <a:t>oct.</a:t>
            </a:r>
            <a:r>
              <a:rPr lang="en-US" sz="20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InnerClassTest</a:t>
            </a: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();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2000" b="1" dirty="0" err="1">
                <a:latin typeface="Times New Roman"/>
                <a:ea typeface="Times New Roman"/>
                <a:cs typeface="Times New Roman"/>
                <a:sym typeface="Times New Roman"/>
              </a:rPr>
              <a:t>System.out.println</a:t>
            </a: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000" b="1" dirty="0" err="1">
                <a:latin typeface="Times New Roman"/>
                <a:ea typeface="Times New Roman"/>
                <a:cs typeface="Times New Roman"/>
                <a:sym typeface="Times New Roman"/>
              </a:rPr>
              <a:t>ict</a:t>
            </a: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}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and Selector</a:t>
            </a:r>
            <a:endParaRPr/>
          </a:p>
        </p:txBody>
      </p:sp>
      <p:sp>
        <p:nvSpPr>
          <p:cNvPr id="325" name="Google Shape;325;p23"/>
          <p:cNvSpPr txBox="1">
            <a:spLocks noGrp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68312" lvl="0" indent="-468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960"/>
              <a:buFont typeface="Noto Sans Symbols"/>
              <a:buChar char="□"/>
            </a:pPr>
            <a:r>
              <a:rPr lang="en-US" sz="2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quite similar to Java’s use of </a:t>
            </a:r>
            <a:r>
              <a:rPr lang="en-US" sz="28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Iterator</a:t>
            </a:r>
            <a:endParaRPr dirty="0"/>
          </a:p>
          <a:p>
            <a:pPr marL="468312" lvl="0" indent="-46831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660000"/>
              </a:buClr>
              <a:buSzPts val="1960"/>
              <a:buFont typeface="Noto Sans Symbols"/>
              <a:buChar char="□"/>
            </a:pPr>
            <a:r>
              <a:rPr lang="en-US" sz="2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inner class can </a:t>
            </a:r>
            <a:endParaRPr dirty="0"/>
          </a:p>
          <a:p>
            <a:pPr marL="906462" lvl="1" indent="-4365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66"/>
              </a:buClr>
              <a:buSzPts val="1800"/>
              <a:buFont typeface="Noto Sans Symbols"/>
              <a:buChar char="■"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the </a:t>
            </a:r>
            <a:r>
              <a:rPr lang="en-US" sz="24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outer</a:t>
            </a: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(e.g., get at the array), </a:t>
            </a:r>
            <a:endParaRPr dirty="0"/>
          </a:p>
          <a:p>
            <a:pPr marL="906462" lvl="1" indent="-4365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66"/>
              </a:buClr>
              <a:buSzPts val="1800"/>
              <a:buFont typeface="Noto Sans Symbols"/>
              <a:buChar char="■"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a public interface, and</a:t>
            </a:r>
            <a:endParaRPr dirty="0"/>
          </a:p>
          <a:p>
            <a:pPr marL="906462" lvl="1" indent="-43656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66"/>
              </a:buClr>
              <a:buSzPts val="1800"/>
              <a:buFont typeface="Noto Sans Symbols"/>
              <a:buChar char="■"/>
            </a:pPr>
            <a:r>
              <a:rPr lang="en-US" sz="24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remain private, and specialized.</a:t>
            </a:r>
            <a:endParaRPr dirty="0"/>
          </a:p>
          <a:p>
            <a:pPr marL="468312" lvl="0" indent="-46831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660000"/>
              </a:buClr>
              <a:buSzPts val="1960"/>
              <a:buFont typeface="Noto Sans Symbols"/>
              <a:buChar char="□"/>
            </a:pPr>
            <a:r>
              <a:rPr lang="en-US" sz="2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might write a tree-based container, using the same </a:t>
            </a:r>
            <a:r>
              <a:rPr lang="en-US" sz="28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Selector</a:t>
            </a:r>
            <a:r>
              <a:rPr lang="en-US" sz="2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interface.</a:t>
            </a:r>
            <a:endParaRPr dirty="0"/>
          </a:p>
          <a:p>
            <a:pPr marL="468312" lvl="0" indent="-46831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660000"/>
              </a:buClr>
              <a:buSzPts val="1960"/>
              <a:buFont typeface="Noto Sans Symbols"/>
              <a:buChar char="□"/>
            </a:pPr>
            <a:r>
              <a:rPr lang="en-US" sz="2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would be easy for clients to switch between the two, if necessary for performance reasons.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and Selector (cont.)</a:t>
            </a:r>
            <a:endParaRPr/>
          </a:p>
        </p:txBody>
      </p:sp>
      <p:sp>
        <p:nvSpPr>
          <p:cNvPr id="331" name="Google Shape;331;p24"/>
          <p:cNvSpPr txBox="1">
            <a:spLocks noGrp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68312" lvl="0" indent="-468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is pretty primitive, eh?</a:t>
            </a:r>
            <a:endParaRPr/>
          </a:p>
          <a:p>
            <a:pPr marL="468312" lvl="0" indent="-468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would you improve it to</a:t>
            </a:r>
            <a:endParaRPr/>
          </a:p>
          <a:p>
            <a:pPr marL="906462" lvl="1" indent="-43656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9966"/>
              </a:buClr>
              <a:buSzPts val="2100"/>
              <a:buFont typeface="Noto Sans Symbols"/>
              <a:buChar char="■"/>
            </a:pP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more type-specific?</a:t>
            </a:r>
            <a:endParaRPr/>
          </a:p>
          <a:p>
            <a:pPr marL="906462" lvl="1" indent="-43656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9966"/>
              </a:buClr>
              <a:buSzPts val="2100"/>
              <a:buFont typeface="Noto Sans Symbols"/>
              <a:buChar char="■"/>
            </a:pP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 overflow more gracefully?</a:t>
            </a:r>
            <a:endParaRPr/>
          </a:p>
          <a:p>
            <a:pPr marL="906462" lvl="1" indent="-43656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9966"/>
              </a:buClr>
              <a:buSzPts val="2100"/>
              <a:buFont typeface="Noto Sans Symbols"/>
              <a:buChar char="■"/>
            </a:pP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specific elements directly?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on Inner Classes</a:t>
            </a:r>
            <a:endParaRPr/>
          </a:p>
        </p:txBody>
      </p:sp>
      <p:sp>
        <p:nvSpPr>
          <p:cNvPr id="337" name="Google Shape;337;p25"/>
          <p:cNvSpPr txBox="1">
            <a:spLocks noGrp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68312" lvl="0" indent="-4683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960"/>
              <a:buFont typeface="Noto Sans Symbols"/>
              <a:buChar char="□"/>
            </a:pP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Look again at </a:t>
            </a:r>
            <a:r>
              <a:rPr lang="en-US" sz="2800" b="1" i="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SSelector</a:t>
            </a: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for example the line </a:t>
            </a:r>
            <a:r>
              <a:rPr lang="en-US"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objects[i];</a:t>
            </a: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the method </a:t>
            </a:r>
            <a:r>
              <a:rPr lang="en-US"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current()</a:t>
            </a: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468312" lvl="0" indent="-468312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0000"/>
              </a:buClr>
              <a:buSzPts val="1960"/>
              <a:buFont typeface="Noto Sans Symbols"/>
              <a:buChar char="□"/>
            </a:pP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does the </a:t>
            </a:r>
            <a:r>
              <a:rPr lang="en-US"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SSelector</a:t>
            </a: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 know which </a:t>
            </a:r>
            <a:r>
              <a:rPr lang="en-US"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</a:t>
            </a: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 it “belongs to”?</a:t>
            </a:r>
            <a:endParaRPr/>
          </a:p>
          <a:p>
            <a:pPr marL="468312" lvl="0" indent="-468312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0000"/>
              </a:buClr>
              <a:buSzPts val="1960"/>
              <a:buFont typeface="Noto Sans Symbols"/>
              <a:buChar char="□"/>
            </a:pP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holds a reference to the object that created it.  The compiler takes care of these details.</a:t>
            </a:r>
            <a:endParaRPr/>
          </a:p>
          <a:p>
            <a:pPr marL="468312" lvl="0" indent="-468312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0000"/>
              </a:buClr>
              <a:buSzPts val="1960"/>
              <a:buFont typeface="Noto Sans Symbols"/>
              <a:buChar char="□"/>
            </a:pP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get this reference by saying </a:t>
            </a:r>
            <a:r>
              <a:rPr lang="en-US"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outerClass.this</a:t>
            </a:r>
            <a:endParaRPr/>
          </a:p>
          <a:p>
            <a:pPr marL="468312" lvl="0" indent="-468312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0000"/>
              </a:buClr>
              <a:buSzPts val="1960"/>
              <a:buFont typeface="Noto Sans Symbols"/>
              <a:buChar char="□"/>
            </a:pP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can’t create an inner class object unless you have an outer class object to start with, unless…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Inner Classes</a:t>
            </a:r>
            <a:endParaRPr/>
          </a:p>
        </p:txBody>
      </p:sp>
      <p:sp>
        <p:nvSpPr>
          <p:cNvPr id="343" name="Google Shape;343;p26"/>
          <p:cNvSpPr txBox="1">
            <a:spLocks noGrp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68312" lvl="0" indent="-4683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lang="en-US" sz="3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don’t need an object of the outer class type to create an object of a static inner class type.</a:t>
            </a:r>
            <a:endParaRPr dirty="0"/>
          </a:p>
          <a:p>
            <a:pPr marL="468312" lvl="0" indent="-46831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lang="en-US" sz="3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can’t access an outer class object with a static inner class type (there is no </a:t>
            </a:r>
            <a:r>
              <a:rPr lang="en-US" sz="3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</a:t>
            </a:r>
            <a:r>
              <a:rPr lang="en-US" sz="3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dirty="0"/>
          </a:p>
          <a:p>
            <a:pPr marL="468312" lvl="0" indent="-46831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lang="en-US" sz="3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bottle of Rolling Rock to the first person providing a convincing example of where you’d want to do this!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Anonymous Inner Classes</a:t>
            </a:r>
            <a:endParaRPr/>
          </a:p>
        </p:txBody>
      </p:sp>
      <p:sp>
        <p:nvSpPr>
          <p:cNvPr id="349" name="Google Shape;349;p27"/>
          <p:cNvSpPr txBox="1">
            <a:spLocks noGrp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68312" lvl="0" indent="-468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lang="en-US" sz="3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we never need to invoke the name of an inner class type, we can make the inner class </a:t>
            </a:r>
            <a:r>
              <a:rPr lang="en-US" sz="3200" b="0" i="1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anonymous</a:t>
            </a:r>
            <a:r>
              <a:rPr lang="en-US" sz="3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468312" lvl="0" indent="-468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lang="en-US" sz="3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common idiom in Java, but somewhat confusing.</a:t>
            </a:r>
            <a:endParaRPr dirty="0"/>
          </a:p>
          <a:p>
            <a:pPr marL="468312" lvl="0" indent="-468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lang="en-US" sz="3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much used, for example, in GUI programming with Swing </a:t>
            </a:r>
            <a:r>
              <a:rPr lang="en-US" sz="3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listener</a:t>
            </a:r>
            <a:r>
              <a:rPr lang="en-US" sz="32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classes.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bf7fd10669_0_43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Anonymous </a:t>
            </a:r>
            <a:r>
              <a:rPr lang="en-US" sz="4400" b="1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Selector</a:t>
            </a:r>
            <a:r>
              <a:rPr lang="en-US" sz="4400" b="0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Subclass</a:t>
            </a:r>
            <a:endParaRPr/>
          </a:p>
        </p:txBody>
      </p:sp>
      <p:sp>
        <p:nvSpPr>
          <p:cNvPr id="355" name="Google Shape;355;g2bf7fd10669_0_43"/>
          <p:cNvSpPr txBox="1"/>
          <p:nvPr/>
        </p:nvSpPr>
        <p:spPr>
          <a:xfrm>
            <a:off x="587375" y="1660525"/>
            <a:ext cx="3744900" cy="53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Sequence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</a:t>
            </a:r>
            <a:r>
              <a:rPr lang="en-US" sz="20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Selector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getSelector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US" sz="20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new Selector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	int </a:t>
            </a:r>
            <a:r>
              <a:rPr lang="en-US" sz="20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	public </a:t>
            </a:r>
            <a:r>
              <a:rPr lang="en-US" sz="20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end()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	return </a:t>
            </a:r>
            <a:r>
              <a:rPr lang="en-US" sz="20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== </a:t>
            </a:r>
            <a:r>
              <a:rPr lang="en-US" sz="20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objects.length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	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	public Object current()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	return objects[</a:t>
            </a:r>
            <a:r>
              <a:rPr lang="en-US" sz="20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	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	public void next()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	if (</a:t>
            </a:r>
            <a:r>
              <a:rPr lang="en-US" sz="20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-US" sz="20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objects.length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000" b="0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	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dirty="0"/>
          </a:p>
        </p:txBody>
      </p:sp>
      <p:sp>
        <p:nvSpPr>
          <p:cNvPr id="356" name="Google Shape;356;g2bf7fd10669_0_43"/>
          <p:cNvSpPr txBox="1"/>
          <p:nvPr/>
        </p:nvSpPr>
        <p:spPr>
          <a:xfrm>
            <a:off x="5238750" y="2022475"/>
            <a:ext cx="37593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replaces the explicit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 of 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SSelector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whose name we never used.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Selector is an interface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but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idea works with concrete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 too.</a:t>
            </a: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SSelector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innerClass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Skip the name to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Anonymous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innerClass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57" name="Google Shape;357;g2bf7fd10669_0_43"/>
          <p:cNvCxnSpPr/>
          <p:nvPr/>
        </p:nvCxnSpPr>
        <p:spPr>
          <a:xfrm>
            <a:off x="4572000" y="2438400"/>
            <a:ext cx="1500" cy="3200400"/>
          </a:xfrm>
          <a:prstGeom prst="straightConnector1">
            <a:avLst/>
          </a:prstGeom>
          <a:noFill/>
          <a:ln w="12600" cap="sq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58" name="Google Shape;358;g2bf7fd10669_0_43"/>
          <p:cNvCxnSpPr/>
          <p:nvPr/>
        </p:nvCxnSpPr>
        <p:spPr>
          <a:xfrm flipH="1">
            <a:off x="4189287" y="2438400"/>
            <a:ext cx="384300" cy="1500"/>
          </a:xfrm>
          <a:prstGeom prst="straightConnector1">
            <a:avLst/>
          </a:prstGeom>
          <a:noFill/>
          <a:ln w="12600" cap="sq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59" name="Google Shape;359;g2bf7fd10669_0_43"/>
          <p:cNvCxnSpPr/>
          <p:nvPr/>
        </p:nvCxnSpPr>
        <p:spPr>
          <a:xfrm flipH="1">
            <a:off x="4189287" y="5638800"/>
            <a:ext cx="384300" cy="1500"/>
          </a:xfrm>
          <a:prstGeom prst="straightConnector1">
            <a:avLst/>
          </a:prstGeom>
          <a:noFill/>
          <a:ln w="12600" cap="sq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4980BD20-E35B-556C-F3C9-FAAFBDD70476}"/>
              </a:ext>
            </a:extLst>
          </p:cNvPr>
          <p:cNvCxnSpPr/>
          <p:nvPr/>
        </p:nvCxnSpPr>
        <p:spPr>
          <a:xfrm rot="10800000" flipV="1">
            <a:off x="3505200" y="2339787"/>
            <a:ext cx="1733550" cy="466165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Interfaces</a:t>
            </a:r>
            <a:endParaRPr/>
          </a:p>
        </p:txBody>
      </p:sp>
      <p:sp>
        <p:nvSpPr>
          <p:cNvPr id="192" name="Google Shape;192;p3"/>
          <p:cNvSpPr txBox="1">
            <a:spLocks noGrp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68312" lvl="0" indent="-4683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960"/>
              <a:buFont typeface="Noto Sans Symbols"/>
              <a:buChar char="□"/>
            </a:pPr>
            <a:r>
              <a:rPr lang="en-US" sz="2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interface is a “</a:t>
            </a:r>
            <a:r>
              <a:rPr lang="en-US" sz="28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pure</a:t>
            </a:r>
            <a:r>
              <a:rPr lang="en-US" sz="2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abstract class.</a:t>
            </a:r>
            <a:endParaRPr dirty="0"/>
          </a:p>
          <a:p>
            <a:pPr marL="468312" lvl="0" indent="-468312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0000"/>
              </a:buClr>
              <a:buSzPts val="1960"/>
              <a:buFont typeface="Noto Sans Symbols"/>
              <a:buChar char="□"/>
            </a:pPr>
            <a:r>
              <a:rPr lang="en-US" sz="2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intent of an interface is to specify a set of methods that a </a:t>
            </a:r>
            <a:r>
              <a:rPr lang="en-US" sz="28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concrete class </a:t>
            </a:r>
            <a:r>
              <a:rPr lang="en-US" sz="2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honor.</a:t>
            </a:r>
            <a:endParaRPr dirty="0"/>
          </a:p>
          <a:p>
            <a:pPr marL="468312" lvl="0" indent="-468312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0000"/>
              </a:buClr>
              <a:buSzPts val="1960"/>
              <a:buFont typeface="Noto Sans Symbols"/>
              <a:buChar char="□"/>
            </a:pPr>
            <a:r>
              <a:rPr lang="en-US" sz="2800" b="0" i="0" u="none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lang="en-US" sz="28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inherits </a:t>
            </a:r>
            <a:r>
              <a:rPr lang="en-US" sz="2800" b="0" i="0" u="none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</a:t>
            </a:r>
            <a:r>
              <a:rPr lang="en-US" sz="28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to </a:t>
            </a:r>
            <a:r>
              <a:rPr lang="en-US" sz="28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</a:t>
            </a:r>
            <a:r>
              <a:rPr lang="en-US" sz="2800" b="0" i="0" u="none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</a:t>
            </a:r>
            <a:r>
              <a:rPr lang="en-US" sz="2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  <a:p>
            <a:pPr marL="468312" lvl="0" indent="-468312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0000"/>
              </a:buClr>
              <a:buSzPts val="1960"/>
              <a:buFont typeface="Noto Sans Symbols"/>
              <a:buChar char="□"/>
            </a:pPr>
            <a:r>
              <a:rPr lang="en-US" sz="2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</a:t>
            </a:r>
            <a:r>
              <a:rPr lang="en-US" sz="28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lang="en-US" sz="2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</a:t>
            </a:r>
            <a:r>
              <a:rPr lang="en-US" sz="28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</a:t>
            </a:r>
            <a:r>
              <a:rPr lang="en-US" sz="2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several</a:t>
            </a:r>
            <a:r>
              <a:rPr lang="en-US" sz="2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interfaces.</a:t>
            </a:r>
            <a:endParaRPr dirty="0"/>
          </a:p>
          <a:p>
            <a:pPr marL="468312" lvl="0" indent="-468312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0000"/>
              </a:buClr>
              <a:buSzPts val="1960"/>
              <a:buFont typeface="Noto Sans Symbols"/>
              <a:buChar char="□"/>
            </a:pPr>
            <a:r>
              <a:rPr lang="en-US" sz="2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Interfaces have </a:t>
            </a:r>
            <a:r>
              <a:rPr lang="en-US" sz="28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data members </a:t>
            </a:r>
            <a:r>
              <a:rPr lang="en-US" sz="2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(except </a:t>
            </a:r>
            <a:r>
              <a:rPr lang="en-US" sz="28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r>
              <a:rPr lang="en-US" sz="2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</a:t>
            </a:r>
            <a:r>
              <a:rPr lang="en-US" sz="2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or </a:t>
            </a:r>
            <a:r>
              <a:rPr lang="en-US" sz="2800" b="0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method bodies</a:t>
            </a:r>
            <a:r>
              <a:rPr lang="en-US" sz="28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9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Facts on Inner Classes</a:t>
            </a:r>
            <a:endParaRPr/>
          </a:p>
        </p:txBody>
      </p:sp>
      <p:sp>
        <p:nvSpPr>
          <p:cNvPr id="366" name="Google Shape;366;p29"/>
          <p:cNvSpPr txBox="1">
            <a:spLocks noGrp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68312" lvl="0" indent="-468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.class</a:t>
            </a: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files are created, using the convention </a:t>
            </a: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OuterClassName$InnerClassName.class</a:t>
            </a:r>
            <a:endParaRPr/>
          </a:p>
          <a:p>
            <a:pPr marL="468312" lvl="0" indent="-468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Anonymous inner classes are in files like </a:t>
            </a: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OuterClassName$1</a:t>
            </a:r>
            <a:endParaRPr/>
          </a:p>
          <a:p>
            <a:pPr marL="468312" lvl="0" indent="-468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nest inner classes indefinitely, but things quickly become confusing.</a:t>
            </a:r>
            <a:endParaRPr/>
          </a:p>
          <a:p>
            <a:pPr marL="468312" lvl="0" indent="-468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have multiple inner classes implementing </a:t>
            </a:r>
            <a:r>
              <a:rPr lang="en-US" sz="32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</a:t>
            </a: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interfaces.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0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Callback Mechanism</a:t>
            </a:r>
            <a:endParaRPr/>
          </a:p>
        </p:txBody>
      </p:sp>
      <p:sp>
        <p:nvSpPr>
          <p:cNvPr id="372" name="Google Shape;372;p30"/>
          <p:cNvSpPr txBox="1"/>
          <p:nvPr/>
        </p:nvSpPr>
        <p:spPr>
          <a:xfrm>
            <a:off x="757237" y="2063750"/>
            <a:ext cx="7170600" cy="41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</a:t>
            </a:r>
            <a:r>
              <a:rPr lang="en-US" sz="2400" b="1" i="0" u="none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Incrementable</a:t>
            </a: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void </a:t>
            </a:r>
            <a:r>
              <a:rPr lang="en-US" sz="24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increment</a:t>
            </a: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endParaRPr sz="2400" b="1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Callee </a:t>
            </a:r>
            <a:r>
              <a:rPr lang="en-US" sz="24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implements</a:t>
            </a: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Incrementable</a:t>
            </a: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int </a:t>
            </a:r>
            <a:r>
              <a:rPr lang="en-US" sz="24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void </a:t>
            </a:r>
            <a:r>
              <a:rPr lang="en-US" sz="24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increment</a:t>
            </a: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US" sz="24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US" sz="24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System.out.println</a:t>
            </a: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("Callee increments </a:t>
            </a:r>
            <a:r>
              <a:rPr lang="en-US" sz="24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" + </a:t>
            </a:r>
            <a:r>
              <a:rPr lang="en-US" sz="24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Callback (cont.)</a:t>
            </a:r>
            <a:endParaRPr/>
          </a:p>
        </p:txBody>
      </p:sp>
      <p:sp>
        <p:nvSpPr>
          <p:cNvPr id="378" name="Google Shape;378;p31"/>
          <p:cNvSpPr txBox="1"/>
          <p:nvPr/>
        </p:nvSpPr>
        <p:spPr>
          <a:xfrm>
            <a:off x="539275" y="1828800"/>
            <a:ext cx="6363300" cy="50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Caller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</a:t>
            </a:r>
            <a:r>
              <a:rPr lang="en-US" sz="2000" b="1" i="0" u="none" dirty="0">
                <a:solidFill>
                  <a:schemeClr val="accent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Incrementable</a:t>
            </a:r>
            <a:r>
              <a:rPr lang="en-US" sz="20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callbackReference</a:t>
            </a: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0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Caller(Incrementable </a:t>
            </a:r>
            <a:r>
              <a:rPr lang="en-US" sz="2000" b="1" i="0" u="none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cbr</a:t>
            </a:r>
            <a:r>
              <a:rPr lang="en-US" sz="20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US" sz="20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callbackReference</a:t>
            </a: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US" sz="20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cbr</a:t>
            </a: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void go()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US" sz="20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callbackReference.increment</a:t>
            </a: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</a:t>
            </a:r>
            <a:r>
              <a:rPr lang="en-US" sz="20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TestCallback</a:t>
            </a: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static void main(String[] </a:t>
            </a:r>
            <a:r>
              <a:rPr lang="en-US" sz="20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args</a:t>
            </a: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Callee </a:t>
            </a:r>
            <a:r>
              <a:rPr lang="en-US" sz="20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callee</a:t>
            </a: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new Callee();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Caller </a:t>
            </a:r>
            <a:r>
              <a:rPr lang="en-US" sz="20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caller</a:t>
            </a: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new Caller(callee);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US" sz="20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caller.go</a:t>
            </a: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A81D56-72B4-EE43-A24A-404AA96245C8}"/>
              </a:ext>
            </a:extLst>
          </p:cNvPr>
          <p:cNvSpPr txBox="1"/>
          <p:nvPr/>
        </p:nvSpPr>
        <p:spPr>
          <a:xfrm>
            <a:off x="6623525" y="2701931"/>
            <a:ext cx="19812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Callback :</a:t>
            </a:r>
          </a:p>
          <a:p>
            <a:r>
              <a:rPr lang="en-US" b="1" dirty="0" err="1"/>
              <a:t>Incrementatble</a:t>
            </a:r>
            <a:r>
              <a:rPr lang="en-US" b="1" dirty="0"/>
              <a:t> is implemented in Callee.</a:t>
            </a:r>
          </a:p>
          <a:p>
            <a:r>
              <a:rPr lang="en-US" b="1" dirty="0"/>
              <a:t>Caller call “Incrementable” back</a:t>
            </a:r>
          </a:p>
          <a:p>
            <a:r>
              <a:rPr lang="en-US" b="1" dirty="0"/>
              <a:t>Caller call Callee</a:t>
            </a:r>
          </a:p>
          <a:p>
            <a:r>
              <a:rPr lang="en-US" dirty="0"/>
              <a:t> 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E1419D98-3001-AA23-BEDF-89F9EFA233F9}"/>
              </a:ext>
            </a:extLst>
          </p:cNvPr>
          <p:cNvCxnSpPr>
            <a:cxnSpLocks/>
          </p:cNvCxnSpPr>
          <p:nvPr/>
        </p:nvCxnSpPr>
        <p:spPr>
          <a:xfrm rot="10800000">
            <a:off x="3720926" y="2619473"/>
            <a:ext cx="2984675" cy="27968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0750D16-B689-433B-823A-6572044E2971}"/>
              </a:ext>
            </a:extLst>
          </p:cNvPr>
          <p:cNvCxnSpPr>
            <a:stCxn id="2" idx="2"/>
          </p:cNvCxnSpPr>
          <p:nvPr/>
        </p:nvCxnSpPr>
        <p:spPr>
          <a:xfrm rot="5400000">
            <a:off x="5738306" y="3924345"/>
            <a:ext cx="1005352" cy="274628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Event-Driven Systems</a:t>
            </a:r>
            <a:endParaRPr/>
          </a:p>
        </p:txBody>
      </p:sp>
      <p:sp>
        <p:nvSpPr>
          <p:cNvPr id="384" name="Google Shape;384;p32"/>
          <p:cNvSpPr txBox="1">
            <a:spLocks noGrp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68312" lvl="0" indent="-468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Normally we write code with a specific sequence of message passing in mind.</a:t>
            </a:r>
            <a:endParaRPr/>
          </a:p>
          <a:p>
            <a:pPr marL="468312" lvl="0" indent="-46831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Sometimes, though, the “outside world” has to determine the sequence of events:</a:t>
            </a:r>
            <a:endParaRPr/>
          </a:p>
          <a:p>
            <a:pPr marL="906462" lvl="1" indent="-43656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9966"/>
              </a:buClr>
              <a:buSzPts val="2100"/>
              <a:buFont typeface="Noto Sans Symbols"/>
              <a:buChar char="■"/>
            </a:pP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responding to server hits</a:t>
            </a:r>
            <a:endParaRPr/>
          </a:p>
          <a:p>
            <a:pPr marL="906462" lvl="1" indent="-43656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9966"/>
              </a:buClr>
              <a:buSzPts val="2100"/>
              <a:buFont typeface="Noto Sans Symbols"/>
              <a:buChar char="■"/>
            </a:pP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responding to external sensors</a:t>
            </a:r>
            <a:endParaRPr/>
          </a:p>
          <a:p>
            <a:pPr marL="906462" lvl="1" indent="-436562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9966"/>
              </a:buClr>
              <a:buSzPts val="2100"/>
              <a:buFont typeface="Noto Sans Symbols"/>
              <a:buChar char="■"/>
            </a:pP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responding to UI activities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3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Event-Driven Systems (cont.)</a:t>
            </a:r>
            <a:endParaRPr/>
          </a:p>
        </p:txBody>
      </p:sp>
      <p:sp>
        <p:nvSpPr>
          <p:cNvPr id="390" name="Google Shape;390;p33"/>
          <p:cNvSpPr txBox="1">
            <a:spLocks noGrp="1"/>
          </p:cNvSpPr>
          <p:nvPr>
            <p:ph type="body" idx="1"/>
          </p:nvPr>
        </p:nvSpPr>
        <p:spPr>
          <a:xfrm>
            <a:off x="274725" y="1793875"/>
            <a:ext cx="8564400" cy="4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68312" lvl="0" indent="-4683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Eckel’s simulation of an event-driven system illustrates this.</a:t>
            </a:r>
            <a:endParaRPr/>
          </a:p>
          <a:p>
            <a:pPr marL="468312" lvl="0" indent="-46831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an </a:t>
            </a:r>
            <a:r>
              <a:rPr lang="en-US" sz="32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</a:t>
            </a:r>
            <a:r>
              <a:rPr lang="en-US" sz="32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</a:t>
            </a: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</a:t>
            </a:r>
            <a:r>
              <a:rPr lang="en-US"/>
              <a:t> //Eckel’s built</a:t>
            </a:r>
            <a:endParaRPr/>
          </a:p>
          <a:p>
            <a:pPr marL="906462" lvl="1" indent="-436562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999966"/>
              </a:buClr>
              <a:buSzPts val="2100"/>
              <a:buFont typeface="Noto Sans Symbols"/>
              <a:buChar char="■"/>
            </a:pP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time to “fire”</a:t>
            </a:r>
            <a:endParaRPr/>
          </a:p>
          <a:p>
            <a:pPr marL="906462" lvl="1" indent="-436562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999966"/>
              </a:buClr>
              <a:buSzPts val="2100"/>
              <a:buFont typeface="Noto Sans Symbols"/>
              <a:buChar char="■"/>
            </a:pP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constructor</a:t>
            </a:r>
            <a:endParaRPr/>
          </a:p>
          <a:p>
            <a:pPr marL="906462" lvl="1" indent="-436562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999966"/>
              </a:buClr>
              <a:buSzPts val="2100"/>
              <a:buFont typeface="Noto Sans Symbols"/>
              <a:buChar char="■"/>
            </a:pP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ready()</a:t>
            </a: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 to see if the Event should “fire”</a:t>
            </a:r>
            <a:endParaRPr/>
          </a:p>
          <a:p>
            <a:pPr marL="906462" lvl="1" indent="-436562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999966"/>
              </a:buClr>
              <a:buSzPts val="2100"/>
              <a:buFont typeface="Noto Sans Symbols"/>
              <a:buChar char="■"/>
            </a:pP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</a:t>
            </a:r>
            <a:r>
              <a:rPr lang="en-US"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action()</a:t>
            </a: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 performing the event’s responsibility</a:t>
            </a:r>
            <a:endParaRPr/>
          </a:p>
          <a:p>
            <a:pPr marL="906462" lvl="1" indent="-436562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999966"/>
              </a:buClr>
              <a:buSzPts val="2100"/>
              <a:buFont typeface="Noto Sans Symbols"/>
              <a:buChar char="■"/>
            </a:pP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description()</a:t>
            </a: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4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4400" b="1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</a:t>
            </a:r>
            <a:r>
              <a:rPr lang="en-US" sz="4400" b="0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</a:t>
            </a:r>
            <a:endParaRPr/>
          </a:p>
        </p:txBody>
      </p:sp>
      <p:sp>
        <p:nvSpPr>
          <p:cNvPr id="396" name="Google Shape;396;p34"/>
          <p:cNvSpPr txBox="1"/>
          <p:nvPr/>
        </p:nvSpPr>
        <p:spPr>
          <a:xfrm>
            <a:off x="519112" y="1717675"/>
            <a:ext cx="8175600" cy="41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abstract class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 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long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eventTime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	// the time for this event to “fire”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(long evtTime)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eventTime = evtTime;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boolean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ready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{	// is it time to “fire” yet?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System.currentTimeMillis() &gt;= eventTime;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abstract public void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();	// what to do when I “fire”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abstract public String description();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4400" b="1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EventSet</a:t>
            </a:r>
            <a:r>
              <a:rPr lang="en-US" sz="4400" b="0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</a:t>
            </a:r>
            <a:endParaRPr/>
          </a:p>
        </p:txBody>
      </p:sp>
      <p:sp>
        <p:nvSpPr>
          <p:cNvPr id="402" name="Google Shape;402;p35"/>
          <p:cNvSpPr txBox="1">
            <a:spLocks noGrp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68312" lvl="0" indent="-4683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960"/>
              <a:buFont typeface="Noto Sans Symbols"/>
              <a:buChar char="□"/>
            </a:pP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holds an array of objects (pending </a:t>
            </a:r>
            <a:r>
              <a:rPr lang="en-US"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Events)</a:t>
            </a: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named </a:t>
            </a:r>
            <a:r>
              <a:rPr lang="en-US"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events[]</a:t>
            </a: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342900" lvl="0" indent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800"/>
              <a:t>  Event  </a:t>
            </a:r>
            <a:r>
              <a:rPr lang="en-US" sz="2800" b="1">
                <a:solidFill>
                  <a:srgbClr val="FF0000"/>
                </a:solidFill>
              </a:rPr>
              <a:t>events[]</a:t>
            </a:r>
            <a:r>
              <a:rPr lang="en-US" sz="2800"/>
              <a:t> = new Event[100]</a:t>
            </a:r>
            <a:endParaRPr/>
          </a:p>
          <a:p>
            <a:pPr marL="468312" lvl="0" indent="-468312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0000"/>
              </a:buClr>
              <a:buSzPts val="1960"/>
              <a:buFont typeface="Noto Sans Symbols"/>
              <a:buChar char="□"/>
            </a:pPr>
            <a:r>
              <a:rPr lang="en-US"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events[]</a:t>
            </a: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elements refer to either an actual pending </a:t>
            </a:r>
            <a:r>
              <a:rPr lang="en-US"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</a:t>
            </a: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or to </a:t>
            </a:r>
            <a:r>
              <a:rPr lang="en-US"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468312" lvl="0" indent="-468312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0000"/>
              </a:buClr>
              <a:buSzPts val="1960"/>
              <a:buFont typeface="Noto Sans Symbols"/>
              <a:buChar char="□"/>
            </a:pP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getNext()</a:t>
            </a: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 looks for a non-null </a:t>
            </a:r>
            <a:r>
              <a:rPr lang="en-US"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</a:t>
            </a: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lang="en-US"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events[]</a:t>
            </a: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returns it if there is one. It returns null if there are no more events to process.  </a:t>
            </a:r>
            <a:endParaRPr/>
          </a:p>
          <a:p>
            <a:pPr marL="468312" lvl="0" indent="-468312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0000"/>
              </a:buClr>
              <a:buSzPts val="1960"/>
              <a:buFont typeface="Noto Sans Symbols"/>
              <a:buChar char="□"/>
            </a:pP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quite realistic in a GUI-based program.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6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Class </a:t>
            </a:r>
            <a:r>
              <a:rPr lang="en-US" sz="4400" b="1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EventSet</a:t>
            </a:r>
            <a:endParaRPr/>
          </a:p>
        </p:txBody>
      </p:sp>
      <p:sp>
        <p:nvSpPr>
          <p:cNvPr id="408" name="Google Shape;408;p36"/>
          <p:cNvSpPr txBox="1"/>
          <p:nvPr/>
        </p:nvSpPr>
        <p:spPr>
          <a:xfrm>
            <a:off x="514350" y="1793875"/>
            <a:ext cx="7704000" cy="45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EventSet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Event[] events = new Event[100];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int index = 0;	</a:t>
            </a:r>
            <a:r>
              <a:rPr lang="en-US" sz="2400" b="1" i="0" u="none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index for inserting</a:t>
            </a:r>
            <a:endParaRPr>
              <a:solidFill>
                <a:srgbClr val="1155CC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int next = 0;	</a:t>
            </a:r>
            <a:r>
              <a:rPr lang="en-US" sz="2400" b="1" i="0" u="none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next place to look</a:t>
            </a:r>
            <a:endParaRPr>
              <a:solidFill>
                <a:srgbClr val="1155CC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void add(Event e)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if (index &gt;= events.length)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	return;  		     </a:t>
            </a:r>
            <a:r>
              <a:rPr lang="en-US" sz="2400" b="1" i="0" u="none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// Event e isn’t added! Bad!</a:t>
            </a:r>
            <a:endParaRPr>
              <a:solidFill>
                <a:srgbClr val="1155CC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events[index++] = 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void removeCurrent()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events[next] = null;	</a:t>
            </a:r>
            <a:r>
              <a:rPr lang="en-US" sz="2400" b="1" i="0" u="none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mark for garbage collection</a:t>
            </a:r>
            <a:endParaRPr>
              <a:solidFill>
                <a:srgbClr val="1155CC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1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EventSet</a:t>
            </a:r>
            <a:r>
              <a:rPr lang="en-US" sz="4400" b="0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Structure</a:t>
            </a:r>
            <a:endParaRPr/>
          </a:p>
        </p:txBody>
      </p:sp>
      <p:cxnSp>
        <p:nvCxnSpPr>
          <p:cNvPr id="414" name="Google Shape;414;p37"/>
          <p:cNvCxnSpPr/>
          <p:nvPr/>
        </p:nvCxnSpPr>
        <p:spPr>
          <a:xfrm>
            <a:off x="838200" y="3733800"/>
            <a:ext cx="7696200" cy="1587"/>
          </a:xfrm>
          <a:prstGeom prst="straightConnector1">
            <a:avLst/>
          </a:prstGeom>
          <a:noFill/>
          <a:ln w="12600" cap="sq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15" name="Google Shape;415;p37"/>
          <p:cNvCxnSpPr/>
          <p:nvPr/>
        </p:nvCxnSpPr>
        <p:spPr>
          <a:xfrm>
            <a:off x="838200" y="4191000"/>
            <a:ext cx="7696200" cy="1587"/>
          </a:xfrm>
          <a:prstGeom prst="straightConnector1">
            <a:avLst/>
          </a:prstGeom>
          <a:noFill/>
          <a:ln w="12600" cap="sq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16" name="Google Shape;416;p37"/>
          <p:cNvCxnSpPr/>
          <p:nvPr/>
        </p:nvCxnSpPr>
        <p:spPr>
          <a:xfrm>
            <a:off x="838200" y="3733800"/>
            <a:ext cx="1587" cy="457200"/>
          </a:xfrm>
          <a:prstGeom prst="straightConnector1">
            <a:avLst/>
          </a:prstGeom>
          <a:noFill/>
          <a:ln w="12600" cap="sq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17" name="Google Shape;417;p37"/>
          <p:cNvCxnSpPr/>
          <p:nvPr/>
        </p:nvCxnSpPr>
        <p:spPr>
          <a:xfrm>
            <a:off x="2362200" y="3733800"/>
            <a:ext cx="1587" cy="457200"/>
          </a:xfrm>
          <a:prstGeom prst="straightConnector1">
            <a:avLst/>
          </a:prstGeom>
          <a:noFill/>
          <a:ln w="12600" cap="sq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18" name="Google Shape;418;p37"/>
          <p:cNvCxnSpPr/>
          <p:nvPr/>
        </p:nvCxnSpPr>
        <p:spPr>
          <a:xfrm>
            <a:off x="8534400" y="3733800"/>
            <a:ext cx="1587" cy="457200"/>
          </a:xfrm>
          <a:prstGeom prst="straightConnector1">
            <a:avLst/>
          </a:prstGeom>
          <a:noFill/>
          <a:ln w="12600" cap="sq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19" name="Google Shape;419;p37"/>
          <p:cNvCxnSpPr/>
          <p:nvPr/>
        </p:nvCxnSpPr>
        <p:spPr>
          <a:xfrm>
            <a:off x="7010400" y="3733800"/>
            <a:ext cx="1587" cy="457200"/>
          </a:xfrm>
          <a:prstGeom prst="straightConnector1">
            <a:avLst/>
          </a:prstGeom>
          <a:noFill/>
          <a:ln w="12600" cap="sq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20" name="Google Shape;420;p37"/>
          <p:cNvSpPr/>
          <p:nvPr/>
        </p:nvSpPr>
        <p:spPr>
          <a:xfrm>
            <a:off x="7010400" y="2590800"/>
            <a:ext cx="1371600" cy="609600"/>
          </a:xfrm>
          <a:prstGeom prst="wedgeRectCallout">
            <a:avLst>
              <a:gd name="adj1" fmla="val 7500"/>
              <a:gd name="adj2" fmla="val 38925"/>
            </a:avLst>
          </a:prstGeom>
          <a:solidFill>
            <a:srgbClr val="CCCC00"/>
          </a:solidFill>
          <a:ln w="126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event[99]</a:t>
            </a:r>
            <a:endParaRPr/>
          </a:p>
        </p:txBody>
      </p:sp>
      <p:sp>
        <p:nvSpPr>
          <p:cNvPr id="421" name="Google Shape;421;p37"/>
          <p:cNvSpPr/>
          <p:nvPr/>
        </p:nvSpPr>
        <p:spPr>
          <a:xfrm>
            <a:off x="685800" y="2590800"/>
            <a:ext cx="1371600" cy="609600"/>
          </a:xfrm>
          <a:prstGeom prst="wedgeRectCallout">
            <a:avLst>
              <a:gd name="adj1" fmla="val 7500"/>
              <a:gd name="adj2" fmla="val 38925"/>
            </a:avLst>
          </a:prstGeom>
          <a:solidFill>
            <a:srgbClr val="CCCC00"/>
          </a:solidFill>
          <a:ln w="126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event[0]</a:t>
            </a:r>
            <a:endParaRPr/>
          </a:p>
        </p:txBody>
      </p:sp>
      <p:cxnSp>
        <p:nvCxnSpPr>
          <p:cNvPr id="422" name="Google Shape;422;p37"/>
          <p:cNvCxnSpPr/>
          <p:nvPr/>
        </p:nvCxnSpPr>
        <p:spPr>
          <a:xfrm>
            <a:off x="3886200" y="3733800"/>
            <a:ext cx="1587" cy="457200"/>
          </a:xfrm>
          <a:prstGeom prst="straightConnector1">
            <a:avLst/>
          </a:prstGeom>
          <a:noFill/>
          <a:ln w="12600" cap="sq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23" name="Google Shape;423;p37"/>
          <p:cNvCxnSpPr/>
          <p:nvPr/>
        </p:nvCxnSpPr>
        <p:spPr>
          <a:xfrm>
            <a:off x="5410200" y="3733800"/>
            <a:ext cx="1587" cy="457200"/>
          </a:xfrm>
          <a:prstGeom prst="straightConnector1">
            <a:avLst/>
          </a:prstGeom>
          <a:noFill/>
          <a:ln w="12600" cap="sq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24" name="Google Shape;424;p37"/>
          <p:cNvSpPr txBox="1"/>
          <p:nvPr/>
        </p:nvSpPr>
        <p:spPr>
          <a:xfrm>
            <a:off x="5700712" y="3698875"/>
            <a:ext cx="48577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</p:txBody>
      </p:sp>
      <p:sp>
        <p:nvSpPr>
          <p:cNvPr id="425" name="Google Shape;425;p37"/>
          <p:cNvSpPr/>
          <p:nvPr/>
        </p:nvSpPr>
        <p:spPr>
          <a:xfrm rot="10800000">
            <a:off x="228600" y="4341812"/>
            <a:ext cx="1752600" cy="609600"/>
          </a:xfrm>
          <a:prstGeom prst="wedgeEllipseCallout">
            <a:avLst>
              <a:gd name="adj1" fmla="val 10989"/>
              <a:gd name="adj2" fmla="val 25875"/>
            </a:avLst>
          </a:prstGeom>
          <a:solidFill>
            <a:srgbClr val="CCCC00"/>
          </a:solidFill>
          <a:ln w="126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EventTime =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47470</a:t>
            </a:r>
            <a:endParaRPr/>
          </a:p>
        </p:txBody>
      </p:sp>
      <p:sp>
        <p:nvSpPr>
          <p:cNvPr id="426" name="Google Shape;426;p37"/>
          <p:cNvSpPr/>
          <p:nvPr/>
        </p:nvSpPr>
        <p:spPr>
          <a:xfrm rot="10800000">
            <a:off x="2058987" y="4343400"/>
            <a:ext cx="1752600" cy="609600"/>
          </a:xfrm>
          <a:prstGeom prst="wedgeEllipseCallout">
            <a:avLst>
              <a:gd name="adj1" fmla="val 10989"/>
              <a:gd name="adj2" fmla="val 25875"/>
            </a:avLst>
          </a:prstGeom>
          <a:solidFill>
            <a:srgbClr val="CCCC00"/>
          </a:solidFill>
          <a:ln w="126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endParaRPr/>
          </a:p>
        </p:txBody>
      </p:sp>
      <p:sp>
        <p:nvSpPr>
          <p:cNvPr id="427" name="Google Shape;427;p37"/>
          <p:cNvSpPr/>
          <p:nvPr/>
        </p:nvSpPr>
        <p:spPr>
          <a:xfrm rot="10800000">
            <a:off x="3887787" y="4343400"/>
            <a:ext cx="1752600" cy="609600"/>
          </a:xfrm>
          <a:prstGeom prst="wedgeEllipseCallout">
            <a:avLst>
              <a:gd name="adj1" fmla="val 10989"/>
              <a:gd name="adj2" fmla="val 25875"/>
            </a:avLst>
          </a:prstGeom>
          <a:solidFill>
            <a:srgbClr val="CCCC00"/>
          </a:solidFill>
          <a:ln w="126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EventTime =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28800</a:t>
            </a:r>
            <a:endParaRPr/>
          </a:p>
        </p:txBody>
      </p:sp>
      <p:sp>
        <p:nvSpPr>
          <p:cNvPr id="428" name="Google Shape;428;p37"/>
          <p:cNvSpPr/>
          <p:nvPr/>
        </p:nvSpPr>
        <p:spPr>
          <a:xfrm rot="10800000">
            <a:off x="6630987" y="4343400"/>
            <a:ext cx="1752600" cy="609600"/>
          </a:xfrm>
          <a:prstGeom prst="wedgeEllipseCallout">
            <a:avLst>
              <a:gd name="adj1" fmla="val 10989"/>
              <a:gd name="adj2" fmla="val 25875"/>
            </a:avLst>
          </a:prstGeom>
          <a:solidFill>
            <a:srgbClr val="CCCC00"/>
          </a:solidFill>
          <a:ln w="126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US"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endParaRPr/>
          </a:p>
        </p:txBody>
      </p:sp>
      <p:cxnSp>
        <p:nvCxnSpPr>
          <p:cNvPr id="429" name="Google Shape;429;p37"/>
          <p:cNvCxnSpPr/>
          <p:nvPr/>
        </p:nvCxnSpPr>
        <p:spPr>
          <a:xfrm>
            <a:off x="5486400" y="3124200"/>
            <a:ext cx="1587" cy="457200"/>
          </a:xfrm>
          <a:prstGeom prst="straightConnector1">
            <a:avLst/>
          </a:prstGeom>
          <a:noFill/>
          <a:ln w="28425" cap="sq" cmpd="sng">
            <a:solidFill>
              <a:srgbClr val="000000"/>
            </a:solidFill>
            <a:prstDash val="solid"/>
            <a:miter lim="800000"/>
            <a:headEnd type="none" w="med" len="med"/>
            <a:tailEnd type="triangle" w="sm" len="sm"/>
          </a:ln>
        </p:spPr>
      </p:cxnSp>
      <p:sp>
        <p:nvSpPr>
          <p:cNvPr id="430" name="Google Shape;430;p37"/>
          <p:cNvSpPr txBox="1"/>
          <p:nvPr/>
        </p:nvSpPr>
        <p:spPr>
          <a:xfrm>
            <a:off x="5241925" y="2555875"/>
            <a:ext cx="858837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8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1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EventSet</a:t>
            </a:r>
            <a:r>
              <a:rPr lang="en-US" sz="4400" b="0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’s </a:t>
            </a:r>
            <a:r>
              <a:rPr lang="en-US" sz="4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getNext()</a:t>
            </a:r>
            <a:r>
              <a:rPr lang="en-US" sz="4400" b="0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</a:t>
            </a:r>
            <a:endParaRPr/>
          </a:p>
        </p:txBody>
      </p:sp>
      <p:sp>
        <p:nvSpPr>
          <p:cNvPr id="436" name="Google Shape;436;p38"/>
          <p:cNvSpPr txBox="1"/>
          <p:nvPr/>
        </p:nvSpPr>
        <p:spPr>
          <a:xfrm>
            <a:off x="590550" y="1790700"/>
            <a:ext cx="8366100" cy="4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// return the next pending Event, or null if no more Events 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Event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getNext()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boolean looped = false;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int start = next;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do {		</a:t>
            </a:r>
            <a:r>
              <a:rPr lang="en-US" sz="2400" b="1" i="0" u="none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look for a non-null</a:t>
            </a:r>
            <a:endParaRPr>
              <a:solidFill>
                <a:srgbClr val="1155CC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next = (next + 1) % events.length;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if (start == next)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looped = true;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if ((next == (start + 1) % events.length) &amp;&amp; looped)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return null;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 while(events[next] == null);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events[next];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Java Interfaces</a:t>
            </a:r>
            <a:endParaRPr/>
          </a:p>
        </p:txBody>
      </p:sp>
      <p:sp>
        <p:nvSpPr>
          <p:cNvPr id="198" name="Google Shape;198;p4"/>
          <p:cNvSpPr txBox="1">
            <a:spLocks noGrp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EventListener</a:t>
            </a:r>
            <a:endParaRPr/>
          </a:p>
          <a:p>
            <a:pPr marL="906462" lvl="1" indent="-436562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999966"/>
              </a:buClr>
              <a:buSzPts val="2100"/>
              <a:buFont typeface="Noto Sans Symbols"/>
              <a:buChar char="■"/>
            </a:pP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Methods: none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rPr lang="en-US" sz="32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ActionListener</a:t>
            </a: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extends EventListener</a:t>
            </a:r>
            <a:endParaRPr/>
          </a:p>
          <a:p>
            <a:pPr marL="906462" lvl="1" indent="-436562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999966"/>
              </a:buClr>
              <a:buSzPts val="2100"/>
              <a:buFont typeface="Noto Sans Symbols"/>
              <a:buChar char="■"/>
            </a:pP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Methods: ActionPerformed()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rPr lang="en-US" sz="32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Adjustable </a:t>
            </a:r>
            <a:r>
              <a:rPr lang="en-US" sz="3200" b="0" i="0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(java.awt.Adjustable)</a:t>
            </a:r>
            <a:endParaRPr/>
          </a:p>
          <a:p>
            <a:pPr marL="906462" lvl="1" indent="-436562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999966"/>
              </a:buClr>
              <a:buSzPts val="2100"/>
              <a:buFont typeface="Noto Sans Symbols"/>
              <a:buChar char="■"/>
            </a:pP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Methods: get/setMaximum/Minimum(), getValue(), etc.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rPr lang="en-US" sz="32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CharacterIterator</a:t>
            </a:r>
            <a:endParaRPr/>
          </a:p>
          <a:p>
            <a:pPr marL="906462" lvl="1" indent="-436562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999966"/>
              </a:buClr>
              <a:buSzPts val="2100"/>
              <a:buFont typeface="Noto Sans Symbols"/>
              <a:buChar char="■"/>
            </a:pPr>
            <a:r>
              <a:rPr lang="en-US"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Methods: first(), last(), next()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endParaRPr sz="3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3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9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The Controller Class</a:t>
            </a:r>
            <a:endParaRPr/>
          </a:p>
        </p:txBody>
      </p:sp>
      <p:sp>
        <p:nvSpPr>
          <p:cNvPr id="442" name="Google Shape;442;p39"/>
          <p:cNvSpPr txBox="1"/>
          <p:nvPr/>
        </p:nvSpPr>
        <p:spPr>
          <a:xfrm>
            <a:off x="835025" y="1670050"/>
            <a:ext cx="6175500" cy="56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Controller 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EventSet 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 = new EventSet();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void </a:t>
            </a:r>
            <a:r>
              <a:rPr lang="en-US" sz="2400" b="1" i="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addEvent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(Event c) { es.add(c);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void run()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Event 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while ((e = es.getNext()) != null)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if (e.ready())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e.action();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System.out.println(e.description());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es.removeCurrent();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0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Event Subclasses</a:t>
            </a:r>
            <a:endParaRPr/>
          </a:p>
        </p:txBody>
      </p:sp>
      <p:sp>
        <p:nvSpPr>
          <p:cNvPr id="448" name="Google Shape;448;p40"/>
          <p:cNvSpPr txBox="1"/>
          <p:nvPr/>
        </p:nvSpPr>
        <p:spPr>
          <a:xfrm>
            <a:off x="595312" y="1927225"/>
            <a:ext cx="6772200" cy="45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class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StartStudying 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extends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 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public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StartStudying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(long eventTime)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super(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eventTime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public void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studying = true;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public String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return "Can't you see I'm studying Java?";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Event Subclasses</a:t>
            </a:r>
            <a:endParaRPr/>
          </a:p>
        </p:txBody>
      </p:sp>
      <p:sp>
        <p:nvSpPr>
          <p:cNvPr id="454" name="Google Shape;454;p41"/>
          <p:cNvSpPr txBox="1"/>
          <p:nvPr/>
        </p:nvSpPr>
        <p:spPr>
          <a:xfrm>
            <a:off x="593725" y="1927225"/>
            <a:ext cx="6113400" cy="45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private class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StopStudying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extends Event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public StopStudying(long eventTime)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super(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eventTime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public void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</a:t>
            </a:r>
            <a:r>
              <a:rPr lang="en-US" sz="24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studying = false;</a:t>
            </a:r>
            <a:endParaRPr>
              <a:solidFill>
                <a:srgbClr val="00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public String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-US" sz="24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 "I'm sick of studying Java!";</a:t>
            </a:r>
            <a:endParaRPr>
              <a:solidFill>
                <a:srgbClr val="00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Event Subclasses</a:t>
            </a:r>
            <a:endParaRPr/>
          </a:p>
        </p:txBody>
      </p:sp>
      <p:sp>
        <p:nvSpPr>
          <p:cNvPr id="460" name="Google Shape;460;p42"/>
          <p:cNvSpPr txBox="1"/>
          <p:nvPr/>
        </p:nvSpPr>
        <p:spPr>
          <a:xfrm>
            <a:off x="592137" y="1927225"/>
            <a:ext cx="6115200" cy="45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private class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StartSleeping 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extends Event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public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StartSleeping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(long eventTime)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super(eventTime);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public void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</a:t>
            </a:r>
            <a:r>
              <a:rPr lang="en-US" sz="24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sleeping = true;</a:t>
            </a:r>
            <a:endParaRPr>
              <a:solidFill>
                <a:srgbClr val="00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public String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-US" sz="24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 "Buzz off, I'm sleeping!";</a:t>
            </a:r>
            <a:endParaRPr>
              <a:solidFill>
                <a:srgbClr val="00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3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Event Subclasses</a:t>
            </a:r>
            <a:endParaRPr/>
          </a:p>
        </p:txBody>
      </p:sp>
      <p:sp>
        <p:nvSpPr>
          <p:cNvPr id="466" name="Google Shape;466;p43"/>
          <p:cNvSpPr txBox="1"/>
          <p:nvPr/>
        </p:nvSpPr>
        <p:spPr>
          <a:xfrm>
            <a:off x="595312" y="1911350"/>
            <a:ext cx="7288200" cy="41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private class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StopSleeping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extends Event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public StopSleeping(long eventTime)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super(eventTime);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public void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</a:t>
            </a:r>
            <a:r>
              <a:rPr lang="en-US" sz="24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sleeping = false;</a:t>
            </a:r>
            <a:endParaRPr>
              <a:solidFill>
                <a:srgbClr val="00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public String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-US" sz="24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"I'm awake now, think I'll study Java.";</a:t>
            </a:r>
            <a:endParaRPr>
              <a:solidFill>
                <a:srgbClr val="00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4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“Bootstrap” Some Events</a:t>
            </a:r>
            <a:endParaRPr/>
          </a:p>
        </p:txBody>
      </p:sp>
      <p:sp>
        <p:nvSpPr>
          <p:cNvPr id="472" name="Google Shape;472;p44"/>
          <p:cNvSpPr txBox="1"/>
          <p:nvPr/>
        </p:nvSpPr>
        <p:spPr>
          <a:xfrm>
            <a:off x="588962" y="1752600"/>
            <a:ext cx="8026500" cy="50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class </a:t>
            </a:r>
            <a:r>
              <a:rPr lang="en-US" sz="20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AnotherWeekAtCMU</a:t>
            </a:r>
            <a:r>
              <a:rPr lang="en-US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extends Event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public AnotherWeekAtCMU(long eventTime)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super(eventTime);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public void </a:t>
            </a:r>
            <a:r>
              <a:rPr lang="en-US" sz="20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</a:t>
            </a:r>
            <a:r>
              <a:rPr lang="en-US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{</a:t>
            </a:r>
            <a:endParaRPr sz="20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            //add event in Controller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long tm = System.currentTimeMillis();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addEvent(new StartSleeping(tm));		// Sunday at midnight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addEvent(new StopSleeping(tm + 28800)); // Monday at 8 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addEvent(new StartStudying(tm + 28801));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addEvent(new StartEating(tm + 28860));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public String </a:t>
            </a:r>
            <a:r>
              <a:rPr lang="en-US" sz="20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  <a:r>
              <a:rPr lang="en-US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return "Starting another week at CMU";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Pull It All Together</a:t>
            </a:r>
            <a:endParaRPr/>
          </a:p>
        </p:txBody>
      </p:sp>
      <p:sp>
        <p:nvSpPr>
          <p:cNvPr id="478" name="Google Shape;478;p45"/>
          <p:cNvSpPr txBox="1"/>
          <p:nvPr/>
        </p:nvSpPr>
        <p:spPr>
          <a:xfrm>
            <a:off x="684212" y="1746250"/>
            <a:ext cx="7928100" cy="4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LifeAtCMUControls extends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Controller 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boolean studying = false;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boolean sleeping = false;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boolean eating = false;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boolean playing = false;	// Jeez, what a life!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// All the previous classes go in here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static void main(String[] args)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LifeAtCMUControls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life 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new LifeAtCMUControls();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long tm = System.currentTimeMillis();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life.addEvent(life.new AnotherWeekAtCMU(tm));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life.run();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6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Callbacks</a:t>
            </a:r>
            <a:endParaRPr/>
          </a:p>
        </p:txBody>
      </p:sp>
      <p:sp>
        <p:nvSpPr>
          <p:cNvPr id="484" name="Google Shape;484;p46"/>
          <p:cNvSpPr txBox="1">
            <a:spLocks noGrp="1"/>
          </p:cNvSpPr>
          <p:nvPr>
            <p:ph type="body" idx="1"/>
          </p:nvPr>
        </p:nvSpPr>
        <p:spPr>
          <a:xfrm>
            <a:off x="381000" y="1641475"/>
            <a:ext cx="853440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68312" lvl="0" indent="-4683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we want to implement </a:t>
            </a: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Incrementable</a:t>
            </a: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yet derive from </a:t>
            </a: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MyIncrement</a:t>
            </a: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  <p:sp>
        <p:nvSpPr>
          <p:cNvPr id="485" name="Google Shape;485;p46"/>
          <p:cNvSpPr txBox="1"/>
          <p:nvPr/>
        </p:nvSpPr>
        <p:spPr>
          <a:xfrm>
            <a:off x="682625" y="3251200"/>
            <a:ext cx="83853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Incrementable 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void increment();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endParaRPr sz="24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MyIncrement 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void increment()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System.out.println("MyIncrement increment operation");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Callee Can “Leave a Message”</a:t>
            </a:r>
            <a:endParaRPr/>
          </a:p>
        </p:txBody>
      </p:sp>
      <p:sp>
        <p:nvSpPr>
          <p:cNvPr id="491" name="Google Shape;491;p47"/>
          <p:cNvSpPr txBox="1"/>
          <p:nvPr/>
        </p:nvSpPr>
        <p:spPr>
          <a:xfrm>
            <a:off x="723900" y="1790700"/>
            <a:ext cx="7356600" cy="4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Callee extends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MyIncrement 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int i = 0;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void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i++;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System.out.println("Callee i incremented to " + i);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class Closure implements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Incrementable 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public void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increment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{ incr();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Incrementable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getCallbackReference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new Closure();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8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Caller Can “Call Back”</a:t>
            </a:r>
            <a:endParaRPr/>
          </a:p>
        </p:txBody>
      </p:sp>
      <p:sp>
        <p:nvSpPr>
          <p:cNvPr id="497" name="Google Shape;497;p48"/>
          <p:cNvSpPr txBox="1"/>
          <p:nvPr/>
        </p:nvSpPr>
        <p:spPr>
          <a:xfrm>
            <a:off x="747712" y="1879600"/>
            <a:ext cx="5961062" cy="338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Caller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Incrementable callbackReference;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Caller(Incrementable cbr)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callbackReference = cbr;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void go()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callbackReference.increment();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bf7fd10669_0_0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Technical details</a:t>
            </a:r>
            <a:endParaRPr/>
          </a:p>
        </p:txBody>
      </p:sp>
      <p:sp>
        <p:nvSpPr>
          <p:cNvPr id="204" name="Google Shape;204;g2bf7fd10669_0_0"/>
          <p:cNvSpPr txBox="1">
            <a:spLocks noGrp="1"/>
          </p:cNvSpPr>
          <p:nvPr>
            <p:ph type="body" idx="1"/>
          </p:nvPr>
        </p:nvSpPr>
        <p:spPr>
          <a:xfrm>
            <a:off x="339050" y="2065552"/>
            <a:ext cx="3975300" cy="47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9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lang="en-US" sz="19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r>
              <a:rPr lang="en-US" sz="19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keyword. </a:t>
            </a:r>
            <a:endParaRPr sz="3900" dirty="0"/>
          </a:p>
          <a:p>
            <a:pPr marL="0" lvl="0" indent="0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9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19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19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r>
              <a:rPr lang="en-US" sz="19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usually sits in its own .java file.</a:t>
            </a:r>
            <a:endParaRPr sz="3900" dirty="0"/>
          </a:p>
          <a:p>
            <a:pPr marL="0" lvl="0" indent="0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9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19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sz="19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9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nothing (making it friendly).</a:t>
            </a:r>
            <a:endParaRPr sz="3900" dirty="0"/>
          </a:p>
          <a:p>
            <a:pPr marL="342900" lvl="0" indent="0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lang="en-US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protected</a:t>
            </a:r>
            <a:r>
              <a:rPr lang="en-US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aren’t allowed. (</a:t>
            </a:r>
            <a:r>
              <a:rPr lang="en-US" sz="1600" b="0" i="1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 inheritance</a:t>
            </a:r>
            <a:r>
              <a:rPr lang="en-US" sz="16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3600" dirty="0"/>
          </a:p>
          <a:p>
            <a:pPr marL="0" lvl="0" indent="0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660000"/>
              </a:buClr>
              <a:buSzPts val="840"/>
              <a:buFont typeface="Noto Sans Symbols"/>
              <a:buNone/>
            </a:pPr>
            <a:endParaRPr sz="19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19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implement, use a class with a keyword of </a:t>
            </a:r>
            <a:r>
              <a:rPr lang="en-US" sz="19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implements</a:t>
            </a:r>
            <a:r>
              <a:rPr lang="en-US" sz="19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9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 sz="19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19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Interface methods </a:t>
            </a:r>
            <a:r>
              <a:rPr lang="en-US" sz="19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always </a:t>
            </a:r>
            <a:r>
              <a:rPr lang="en-US" sz="19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19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3900" dirty="0"/>
          </a:p>
        </p:txBody>
      </p:sp>
      <p:sp>
        <p:nvSpPr>
          <p:cNvPr id="205" name="Google Shape;205;g2bf7fd10669_0_0"/>
          <p:cNvSpPr txBox="1">
            <a:spLocks noGrp="1"/>
          </p:cNvSpPr>
          <p:nvPr>
            <p:ph type="body" idx="1"/>
          </p:nvPr>
        </p:nvSpPr>
        <p:spPr>
          <a:xfrm>
            <a:off x="4232825" y="1851650"/>
            <a:ext cx="4911300" cy="47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19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interface </a:t>
            </a:r>
            <a:r>
              <a:rPr lang="en-US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Animal</a:t>
            </a:r>
            <a:r>
              <a:rPr lang="en-US"/>
              <a:t>{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/>
              <a:t>	</a:t>
            </a:r>
            <a:r>
              <a:rPr lang="en-US" sz="1900"/>
              <a:t>public void animalSound();</a:t>
            </a:r>
            <a:endParaRPr sz="1900"/>
          </a:p>
          <a:p>
            <a:pPr marL="0" lvl="0" indent="0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0" lvl="0" indent="0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0" lvl="0" indent="0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0" lvl="0" indent="0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2700">
                <a:solidFill>
                  <a:srgbClr val="1155CC"/>
                </a:solidFill>
              </a:rPr>
              <a:t>class </a:t>
            </a:r>
            <a:r>
              <a:rPr lang="en-US" sz="2700"/>
              <a:t>Dog </a:t>
            </a:r>
            <a:r>
              <a:rPr lang="en-US" sz="2700">
                <a:solidFill>
                  <a:srgbClr val="FF0000"/>
                </a:solidFill>
              </a:rPr>
              <a:t>implements </a:t>
            </a:r>
            <a:r>
              <a:rPr lang="en-US" sz="2700"/>
              <a:t>Animal {</a:t>
            </a:r>
            <a:endParaRPr sz="2700"/>
          </a:p>
          <a:p>
            <a:pPr marL="0" lvl="0" indent="457200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2100"/>
              <a:t>public void animalSound(){</a:t>
            </a:r>
            <a:endParaRPr sz="2100"/>
          </a:p>
          <a:p>
            <a:pPr marL="0" lvl="0" indent="457200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2100"/>
              <a:t>System.out.println(“Dog is barking”);}</a:t>
            </a:r>
            <a:endParaRPr sz="2100"/>
          </a:p>
          <a:p>
            <a:pPr marL="0" lvl="0" indent="0" algn="l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2700"/>
              <a:t>}</a:t>
            </a:r>
            <a:endParaRPr sz="27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9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Works Like This</a:t>
            </a:r>
            <a:endParaRPr/>
          </a:p>
        </p:txBody>
      </p:sp>
      <p:sp>
        <p:nvSpPr>
          <p:cNvPr id="503" name="Google Shape;503;p49"/>
          <p:cNvSpPr txBox="1"/>
          <p:nvPr/>
        </p:nvSpPr>
        <p:spPr>
          <a:xfrm>
            <a:off x="587375" y="1879600"/>
            <a:ext cx="7737475" cy="338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TestCallbacks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static void main(String[] args)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Callee c = new Callee();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c.increment();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Caller caller = new Caller(c.getCallbackReference());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caller.go();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caller.go();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1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</a:t>
            </a:r>
            <a:r>
              <a:rPr lang="en-US" sz="4400" b="0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an Interface</a:t>
            </a:r>
            <a:endParaRPr/>
          </a:p>
        </p:txBody>
      </p:sp>
      <p:sp>
        <p:nvSpPr>
          <p:cNvPr id="211" name="Google Shape;211;p8"/>
          <p:cNvSpPr txBox="1">
            <a:spLocks noGrp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68312" lvl="0" indent="-4683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8312" lvl="0" indent="-46831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endParaRPr sz="3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8312" lvl="0" indent="-46831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endParaRPr sz="3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8312" lvl="0" indent="-46831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endParaRPr sz="3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8312" lvl="0" indent="-46831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there is no constructor given.</a:t>
            </a:r>
            <a:endParaRPr/>
          </a:p>
          <a:p>
            <a:pPr marL="468312" lvl="0" indent="-46831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keyword isn’t used for the methods.</a:t>
            </a:r>
            <a:endParaRPr/>
          </a:p>
          <a:p>
            <a:pPr marL="468312" lvl="0" indent="-46831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methods are automatically </a:t>
            </a:r>
            <a:r>
              <a:rPr lang="en-US" sz="3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lang="en-US"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212" name="Google Shape;212;p8"/>
          <p:cNvSpPr txBox="1"/>
          <p:nvPr/>
        </p:nvSpPr>
        <p:spPr>
          <a:xfrm>
            <a:off x="669925" y="1793875"/>
            <a:ext cx="5054700" cy="19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</a:t>
            </a:r>
            <a:r>
              <a:rPr lang="en-US" sz="2400" b="1" i="0" u="none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void setChild(int position,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</a:t>
            </a: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double eval();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String toString();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b="1"/>
              <a:t>Abstract class</a:t>
            </a:r>
            <a:endParaRPr/>
          </a:p>
        </p:txBody>
      </p:sp>
      <p:sp>
        <p:nvSpPr>
          <p:cNvPr id="218" name="Google Shape;218;p10"/>
          <p:cNvSpPr txBox="1"/>
          <p:nvPr/>
        </p:nvSpPr>
        <p:spPr>
          <a:xfrm>
            <a:off x="592121" y="1717675"/>
            <a:ext cx="8473800" cy="45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Special type of Class, can not instantiate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Animal 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obj </a:t>
            </a:r>
            <a:r>
              <a:rPr lang="en-US" sz="2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 new </a:t>
            </a:r>
            <a:r>
              <a:rPr lang="en-US" sz="2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Animal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();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Animal is abstract class</a:t>
            </a:r>
            <a:endParaRPr sz="2400" b="1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Type of Objects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At least One pure virtual function (function without implementation)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1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void </a:t>
            </a:r>
            <a:r>
              <a:rPr lang="en-US" sz="2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animalSound</a:t>
            </a: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();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fd10669_0_16"/>
          <p:cNvSpPr txBox="1">
            <a:spLocks noGrp="1"/>
          </p:cNvSpPr>
          <p:nvPr>
            <p:ph type="title"/>
          </p:nvPr>
        </p:nvSpPr>
        <p:spPr>
          <a:xfrm>
            <a:off x="205625" y="106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1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Binop</a:t>
            </a:r>
            <a:r>
              <a:rPr lang="en-US" sz="4400" b="0" i="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Still be Abstract</a:t>
            </a:r>
            <a:endParaRPr/>
          </a:p>
        </p:txBody>
      </p:sp>
      <p:sp>
        <p:nvSpPr>
          <p:cNvPr id="224" name="Google Shape;224;g2bf7fd10669_0_16"/>
          <p:cNvSpPr txBox="1"/>
          <p:nvPr/>
        </p:nvSpPr>
        <p:spPr>
          <a:xfrm>
            <a:off x="272375" y="1320275"/>
            <a:ext cx="8096100" cy="56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</a:t>
            </a:r>
            <a:r>
              <a:rPr lang="en-US" sz="24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 class </a:t>
            </a:r>
            <a:r>
              <a:rPr lang="en-US" sz="24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Binop</a:t>
            </a: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implements </a:t>
            </a: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</a:t>
            </a:r>
            <a:r>
              <a:rPr lang="en-US" sz="24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b="1" dirty="0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protected Node </a:t>
            </a:r>
            <a:r>
              <a:rPr lang="en-US" sz="24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lChild</a:t>
            </a: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rChild</a:t>
            </a: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</a:t>
            </a:r>
            <a:r>
              <a:rPr lang="en-US" sz="24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Binop</a:t>
            </a: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</a:t>
            </a:r>
            <a:r>
              <a:rPr lang="en-US" sz="2400" b="1" i="0" u="none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{}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</a:t>
            </a:r>
            <a:r>
              <a:rPr lang="en-US" sz="24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Binop</a:t>
            </a: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(Node l, Node r) </a:t>
            </a:r>
            <a:r>
              <a:rPr lang="en-US" sz="2400" b="1" i="0" u="none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</a:t>
            </a:r>
            <a:r>
              <a:rPr lang="en-US" sz="24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lChild</a:t>
            </a: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l; </a:t>
            </a:r>
            <a:r>
              <a:rPr lang="en-US" sz="24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rChild</a:t>
            </a: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r;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400" b="1" i="0" u="none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 b="1" i="0" u="none" dirty="0">
              <a:solidFill>
                <a:schemeClr val="accent2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//Abstract class can have abstract and concrete methods</a:t>
            </a: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//concrete method</a:t>
            </a: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void </a:t>
            </a:r>
            <a:r>
              <a:rPr lang="en-US" sz="24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setChild</a:t>
            </a: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(int position, </a:t>
            </a:r>
            <a:r>
              <a:rPr lang="en-US" sz="24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</a:t>
            </a: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n) </a:t>
            </a:r>
            <a:r>
              <a:rPr lang="en-US" sz="2400" b="1" i="0" u="none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if (position == 1)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	</a:t>
            </a:r>
            <a:r>
              <a:rPr lang="en-US" sz="24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lChild</a:t>
            </a: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n;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else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-US" sz="2400" b="1" i="0" u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rChild</a:t>
            </a: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n;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400" b="1" i="0" u="none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9" name="Google Shape;229;g2bf7fd10669_0_7"/>
          <p:cNvGraphicFramePr/>
          <p:nvPr>
            <p:extLst>
              <p:ext uri="{D42A27DB-BD31-4B8C-83A1-F6EECF244321}">
                <p14:modId xmlns:p14="http://schemas.microsoft.com/office/powerpoint/2010/main" val="1481805265"/>
              </p:ext>
            </p:extLst>
          </p:nvPr>
        </p:nvGraphicFramePr>
        <p:xfrm>
          <a:off x="0" y="719950"/>
          <a:ext cx="9144000" cy="5998915"/>
        </p:xfrm>
        <a:graphic>
          <a:graphicData uri="http://schemas.openxmlformats.org/drawingml/2006/table">
            <a:tbl>
              <a:tblPr>
                <a:noFill/>
                <a:tableStyleId>{517D3D57-A13F-4F63-924A-A4D546C0740D}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8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2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/>
                        <a:t>Abstract Class</a:t>
                      </a:r>
                      <a:endParaRPr sz="2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/>
                        <a:t>Interface</a:t>
                      </a:r>
                      <a:endParaRPr sz="21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1</a:t>
                      </a:r>
                      <a:endParaRPr sz="2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Type of </a:t>
                      </a:r>
                      <a:r>
                        <a:rPr lang="en-US" sz="2300">
                          <a:solidFill>
                            <a:srgbClr val="FF0000"/>
                          </a:solidFill>
                        </a:rPr>
                        <a:t>Objects</a:t>
                      </a:r>
                      <a:endParaRPr sz="23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Set of </a:t>
                      </a:r>
                      <a:r>
                        <a:rPr lang="en-US" sz="2300">
                          <a:solidFill>
                            <a:srgbClr val="FF0000"/>
                          </a:solidFill>
                        </a:rPr>
                        <a:t>behaviours</a:t>
                      </a:r>
                      <a:endParaRPr sz="23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2</a:t>
                      </a:r>
                      <a:endParaRPr sz="2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Access modifiers: Public, Protected, and Private</a:t>
                      </a:r>
                      <a:endParaRPr sz="2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Public</a:t>
                      </a:r>
                      <a:endParaRPr sz="2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3</a:t>
                      </a:r>
                      <a:endParaRPr sz="2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dirty="0"/>
                        <a:t>A Class can inherit from </a:t>
                      </a:r>
                      <a:r>
                        <a:rPr lang="en-US" sz="2300" b="1" dirty="0"/>
                        <a:t>One</a:t>
                      </a:r>
                      <a:r>
                        <a:rPr lang="en-US" sz="2300" dirty="0"/>
                        <a:t> Abstract Class</a:t>
                      </a:r>
                      <a:endParaRPr sz="23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dirty="0"/>
                        <a:t>A Class can implement </a:t>
                      </a:r>
                      <a:r>
                        <a:rPr lang="en-US" sz="2300" b="1" dirty="0"/>
                        <a:t>multiple</a:t>
                      </a:r>
                      <a:r>
                        <a:rPr lang="en-US" sz="2300" dirty="0"/>
                        <a:t> interfaces</a:t>
                      </a:r>
                      <a:endParaRPr sz="23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4</a:t>
                      </a:r>
                      <a:endParaRPr sz="2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Have Abstract and Concrete Methods</a:t>
                      </a:r>
                      <a:endParaRPr sz="2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Only Abstract Methods</a:t>
                      </a:r>
                      <a:endParaRPr sz="2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5</a:t>
                      </a:r>
                      <a:endParaRPr sz="2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Can </a:t>
                      </a:r>
                      <a:r>
                        <a:rPr lang="en-US" sz="2300">
                          <a:solidFill>
                            <a:srgbClr val="FF0000"/>
                          </a:solidFill>
                        </a:rPr>
                        <a:t>implement Interface</a:t>
                      </a:r>
                      <a:endParaRPr sz="23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Can NOT implement Abstract Class</a:t>
                      </a:r>
                      <a:endParaRPr sz="2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6</a:t>
                      </a:r>
                      <a:endParaRPr sz="2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Keywords: </a:t>
                      </a:r>
                      <a:r>
                        <a:rPr lang="en-US" sz="2300">
                          <a:solidFill>
                            <a:srgbClr val="FF0000"/>
                          </a:solidFill>
                        </a:rPr>
                        <a:t>Extends</a:t>
                      </a:r>
                      <a:endParaRPr sz="23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dirty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</a:rPr>
                        <a:t>Keywords</a:t>
                      </a:r>
                      <a:r>
                        <a:rPr lang="en-US" sz="2300" dirty="0">
                          <a:solidFill>
                            <a:srgbClr val="FF0000"/>
                          </a:solidFill>
                        </a:rPr>
                        <a:t>: implements</a:t>
                      </a:r>
                      <a:endParaRPr sz="2300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2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7</a:t>
                      </a:r>
                      <a:endParaRPr sz="2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dirty="0"/>
                        <a:t>Extend only One abstract class and implement multiple interfaces</a:t>
                      </a:r>
                      <a:endParaRPr sz="23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dirty="0"/>
                        <a:t>Can implement multiple interfaces</a:t>
                      </a:r>
                      <a:endParaRPr sz="23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3610</Words>
  <Application>Microsoft Office PowerPoint</Application>
  <PresentationFormat>On-screen Show (4:3)</PresentationFormat>
  <Paragraphs>559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Noto Sans Symbols</vt:lpstr>
      <vt:lpstr>Times New Roman</vt:lpstr>
      <vt:lpstr>Office Theme</vt:lpstr>
      <vt:lpstr>Object-Oriented Programming CSE-703029</vt:lpstr>
      <vt:lpstr>Today’s Topics</vt:lpstr>
      <vt:lpstr>Interfaces</vt:lpstr>
      <vt:lpstr>Some Java Interfaces</vt:lpstr>
      <vt:lpstr>Technical details</vt:lpstr>
      <vt:lpstr>Node as an Interface</vt:lpstr>
      <vt:lpstr>Abstract class</vt:lpstr>
      <vt:lpstr>Binop Can Still be Abstract</vt:lpstr>
      <vt:lpstr>PowerPoint Presentation</vt:lpstr>
      <vt:lpstr>Make Binop an Interface?</vt:lpstr>
      <vt:lpstr>Java’s Comparable Interface</vt:lpstr>
      <vt:lpstr>Class Student (cont.)</vt:lpstr>
      <vt:lpstr>Using Class Student</vt:lpstr>
      <vt:lpstr>PowerPoint Presentation</vt:lpstr>
      <vt:lpstr>PowerPoint Presentation</vt:lpstr>
      <vt:lpstr>Comparable and TreeSet</vt:lpstr>
      <vt:lpstr>Other Interface Issues</vt:lpstr>
      <vt:lpstr>Example of a Name Collision</vt:lpstr>
      <vt:lpstr>Inner Classes</vt:lpstr>
      <vt:lpstr>A Primitive Iterator</vt:lpstr>
      <vt:lpstr>A Primitive Container Class</vt:lpstr>
      <vt:lpstr>Testing the Sequence Class</vt:lpstr>
      <vt:lpstr>Inner Class</vt:lpstr>
      <vt:lpstr>Sequence and Selector</vt:lpstr>
      <vt:lpstr>Sequence and Selector (cont.)</vt:lpstr>
      <vt:lpstr>More on Inner Classes</vt:lpstr>
      <vt:lpstr>Static Inner Classes</vt:lpstr>
      <vt:lpstr>Anonymous Inner Classes</vt:lpstr>
      <vt:lpstr>Anonymous Selector Subclass</vt:lpstr>
      <vt:lpstr>Random Facts on Inner Classes</vt:lpstr>
      <vt:lpstr>Simple Callback Mechanism</vt:lpstr>
      <vt:lpstr>Simple Callback (cont.)</vt:lpstr>
      <vt:lpstr>Event-Driven Systems</vt:lpstr>
      <vt:lpstr>Event-Driven Systems (cont.)</vt:lpstr>
      <vt:lpstr>The Event Class</vt:lpstr>
      <vt:lpstr>The EventSet Class</vt:lpstr>
      <vt:lpstr>The Class EventSet</vt:lpstr>
      <vt:lpstr>EventSet Structure</vt:lpstr>
      <vt:lpstr>EventSet’s getNext() Method</vt:lpstr>
      <vt:lpstr>Now The Controller Class</vt:lpstr>
      <vt:lpstr>Some Event Subclasses</vt:lpstr>
      <vt:lpstr>Some Event Subclasses</vt:lpstr>
      <vt:lpstr>Some Event Subclasses</vt:lpstr>
      <vt:lpstr>Some Event Subclasses</vt:lpstr>
      <vt:lpstr>“Bootstrap” Some Events</vt:lpstr>
      <vt:lpstr>Pull It All Together</vt:lpstr>
      <vt:lpstr>Callbacks</vt:lpstr>
      <vt:lpstr>A Callee Can “Leave a Message”</vt:lpstr>
      <vt:lpstr>A Caller Can “Call Back”</vt:lpstr>
      <vt:lpstr>It Works Like This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CSE-703029</dc:title>
  <dc:creator>The Heinz School</dc:creator>
  <cp:lastModifiedBy>Thu Nguyen Le</cp:lastModifiedBy>
  <cp:revision>5</cp:revision>
  <dcterms:created xsi:type="dcterms:W3CDTF">2002-06-23T22:43:57Z</dcterms:created>
  <dcterms:modified xsi:type="dcterms:W3CDTF">2024-03-07T02:37:15Z</dcterms:modified>
</cp:coreProperties>
</file>