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</p:sldMasterIdLst>
  <p:notesMasterIdLst>
    <p:notesMasterId r:id="rId51"/>
  </p:notesMasterIdLst>
  <p:sldIdLst>
    <p:sldId id="256" r:id="rId5"/>
    <p:sldId id="304" r:id="rId6"/>
    <p:sldId id="257" r:id="rId7"/>
    <p:sldId id="258" r:id="rId8"/>
    <p:sldId id="259" r:id="rId9"/>
    <p:sldId id="260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83" r:id="rId18"/>
    <p:sldId id="284" r:id="rId19"/>
    <p:sldId id="269" r:id="rId20"/>
    <p:sldId id="270" r:id="rId21"/>
    <p:sldId id="271" r:id="rId22"/>
    <p:sldId id="272" r:id="rId23"/>
    <p:sldId id="273" r:id="rId24"/>
    <p:sldId id="274" r:id="rId25"/>
    <p:sldId id="301" r:id="rId26"/>
    <p:sldId id="277" r:id="rId27"/>
    <p:sldId id="275" r:id="rId28"/>
    <p:sldId id="305" r:id="rId29"/>
    <p:sldId id="276" r:id="rId30"/>
    <p:sldId id="278" r:id="rId31"/>
    <p:sldId id="279" r:id="rId32"/>
    <p:sldId id="280" r:id="rId33"/>
    <p:sldId id="281" r:id="rId34"/>
    <p:sldId id="288" r:id="rId35"/>
    <p:sldId id="289" r:id="rId36"/>
    <p:sldId id="282" r:id="rId37"/>
    <p:sldId id="303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302" r:id="rId48"/>
    <p:sldId id="299" r:id="rId49"/>
    <p:sldId id="300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DF5486-0251-CF70-433A-533D9437A0D8}" v="4" dt="2023-07-05T07:57:59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3" autoAdjust="0"/>
    <p:restoredTop sz="91639" autoAdjust="0"/>
  </p:normalViewPr>
  <p:slideViewPr>
    <p:cSldViewPr>
      <p:cViewPr varScale="1">
        <p:scale>
          <a:sx n="146" d="100"/>
          <a:sy n="146" d="100"/>
        </p:scale>
        <p:origin x="30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Dang Hoan" userId="S::hoan.trandang@phenikaa-uni.edu.vn::a6741981-6ff3-48ae-93d0-74a37f77e2ba" providerId="AD" clId="Web-{6CDF5486-0251-CF70-433A-533D9437A0D8}"/>
    <pc:docChg chg="modSld">
      <pc:chgData name="Tran Dang Hoan" userId="S::hoan.trandang@phenikaa-uni.edu.vn::a6741981-6ff3-48ae-93d0-74a37f77e2ba" providerId="AD" clId="Web-{6CDF5486-0251-CF70-433A-533D9437A0D8}" dt="2023-07-05T07:57:59.723" v="3" actId="20577"/>
      <pc:docMkLst>
        <pc:docMk/>
      </pc:docMkLst>
      <pc:sldChg chg="modSp">
        <pc:chgData name="Tran Dang Hoan" userId="S::hoan.trandang@phenikaa-uni.edu.vn::a6741981-6ff3-48ae-93d0-74a37f77e2ba" providerId="AD" clId="Web-{6CDF5486-0251-CF70-433A-533D9437A0D8}" dt="2023-07-05T07:57:59.723" v="3" actId="20577"/>
        <pc:sldMkLst>
          <pc:docMk/>
          <pc:sldMk cId="0" sldId="256"/>
        </pc:sldMkLst>
        <pc:spChg chg="mod">
          <ac:chgData name="Tran Dang Hoan" userId="S::hoan.trandang@phenikaa-uni.edu.vn::a6741981-6ff3-48ae-93d0-74a37f77e2ba" providerId="AD" clId="Web-{6CDF5486-0251-CF70-433A-533D9437A0D8}" dt="2023-07-05T07:57:42.753" v="1" actId="20577"/>
          <ac:spMkLst>
            <pc:docMk/>
            <pc:sldMk cId="0" sldId="256"/>
            <ac:spMk id="2050" creationId="{719EEC0A-57E9-A943-B159-ED3A93C42D70}"/>
          </ac:spMkLst>
        </pc:spChg>
        <pc:spChg chg="mod">
          <ac:chgData name="Tran Dang Hoan" userId="S::hoan.trandang@phenikaa-uni.edu.vn::a6741981-6ff3-48ae-93d0-74a37f77e2ba" providerId="AD" clId="Web-{6CDF5486-0251-CF70-433A-533D9437A0D8}" dt="2023-07-05T07:57:59.723" v="3" actId="20577"/>
          <ac:spMkLst>
            <pc:docMk/>
            <pc:sldMk cId="0" sldId="256"/>
            <ac:spMk id="2051" creationId="{D4E6825C-A37A-3C52-AB17-FCD3F8AA6E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DEC2D-1601-9D4D-A7D7-60E4AB0FC8BF}" type="datetimeFigureOut">
              <a:rPr lang="en-US" smtClean="0"/>
              <a:t>3/4/24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FEA42-1A23-1A41-834D-08BA9673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05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FEA42-1A23-1A41-834D-08BA967384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12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FEA42-1A23-1A41-834D-08BA9673842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2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E4139211-965C-1E81-DC9D-386ED0DD0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6703617E-C3F6-3D06-E9B2-671D4D6CF24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B49B7B8B-71F6-F1B3-7034-4455496A82A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AE154FDF-07D4-E26B-CC22-75F275B9E5D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379EB790-1391-CD66-40A2-603FB13A68F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516B8208-7862-90EF-1A83-C73222FDE1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fld id="{DE3FE846-DE04-421F-84F9-F8D40A0B9298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55304" name="Group 8">
            <a:extLst>
              <a:ext uri="{FF2B5EF4-FFF2-40B4-BE49-F238E27FC236}">
                <a16:creationId xmlns:a16="http://schemas.microsoft.com/office/drawing/2014/main" id="{0329429F-4E72-0243-3CBA-16D7BB08A976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55305" name="Rectangle 9">
              <a:extLst>
                <a:ext uri="{FF2B5EF4-FFF2-40B4-BE49-F238E27FC236}">
                  <a16:creationId xmlns:a16="http://schemas.microsoft.com/office/drawing/2014/main" id="{012302BA-0E49-1D5C-1AD1-30B681BACE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55306" name="Rectangle 10">
              <a:extLst>
                <a:ext uri="{FF2B5EF4-FFF2-40B4-BE49-F238E27FC236}">
                  <a16:creationId xmlns:a16="http://schemas.microsoft.com/office/drawing/2014/main" id="{9CFC9AE5-0B86-EEA7-9517-407ACA6475A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55307" name="Rectangle 11">
              <a:extLst>
                <a:ext uri="{FF2B5EF4-FFF2-40B4-BE49-F238E27FC236}">
                  <a16:creationId xmlns:a16="http://schemas.microsoft.com/office/drawing/2014/main" id="{96FC3582-2960-7725-AE82-79CECBEE9DF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55308" name="Rectangle 12">
              <a:extLst>
                <a:ext uri="{FF2B5EF4-FFF2-40B4-BE49-F238E27FC236}">
                  <a16:creationId xmlns:a16="http://schemas.microsoft.com/office/drawing/2014/main" id="{AC2568F7-A9AA-F430-6A11-53B8ABD7D03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55309" name="Line 13">
              <a:extLst>
                <a:ext uri="{FF2B5EF4-FFF2-40B4-BE49-F238E27FC236}">
                  <a16:creationId xmlns:a16="http://schemas.microsoft.com/office/drawing/2014/main" id="{569562F5-DE65-11F5-CF0D-3904B034CD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0" name="Rectangle 14">
              <a:extLst>
                <a:ext uri="{FF2B5EF4-FFF2-40B4-BE49-F238E27FC236}">
                  <a16:creationId xmlns:a16="http://schemas.microsoft.com/office/drawing/2014/main" id="{22BCE9AD-0BE0-C76D-3BB7-0B1A92F1A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E219-708B-1471-CF21-577E89E0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BF82D-F876-0830-15AE-4B01DA85D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304D5-846D-74B7-925E-F829C0B45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5EBEE-B769-66D5-8958-B3CB4587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87124-58A0-AAAC-FC03-BFBB9B2E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18D1E-C491-4DF4-9BA9-8969CA306D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63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C7134-EC31-4B1D-D809-68CC5A873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C45D9-0559-3B2B-561A-DA3DEAE59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2C204-1A8E-FCDA-210C-EECCA7B8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C34AE-9215-0127-9971-528F9B88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EAA67-955F-E1E2-BA55-1FF2DAC6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5870C1-9DD2-4042-9C0E-931CF30CB5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074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CEDF-2766-7943-EBD3-A49C9152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43865-0DBA-D6ED-0567-2BB3C9ED9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6AAB1-9EF2-3619-A6C7-99EA8DFD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54D7E-91AD-F78F-1E36-6A2CBC01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C8505-5FA2-2177-2297-F33B0D70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AF839-FAD7-4A0D-84BD-94790A606A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500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3FEF-0F66-5F01-E5F5-F37B0190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40CC4-E58F-B4E3-B1F8-7DA316F37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B79E9-121D-D66D-B5B0-F4B91D86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81C89-A2EA-7697-E606-843BDD14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B6771-3C9B-C998-D2EA-4337208A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742FE4-45CF-4016-888C-6570E0E4CB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31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BE29-F472-629C-0E34-07EF5B1B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0D3BD-1DB5-0C6A-3AE5-2449BC27C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CB6FC-5254-A6FB-569B-476B73011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2837A-AB81-F6B4-2A0A-F93FFCEC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AE5EF-42DB-ECC5-CFF2-EBA8965D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CFDB3-3E17-7039-A88A-580A7B90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A1BD1F-10B4-435E-8D40-AD7A9F7854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475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A9E9-75E2-3AB6-0B56-7B2B1AA6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CDF26-24A2-7B58-E21C-2259692AC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2E29B-AC10-1BF4-66B3-AD5F7E943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3644D-47B8-1361-287F-700B811E2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163B9-61D1-DB94-828B-9561598D7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F83E8E-5E66-001D-9CB6-7A37B795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3B1B7-C3DB-6871-B3F3-7113A8821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F246B8-28CA-B63E-77E4-66ADC77B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C0CD9-5469-4007-8BF4-E0F7DE4239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20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594A-4DAF-A848-F973-2824955E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65F3C-7FF1-DBDF-8431-97DB2171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53579-A0E3-4767-6C47-C871601C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32C20-E5CB-2DB6-0E50-5324836A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90283-1782-469F-ADE9-3C2B775FCC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369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6B63E-1B5F-2562-810E-8A7ED720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7E4F3-A7A6-C68D-6565-826FAED3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D9C68-2972-168E-D685-7CDC68BE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2FCA8-34EB-4C22-9267-13B8A4E533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752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1E18-85B1-051B-8D45-49A54A82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EE313-0634-F0D5-5269-9EAA4E931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89851-2CF2-CB2D-1264-694E9CC07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E005E-6036-4E9A-FC47-14D0EB55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D8C1B-5E83-D22B-2AFC-B4F828CF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C1C66-DFA6-1075-D713-E0CE898C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BD843-BCD3-4FD0-8918-65550C23CD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95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7FE3-7D52-743D-8BF9-1ECEF01B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E92ED-BC1D-609C-693C-9DA979128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CD6EB-9CAA-D31C-1F83-719E9BA76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FEE94-0D17-EA02-40BD-BA3082B1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24AD8-D0E0-7A0D-9C7A-2F4D9F0C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19132-3E79-07DF-4EEA-568F58D2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1641C5-CDD1-4E77-A4EA-F71B13E0C6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002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27E0689E-FD19-8DDC-83C6-87B6A871D6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4B749A7F-737C-639F-9C07-B769235719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B20F44C0-5353-99E2-B7FE-057FD8CD1B0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B0264C8D-C332-D1F1-4B0C-C89C9D9C599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2AD1BF87-0D29-DBFD-A18E-6301415D696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771ADB93-1597-436A-B64A-6E1BDF1E0034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54279" name="Group 7">
            <a:extLst>
              <a:ext uri="{FF2B5EF4-FFF2-40B4-BE49-F238E27FC236}">
                <a16:creationId xmlns:a16="http://schemas.microsoft.com/office/drawing/2014/main" id="{59C28114-E7E4-BF9F-5588-C20E21F65964}"/>
              </a:ext>
            </a:extLst>
          </p:cNvPr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54280" name="Line 8">
              <a:extLst>
                <a:ext uri="{FF2B5EF4-FFF2-40B4-BE49-F238E27FC236}">
                  <a16:creationId xmlns:a16="http://schemas.microsoft.com/office/drawing/2014/main" id="{16832B9D-EFFD-EF0D-EB0B-2C4EC8D4FD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1" name="Rectangle 9">
              <a:extLst>
                <a:ext uri="{FF2B5EF4-FFF2-40B4-BE49-F238E27FC236}">
                  <a16:creationId xmlns:a16="http://schemas.microsoft.com/office/drawing/2014/main" id="{C3FD06D6-03ED-EB0A-E1DB-8373FA0D9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54282" name="Rectangle 10">
              <a:extLst>
                <a:ext uri="{FF2B5EF4-FFF2-40B4-BE49-F238E27FC236}">
                  <a16:creationId xmlns:a16="http://schemas.microsoft.com/office/drawing/2014/main" id="{7C0E3ABD-559E-733B-3469-370495108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54283" name="Rectangle 11">
              <a:extLst>
                <a:ext uri="{FF2B5EF4-FFF2-40B4-BE49-F238E27FC236}">
                  <a16:creationId xmlns:a16="http://schemas.microsoft.com/office/drawing/2014/main" id="{B2FEB388-AD8A-0165-3530-A5227CE51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54284" name="Rectangle 12">
              <a:extLst>
                <a:ext uri="{FF2B5EF4-FFF2-40B4-BE49-F238E27FC236}">
                  <a16:creationId xmlns:a16="http://schemas.microsoft.com/office/drawing/2014/main" id="{B6CB6A58-797B-255C-FD60-7ACC9D5B1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9EEC0A-57E9-A943-B159-ED3A93C42D7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Object-Oriented Programming</a:t>
            </a:r>
            <a:br>
              <a:rPr lang="en-US" altLang="en-US" dirty="0"/>
            </a:br>
            <a:r>
              <a:rPr lang="en-US" dirty="0">
                <a:ea typeface="+mj-lt"/>
                <a:cs typeface="+mj-lt"/>
              </a:rPr>
              <a:t>CSE-703029</a:t>
            </a:r>
            <a:endParaRPr lang="en-US" altLang="en-US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4E6825C-A37A-3C52-AB17-FCD3F8AA6E7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Faculty of Computer Science </a:t>
            </a:r>
            <a:endParaRPr lang="en-US" dirty="0"/>
          </a:p>
          <a:p>
            <a:r>
              <a:rPr lang="en-US" dirty="0" err="1">
                <a:latin typeface="Arial"/>
              </a:rPr>
              <a:t>Phenikaa</a:t>
            </a:r>
            <a:r>
              <a:rPr lang="en-US" dirty="0">
                <a:latin typeface="Arial"/>
              </a:rPr>
              <a:t> University</a:t>
            </a:r>
          </a:p>
          <a:p>
            <a:r>
              <a:rPr lang="en-US" altLang="en-US" dirty="0">
                <a:latin typeface="Arial"/>
              </a:rPr>
              <a:t>Lecture 5: Polymorphism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F6CB2B3-D3C7-CC01-AF82-5D1A5F86A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248400"/>
            <a:ext cx="39941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/>
              <a:t>Slides adapted from Prof. Steven Roehrig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DCD8C4E-0FDE-496D-3D1F-F4C6BDC69D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Is Java </a:t>
            </a:r>
            <a:r>
              <a:rPr lang="en-US" altLang="en-US" i="1"/>
              <a:t>Always</a:t>
            </a:r>
            <a:r>
              <a:rPr lang="en-US" altLang="en-US"/>
              <a:t> Late-Binding?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B4C514D-6D11-1F4F-1A9C-644931ED3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Yes, always, except for </a:t>
            </a:r>
            <a:r>
              <a:rPr lang="en-US" altLang="en-US" b="1"/>
              <a:t>final, static and private</a:t>
            </a:r>
            <a:r>
              <a:rPr lang="en-US" altLang="en-US"/>
              <a:t> methods.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final</a:t>
            </a:r>
            <a:r>
              <a:rPr lang="en-US" altLang="en-US"/>
              <a:t> methods can’t be overridden, so the compiler knows to bind it.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compiler </a:t>
            </a:r>
            <a:r>
              <a:rPr lang="en-US" altLang="en-US" i="1"/>
              <a:t>may</a:t>
            </a:r>
            <a:r>
              <a:rPr lang="en-US" altLang="en-US"/>
              <a:t> be able to do some speed optimizations for a final method, but we programmers are usually lousy at estimating where speed bottlenecks are…</a:t>
            </a:r>
          </a:p>
          <a:p>
            <a:pPr>
              <a:lnSpc>
                <a:spcPct val="90000"/>
              </a:lnSpc>
            </a:pPr>
            <a:r>
              <a:rPr lang="en-US" altLang="en-US"/>
              <a:t>In C++, binding is </a:t>
            </a:r>
            <a:r>
              <a:rPr lang="en-US" altLang="en-US" i="1"/>
              <a:t>always</a:t>
            </a:r>
            <a:r>
              <a:rPr lang="en-US" altLang="en-US"/>
              <a:t> at compile-time, unless the programmer says otherwise.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5E7C206-3D6F-8BF0-FBAD-1CC2A7A4F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Polymorphism Example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43BE6E1E-0123-9049-B82B-136EA1600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916113"/>
            <a:ext cx="7340600" cy="478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 </a:t>
            </a:r>
            <a:r>
              <a:rPr lang="en-US" altLang="en-US" sz="2800" b="1" dirty="0"/>
              <a:t>public static void main(String[] </a:t>
            </a:r>
            <a:r>
              <a:rPr lang="en-US" altLang="en-US" sz="2800" b="1" dirty="0" err="1"/>
              <a:t>args</a:t>
            </a:r>
            <a:r>
              <a:rPr lang="en-US" altLang="en-US" sz="2800" b="1" dirty="0"/>
              <a:t>) {</a:t>
            </a:r>
          </a:p>
          <a:p>
            <a:r>
              <a:rPr lang="en-US" altLang="en-US" sz="2800" b="1" dirty="0"/>
              <a:t>        </a:t>
            </a:r>
            <a:r>
              <a:rPr lang="en-US" altLang="en-US" sz="2800" b="1" dirty="0" err="1"/>
              <a:t>CellPhone</a:t>
            </a:r>
            <a:r>
              <a:rPr lang="en-US" altLang="en-US" sz="2800" b="1" dirty="0"/>
              <a:t> </a:t>
            </a:r>
            <a:r>
              <a:rPr lang="en-US" altLang="en-US" sz="2800" b="1" dirty="0" err="1">
                <a:solidFill>
                  <a:srgbClr val="FF0000"/>
                </a:solidFill>
              </a:rPr>
              <a:t>noiseMaker</a:t>
            </a:r>
            <a:r>
              <a:rPr lang="en-US" altLang="en-US" sz="2800" b="1" dirty="0"/>
              <a:t> = new </a:t>
            </a:r>
            <a:r>
              <a:rPr lang="en-US" altLang="en-US" sz="2800" b="1" dirty="0" err="1"/>
              <a:t>CellPhone</a:t>
            </a:r>
            <a:r>
              <a:rPr lang="en-US" altLang="en-US" sz="2800" b="1" dirty="0"/>
              <a:t>();</a:t>
            </a:r>
          </a:p>
          <a:p>
            <a:r>
              <a:rPr lang="en-US" altLang="en-US" sz="2800" b="1" dirty="0"/>
              <a:t>        Tune t;</a:t>
            </a:r>
          </a:p>
          <a:p>
            <a:r>
              <a:rPr lang="en-US" altLang="en-US" sz="2800" b="1" dirty="0"/>
              <a:t>        double d = </a:t>
            </a:r>
            <a:r>
              <a:rPr lang="en-US" altLang="en-US" sz="2800" b="1" dirty="0" err="1"/>
              <a:t>Math.random</a:t>
            </a:r>
            <a:r>
              <a:rPr lang="en-US" altLang="en-US" sz="2800" b="1" dirty="0"/>
              <a:t>();</a:t>
            </a:r>
          </a:p>
          <a:p>
            <a:r>
              <a:rPr lang="en-US" altLang="en-US" sz="2800" b="1" dirty="0"/>
              <a:t>        if (d &gt; 0.5)</a:t>
            </a:r>
          </a:p>
          <a:p>
            <a:r>
              <a:rPr lang="en-US" altLang="en-US" sz="2800" b="1" dirty="0"/>
              <a:t>            t = new Tune();</a:t>
            </a:r>
          </a:p>
          <a:p>
            <a:r>
              <a:rPr lang="en-US" altLang="en-US" sz="2800" b="1" dirty="0"/>
              <a:t>        else</a:t>
            </a:r>
          </a:p>
          <a:p>
            <a:r>
              <a:rPr lang="en-US" altLang="en-US" sz="2800" b="1" dirty="0"/>
              <a:t>            t = new </a:t>
            </a:r>
            <a:r>
              <a:rPr lang="en-US" altLang="en-US" sz="2800" b="1" dirty="0" err="1"/>
              <a:t>ObnoxiousTune</a:t>
            </a:r>
            <a:r>
              <a:rPr lang="en-US" altLang="en-US" sz="2800" b="1" dirty="0"/>
              <a:t>();</a:t>
            </a:r>
          </a:p>
          <a:p>
            <a:r>
              <a:rPr lang="en-US" altLang="en-US" sz="2800" b="1" dirty="0"/>
              <a:t>        </a:t>
            </a:r>
            <a:r>
              <a:rPr lang="en-US" altLang="en-US" sz="2800" b="1" dirty="0" err="1">
                <a:solidFill>
                  <a:srgbClr val="FF0000"/>
                </a:solidFill>
              </a:rPr>
              <a:t>noiseMaker.ring</a:t>
            </a:r>
            <a:r>
              <a:rPr lang="en-US" altLang="en-US" sz="2800" b="1" dirty="0">
                <a:solidFill>
                  <a:srgbClr val="FF0000"/>
                </a:solidFill>
              </a:rPr>
              <a:t>(t);</a:t>
            </a:r>
          </a:p>
          <a:p>
            <a:r>
              <a:rPr lang="en-US" altLang="en-US" sz="2800" b="1" dirty="0"/>
              <a:t>}</a:t>
            </a:r>
          </a:p>
          <a:p>
            <a:endParaRPr lang="en-US" altLang="en-US" sz="2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111BA53-3450-8E36-DB59-4A1741B978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References and Subclasses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2B81F1A-0BEF-7036-F577-25164B49C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We’ve seen that an </a:t>
            </a:r>
            <a:r>
              <a:rPr lang="en-US" altLang="en-US" sz="2800" b="1"/>
              <a:t>ObnoxiousTune</a:t>
            </a:r>
            <a:r>
              <a:rPr lang="en-US" altLang="en-US" sz="2800"/>
              <a:t> object can be supplied where a </a:t>
            </a:r>
            <a:r>
              <a:rPr lang="en-US" altLang="en-US" sz="2800" b="1"/>
              <a:t>Tune</a:t>
            </a:r>
            <a:r>
              <a:rPr lang="en-US" altLang="en-US" sz="2800"/>
              <a:t> object is expected.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Similarly, a </a:t>
            </a:r>
            <a:r>
              <a:rPr lang="en-US" altLang="en-US" sz="2800" b="1"/>
              <a:t>Tune</a:t>
            </a:r>
            <a:r>
              <a:rPr lang="en-US" altLang="en-US" sz="2800"/>
              <a:t> reference can refer to an </a:t>
            </a:r>
            <a:r>
              <a:rPr lang="en-US" altLang="en-US" sz="2800" b="1"/>
              <a:t>ObnoxiousTune</a:t>
            </a:r>
            <a:r>
              <a:rPr lang="en-US" altLang="en-US" sz="2800"/>
              <a:t> object.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In both cases, the basic question is: “Is an </a:t>
            </a:r>
            <a:r>
              <a:rPr lang="en-US" altLang="en-US" sz="2800" b="1"/>
              <a:t>ObnoxiousTune</a:t>
            </a:r>
            <a:r>
              <a:rPr lang="en-US" altLang="en-US" sz="2800"/>
              <a:t> really a proper </a:t>
            </a:r>
            <a:r>
              <a:rPr lang="en-US" altLang="en-US" sz="2800" b="1"/>
              <a:t>Tune</a:t>
            </a:r>
            <a:r>
              <a:rPr lang="en-US" altLang="en-US" sz="2800"/>
              <a:t>?” Yes!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This doesn’t work the other way around: any old </a:t>
            </a:r>
            <a:r>
              <a:rPr lang="en-US" altLang="en-US" sz="2800" b="1"/>
              <a:t>Tune</a:t>
            </a:r>
            <a:r>
              <a:rPr lang="en-US" altLang="en-US" sz="2800"/>
              <a:t> </a:t>
            </a:r>
            <a:r>
              <a:rPr lang="en-US" altLang="en-US" sz="2800" i="1"/>
              <a:t>may not be</a:t>
            </a:r>
            <a:r>
              <a:rPr lang="en-US" altLang="en-US" sz="2800"/>
              <a:t> an </a:t>
            </a:r>
            <a:r>
              <a:rPr lang="en-US" altLang="en-US" sz="2800" b="1"/>
              <a:t>ObnoxiousTune</a:t>
            </a:r>
            <a:r>
              <a:rPr lang="en-US" altLang="en-US" sz="280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So, an </a:t>
            </a:r>
            <a:r>
              <a:rPr lang="en-US" altLang="en-US" sz="2800" b="1"/>
              <a:t>ObnoxiousTune</a:t>
            </a:r>
            <a:r>
              <a:rPr lang="en-US" altLang="en-US" sz="2800"/>
              <a:t> reference cannot refer to a </a:t>
            </a:r>
            <a:r>
              <a:rPr lang="en-US" altLang="en-US" sz="2800" b="1"/>
              <a:t>Tune</a:t>
            </a:r>
            <a:r>
              <a:rPr lang="en-US" altLang="en-US" sz="2800"/>
              <a:t> object.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832023C-3100-BE6D-6E42-D506399AEA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Let’s Fool the Compiler!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A86770B6-2C9C-BA73-B902-704EDC5E1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2133600"/>
            <a:ext cx="6465937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/>
              <a:t>public static void main(String[] </a:t>
            </a:r>
            <a:r>
              <a:rPr lang="en-US" altLang="en-US" sz="2400" b="1" dirty="0" err="1"/>
              <a:t>args</a:t>
            </a:r>
            <a:r>
              <a:rPr lang="en-US" altLang="en-US" sz="2400" b="1" dirty="0"/>
              <a:t>) {</a:t>
            </a:r>
          </a:p>
          <a:p>
            <a:r>
              <a:rPr lang="en-US" altLang="en-US" sz="2400" b="1" dirty="0"/>
              <a:t>        </a:t>
            </a:r>
            <a:r>
              <a:rPr lang="en-US" altLang="en-US" sz="2400" b="1" dirty="0" err="1"/>
              <a:t>CellPhone</a:t>
            </a:r>
            <a:r>
              <a:rPr lang="en-US" altLang="en-US" sz="2400" b="1" dirty="0"/>
              <a:t> </a:t>
            </a:r>
            <a:r>
              <a:rPr lang="en-US" altLang="en-US" sz="2400" b="1" dirty="0" err="1">
                <a:solidFill>
                  <a:srgbClr val="FF0000"/>
                </a:solidFill>
              </a:rPr>
              <a:t>noiseMaker</a:t>
            </a:r>
            <a:r>
              <a:rPr lang="en-US" altLang="en-US" sz="2400" b="1" dirty="0"/>
              <a:t> = new </a:t>
            </a:r>
            <a:r>
              <a:rPr lang="en-US" altLang="en-US" sz="2400" b="1" dirty="0" err="1"/>
              <a:t>CellPhone</a:t>
            </a:r>
            <a:r>
              <a:rPr lang="en-US" altLang="en-US" sz="2400" b="1" dirty="0"/>
              <a:t>();</a:t>
            </a:r>
          </a:p>
          <a:p>
            <a:r>
              <a:rPr lang="en-US" altLang="en-US" sz="2400" b="1" dirty="0"/>
              <a:t>        Tune t1 = new Tune();</a:t>
            </a:r>
          </a:p>
          <a:p>
            <a:r>
              <a:rPr lang="en-US" altLang="en-US" sz="2400" b="1" dirty="0"/>
              <a:t>        Tune t2 = new </a:t>
            </a:r>
            <a:r>
              <a:rPr lang="en-US" altLang="en-US" sz="2400" b="1" dirty="0" err="1"/>
              <a:t>ObnoxiousTune</a:t>
            </a:r>
            <a:r>
              <a:rPr lang="en-US" altLang="en-US" sz="2400" b="1" dirty="0"/>
              <a:t>();</a:t>
            </a:r>
          </a:p>
          <a:p>
            <a:r>
              <a:rPr lang="en-US" altLang="en-US" sz="2400" b="1" dirty="0"/>
              <a:t>        </a:t>
            </a:r>
            <a:r>
              <a:rPr lang="en-US" altLang="en-US" sz="2400" b="1" dirty="0" err="1"/>
              <a:t>noiseMaker.ring</a:t>
            </a:r>
            <a:r>
              <a:rPr lang="en-US" altLang="en-US" sz="2400" b="1" dirty="0"/>
              <a:t>(t1);</a:t>
            </a:r>
          </a:p>
          <a:p>
            <a:r>
              <a:rPr lang="en-US" altLang="en-US" sz="2400" b="1" dirty="0"/>
              <a:t>        </a:t>
            </a:r>
            <a:r>
              <a:rPr lang="en-US" altLang="en-US" sz="2400" b="1" dirty="0" err="1"/>
              <a:t>noiseMaker.ring</a:t>
            </a:r>
            <a:r>
              <a:rPr lang="en-US" altLang="en-US" sz="2400" b="1" dirty="0"/>
              <a:t>((</a:t>
            </a:r>
            <a:r>
              <a:rPr lang="en-US" altLang="en-US" sz="2400" b="1" dirty="0">
                <a:solidFill>
                  <a:srgbClr val="FF0000"/>
                </a:solidFill>
              </a:rPr>
              <a:t>Tune</a:t>
            </a:r>
            <a:r>
              <a:rPr lang="en-US" altLang="en-US" sz="2400" b="1" dirty="0"/>
              <a:t>)t2);</a:t>
            </a:r>
          </a:p>
          <a:p>
            <a:r>
              <a:rPr lang="en-US" altLang="en-US" sz="2400" b="1" dirty="0"/>
              <a:t>}</a:t>
            </a:r>
          </a:p>
          <a:p>
            <a:endParaRPr lang="en-US" altLang="en-US" sz="2400" b="1" dirty="0"/>
          </a:p>
          <a:p>
            <a:r>
              <a:rPr lang="en-US" altLang="en-US" sz="2800" dirty="0"/>
              <a:t>Nothing changes… </a:t>
            </a:r>
            <a:r>
              <a:rPr lang="en-US" altLang="en-US" sz="28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ObnoxiousTune.play</a:t>
            </a:r>
            <a:r>
              <a:rPr lang="en-US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()</a:t>
            </a:r>
          </a:p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is still printed.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94C3A7A-6135-3C61-9328-98DD6B7826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Let’s Fool the Compiler!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DEB6D9CD-A9AF-394E-78CC-DCCBAA289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2122488"/>
            <a:ext cx="636988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/>
              <a:t>public static void main(String[] </a:t>
            </a:r>
            <a:r>
              <a:rPr lang="en-US" altLang="en-US" sz="2400" b="1" dirty="0" err="1"/>
              <a:t>args</a:t>
            </a:r>
            <a:r>
              <a:rPr lang="en-US" altLang="en-US" sz="2400" b="1" dirty="0"/>
              <a:t>) {</a:t>
            </a:r>
          </a:p>
          <a:p>
            <a:r>
              <a:rPr lang="en-US" altLang="en-US" sz="2400" b="1" dirty="0"/>
              <a:t>        </a:t>
            </a:r>
            <a:r>
              <a:rPr lang="en-US" altLang="en-US" sz="2400" b="1" dirty="0" err="1"/>
              <a:t>CellPhone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noiseMaker</a:t>
            </a:r>
            <a:r>
              <a:rPr lang="en-US" altLang="en-US" sz="2400" b="1" dirty="0"/>
              <a:t> = new </a:t>
            </a:r>
            <a:r>
              <a:rPr lang="en-US" altLang="en-US" sz="2400" b="1" dirty="0" err="1"/>
              <a:t>CellPhone</a:t>
            </a:r>
            <a:r>
              <a:rPr lang="en-US" altLang="en-US" sz="2400" b="1" dirty="0"/>
              <a:t>();</a:t>
            </a:r>
          </a:p>
          <a:p>
            <a:r>
              <a:rPr lang="en-US" altLang="en-US" sz="2400" b="1" dirty="0"/>
              <a:t>        Tune t1 = new Tune();</a:t>
            </a:r>
          </a:p>
          <a:p>
            <a:r>
              <a:rPr lang="en-US" altLang="en-US" sz="2400" b="1" dirty="0"/>
              <a:t>        Tune t2 = new </a:t>
            </a:r>
            <a:r>
              <a:rPr lang="en-US" altLang="en-US" sz="2400" b="1" dirty="0" err="1"/>
              <a:t>ObnoxiousTune</a:t>
            </a:r>
            <a:r>
              <a:rPr lang="en-US" altLang="en-US" sz="2400" b="1" dirty="0"/>
              <a:t>();</a:t>
            </a:r>
          </a:p>
          <a:p>
            <a:r>
              <a:rPr lang="en-US" altLang="en-US" sz="2400" b="1" dirty="0"/>
              <a:t>        </a:t>
            </a:r>
            <a:r>
              <a:rPr lang="en-US" altLang="en-US" sz="2400" b="1" dirty="0" err="1"/>
              <a:t>noiseMaker.ring</a:t>
            </a:r>
            <a:r>
              <a:rPr lang="en-US" altLang="en-US" sz="2400" b="1" dirty="0"/>
              <a:t>(t1);</a:t>
            </a:r>
          </a:p>
          <a:p>
            <a:r>
              <a:rPr lang="en-US" altLang="en-US" sz="2400" b="1" dirty="0"/>
              <a:t>        </a:t>
            </a:r>
            <a:r>
              <a:rPr lang="en-US" altLang="en-US" sz="2400" b="1" dirty="0" err="1"/>
              <a:t>noiseMaker.ring</a:t>
            </a:r>
            <a:r>
              <a:rPr lang="en-US" altLang="en-US" sz="2400" b="1" dirty="0"/>
              <a:t>((</a:t>
            </a:r>
            <a:r>
              <a:rPr lang="en-US" altLang="en-US" sz="2400" b="1" dirty="0" err="1">
                <a:solidFill>
                  <a:srgbClr val="FF0000"/>
                </a:solidFill>
              </a:rPr>
              <a:t>ObnoxiousTune</a:t>
            </a:r>
            <a:r>
              <a:rPr lang="en-US" altLang="en-US" sz="2400" b="1" dirty="0"/>
              <a:t>) t2);</a:t>
            </a:r>
          </a:p>
          <a:p>
            <a:r>
              <a:rPr lang="en-US" altLang="en-US" sz="2400" b="1" dirty="0"/>
              <a:t>}</a:t>
            </a:r>
          </a:p>
          <a:p>
            <a:endParaRPr lang="en-US" altLang="en-US" sz="2400" b="1" dirty="0"/>
          </a:p>
          <a:p>
            <a:r>
              <a:rPr lang="en-US" altLang="en-US" sz="2800" dirty="0"/>
              <a:t>Nothing changes…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>
            <a:extLst>
              <a:ext uri="{FF2B5EF4-FFF2-40B4-BE49-F238E27FC236}">
                <a16:creationId xmlns:a16="http://schemas.microsoft.com/office/drawing/2014/main" id="{1498325B-0A7F-5202-9225-93E613650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Let’s Fool the Compiler!</a:t>
            </a:r>
          </a:p>
        </p:txBody>
      </p:sp>
      <p:sp>
        <p:nvSpPr>
          <p:cNvPr id="32771" name="Text Box 1027">
            <a:extLst>
              <a:ext uri="{FF2B5EF4-FFF2-40B4-BE49-F238E27FC236}">
                <a16:creationId xmlns:a16="http://schemas.microsoft.com/office/drawing/2014/main" id="{92AD8219-6795-5EF8-0926-AE0BDD4BC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755775"/>
            <a:ext cx="7656968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/>
              <a:t>public static void main(String[] </a:t>
            </a:r>
            <a:r>
              <a:rPr lang="en-US" altLang="en-US" sz="2400" b="1" dirty="0" err="1"/>
              <a:t>args</a:t>
            </a:r>
            <a:r>
              <a:rPr lang="en-US" altLang="en-US" sz="2400" b="1" dirty="0"/>
              <a:t>) {</a:t>
            </a:r>
          </a:p>
          <a:p>
            <a:r>
              <a:rPr lang="en-US" altLang="en-US" sz="2400" b="1" dirty="0"/>
              <a:t>        </a:t>
            </a:r>
            <a:r>
              <a:rPr lang="en-US" altLang="en-US" sz="2400" b="1" dirty="0" err="1"/>
              <a:t>CellPhone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noiseMaker</a:t>
            </a:r>
            <a:r>
              <a:rPr lang="en-US" altLang="en-US" sz="2400" b="1" dirty="0"/>
              <a:t> = new </a:t>
            </a:r>
            <a:r>
              <a:rPr lang="en-US" altLang="en-US" sz="2400" b="1" dirty="0" err="1"/>
              <a:t>CellPhone</a:t>
            </a:r>
            <a:r>
              <a:rPr lang="en-US" altLang="en-US" sz="2400" b="1" dirty="0"/>
              <a:t>();</a:t>
            </a:r>
          </a:p>
          <a:p>
            <a:r>
              <a:rPr lang="en-US" altLang="en-US" sz="2400" b="1" dirty="0"/>
              <a:t>        </a:t>
            </a:r>
            <a:r>
              <a:rPr lang="en-US" altLang="en-US" sz="2400" b="1" dirty="0">
                <a:solidFill>
                  <a:srgbClr val="FF0000"/>
                </a:solidFill>
              </a:rPr>
              <a:t>Tune</a:t>
            </a:r>
            <a:r>
              <a:rPr lang="en-US" altLang="en-US" sz="2400" b="1" dirty="0"/>
              <a:t> t1 = new Tune();</a:t>
            </a:r>
          </a:p>
          <a:p>
            <a:r>
              <a:rPr lang="en-US" altLang="en-US" sz="2400" b="1" dirty="0"/>
              <a:t>        Tune t2 = new </a:t>
            </a:r>
            <a:r>
              <a:rPr lang="en-US" altLang="en-US" sz="2400" b="1" dirty="0" err="1"/>
              <a:t>ObnoxiousTune</a:t>
            </a:r>
            <a:r>
              <a:rPr lang="en-US" altLang="en-US" sz="2400" b="1" dirty="0"/>
              <a:t>();</a:t>
            </a:r>
          </a:p>
          <a:p>
            <a:r>
              <a:rPr lang="en-US" altLang="en-US" sz="2400" b="1" dirty="0"/>
              <a:t>        </a:t>
            </a:r>
            <a:r>
              <a:rPr lang="en-US" altLang="en-US" sz="2400" b="1" dirty="0" err="1"/>
              <a:t>noiseMaker.ring</a:t>
            </a:r>
            <a:r>
              <a:rPr lang="en-US" altLang="en-US" sz="2400" b="1" dirty="0"/>
              <a:t>((</a:t>
            </a:r>
            <a:r>
              <a:rPr lang="en-US" altLang="en-US" sz="2400" b="1" dirty="0" err="1">
                <a:solidFill>
                  <a:srgbClr val="FF0000"/>
                </a:solidFill>
              </a:rPr>
              <a:t>ObnoxiousTune</a:t>
            </a:r>
            <a:r>
              <a:rPr lang="en-US" altLang="en-US" sz="2400" b="1" dirty="0"/>
              <a:t>) t1);</a:t>
            </a:r>
          </a:p>
          <a:p>
            <a:r>
              <a:rPr lang="en-US" altLang="en-US" sz="2400" b="1" dirty="0"/>
              <a:t>        </a:t>
            </a:r>
            <a:r>
              <a:rPr lang="en-US" altLang="en-US" sz="2400" b="1" dirty="0" err="1"/>
              <a:t>noiseMaker.ring</a:t>
            </a:r>
            <a:r>
              <a:rPr lang="en-US" altLang="en-US" sz="2400" b="1" dirty="0"/>
              <a:t>(t2);</a:t>
            </a:r>
          </a:p>
          <a:p>
            <a:r>
              <a:rPr lang="en-US" altLang="en-US" sz="2400" b="1" dirty="0"/>
              <a:t>}</a:t>
            </a:r>
          </a:p>
          <a:p>
            <a:endParaRPr lang="en-US" altLang="en-US" sz="2400" b="1" dirty="0"/>
          </a:p>
          <a:p>
            <a:r>
              <a:rPr lang="en-US" altLang="en-US" sz="2800" dirty="0"/>
              <a:t>This compiles, but gets a </a:t>
            </a:r>
            <a:r>
              <a:rPr lang="en-US" altLang="en-US" sz="2800" b="1" dirty="0" err="1">
                <a:solidFill>
                  <a:srgbClr val="FF0000"/>
                </a:solidFill>
              </a:rPr>
              <a:t>CastClassException</a:t>
            </a:r>
            <a:endParaRPr lang="en-US" altLang="en-US" sz="2800" b="1" dirty="0">
              <a:solidFill>
                <a:srgbClr val="FF0000"/>
              </a:solidFill>
            </a:endParaRPr>
          </a:p>
          <a:p>
            <a:r>
              <a:rPr lang="en-US" altLang="en-US" sz="2800" dirty="0"/>
              <a:t>at runtime (even though </a:t>
            </a:r>
            <a:r>
              <a:rPr lang="en-US" altLang="en-US" sz="2800" b="1" dirty="0"/>
              <a:t>Tune</a:t>
            </a:r>
            <a:r>
              <a:rPr lang="en-US" altLang="en-US" sz="2800" dirty="0"/>
              <a:t> has a </a:t>
            </a:r>
            <a:r>
              <a:rPr lang="en-US" altLang="en-US" sz="2800" b="1" dirty="0"/>
              <a:t>play()</a:t>
            </a:r>
            <a:r>
              <a:rPr lang="en-US" altLang="en-US" sz="2800" dirty="0"/>
              <a:t> method).</a:t>
            </a:r>
          </a:p>
          <a:p>
            <a:r>
              <a:rPr lang="en-US" alt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t1</a:t>
            </a:r>
            <a:r>
              <a:rPr lang="en-US" altLang="en-US" sz="2800" dirty="0"/>
              <a:t> has been </a:t>
            </a:r>
            <a:r>
              <a:rPr lang="en-US" alt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casted</a:t>
            </a:r>
            <a:r>
              <a:rPr lang="en-US" altLang="en-US" sz="2800" dirty="0"/>
              <a:t> from </a:t>
            </a:r>
            <a:r>
              <a:rPr lang="en-US" alt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Tune</a:t>
            </a:r>
            <a:r>
              <a:rPr lang="en-US" altLang="en-US" sz="2800" dirty="0"/>
              <a:t> to </a:t>
            </a:r>
            <a:r>
              <a:rPr lang="en-US" altLang="en-US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ObnoxiousTune</a:t>
            </a:r>
            <a:endParaRPr lang="en-US" altLang="en-US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Parent to Child</a:t>
            </a:r>
            <a:r>
              <a:rPr lang="en-US" altLang="en-US" sz="2800" dirty="0"/>
              <a:t>. “</a:t>
            </a:r>
            <a:r>
              <a:rPr lang="en-US" altLang="en-US" sz="2800" dirty="0" err="1"/>
              <a:t>Downcasting</a:t>
            </a:r>
            <a:r>
              <a:rPr lang="en-US" altLang="en-US" sz="2800" dirty="0"/>
              <a:t>” can be dangerous!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F393AF4-A631-F5BE-0086-BC8EC6499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altLang="en-US"/>
              <a:t>Extensibility I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BBAE776A-95A1-E586-A612-B8042491E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654175"/>
            <a:ext cx="6022975" cy="558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 </a:t>
            </a:r>
            <a:r>
              <a:rPr lang="en-US" altLang="en-US" b="1" dirty="0"/>
              <a:t>public static void main(String[] </a:t>
            </a:r>
            <a:r>
              <a:rPr lang="en-US" altLang="en-US" b="1" dirty="0" err="1"/>
              <a:t>args</a:t>
            </a:r>
            <a:r>
              <a:rPr lang="en-US" altLang="en-US" b="1" dirty="0"/>
              <a:t>) {</a:t>
            </a:r>
          </a:p>
          <a:p>
            <a:r>
              <a:rPr lang="en-US" altLang="en-US" b="1" dirty="0"/>
              <a:t>        </a:t>
            </a:r>
            <a:r>
              <a:rPr lang="en-US" altLang="en-US" b="1" dirty="0" err="1"/>
              <a:t>CellPhone</a:t>
            </a:r>
            <a:r>
              <a:rPr lang="en-US" altLang="en-US" b="1" dirty="0"/>
              <a:t> </a:t>
            </a:r>
            <a:r>
              <a:rPr lang="en-US" altLang="en-US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noiseMaker</a:t>
            </a:r>
            <a:r>
              <a:rPr lang="en-US" altLang="en-US" b="1" dirty="0"/>
              <a:t> = new </a:t>
            </a:r>
            <a:r>
              <a:rPr lang="en-US" altLang="en-US" b="1" dirty="0" err="1"/>
              <a:t>CellPhone</a:t>
            </a:r>
            <a:r>
              <a:rPr lang="en-US" altLang="en-US" b="1" dirty="0"/>
              <a:t>();</a:t>
            </a:r>
          </a:p>
          <a:p>
            <a:r>
              <a:rPr lang="en-US" altLang="en-US" b="1" dirty="0"/>
              <a:t>        </a:t>
            </a:r>
            <a:r>
              <a:rPr lang="en-US" altLang="en-US" b="1" dirty="0" err="1"/>
              <a:t>SimpleInput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keyboard</a:t>
            </a:r>
            <a:r>
              <a:rPr lang="en-US" altLang="en-US" b="1" dirty="0"/>
              <a:t> = new </a:t>
            </a:r>
            <a:r>
              <a:rPr lang="en-US" altLang="en-US" b="1" dirty="0" err="1"/>
              <a:t>SimpleInput</a:t>
            </a:r>
            <a:r>
              <a:rPr lang="en-US" altLang="en-US" b="1" dirty="0"/>
              <a:t>();</a:t>
            </a:r>
          </a:p>
          <a:p>
            <a:r>
              <a:rPr lang="en-US" altLang="en-US" b="1" dirty="0"/>
              <a:t>        </a:t>
            </a:r>
            <a:r>
              <a:rPr lang="en-US" altLang="en-US" b="1" dirty="0" err="1"/>
              <a:t>System.out.println</a:t>
            </a:r>
            <a:r>
              <a:rPr lang="en-US" altLang="en-US" b="1" dirty="0"/>
              <a:t>("Enter number of tunes:");</a:t>
            </a:r>
          </a:p>
          <a:p>
            <a:r>
              <a:rPr lang="en-US" altLang="en-US" b="1" dirty="0"/>
              <a:t>        int </a:t>
            </a:r>
            <a:r>
              <a:rPr lang="en-US" altLang="en-US" b="1" dirty="0" err="1"/>
              <a:t>numTunes</a:t>
            </a:r>
            <a:r>
              <a:rPr lang="en-US" altLang="en-US" b="1" dirty="0"/>
              <a:t> = </a:t>
            </a:r>
            <a:r>
              <a:rPr lang="en-US" altLang="en-US" b="1" dirty="0" err="1"/>
              <a:t>keyboard.nextInt</a:t>
            </a:r>
            <a:r>
              <a:rPr lang="en-US" altLang="en-US" b="1" dirty="0"/>
              <a:t>();</a:t>
            </a:r>
          </a:p>
          <a:p>
            <a:r>
              <a:rPr lang="en-US" altLang="en-US" b="1" dirty="0"/>
              <a:t>        Tune[] </a:t>
            </a:r>
            <a:r>
              <a:rPr lang="en-US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tunes</a:t>
            </a:r>
            <a:r>
              <a:rPr lang="en-US" altLang="en-US" b="1" dirty="0"/>
              <a:t> = new Tune[</a:t>
            </a:r>
            <a:r>
              <a:rPr lang="en-US" altLang="en-US" b="1" dirty="0" err="1"/>
              <a:t>numTunes</a:t>
            </a:r>
            <a:r>
              <a:rPr lang="en-US" altLang="en-US" b="1" dirty="0"/>
              <a:t>];</a:t>
            </a:r>
          </a:p>
          <a:p>
            <a:r>
              <a:rPr lang="en-US" altLang="en-US" b="1" dirty="0"/>
              <a:t>        for (int </a:t>
            </a:r>
            <a:r>
              <a:rPr lang="en-US" altLang="en-US" b="1" dirty="0" err="1"/>
              <a:t>i</a:t>
            </a:r>
            <a:r>
              <a:rPr lang="en-US" altLang="en-US" b="1" dirty="0"/>
              <a:t> = 0; </a:t>
            </a:r>
            <a:r>
              <a:rPr lang="en-US" altLang="en-US" b="1" dirty="0" err="1"/>
              <a:t>i</a:t>
            </a:r>
            <a:r>
              <a:rPr lang="en-US" altLang="en-US" b="1" dirty="0"/>
              <a:t> &lt; </a:t>
            </a:r>
            <a:r>
              <a:rPr lang="en-US" altLang="en-US" b="1" dirty="0" err="1"/>
              <a:t>numTunes</a:t>
            </a:r>
            <a:r>
              <a:rPr lang="en-US" altLang="en-US" b="1" dirty="0"/>
              <a:t>; </a:t>
            </a:r>
            <a:r>
              <a:rPr lang="en-US" altLang="en-US" b="1" dirty="0" err="1"/>
              <a:t>i</a:t>
            </a:r>
            <a:r>
              <a:rPr lang="en-US" altLang="en-US" b="1" dirty="0"/>
              <a:t>++) {</a:t>
            </a:r>
          </a:p>
          <a:p>
            <a:r>
              <a:rPr lang="en-US" altLang="en-US" b="1" dirty="0"/>
              <a:t>            </a:t>
            </a:r>
            <a:r>
              <a:rPr lang="en-US" altLang="en-US" b="1" dirty="0" err="1"/>
              <a:t>System.out.println</a:t>
            </a:r>
            <a:r>
              <a:rPr lang="en-US" altLang="en-US" b="1" dirty="0"/>
              <a:t>("Enter tune type");</a:t>
            </a:r>
          </a:p>
          <a:p>
            <a:r>
              <a:rPr lang="en-US" altLang="en-US" b="1" dirty="0"/>
              <a:t>            </a:t>
            </a:r>
            <a:r>
              <a:rPr lang="en-US" altLang="en-US" b="1" dirty="0" err="1"/>
              <a:t>System.out.println</a:t>
            </a:r>
            <a:r>
              <a:rPr lang="en-US" altLang="en-US" b="1" dirty="0"/>
              <a:t>("(Tune=1, </a:t>
            </a:r>
            <a:r>
              <a:rPr lang="en-US" altLang="en-US" b="1" dirty="0" err="1"/>
              <a:t>ObnoxiousTune</a:t>
            </a:r>
            <a:r>
              <a:rPr lang="en-US" altLang="en-US" b="1" dirty="0"/>
              <a:t>=2)");</a:t>
            </a:r>
          </a:p>
          <a:p>
            <a:r>
              <a:rPr lang="en-US" altLang="en-US" b="1" dirty="0"/>
              <a:t>            int </a:t>
            </a:r>
            <a:r>
              <a:rPr lang="en-US" altLang="en-US" b="1" dirty="0" err="1"/>
              <a:t>tuneType</a:t>
            </a:r>
            <a:r>
              <a:rPr lang="en-US" altLang="en-US" b="1" dirty="0"/>
              <a:t> = </a:t>
            </a:r>
            <a:r>
              <a:rPr lang="en-US" altLang="en-US" b="1" dirty="0" err="1"/>
              <a:t>keyboard.nextInt</a:t>
            </a:r>
            <a:r>
              <a:rPr lang="en-US" altLang="en-US" b="1" dirty="0"/>
              <a:t>();</a:t>
            </a:r>
          </a:p>
          <a:p>
            <a:r>
              <a:rPr lang="en-US" altLang="en-US" b="1" dirty="0"/>
              <a:t>        	switch(</a:t>
            </a:r>
            <a:r>
              <a:rPr lang="en-US" altLang="en-US" b="1" dirty="0" err="1"/>
              <a:t>tuneType</a:t>
            </a:r>
            <a:r>
              <a:rPr lang="en-US" altLang="en-US" b="1" dirty="0"/>
              <a:t>) {</a:t>
            </a:r>
          </a:p>
          <a:p>
            <a:r>
              <a:rPr lang="en-US" altLang="en-US" b="1" dirty="0"/>
              <a:t>        	    case 1:  tunes[</a:t>
            </a:r>
            <a:r>
              <a:rPr lang="en-US" altLang="en-US" b="1" dirty="0" err="1"/>
              <a:t>i</a:t>
            </a:r>
            <a:r>
              <a:rPr lang="en-US" altLang="en-US" b="1" dirty="0"/>
              <a:t>] = new </a:t>
            </a:r>
            <a:r>
              <a:rPr lang="en-US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Tune</a:t>
            </a:r>
            <a:r>
              <a:rPr lang="en-US" altLang="en-US" b="1" dirty="0"/>
              <a:t>(); break;</a:t>
            </a:r>
          </a:p>
          <a:p>
            <a:r>
              <a:rPr lang="en-US" altLang="en-US" b="1" dirty="0"/>
              <a:t>        	    case 2:  tunes[</a:t>
            </a:r>
            <a:r>
              <a:rPr lang="en-US" altLang="en-US" b="1" dirty="0" err="1"/>
              <a:t>i</a:t>
            </a:r>
            <a:r>
              <a:rPr lang="en-US" altLang="en-US" b="1" dirty="0"/>
              <a:t>] = new </a:t>
            </a:r>
            <a:r>
              <a:rPr lang="en-US" altLang="en-US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ObnoxiousTune</a:t>
            </a:r>
            <a:r>
              <a:rPr lang="en-US" altLang="en-US" b="1" dirty="0"/>
              <a:t>(); break;</a:t>
            </a:r>
          </a:p>
          <a:p>
            <a:r>
              <a:rPr lang="en-US" altLang="en-US" b="1" dirty="0"/>
              <a:t>            	    default: tunes[</a:t>
            </a:r>
            <a:r>
              <a:rPr lang="en-US" altLang="en-US" b="1" dirty="0" err="1"/>
              <a:t>i</a:t>
            </a:r>
            <a:r>
              <a:rPr lang="en-US" altLang="en-US" b="1" dirty="0"/>
              <a:t>] = new </a:t>
            </a:r>
            <a:r>
              <a:rPr lang="en-US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Tune</a:t>
            </a:r>
            <a:r>
              <a:rPr lang="en-US" altLang="en-US" b="1" dirty="0"/>
              <a:t>(); break;</a:t>
            </a:r>
          </a:p>
          <a:p>
            <a:r>
              <a:rPr lang="en-US" altLang="en-US" b="1" dirty="0"/>
              <a:t>        	}</a:t>
            </a:r>
          </a:p>
          <a:p>
            <a:r>
              <a:rPr lang="en-US" altLang="en-US" b="1" dirty="0"/>
              <a:t>        }</a:t>
            </a:r>
          </a:p>
          <a:p>
            <a:r>
              <a:rPr lang="en-US" altLang="en-US" b="1" dirty="0"/>
              <a:t>        for (int </a:t>
            </a:r>
            <a:r>
              <a:rPr lang="en-US" altLang="en-US" b="1" dirty="0" err="1"/>
              <a:t>i</a:t>
            </a:r>
            <a:r>
              <a:rPr lang="en-US" altLang="en-US" b="1" dirty="0"/>
              <a:t> = 0; </a:t>
            </a:r>
            <a:r>
              <a:rPr lang="en-US" altLang="en-US" b="1" dirty="0" err="1"/>
              <a:t>i</a:t>
            </a:r>
            <a:r>
              <a:rPr lang="en-US" altLang="en-US" b="1" dirty="0"/>
              <a:t> &lt; </a:t>
            </a:r>
            <a:r>
              <a:rPr lang="en-US" altLang="en-US" b="1" dirty="0" err="1"/>
              <a:t>tunes.length</a:t>
            </a:r>
            <a:r>
              <a:rPr lang="en-US" altLang="en-US" b="1" dirty="0"/>
              <a:t>; </a:t>
            </a:r>
            <a:r>
              <a:rPr lang="en-US" altLang="en-US" b="1" dirty="0" err="1"/>
              <a:t>i</a:t>
            </a:r>
            <a:r>
              <a:rPr lang="en-US" altLang="en-US" b="1" dirty="0"/>
              <a:t>++)</a:t>
            </a:r>
          </a:p>
          <a:p>
            <a:r>
              <a:rPr lang="en-US" altLang="en-US" b="1" dirty="0"/>
              <a:t>        	</a:t>
            </a:r>
            <a:r>
              <a:rPr lang="en-US" altLang="en-US" b="1" dirty="0" err="1"/>
              <a:t>noiseMaker.ring</a:t>
            </a:r>
            <a:r>
              <a:rPr lang="en-US" altLang="en-US" b="1" dirty="0"/>
              <a:t>(</a:t>
            </a:r>
            <a:r>
              <a:rPr lang="en-US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tunes[</a:t>
            </a:r>
            <a:r>
              <a:rPr lang="en-US" altLang="en-US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]</a:t>
            </a:r>
            <a:r>
              <a:rPr lang="en-US" altLang="en-US" b="1" dirty="0"/>
              <a:t>);</a:t>
            </a:r>
          </a:p>
          <a:p>
            <a:r>
              <a:rPr lang="en-US" altLang="en-US" b="1" dirty="0"/>
              <a:t> }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451B33C-AA94-8B78-1502-C96128360C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Extensibility II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3C160EFD-4114-96A8-3986-9B50C52CD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946275"/>
            <a:ext cx="598009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/>
              <a:t>public class </a:t>
            </a:r>
            <a:r>
              <a:rPr lang="en-US" altLang="en-US" sz="24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NiceTune</a:t>
            </a:r>
            <a:r>
              <a:rPr lang="en-US" altLang="en-US" sz="2400" b="1" dirty="0"/>
              <a:t> extends </a:t>
            </a:r>
            <a:r>
              <a:rPr lang="en-US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Tune</a:t>
            </a:r>
            <a:r>
              <a:rPr lang="en-US" altLang="en-US" sz="2400" b="1" dirty="0"/>
              <a:t> {</a:t>
            </a:r>
          </a:p>
          <a:p>
            <a:r>
              <a:rPr lang="en-US" altLang="en-US" sz="2400" b="1" dirty="0"/>
              <a:t>    </a:t>
            </a:r>
            <a:r>
              <a:rPr lang="en-US" altLang="en-US" sz="2400" b="1" dirty="0" err="1"/>
              <a:t>NiceTune</a:t>
            </a:r>
            <a:r>
              <a:rPr lang="en-US" altLang="en-US" sz="2400" b="1" dirty="0"/>
              <a:t>() {}</a:t>
            </a:r>
          </a:p>
          <a:p>
            <a:r>
              <a:rPr lang="en-US" altLang="en-US" sz="2400" b="1" dirty="0"/>
              <a:t>    public void </a:t>
            </a:r>
            <a:r>
              <a:rPr lang="en-US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play</a:t>
            </a:r>
            <a:r>
              <a:rPr lang="en-US" altLang="en-US" sz="2400" b="1" dirty="0"/>
              <a:t>() {</a:t>
            </a:r>
          </a:p>
          <a:p>
            <a:r>
              <a:rPr lang="en-US" altLang="en-US" sz="2400" b="1" dirty="0"/>
              <a:t>        </a:t>
            </a:r>
            <a:r>
              <a:rPr lang="en-US" altLang="en-US" sz="2400" b="1" dirty="0" err="1"/>
              <a:t>System.out.println</a:t>
            </a:r>
            <a:r>
              <a:rPr lang="en-US" altLang="en-US" sz="2400" b="1" dirty="0"/>
              <a:t>("</a:t>
            </a:r>
            <a:r>
              <a:rPr lang="en-US" altLang="en-US" sz="2400" b="1" dirty="0" err="1"/>
              <a:t>NiceTune.play</a:t>
            </a:r>
            <a:r>
              <a:rPr lang="en-US" altLang="en-US" sz="2400" b="1" dirty="0"/>
              <a:t>()");</a:t>
            </a:r>
          </a:p>
          <a:p>
            <a:r>
              <a:rPr lang="en-US" altLang="en-US" sz="2400" b="1" dirty="0"/>
              <a:t>    }</a:t>
            </a:r>
          </a:p>
          <a:p>
            <a:r>
              <a:rPr lang="en-US" altLang="en-US" sz="2400" b="1" dirty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97693CD-11B4-B54A-8D76-E15E3A0E7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Extensibilty III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19FFFADF-CD52-B1CA-1B6E-DFAC01F3F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752600"/>
            <a:ext cx="6610350" cy="522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/>
              <a:t> public static void main(String[] </a:t>
            </a:r>
            <a:r>
              <a:rPr lang="en-US" altLang="en-US" sz="1600" b="1" dirty="0" err="1"/>
              <a:t>args</a:t>
            </a:r>
            <a:r>
              <a:rPr lang="en-US" altLang="en-US" sz="1600" b="1" dirty="0"/>
              <a:t>) {</a:t>
            </a:r>
          </a:p>
          <a:p>
            <a:r>
              <a:rPr lang="en-US" altLang="en-US" sz="1600" b="1" dirty="0"/>
              <a:t>        </a:t>
            </a:r>
            <a:r>
              <a:rPr lang="en-US" altLang="en-US" sz="1600" b="1" dirty="0" err="1"/>
              <a:t>CellPhone</a:t>
            </a:r>
            <a:r>
              <a:rPr lang="en-US" altLang="en-US" sz="1600" b="1" dirty="0"/>
              <a:t> </a:t>
            </a:r>
            <a:r>
              <a:rPr lang="en-US" altLang="en-US" sz="16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noiseMaker</a:t>
            </a:r>
            <a:r>
              <a:rPr lang="en-US" altLang="en-US" sz="1600" b="1" dirty="0"/>
              <a:t> = new </a:t>
            </a:r>
            <a:r>
              <a:rPr lang="en-US" altLang="en-US" sz="1600" b="1" dirty="0" err="1"/>
              <a:t>CellPhone</a:t>
            </a:r>
            <a:r>
              <a:rPr lang="en-US" altLang="en-US" sz="1600" b="1" dirty="0"/>
              <a:t>();</a:t>
            </a:r>
          </a:p>
          <a:p>
            <a:r>
              <a:rPr lang="en-US" altLang="en-US" sz="1600" b="1" dirty="0"/>
              <a:t>        </a:t>
            </a:r>
            <a:r>
              <a:rPr lang="en-US" altLang="en-US" sz="1600" b="1" dirty="0" err="1"/>
              <a:t>SimpleInput</a:t>
            </a:r>
            <a:r>
              <a:rPr lang="en-US" altLang="en-US" sz="1600" b="1" dirty="0"/>
              <a:t> keyboard = new </a:t>
            </a:r>
            <a:r>
              <a:rPr lang="en-US" altLang="en-US" sz="1600" b="1" dirty="0" err="1"/>
              <a:t>SimpleInput</a:t>
            </a:r>
            <a:r>
              <a:rPr lang="en-US" altLang="en-US" sz="1600" b="1" dirty="0"/>
              <a:t>();</a:t>
            </a:r>
          </a:p>
          <a:p>
            <a:r>
              <a:rPr lang="en-US" altLang="en-US" sz="1600" b="1" dirty="0"/>
              <a:t>        </a:t>
            </a:r>
            <a:r>
              <a:rPr lang="en-US" altLang="en-US" sz="1600" b="1" dirty="0" err="1"/>
              <a:t>System.out.println</a:t>
            </a:r>
            <a:r>
              <a:rPr lang="en-US" altLang="en-US" sz="1600" b="1" dirty="0"/>
              <a:t>("Enter number of tunes:");</a:t>
            </a:r>
          </a:p>
          <a:p>
            <a:r>
              <a:rPr lang="en-US" altLang="en-US" sz="1600" b="1" dirty="0"/>
              <a:t>        int </a:t>
            </a:r>
            <a:r>
              <a:rPr lang="en-US" altLang="en-US" sz="1600" b="1" dirty="0" err="1"/>
              <a:t>numTunes</a:t>
            </a:r>
            <a:r>
              <a:rPr lang="en-US" altLang="en-US" sz="1600" b="1" dirty="0"/>
              <a:t> = </a:t>
            </a:r>
            <a:r>
              <a:rPr lang="en-US" altLang="en-US" sz="1600" b="1" dirty="0" err="1"/>
              <a:t>keyboard.nextInt</a:t>
            </a:r>
            <a:r>
              <a:rPr lang="en-US" altLang="en-US" sz="1600" b="1" dirty="0"/>
              <a:t>();</a:t>
            </a:r>
          </a:p>
          <a:p>
            <a:r>
              <a:rPr lang="en-US" altLang="en-US" sz="1600" b="1" dirty="0"/>
              <a:t>        Tune[] tunes = new Tune[</a:t>
            </a:r>
            <a:r>
              <a:rPr lang="en-US" altLang="en-US" sz="1600" b="1" dirty="0" err="1"/>
              <a:t>numTunes</a:t>
            </a:r>
            <a:r>
              <a:rPr lang="en-US" altLang="en-US" sz="1600" b="1" dirty="0"/>
              <a:t>];</a:t>
            </a:r>
          </a:p>
          <a:p>
            <a:r>
              <a:rPr lang="en-US" altLang="en-US" sz="1600" b="1" dirty="0"/>
              <a:t>        for (int </a:t>
            </a:r>
            <a:r>
              <a:rPr lang="en-US" altLang="en-US" sz="1600" b="1" dirty="0" err="1"/>
              <a:t>i</a:t>
            </a:r>
            <a:r>
              <a:rPr lang="en-US" altLang="en-US" sz="1600" b="1" dirty="0"/>
              <a:t> = 0; </a:t>
            </a:r>
            <a:r>
              <a:rPr lang="en-US" altLang="en-US" sz="1600" b="1" dirty="0" err="1"/>
              <a:t>i</a:t>
            </a:r>
            <a:r>
              <a:rPr lang="en-US" altLang="en-US" sz="1600" b="1" dirty="0"/>
              <a:t> &lt; </a:t>
            </a:r>
            <a:r>
              <a:rPr lang="en-US" altLang="en-US" sz="1600" b="1" dirty="0" err="1"/>
              <a:t>numTunes</a:t>
            </a:r>
            <a:r>
              <a:rPr lang="en-US" altLang="en-US" sz="1600" b="1" dirty="0"/>
              <a:t>; </a:t>
            </a:r>
            <a:r>
              <a:rPr lang="en-US" altLang="en-US" sz="1600" b="1" dirty="0" err="1"/>
              <a:t>i</a:t>
            </a:r>
            <a:r>
              <a:rPr lang="en-US" altLang="en-US" sz="1600" b="1" dirty="0"/>
              <a:t>++) {</a:t>
            </a:r>
          </a:p>
          <a:p>
            <a:r>
              <a:rPr lang="en-US" altLang="en-US" sz="1600" b="1" dirty="0"/>
              <a:t>            </a:t>
            </a:r>
            <a:r>
              <a:rPr lang="en-US" altLang="en-US" sz="1600" b="1" dirty="0" err="1"/>
              <a:t>System.out.println</a:t>
            </a:r>
            <a:r>
              <a:rPr lang="en-US" altLang="en-US" sz="1600" b="1" dirty="0"/>
              <a:t>("Enter tune type");</a:t>
            </a:r>
          </a:p>
          <a:p>
            <a:r>
              <a:rPr lang="en-US" altLang="en-US" sz="1600" b="1" dirty="0"/>
              <a:t>            </a:t>
            </a:r>
            <a:r>
              <a:rPr lang="en-US" altLang="en-US" sz="1600" b="1" dirty="0" err="1"/>
              <a:t>System.out.println</a:t>
            </a:r>
            <a:r>
              <a:rPr lang="en-US" altLang="en-US" sz="1600" b="1" dirty="0"/>
              <a:t>("(Tune=1, </a:t>
            </a:r>
            <a:r>
              <a:rPr lang="en-US" altLang="en-US" sz="1600" b="1" dirty="0" err="1"/>
              <a:t>ObnoxiousTune</a:t>
            </a:r>
            <a:r>
              <a:rPr lang="en-US" altLang="en-US" sz="1600" b="1" dirty="0"/>
              <a:t>=2, </a:t>
            </a:r>
            <a:r>
              <a:rPr lang="en-US" altLang="en-US" sz="1600" b="1" dirty="0" err="1"/>
              <a:t>NiceTune</a:t>
            </a:r>
            <a:r>
              <a:rPr lang="en-US" altLang="en-US" sz="1600" b="1" dirty="0"/>
              <a:t> = 3)");</a:t>
            </a:r>
          </a:p>
          <a:p>
            <a:r>
              <a:rPr lang="en-US" altLang="en-US" sz="1600" b="1" dirty="0"/>
              <a:t>            int </a:t>
            </a:r>
            <a:r>
              <a:rPr lang="en-US" altLang="en-US" sz="1600" b="1" dirty="0" err="1"/>
              <a:t>tuneType</a:t>
            </a:r>
            <a:r>
              <a:rPr lang="en-US" altLang="en-US" sz="1600" b="1" dirty="0"/>
              <a:t> = </a:t>
            </a:r>
            <a:r>
              <a:rPr lang="en-US" altLang="en-US" sz="1600" b="1" dirty="0" err="1"/>
              <a:t>keyboard.nextInt</a:t>
            </a:r>
            <a:r>
              <a:rPr lang="en-US" altLang="en-US" sz="1600" b="1" dirty="0"/>
              <a:t>();</a:t>
            </a:r>
          </a:p>
          <a:p>
            <a:r>
              <a:rPr lang="en-US" altLang="en-US" sz="1600" b="1" dirty="0"/>
              <a:t>            switch(</a:t>
            </a:r>
            <a:r>
              <a:rPr lang="en-US" altLang="en-US" sz="1600" b="1" dirty="0" err="1"/>
              <a:t>tuneType</a:t>
            </a:r>
            <a:r>
              <a:rPr lang="en-US" altLang="en-US" sz="1600" b="1" dirty="0"/>
              <a:t>) {</a:t>
            </a:r>
          </a:p>
          <a:p>
            <a:r>
              <a:rPr lang="en-US" altLang="en-US" sz="1600" b="1" dirty="0"/>
              <a:t>        	case 1:  tunes[</a:t>
            </a:r>
            <a:r>
              <a:rPr lang="en-US" altLang="en-US" sz="1600" b="1" dirty="0" err="1"/>
              <a:t>i</a:t>
            </a:r>
            <a:r>
              <a:rPr lang="en-US" altLang="en-US" sz="1600" b="1" dirty="0"/>
              <a:t>] = new </a:t>
            </a:r>
            <a:r>
              <a:rPr lang="en-US" alt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Tune</a:t>
            </a:r>
            <a:r>
              <a:rPr lang="en-US" altLang="en-US" sz="1600" b="1" dirty="0"/>
              <a:t>(); break;</a:t>
            </a:r>
          </a:p>
          <a:p>
            <a:r>
              <a:rPr lang="en-US" altLang="en-US" sz="1600" b="1" dirty="0"/>
              <a:t>        	case 2:  tunes[</a:t>
            </a:r>
            <a:r>
              <a:rPr lang="en-US" altLang="en-US" sz="1600" b="1" dirty="0" err="1"/>
              <a:t>i</a:t>
            </a:r>
            <a:r>
              <a:rPr lang="en-US" altLang="en-US" sz="1600" b="1" dirty="0"/>
              <a:t>] = new </a:t>
            </a:r>
            <a:r>
              <a:rPr lang="en-US" altLang="en-US" sz="16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ObnoxiousTune</a:t>
            </a:r>
            <a:r>
              <a:rPr lang="en-US" altLang="en-US" sz="1600" b="1" dirty="0"/>
              <a:t>(); break;</a:t>
            </a:r>
          </a:p>
          <a:p>
            <a:r>
              <a:rPr lang="en-US" altLang="en-US" sz="1600" b="1" dirty="0"/>
              <a:t>        	case 3:  tunes[</a:t>
            </a:r>
            <a:r>
              <a:rPr lang="en-US" altLang="en-US" sz="1600" b="1" dirty="0" err="1"/>
              <a:t>i</a:t>
            </a:r>
            <a:r>
              <a:rPr lang="en-US" altLang="en-US" sz="1600" b="1" dirty="0"/>
              <a:t>] = new </a:t>
            </a:r>
            <a:r>
              <a:rPr lang="en-US" altLang="en-US" sz="16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NiceTune</a:t>
            </a:r>
            <a:r>
              <a:rPr lang="en-US" altLang="en-US" sz="1600" b="1" dirty="0"/>
              <a:t>(); break;//extends Tune()</a:t>
            </a:r>
          </a:p>
          <a:p>
            <a:r>
              <a:rPr lang="en-US" altLang="en-US" sz="1600" b="1" dirty="0"/>
              <a:t>            	default: tunes[</a:t>
            </a:r>
            <a:r>
              <a:rPr lang="en-US" altLang="en-US" sz="1600" b="1" dirty="0" err="1"/>
              <a:t>i</a:t>
            </a:r>
            <a:r>
              <a:rPr lang="en-US" altLang="en-US" sz="1600" b="1" dirty="0"/>
              <a:t>] = new </a:t>
            </a:r>
            <a:r>
              <a:rPr lang="en-US" alt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Tune</a:t>
            </a:r>
            <a:r>
              <a:rPr lang="en-US" altLang="en-US" sz="1600" b="1" dirty="0"/>
              <a:t>(); break;</a:t>
            </a:r>
          </a:p>
          <a:p>
            <a:r>
              <a:rPr lang="en-US" altLang="en-US" sz="1600" b="1" dirty="0"/>
              <a:t>            }</a:t>
            </a:r>
          </a:p>
          <a:p>
            <a:r>
              <a:rPr lang="en-US" altLang="en-US" sz="1600" b="1" dirty="0"/>
              <a:t>        }</a:t>
            </a:r>
          </a:p>
          <a:p>
            <a:r>
              <a:rPr lang="en-US" altLang="en-US" sz="1600" b="1" dirty="0"/>
              <a:t>        for (int </a:t>
            </a:r>
            <a:r>
              <a:rPr lang="en-US" altLang="en-US" sz="1600" b="1" dirty="0" err="1"/>
              <a:t>i</a:t>
            </a:r>
            <a:r>
              <a:rPr lang="en-US" altLang="en-US" sz="1600" b="1" dirty="0"/>
              <a:t> = 0; </a:t>
            </a:r>
            <a:r>
              <a:rPr lang="en-US" altLang="en-US" sz="1600" b="1" dirty="0" err="1"/>
              <a:t>i</a:t>
            </a:r>
            <a:r>
              <a:rPr lang="en-US" altLang="en-US" sz="1600" b="1" dirty="0"/>
              <a:t> &lt; </a:t>
            </a:r>
            <a:r>
              <a:rPr lang="en-US" altLang="en-US" sz="1600" b="1" dirty="0" err="1"/>
              <a:t>tunes.length</a:t>
            </a:r>
            <a:r>
              <a:rPr lang="en-US" altLang="en-US" sz="1600" b="1" dirty="0"/>
              <a:t>; </a:t>
            </a:r>
            <a:r>
              <a:rPr lang="en-US" altLang="en-US" sz="1600" b="1" dirty="0" err="1"/>
              <a:t>i</a:t>
            </a:r>
            <a:r>
              <a:rPr lang="en-US" altLang="en-US" sz="1600" b="1" dirty="0"/>
              <a:t>++)</a:t>
            </a:r>
          </a:p>
          <a:p>
            <a:r>
              <a:rPr lang="en-US" altLang="en-US" sz="1600" b="1" dirty="0"/>
              <a:t>        	</a:t>
            </a:r>
            <a:r>
              <a:rPr lang="en-US" altLang="en-US" sz="1600" b="1" dirty="0" err="1"/>
              <a:t>noiseMaker.ring</a:t>
            </a:r>
            <a:r>
              <a:rPr lang="en-US" altLang="en-US" sz="1600" b="1" dirty="0"/>
              <a:t>(</a:t>
            </a:r>
            <a:r>
              <a:rPr lang="en-US" alt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tunes</a:t>
            </a:r>
            <a:r>
              <a:rPr lang="en-US" altLang="en-US" sz="1600" b="1" dirty="0"/>
              <a:t>[</a:t>
            </a:r>
            <a:r>
              <a:rPr lang="en-US" altLang="en-US" sz="1600" b="1" dirty="0" err="1"/>
              <a:t>i</a:t>
            </a:r>
            <a:r>
              <a:rPr lang="en-US" altLang="en-US" sz="1600" b="1" dirty="0"/>
              <a:t>]);</a:t>
            </a:r>
          </a:p>
          <a:p>
            <a:r>
              <a:rPr lang="en-US" altLang="en-US" sz="1600" b="1" dirty="0"/>
              <a:t> }</a:t>
            </a:r>
          </a:p>
          <a:p>
            <a:endParaRPr lang="en-US" alt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9585CAC-CB1D-73E1-A86B-CFF9E9C6CA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Example: Arithmetic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A6B3F03A-9327-F3E8-438D-88F9D48CD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702526"/>
            <a:ext cx="612943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/>
              <a:t>public class </a:t>
            </a:r>
            <a:r>
              <a:rPr lang="en-US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{</a:t>
            </a:r>
          </a:p>
          <a:p>
            <a:r>
              <a:rPr lang="en-US" altLang="en-US" sz="2400" b="1" dirty="0"/>
              <a:t>    public Node() {}</a:t>
            </a:r>
          </a:p>
          <a:p>
            <a:r>
              <a:rPr lang="en-US" altLang="en-US" sz="2400" b="1" dirty="0"/>
              <a:t>    public double eval() {</a:t>
            </a:r>
          </a:p>
          <a:p>
            <a:r>
              <a:rPr lang="en-US" altLang="en-US" sz="2400" b="1" dirty="0"/>
              <a:t>        </a:t>
            </a:r>
            <a:r>
              <a:rPr lang="en-US" altLang="en-US" sz="2400" b="1" dirty="0" err="1"/>
              <a:t>System.out.println</a:t>
            </a:r>
            <a:r>
              <a:rPr lang="en-US" altLang="en-US" sz="2400" b="1" dirty="0"/>
              <a:t>("Error: eval Node");</a:t>
            </a:r>
          </a:p>
          <a:p>
            <a:r>
              <a:rPr lang="en-US" altLang="en-US" sz="2400" b="1" dirty="0"/>
              <a:t>        return 0;</a:t>
            </a:r>
          </a:p>
          <a:p>
            <a:r>
              <a:rPr lang="en-US" altLang="en-US" sz="2400" b="1" dirty="0"/>
              <a:t>    }</a:t>
            </a:r>
          </a:p>
          <a:p>
            <a:r>
              <a:rPr lang="en-US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}</a:t>
            </a:r>
          </a:p>
          <a:p>
            <a:r>
              <a:rPr lang="en-US" altLang="en-US" sz="2400" b="1" dirty="0"/>
              <a:t>public class </a:t>
            </a:r>
            <a:r>
              <a:rPr lang="en-US" altLang="en-US" sz="2400" b="1" dirty="0" err="1"/>
              <a:t>Binop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extends</a:t>
            </a:r>
            <a:r>
              <a:rPr lang="en-US" altLang="en-US" sz="2400" b="1" dirty="0"/>
              <a:t> Node </a:t>
            </a:r>
            <a:r>
              <a:rPr lang="en-US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{</a:t>
            </a:r>
          </a:p>
          <a:p>
            <a:r>
              <a:rPr lang="en-US" altLang="en-US" sz="2400" b="1" dirty="0"/>
              <a:t>    protected </a:t>
            </a:r>
            <a:r>
              <a:rPr lang="en-US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lChild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rChild</a:t>
            </a:r>
            <a:r>
              <a:rPr lang="en-US" altLang="en-US" sz="2400" b="1" dirty="0"/>
              <a:t>;</a:t>
            </a:r>
          </a:p>
          <a:p>
            <a:r>
              <a:rPr lang="en-US" altLang="en-US" sz="2400" b="1" dirty="0"/>
              <a:t>    public </a:t>
            </a:r>
            <a:r>
              <a:rPr lang="en-US" altLang="en-US" sz="2400" b="1" dirty="0" err="1"/>
              <a:t>Binop</a:t>
            </a:r>
            <a:r>
              <a:rPr lang="en-US" altLang="en-US" sz="2400" b="1" dirty="0"/>
              <a:t>(Node l, Node r) {</a:t>
            </a:r>
          </a:p>
          <a:p>
            <a:r>
              <a:rPr lang="en-US" altLang="en-US" sz="2400" b="1" dirty="0"/>
              <a:t>    	</a:t>
            </a:r>
            <a:r>
              <a:rPr lang="en-US" altLang="en-US" sz="2400" b="1" dirty="0" err="1"/>
              <a:t>lChild</a:t>
            </a:r>
            <a:r>
              <a:rPr lang="en-US" altLang="en-US" sz="2400" b="1" dirty="0"/>
              <a:t> = l; </a:t>
            </a:r>
          </a:p>
          <a:p>
            <a:r>
              <a:rPr lang="en-US" altLang="en-US" sz="2400" b="1" dirty="0"/>
              <a:t>	</a:t>
            </a:r>
            <a:r>
              <a:rPr lang="en-US" altLang="en-US" sz="2400" b="1" dirty="0" err="1"/>
              <a:t>rChild</a:t>
            </a:r>
            <a:r>
              <a:rPr lang="en-US" altLang="en-US" sz="2400" b="1" dirty="0"/>
              <a:t> = r;</a:t>
            </a:r>
          </a:p>
          <a:p>
            <a:r>
              <a:rPr lang="en-US" altLang="en-US" sz="2400" b="1" dirty="0"/>
              <a:t>    }</a:t>
            </a:r>
          </a:p>
          <a:p>
            <a:r>
              <a:rPr lang="en-US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}</a:t>
            </a:r>
            <a:endParaRPr lang="en-US" altLang="en-US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DE12-C443-2B93-9E95-90DC51FCE2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Polymorphism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C3F45-A395-2656-97E1-D45EE1D2D3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Means “many forms”</a:t>
            </a:r>
          </a:p>
          <a:p>
            <a:r>
              <a:rPr lang="en-US" dirty="0"/>
              <a:t>Many classes related to each other by inheritance</a:t>
            </a:r>
          </a:p>
        </p:txBody>
      </p:sp>
    </p:spTree>
    <p:extLst>
      <p:ext uri="{BB962C8B-B14F-4D97-AF65-F5344CB8AC3E}">
        <p14:creationId xmlns:p14="http://schemas.microsoft.com/office/powerpoint/2010/main" val="2735029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78DAB5E-6252-2B67-F99F-731A621EA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Arithmetic (cont.)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2CF5CFB4-260C-4831-5664-B51276E4F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1790700"/>
            <a:ext cx="5472204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/>
              <a:t>public class </a:t>
            </a:r>
            <a:r>
              <a:rPr lang="en-US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Plus</a:t>
            </a:r>
            <a:r>
              <a:rPr lang="en-US" altLang="en-US" sz="2400" b="1" dirty="0"/>
              <a:t> extends </a:t>
            </a:r>
            <a:r>
              <a:rPr lang="en-US" altLang="en-US" sz="24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Binop</a:t>
            </a:r>
            <a:r>
              <a:rPr lang="en-US" altLang="en-US" sz="2400" b="1" dirty="0"/>
              <a:t> {</a:t>
            </a:r>
          </a:p>
          <a:p>
            <a:r>
              <a:rPr lang="en-US" altLang="en-US" sz="2400" b="1" dirty="0"/>
              <a:t>    public </a:t>
            </a:r>
            <a:r>
              <a:rPr lang="en-US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Plus</a:t>
            </a:r>
            <a:r>
              <a:rPr lang="en-US" altLang="en-US" sz="2400" b="1" dirty="0"/>
              <a:t>(Node l, Node r) {</a:t>
            </a:r>
          </a:p>
          <a:p>
            <a:r>
              <a:rPr lang="en-US" altLang="en-US" sz="2400" b="1" dirty="0"/>
              <a:t>        super(l, r);// </a:t>
            </a:r>
            <a:r>
              <a:rPr lang="en-US" altLang="en-US" sz="2400" dirty="0"/>
              <a:t>l, r of </a:t>
            </a:r>
            <a:r>
              <a:rPr lang="en-US" altLang="en-US" sz="2400" dirty="0" err="1"/>
              <a:t>Binop</a:t>
            </a:r>
            <a:endParaRPr lang="en-US" altLang="en-US" sz="2400" dirty="0"/>
          </a:p>
          <a:p>
            <a:r>
              <a:rPr lang="en-US" altLang="en-US" sz="2400" b="1" dirty="0"/>
              <a:t>    }</a:t>
            </a:r>
          </a:p>
          <a:p>
            <a:r>
              <a:rPr lang="en-US" altLang="en-US" sz="2400" b="1" dirty="0"/>
              <a:t>    public double eval() {</a:t>
            </a:r>
          </a:p>
          <a:p>
            <a:r>
              <a:rPr lang="en-US" altLang="en-US" sz="2400" b="1" dirty="0"/>
              <a:t>        return </a:t>
            </a:r>
            <a:r>
              <a:rPr lang="en-US" altLang="en-US" sz="2400" b="1" dirty="0" err="1"/>
              <a:t>lChild.eval</a:t>
            </a:r>
            <a:r>
              <a:rPr lang="en-US" altLang="en-US" sz="2400" b="1" dirty="0"/>
              <a:t>() + </a:t>
            </a:r>
            <a:r>
              <a:rPr lang="en-US" altLang="en-US" sz="2400" b="1" dirty="0" err="1"/>
              <a:t>rChild.eval</a:t>
            </a:r>
            <a:r>
              <a:rPr lang="en-US" altLang="en-US" sz="2400" b="1" dirty="0"/>
              <a:t>();</a:t>
            </a:r>
          </a:p>
          <a:p>
            <a:r>
              <a:rPr lang="en-US" altLang="en-US" sz="1400" b="1" dirty="0"/>
              <a:t>              //protected Note can</a:t>
            </a:r>
          </a:p>
          <a:p>
            <a:r>
              <a:rPr lang="en-US" altLang="en-US" sz="1400" b="1" dirty="0"/>
              <a:t>              //Accessed by subclass</a:t>
            </a:r>
          </a:p>
          <a:p>
            <a:r>
              <a:rPr lang="en-US" altLang="en-US" sz="2400" b="1" dirty="0"/>
              <a:t>  }</a:t>
            </a:r>
          </a:p>
          <a:p>
            <a:r>
              <a:rPr lang="en-US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}</a:t>
            </a:r>
          </a:p>
          <a:p>
            <a:r>
              <a:rPr lang="en-US" altLang="en-US" sz="2400" b="1" dirty="0"/>
              <a:t>public class </a:t>
            </a:r>
            <a:r>
              <a:rPr lang="en-US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Const</a:t>
            </a:r>
            <a:r>
              <a:rPr lang="en-US" altLang="en-US" sz="2400" b="1" dirty="0"/>
              <a:t> extends </a:t>
            </a:r>
            <a:r>
              <a:rPr lang="en-US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  <a:r>
              <a:rPr lang="en-US" altLang="en-US" sz="2400" b="1" dirty="0"/>
              <a:t> {</a:t>
            </a:r>
          </a:p>
          <a:p>
            <a:r>
              <a:rPr lang="en-US" altLang="en-US" sz="2400" b="1" dirty="0"/>
              <a:t>    private double </a:t>
            </a:r>
            <a:r>
              <a:rPr lang="en-US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altLang="en-US" sz="2400" b="1" dirty="0"/>
              <a:t>;</a:t>
            </a:r>
          </a:p>
          <a:p>
            <a:r>
              <a:rPr lang="en-US" altLang="en-US" sz="2400" b="1" dirty="0"/>
              <a:t>    public Const(double d) { value = d; }</a:t>
            </a:r>
          </a:p>
          <a:p>
            <a:r>
              <a:rPr lang="en-US" altLang="en-US" sz="2400" b="1" dirty="0"/>
              <a:t>    public double eval() { return value; }</a:t>
            </a:r>
          </a:p>
          <a:p>
            <a:r>
              <a:rPr lang="en-US" altLang="en-US" sz="2400" b="1" dirty="0"/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5636C2A-C844-C2CF-38D5-61AA45D1E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Arithmetic (cont.)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E0DAD919-A519-6F97-03A5-AA509B40F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870075"/>
            <a:ext cx="5546711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/>
              <a:t>public class </a:t>
            </a:r>
            <a:r>
              <a:rPr lang="en-US" altLang="en-US" sz="2400" b="1" dirty="0" err="1"/>
              <a:t>TestArithmetic</a:t>
            </a:r>
            <a:r>
              <a:rPr lang="en-US" altLang="en-US" sz="2400" b="1" dirty="0"/>
              <a:t> {</a:t>
            </a:r>
          </a:p>
          <a:p>
            <a:r>
              <a:rPr lang="en-US" altLang="en-US" sz="2400" b="1" dirty="0"/>
              <a:t>    // evaluate 1.1 + 2.2 + 3.3</a:t>
            </a:r>
          </a:p>
          <a:p>
            <a:r>
              <a:rPr lang="en-US" altLang="en-US" sz="2400" b="1" dirty="0"/>
              <a:t>    public static void main(String[] </a:t>
            </a:r>
            <a:r>
              <a:rPr lang="en-US" altLang="en-US" sz="2400" b="1" dirty="0" err="1"/>
              <a:t>args</a:t>
            </a:r>
            <a:r>
              <a:rPr lang="en-US" altLang="en-US" sz="2400" b="1" dirty="0"/>
              <a:t>) {</a:t>
            </a:r>
          </a:p>
          <a:p>
            <a:r>
              <a:rPr lang="en-US" altLang="en-US" sz="2400" b="1" dirty="0"/>
              <a:t>        </a:t>
            </a:r>
            <a:r>
              <a:rPr lang="en-US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  <a:r>
              <a:rPr lang="en-US" altLang="en-US" sz="2400" b="1" dirty="0"/>
              <a:t> n = new Plus</a:t>
            </a:r>
            <a:r>
              <a:rPr lang="en-US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</a:t>
            </a:r>
          </a:p>
          <a:p>
            <a:r>
              <a:rPr lang="en-US" altLang="en-US" sz="2400" b="1" dirty="0"/>
              <a:t>            </a:t>
            </a:r>
            <a:r>
              <a:rPr lang="en-US" altLang="en-US" sz="2400" b="1" dirty="0">
                <a:solidFill>
                  <a:srgbClr val="00B050"/>
                </a:solidFill>
              </a:rPr>
              <a:t>new Plus(</a:t>
            </a:r>
          </a:p>
          <a:p>
            <a:r>
              <a:rPr lang="en-US" altLang="en-US" sz="2400" b="1" dirty="0">
                <a:solidFill>
                  <a:srgbClr val="00B050"/>
                </a:solidFill>
              </a:rPr>
              <a:t>            new Const(1.1), new Const(2.2))</a:t>
            </a:r>
            <a:r>
              <a:rPr lang="en-US" altLang="en-US" sz="2800" b="1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en-US" sz="2400" b="1" dirty="0"/>
              <a:t>            </a:t>
            </a:r>
            <a:r>
              <a:rPr lang="en-US" altLang="en-US" sz="2400" b="1" dirty="0">
                <a:solidFill>
                  <a:srgbClr val="7030A0"/>
                </a:solidFill>
              </a:rPr>
              <a:t>new Const(3.3)</a:t>
            </a:r>
            <a:r>
              <a:rPr lang="en-US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  <a:r>
              <a:rPr lang="en-US" altLang="en-US" sz="2400" b="1" dirty="0"/>
              <a:t>;</a:t>
            </a:r>
          </a:p>
          <a:p>
            <a:r>
              <a:rPr lang="en-US" altLang="en-US" sz="2400" b="1" dirty="0"/>
              <a:t>        </a:t>
            </a:r>
            <a:r>
              <a:rPr lang="en-US" altLang="en-US" sz="2400" b="1" dirty="0" err="1"/>
              <a:t>System.out.println</a:t>
            </a:r>
            <a:r>
              <a:rPr lang="en-US" altLang="en-US" sz="2400" b="1" dirty="0"/>
              <a:t>(</a:t>
            </a:r>
            <a:r>
              <a:rPr lang="en-US" altLang="en-US" sz="2400" b="1" dirty="0">
                <a:cs typeface="Times New Roman" panose="02020603050405020304" pitchFamily="18" charset="0"/>
              </a:rPr>
              <a:t>""</a:t>
            </a:r>
            <a:r>
              <a:rPr lang="en-US" altLang="en-US" sz="2400" b="1" dirty="0"/>
              <a:t>+ </a:t>
            </a:r>
            <a:r>
              <a:rPr lang="en-US" altLang="en-US" sz="2400" b="1" dirty="0" err="1"/>
              <a:t>n.eval</a:t>
            </a:r>
            <a:r>
              <a:rPr lang="en-US" altLang="en-US" sz="2400" b="1" dirty="0"/>
              <a:t>());</a:t>
            </a:r>
          </a:p>
          <a:p>
            <a:r>
              <a:rPr lang="en-US" altLang="en-US" sz="2400" b="1" dirty="0"/>
              <a:t>    }</a:t>
            </a:r>
          </a:p>
          <a:p>
            <a:r>
              <a:rPr lang="en-US" altLang="en-US" sz="2400" b="1" dirty="0"/>
              <a:t>}</a:t>
            </a:r>
          </a:p>
        </p:txBody>
      </p:sp>
      <p:sp>
        <p:nvSpPr>
          <p:cNvPr id="21508" name="Oval 4">
            <a:extLst>
              <a:ext uri="{FF2B5EF4-FFF2-40B4-BE49-F238E27FC236}">
                <a16:creationId xmlns:a16="http://schemas.microsoft.com/office/drawing/2014/main" id="{F5949143-D270-824D-6BF4-E5AFD0C29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962400"/>
            <a:ext cx="457200" cy="4572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+</a:t>
            </a:r>
          </a:p>
        </p:txBody>
      </p:sp>
      <p:sp>
        <p:nvSpPr>
          <p:cNvPr id="21509" name="Oval 5">
            <a:extLst>
              <a:ext uri="{FF2B5EF4-FFF2-40B4-BE49-F238E27FC236}">
                <a16:creationId xmlns:a16="http://schemas.microsoft.com/office/drawing/2014/main" id="{D7DE5851-31B3-CCEC-13A9-A4DAC4604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800600"/>
            <a:ext cx="457200" cy="4572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+</a:t>
            </a:r>
          </a:p>
        </p:txBody>
      </p:sp>
      <p:sp>
        <p:nvSpPr>
          <p:cNvPr id="21510" name="Oval 6">
            <a:extLst>
              <a:ext uri="{FF2B5EF4-FFF2-40B4-BE49-F238E27FC236}">
                <a16:creationId xmlns:a16="http://schemas.microsoft.com/office/drawing/2014/main" id="{B656101E-2727-C4C1-1043-EB345D859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715000"/>
            <a:ext cx="457200" cy="4572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2.2</a:t>
            </a:r>
          </a:p>
        </p:txBody>
      </p:sp>
      <p:sp>
        <p:nvSpPr>
          <p:cNvPr id="21511" name="Oval 7">
            <a:extLst>
              <a:ext uri="{FF2B5EF4-FFF2-40B4-BE49-F238E27FC236}">
                <a16:creationId xmlns:a16="http://schemas.microsoft.com/office/drawing/2014/main" id="{C47753FA-B84F-3576-DDAA-0E1154FD1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715000"/>
            <a:ext cx="457200" cy="4572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1.1</a:t>
            </a:r>
          </a:p>
        </p:txBody>
      </p:sp>
      <p:sp>
        <p:nvSpPr>
          <p:cNvPr id="21512" name="Oval 8">
            <a:extLst>
              <a:ext uri="{FF2B5EF4-FFF2-40B4-BE49-F238E27FC236}">
                <a16:creationId xmlns:a16="http://schemas.microsoft.com/office/drawing/2014/main" id="{B8951E84-C87D-E3EA-D9A3-A7C623D6C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800600"/>
            <a:ext cx="457200" cy="4572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3.3</a:t>
            </a:r>
          </a:p>
        </p:txBody>
      </p:sp>
      <p:sp>
        <p:nvSpPr>
          <p:cNvPr id="21513" name="Line 9">
            <a:extLst>
              <a:ext uri="{FF2B5EF4-FFF2-40B4-BE49-F238E27FC236}">
                <a16:creationId xmlns:a16="http://schemas.microsoft.com/office/drawing/2014/main" id="{E7B1D762-F661-CD22-6891-4C672AB6AC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4419600"/>
            <a:ext cx="30480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14" name="Line 10">
            <a:extLst>
              <a:ext uri="{FF2B5EF4-FFF2-40B4-BE49-F238E27FC236}">
                <a16:creationId xmlns:a16="http://schemas.microsoft.com/office/drawing/2014/main" id="{EB76F386-950D-D163-4673-E0AC43CAE4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5257800"/>
            <a:ext cx="30480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15" name="Line 11">
            <a:extLst>
              <a:ext uri="{FF2B5EF4-FFF2-40B4-BE49-F238E27FC236}">
                <a16:creationId xmlns:a16="http://schemas.microsoft.com/office/drawing/2014/main" id="{3F4B4DAA-21A5-4BEC-B7AE-9569D2411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5181600"/>
            <a:ext cx="38100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16" name="Line 12">
            <a:extLst>
              <a:ext uri="{FF2B5EF4-FFF2-40B4-BE49-F238E27FC236}">
                <a16:creationId xmlns:a16="http://schemas.microsoft.com/office/drawing/2014/main" id="{540955BE-D62B-9D6A-A773-95A41F2DD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419600"/>
            <a:ext cx="30480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>
            <a:extLst>
              <a:ext uri="{FF2B5EF4-FFF2-40B4-BE49-F238E27FC236}">
                <a16:creationId xmlns:a16="http://schemas.microsoft.com/office/drawing/2014/main" id="{239CEF51-D85A-440D-2D1C-89C4688F4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549400"/>
            <a:ext cx="5470525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3600"/>
          </a:p>
          <a:p>
            <a:r>
              <a:rPr lang="en-US" altLang="en-US" sz="3600"/>
              <a:t>Node n1 = new Const(1.1);</a:t>
            </a:r>
          </a:p>
          <a:p>
            <a:r>
              <a:rPr lang="en-US" altLang="en-US" sz="3600"/>
              <a:t>Node n2 = new Const(2.2);</a:t>
            </a:r>
          </a:p>
          <a:p>
            <a:r>
              <a:rPr lang="en-US" altLang="en-US" sz="3600"/>
              <a:t>Node n3 = new Plus(n1, n2);</a:t>
            </a:r>
          </a:p>
          <a:p>
            <a:r>
              <a:rPr lang="en-US" altLang="en-US" sz="3600"/>
              <a:t>Node n4 = new Const(3.3);</a:t>
            </a:r>
          </a:p>
          <a:p>
            <a:r>
              <a:rPr lang="en-US" altLang="en-US" sz="3600"/>
              <a:t>Node n5 = new Plus(n3, n4);</a:t>
            </a:r>
          </a:p>
          <a:p>
            <a:endParaRPr lang="en-US" altLang="en-US" sz="3600"/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F15BF0E9-1357-898B-5B5A-FBC43C836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Arithmetic (cont.)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2BE851E-F4FF-7C4D-6B2D-ED181B4F2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Arithmetic (cont.)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EB9FEAB-9997-6B3F-F7D8-630361B0F9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Binary operators create a binary tree.</a:t>
            </a:r>
          </a:p>
          <a:p>
            <a:r>
              <a:rPr lang="en-US" altLang="en-US"/>
              <a:t>Constants are “leaf” nodes.</a:t>
            </a:r>
          </a:p>
          <a:p>
            <a:r>
              <a:rPr lang="en-US" altLang="en-US"/>
              <a:t>We could easily add more operators and terminals.</a:t>
            </a:r>
          </a:p>
        </p:txBody>
      </p:sp>
      <p:sp>
        <p:nvSpPr>
          <p:cNvPr id="24580" name="Oval 4">
            <a:extLst>
              <a:ext uri="{FF2B5EF4-FFF2-40B4-BE49-F238E27FC236}">
                <a16:creationId xmlns:a16="http://schemas.microsoft.com/office/drawing/2014/main" id="{974367BC-1928-B094-AF3F-FE5ED4E9A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962400"/>
            <a:ext cx="457200" cy="4572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+</a:t>
            </a:r>
          </a:p>
        </p:txBody>
      </p:sp>
      <p:sp>
        <p:nvSpPr>
          <p:cNvPr id="24582" name="Oval 6">
            <a:extLst>
              <a:ext uri="{FF2B5EF4-FFF2-40B4-BE49-F238E27FC236}">
                <a16:creationId xmlns:a16="http://schemas.microsoft.com/office/drawing/2014/main" id="{0E9CCBFB-D2D7-05DB-F751-09254123C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800600"/>
            <a:ext cx="457200" cy="4572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+</a:t>
            </a:r>
          </a:p>
        </p:txBody>
      </p:sp>
      <p:sp>
        <p:nvSpPr>
          <p:cNvPr id="24583" name="Oval 7">
            <a:extLst>
              <a:ext uri="{FF2B5EF4-FFF2-40B4-BE49-F238E27FC236}">
                <a16:creationId xmlns:a16="http://schemas.microsoft.com/office/drawing/2014/main" id="{14C5DAD7-DC79-50C7-8937-B04E0B666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715000"/>
            <a:ext cx="457200" cy="4572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2.2</a:t>
            </a:r>
          </a:p>
        </p:txBody>
      </p:sp>
      <p:sp>
        <p:nvSpPr>
          <p:cNvPr id="24584" name="Oval 8">
            <a:extLst>
              <a:ext uri="{FF2B5EF4-FFF2-40B4-BE49-F238E27FC236}">
                <a16:creationId xmlns:a16="http://schemas.microsoft.com/office/drawing/2014/main" id="{76A90053-1714-867E-CF8E-59A49F2DA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715000"/>
            <a:ext cx="457200" cy="4572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1.1</a:t>
            </a:r>
          </a:p>
        </p:txBody>
      </p:sp>
      <p:sp>
        <p:nvSpPr>
          <p:cNvPr id="24585" name="Oval 9">
            <a:extLst>
              <a:ext uri="{FF2B5EF4-FFF2-40B4-BE49-F238E27FC236}">
                <a16:creationId xmlns:a16="http://schemas.microsoft.com/office/drawing/2014/main" id="{4961BE40-8BE2-7726-D1E9-F988267FA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800600"/>
            <a:ext cx="457200" cy="4572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3.3</a:t>
            </a:r>
          </a:p>
        </p:txBody>
      </p:sp>
      <p:sp>
        <p:nvSpPr>
          <p:cNvPr id="24586" name="Line 10">
            <a:extLst>
              <a:ext uri="{FF2B5EF4-FFF2-40B4-BE49-F238E27FC236}">
                <a16:creationId xmlns:a16="http://schemas.microsoft.com/office/drawing/2014/main" id="{2C9D2811-91C9-7A6E-D089-271A48B96F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4419600"/>
            <a:ext cx="30480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7" name="Line 11">
            <a:extLst>
              <a:ext uri="{FF2B5EF4-FFF2-40B4-BE49-F238E27FC236}">
                <a16:creationId xmlns:a16="http://schemas.microsoft.com/office/drawing/2014/main" id="{6519D844-5AA1-446D-BA05-8589C5BA09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5257800"/>
            <a:ext cx="30480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8" name="Line 12">
            <a:extLst>
              <a:ext uri="{FF2B5EF4-FFF2-40B4-BE49-F238E27FC236}">
                <a16:creationId xmlns:a16="http://schemas.microsoft.com/office/drawing/2014/main" id="{EA4FD72D-4E0F-9835-222F-198B9466EC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81600"/>
            <a:ext cx="38100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9" name="Line 13">
            <a:extLst>
              <a:ext uri="{FF2B5EF4-FFF2-40B4-BE49-F238E27FC236}">
                <a16:creationId xmlns:a16="http://schemas.microsoft.com/office/drawing/2014/main" id="{F2B0850B-37A6-7748-A16D-665496204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419600"/>
            <a:ext cx="30480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EABEB05-EEBD-7CF0-2D6E-6261A9778F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Extensibility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291B04B-465C-5513-CD2A-ECB08C9AB0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Both the Tunes and Arithmetic programs allow additional subclasses to be constructed and easily integrated.</a:t>
            </a:r>
          </a:p>
          <a:p>
            <a:r>
              <a:rPr lang="en-US" altLang="en-US" dirty="0"/>
              <a:t>Polymorphism is the key in letting this happen.</a:t>
            </a:r>
          </a:p>
          <a:p>
            <a:r>
              <a:rPr lang="en-US" altLang="en-US" dirty="0"/>
              <a:t>It was OK to make Tune objects, but we should never make Node objects.</a:t>
            </a:r>
          </a:p>
          <a:p>
            <a:r>
              <a:rPr lang="en-US" altLang="en-US" dirty="0"/>
              <a:t>How to prevent this?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3524-5779-149E-34F5-D1C9E86DCD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Abstract Classes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1A6AE-C525-EA02-DA38-49491668F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Can not be used to create objects</a:t>
            </a:r>
          </a:p>
          <a:p>
            <a:r>
              <a:rPr lang="en-US" dirty="0"/>
              <a:t>To access it, must be call via a class inherited from the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1453184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BA46FA9-46A1-55F9-B78B-6148CAE30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Abstract Classes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79FF1BD-A656-5962-3A39-5561382EE7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As always, get the compiler involved in enforcing our decisions.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Now it’s a compiler error if we try to make a Node object (but Node references are OK).</a:t>
            </a:r>
          </a:p>
          <a:p>
            <a:pPr marL="0" indent="0">
              <a:buNone/>
            </a:pPr>
            <a:r>
              <a:rPr lang="en-US" altLang="en-US" sz="2800" dirty="0"/>
              <a:t>      Node n = new Node(); //</a:t>
            </a:r>
            <a:r>
              <a:rPr lang="en-US" altLang="en-US" sz="2800" b="1" dirty="0">
                <a:solidFill>
                  <a:srgbClr val="FF0000"/>
                </a:solidFill>
              </a:rPr>
              <a:t>wrong, compiler error</a:t>
            </a:r>
          </a:p>
          <a:p>
            <a:r>
              <a:rPr lang="en-US" altLang="en-US" sz="2800" dirty="0"/>
              <a:t>Subclasses are abstract (and we must so state) until all abstract methods have been defined.</a:t>
            </a: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7D677010-E6C0-1929-E0D3-B37DB0863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2590800"/>
            <a:ext cx="434766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/>
              <a:t>public </a:t>
            </a:r>
            <a:r>
              <a:rPr lang="en-US" altLang="en-US" sz="2400" b="1" dirty="0">
                <a:solidFill>
                  <a:srgbClr val="FF0000"/>
                </a:solidFill>
              </a:rPr>
              <a:t>abstract</a:t>
            </a:r>
            <a:r>
              <a:rPr lang="en-US" altLang="en-US" sz="2400" b="1" dirty="0"/>
              <a:t> class Node {</a:t>
            </a:r>
          </a:p>
          <a:p>
            <a:r>
              <a:rPr lang="en-US" altLang="en-US" sz="2400" b="1" dirty="0"/>
              <a:t>    public Node() {}</a:t>
            </a:r>
          </a:p>
          <a:p>
            <a:r>
              <a:rPr lang="en-US" altLang="en-US" sz="2400" b="1" dirty="0"/>
              <a:t>    public abstract double eval();</a:t>
            </a:r>
          </a:p>
          <a:p>
            <a:r>
              <a:rPr lang="en-US" altLang="en-US" sz="2400" b="1" dirty="0"/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A5208FA-CED8-344B-9E66-04FA911DA7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291" y="38100"/>
            <a:ext cx="8229600" cy="1143000"/>
          </a:xfrm>
        </p:spPr>
        <p:txBody>
          <a:bodyPr/>
          <a:lstStyle/>
          <a:p>
            <a:r>
              <a:rPr lang="en-US" altLang="en-US" dirty="0"/>
              <a:t>Order of Construction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0B23937-2662-F508-AD3C-559F8BCB19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81100"/>
            <a:ext cx="8229600" cy="4302125"/>
          </a:xfrm>
        </p:spPr>
        <p:txBody>
          <a:bodyPr/>
          <a:lstStyle/>
          <a:p>
            <a:r>
              <a:rPr lang="en-US" altLang="en-US" dirty="0"/>
              <a:t>Put print statements into the constructors in the Arithmetic example. The output is: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E85BBACF-529E-A9F7-A010-90FEC95CF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30" y="2133600"/>
            <a:ext cx="3174184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400" b="1" dirty="0"/>
              <a:t>Node constructor </a:t>
            </a:r>
            <a:r>
              <a:rPr lang="en-US" altLang="en-US" sz="1400" b="1" dirty="0">
                <a:solidFill>
                  <a:srgbClr val="FF0000"/>
                </a:solidFill>
              </a:rPr>
              <a:t>Node n1</a:t>
            </a:r>
          </a:p>
          <a:p>
            <a:r>
              <a:rPr lang="en-US" altLang="en-US" sz="1400" b="1" dirty="0"/>
              <a:t>1. Const constructor 1.1</a:t>
            </a:r>
          </a:p>
          <a:p>
            <a:r>
              <a:rPr lang="en-US" altLang="en-US" sz="1400" b="1" dirty="0">
                <a:solidFill>
                  <a:srgbClr val="FF0000"/>
                </a:solidFill>
              </a:rPr>
              <a:t>n1 = new Const(1.1)</a:t>
            </a:r>
          </a:p>
          <a:p>
            <a:r>
              <a:rPr lang="en-US" altLang="en-US" sz="1400" b="1" dirty="0"/>
              <a:t>Node constructor </a:t>
            </a:r>
            <a:r>
              <a:rPr lang="en-US" altLang="en-US" sz="1400" b="1" dirty="0">
                <a:solidFill>
                  <a:srgbClr val="FF0000"/>
                </a:solidFill>
              </a:rPr>
              <a:t>Node n2</a:t>
            </a:r>
          </a:p>
          <a:p>
            <a:r>
              <a:rPr lang="en-US" altLang="en-US" sz="1400" b="1" dirty="0"/>
              <a:t>2. Const constructor 2.2</a:t>
            </a:r>
          </a:p>
          <a:p>
            <a:r>
              <a:rPr lang="en-US" altLang="en-US" sz="1400" b="1" dirty="0">
                <a:solidFill>
                  <a:srgbClr val="FF0000"/>
                </a:solidFill>
              </a:rPr>
              <a:t>n2 = new Const(2.2)</a:t>
            </a:r>
          </a:p>
          <a:p>
            <a:r>
              <a:rPr lang="en-US" altLang="en-US" sz="1400" b="1" dirty="0"/>
              <a:t>Node constructor </a:t>
            </a:r>
            <a:r>
              <a:rPr lang="en-US" altLang="en-US" sz="1400" b="1" dirty="0">
                <a:solidFill>
                  <a:srgbClr val="FF0000"/>
                </a:solidFill>
              </a:rPr>
              <a:t>Node n3</a:t>
            </a:r>
          </a:p>
          <a:p>
            <a:r>
              <a:rPr lang="en-US" altLang="en-US" sz="1400" b="1" dirty="0" err="1"/>
              <a:t>Binop</a:t>
            </a:r>
            <a:r>
              <a:rPr lang="en-US" altLang="en-US" sz="1400" b="1" dirty="0"/>
              <a:t> constructor</a:t>
            </a:r>
          </a:p>
          <a:p>
            <a:r>
              <a:rPr lang="en-US" altLang="en-US" sz="1400" b="1" dirty="0"/>
              <a:t>3. Plus constructor</a:t>
            </a:r>
          </a:p>
          <a:p>
            <a:r>
              <a:rPr lang="en-US" altLang="en-US" sz="1400" b="1" dirty="0">
                <a:solidFill>
                  <a:srgbClr val="FF0000"/>
                </a:solidFill>
              </a:rPr>
              <a:t>n3 = new Plus (n1, n2)</a:t>
            </a:r>
          </a:p>
          <a:p>
            <a:r>
              <a:rPr lang="en-US" altLang="en-US" sz="1400" b="1" dirty="0"/>
              <a:t>Node constructor </a:t>
            </a:r>
            <a:r>
              <a:rPr lang="en-US" altLang="en-US" sz="1400" b="1" dirty="0">
                <a:solidFill>
                  <a:srgbClr val="FF0000"/>
                </a:solidFill>
              </a:rPr>
              <a:t>Node n4</a:t>
            </a:r>
          </a:p>
          <a:p>
            <a:r>
              <a:rPr lang="en-US" altLang="en-US" sz="1400" b="1" dirty="0"/>
              <a:t>4. Const constructor 3.3</a:t>
            </a:r>
          </a:p>
          <a:p>
            <a:r>
              <a:rPr lang="en-US" altLang="en-US" sz="1400" b="1" dirty="0">
                <a:solidFill>
                  <a:srgbClr val="FF0000"/>
                </a:solidFill>
              </a:rPr>
              <a:t>n4= new Const(3.3)</a:t>
            </a:r>
          </a:p>
          <a:p>
            <a:r>
              <a:rPr lang="en-US" altLang="en-US" sz="1400" b="1" dirty="0"/>
              <a:t>Node constructor </a:t>
            </a:r>
            <a:r>
              <a:rPr lang="en-US" altLang="en-US" sz="1400" b="1" dirty="0">
                <a:solidFill>
                  <a:srgbClr val="FF0000"/>
                </a:solidFill>
              </a:rPr>
              <a:t>Node n5</a:t>
            </a:r>
          </a:p>
          <a:p>
            <a:r>
              <a:rPr lang="en-US" altLang="en-US" sz="1400" b="1" dirty="0" err="1"/>
              <a:t>Binop</a:t>
            </a:r>
            <a:r>
              <a:rPr lang="en-US" altLang="en-US" sz="1400" b="1" dirty="0"/>
              <a:t> constructor</a:t>
            </a:r>
          </a:p>
          <a:p>
            <a:r>
              <a:rPr lang="en-US" altLang="en-US" sz="1400" b="1" dirty="0"/>
              <a:t>5. Plus constructor 6.6</a:t>
            </a:r>
          </a:p>
          <a:p>
            <a:r>
              <a:rPr lang="en-US" altLang="en-US" sz="1400" b="1" dirty="0">
                <a:solidFill>
                  <a:srgbClr val="FF0000"/>
                </a:solidFill>
              </a:rPr>
              <a:t>n5 = new Plus (n4, n5)</a:t>
            </a:r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26629" name="Oval 5">
            <a:extLst>
              <a:ext uri="{FF2B5EF4-FFF2-40B4-BE49-F238E27FC236}">
                <a16:creationId xmlns:a16="http://schemas.microsoft.com/office/drawing/2014/main" id="{D4C83C08-D767-F258-A817-9AE123659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572000"/>
            <a:ext cx="457200" cy="4572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+</a:t>
            </a:r>
          </a:p>
        </p:txBody>
      </p:sp>
      <p:sp>
        <p:nvSpPr>
          <p:cNvPr id="26630" name="Oval 6">
            <a:extLst>
              <a:ext uri="{FF2B5EF4-FFF2-40B4-BE49-F238E27FC236}">
                <a16:creationId xmlns:a16="http://schemas.microsoft.com/office/drawing/2014/main" id="{3FCFDAF6-9A02-F721-B18B-D042AC7B5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410200"/>
            <a:ext cx="457200" cy="4572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+</a:t>
            </a:r>
          </a:p>
        </p:txBody>
      </p:sp>
      <p:sp>
        <p:nvSpPr>
          <p:cNvPr id="26631" name="Oval 7">
            <a:extLst>
              <a:ext uri="{FF2B5EF4-FFF2-40B4-BE49-F238E27FC236}">
                <a16:creationId xmlns:a16="http://schemas.microsoft.com/office/drawing/2014/main" id="{F0737713-D648-8B20-6C4C-981D4C41D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324600"/>
            <a:ext cx="457200" cy="4572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2.2</a:t>
            </a:r>
          </a:p>
        </p:txBody>
      </p:sp>
      <p:sp>
        <p:nvSpPr>
          <p:cNvPr id="26632" name="Oval 8">
            <a:extLst>
              <a:ext uri="{FF2B5EF4-FFF2-40B4-BE49-F238E27FC236}">
                <a16:creationId xmlns:a16="http://schemas.microsoft.com/office/drawing/2014/main" id="{77905524-169A-29DE-A235-1DA1DC871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6324600"/>
            <a:ext cx="457200" cy="4572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1.1</a:t>
            </a:r>
          </a:p>
        </p:txBody>
      </p:sp>
      <p:sp>
        <p:nvSpPr>
          <p:cNvPr id="26633" name="Oval 9">
            <a:extLst>
              <a:ext uri="{FF2B5EF4-FFF2-40B4-BE49-F238E27FC236}">
                <a16:creationId xmlns:a16="http://schemas.microsoft.com/office/drawing/2014/main" id="{CDB1465D-38C1-1BEE-9076-6E1EE2124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410200"/>
            <a:ext cx="457200" cy="4572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3.3</a:t>
            </a:r>
          </a:p>
        </p:txBody>
      </p:sp>
      <p:sp>
        <p:nvSpPr>
          <p:cNvPr id="26634" name="Line 10">
            <a:extLst>
              <a:ext uri="{FF2B5EF4-FFF2-40B4-BE49-F238E27FC236}">
                <a16:creationId xmlns:a16="http://schemas.microsoft.com/office/drawing/2014/main" id="{F742275F-AC2A-4B71-124C-53E5870A42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5029200"/>
            <a:ext cx="30480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5" name="Line 11">
            <a:extLst>
              <a:ext uri="{FF2B5EF4-FFF2-40B4-BE49-F238E27FC236}">
                <a16:creationId xmlns:a16="http://schemas.microsoft.com/office/drawing/2014/main" id="{CA4FCC95-75B3-CEAE-289F-F8A1BA0408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5867400"/>
            <a:ext cx="30480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6" name="Line 12">
            <a:extLst>
              <a:ext uri="{FF2B5EF4-FFF2-40B4-BE49-F238E27FC236}">
                <a16:creationId xmlns:a16="http://schemas.microsoft.com/office/drawing/2014/main" id="{A588BB38-281A-5723-DDA7-B6645508DE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5791200"/>
            <a:ext cx="38100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7" name="Line 13">
            <a:extLst>
              <a:ext uri="{FF2B5EF4-FFF2-40B4-BE49-F238E27FC236}">
                <a16:creationId xmlns:a16="http://schemas.microsoft.com/office/drawing/2014/main" id="{332D1CCA-82BF-0DB8-B3C4-FF56859E5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5029200"/>
            <a:ext cx="30480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8" name="Text Box 14">
            <a:extLst>
              <a:ext uri="{FF2B5EF4-FFF2-40B4-BE49-F238E27FC236}">
                <a16:creationId xmlns:a16="http://schemas.microsoft.com/office/drawing/2014/main" id="{1353A238-5E32-9090-14D8-E12BEB6DA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882900"/>
            <a:ext cx="537839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/>
              <a:t> Node n = new Plus</a:t>
            </a:r>
            <a:r>
              <a:rPr lang="en-US" altLang="en-US" sz="2400" b="1" dirty="0">
                <a:solidFill>
                  <a:srgbClr val="FF0000"/>
                </a:solidFill>
              </a:rPr>
              <a:t>(</a:t>
            </a:r>
          </a:p>
          <a:p>
            <a:r>
              <a:rPr lang="en-US" altLang="en-US" sz="2400" b="1" dirty="0"/>
              <a:t>            </a:t>
            </a:r>
            <a:r>
              <a:rPr lang="en-US" altLang="en-US" sz="2400" b="1" dirty="0">
                <a:solidFill>
                  <a:srgbClr val="00B050"/>
                </a:solidFill>
              </a:rPr>
              <a:t>new Plus(</a:t>
            </a:r>
          </a:p>
          <a:p>
            <a:r>
              <a:rPr lang="en-US" altLang="en-US" sz="2400" b="1" dirty="0">
                <a:solidFill>
                  <a:srgbClr val="00B050"/>
                </a:solidFill>
              </a:rPr>
              <a:t>            new Const(1.1), new Const(2.2))</a:t>
            </a:r>
            <a:r>
              <a:rPr lang="en-US" altLang="en-US" sz="2400" b="1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en-US" sz="2400" b="1" dirty="0"/>
              <a:t>            </a:t>
            </a:r>
            <a:r>
              <a:rPr lang="en-US" altLang="en-US" sz="2400" b="1" dirty="0">
                <a:solidFill>
                  <a:srgbClr val="002060"/>
                </a:solidFill>
              </a:rPr>
              <a:t>new Const(3.3)</a:t>
            </a:r>
            <a:r>
              <a:rPr lang="en-US" altLang="en-US" sz="2400" b="1" dirty="0">
                <a:solidFill>
                  <a:srgbClr val="FF0000"/>
                </a:solidFill>
              </a:rPr>
              <a:t>)</a:t>
            </a:r>
            <a:r>
              <a:rPr lang="en-US" altLang="en-US" sz="2400" b="1" dirty="0"/>
              <a:t>;</a:t>
            </a:r>
          </a:p>
          <a:p>
            <a:endParaRPr lang="en-US" altLang="en-US" sz="2400" dirty="0"/>
          </a:p>
        </p:txBody>
      </p:sp>
      <p:sp>
        <p:nvSpPr>
          <p:cNvPr id="26639" name="Rectangle 15">
            <a:extLst>
              <a:ext uri="{FF2B5EF4-FFF2-40B4-BE49-F238E27FC236}">
                <a16:creationId xmlns:a16="http://schemas.microsoft.com/office/drawing/2014/main" id="{96CA6D16-5578-5221-F2E1-778998791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819400"/>
            <a:ext cx="5334000" cy="1676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7551D23-6457-8B4F-372F-3A78978731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04800"/>
            <a:ext cx="7772400" cy="1219200"/>
          </a:xfrm>
        </p:spPr>
        <p:txBody>
          <a:bodyPr/>
          <a:lstStyle/>
          <a:p>
            <a:r>
              <a:rPr lang="en-US" altLang="en-US"/>
              <a:t>Construction: Glyph Example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C2B54D02-C680-A7B7-D6F0-1833F8EA6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870075"/>
            <a:ext cx="655743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abstract class </a:t>
            </a:r>
            <a:r>
              <a:rPr lang="en-US" altLang="en-US" sz="2400" b="1" dirty="0"/>
              <a:t>Glyph </a:t>
            </a:r>
            <a:r>
              <a:rPr lang="en-US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{</a:t>
            </a:r>
          </a:p>
          <a:p>
            <a:r>
              <a:rPr lang="en-US" altLang="en-US" sz="2400" b="1" dirty="0"/>
              <a:t>    abstract void draw();</a:t>
            </a:r>
          </a:p>
          <a:p>
            <a:r>
              <a:rPr lang="en-US" altLang="en-US" sz="2400" b="1" dirty="0"/>
              <a:t>    Glyph() {</a:t>
            </a:r>
          </a:p>
          <a:p>
            <a:r>
              <a:rPr lang="en-US" altLang="en-US" sz="2400" b="1" dirty="0"/>
              <a:t>        </a:t>
            </a:r>
            <a:r>
              <a:rPr lang="en-US" altLang="en-US" sz="2400" b="1" dirty="0" err="1"/>
              <a:t>System.out.println</a:t>
            </a:r>
            <a:r>
              <a:rPr lang="en-US" altLang="en-US" sz="2400" b="1" dirty="0"/>
              <a:t>(“Glyph() before draw”);</a:t>
            </a:r>
          </a:p>
          <a:p>
            <a:r>
              <a:rPr lang="en-US" altLang="en-US" sz="2400" b="1" dirty="0"/>
              <a:t>        draw();</a:t>
            </a:r>
          </a:p>
          <a:p>
            <a:r>
              <a:rPr lang="en-US" altLang="en-US" sz="2400" b="1" dirty="0"/>
              <a:t>        </a:t>
            </a:r>
            <a:r>
              <a:rPr lang="en-US" altLang="en-US" sz="2400" b="1" dirty="0" err="1"/>
              <a:t>System.out.println</a:t>
            </a:r>
            <a:r>
              <a:rPr lang="en-US" altLang="en-US" sz="2400" b="1" dirty="0"/>
              <a:t>(“Glyph() after draw”);</a:t>
            </a:r>
          </a:p>
          <a:p>
            <a:r>
              <a:rPr lang="en-US" altLang="en-US" sz="2400" b="1" dirty="0"/>
              <a:t>    }</a:t>
            </a:r>
          </a:p>
          <a:p>
            <a:r>
              <a:rPr lang="en-US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}</a:t>
            </a:r>
          </a:p>
          <a:p>
            <a:endParaRPr lang="en-US" altLang="en-US" sz="2400" b="1" dirty="0"/>
          </a:p>
          <a:p>
            <a:endParaRPr lang="en-US" alt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463AEAD-1E71-9917-BDC8-81B3A57144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Glyph Example (cont.)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CF1EFFB0-A125-154F-D888-08266528D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638" y="1905000"/>
            <a:ext cx="743023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class </a:t>
            </a:r>
            <a:r>
              <a:rPr lang="en-US" altLang="en-US" sz="20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RoundGlyph</a:t>
            </a:r>
            <a:r>
              <a:rPr lang="en-US" altLang="en-US" sz="2000" b="1" dirty="0"/>
              <a:t> extends </a:t>
            </a:r>
            <a:r>
              <a:rPr lang="en-US" altLang="en-US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Glyph</a:t>
            </a:r>
            <a:r>
              <a:rPr lang="en-US" altLang="en-US" sz="2000" b="1" dirty="0"/>
              <a:t> {</a:t>
            </a:r>
          </a:p>
          <a:p>
            <a:r>
              <a:rPr lang="en-US" altLang="en-US" sz="2000" b="1" dirty="0"/>
              <a:t>    int radius = 1;</a:t>
            </a:r>
          </a:p>
          <a:p>
            <a:r>
              <a:rPr lang="en-US" altLang="en-US" sz="2000" b="1" dirty="0"/>
              <a:t>    </a:t>
            </a:r>
            <a:r>
              <a:rPr lang="en-US" altLang="en-US" sz="2000" b="1" dirty="0" err="1"/>
              <a:t>RoundGlyph</a:t>
            </a:r>
            <a:r>
              <a:rPr lang="en-US" altLang="en-US" sz="2000" b="1" dirty="0"/>
              <a:t>(int r) {</a:t>
            </a:r>
          </a:p>
          <a:p>
            <a:r>
              <a:rPr lang="en-US" altLang="en-US" sz="2000" b="1" dirty="0"/>
              <a:t>        radius = r;</a:t>
            </a:r>
          </a:p>
          <a:p>
            <a:r>
              <a:rPr lang="en-US" altLang="en-US" sz="2000" b="1" dirty="0"/>
              <a:t>        </a:t>
            </a:r>
            <a:r>
              <a:rPr lang="en-US" altLang="en-US" sz="2000" b="1" dirty="0" err="1"/>
              <a:t>System.out.println</a:t>
            </a:r>
            <a:r>
              <a:rPr lang="en-US" altLang="en-US" sz="2000" b="1" dirty="0"/>
              <a:t>(“</a:t>
            </a:r>
            <a:r>
              <a:rPr lang="en-US" altLang="en-US" sz="2000" b="1" dirty="0" err="1"/>
              <a:t>RoundGlyph</a:t>
            </a:r>
            <a:r>
              <a:rPr lang="en-US" altLang="en-US" sz="2000" b="1" dirty="0"/>
              <a:t>(), radius=” </a:t>
            </a:r>
            <a:r>
              <a:rPr lang="en-US" altLang="en-US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en-US" sz="2000" b="1" dirty="0"/>
              <a:t> radius);</a:t>
            </a:r>
          </a:p>
          <a:p>
            <a:r>
              <a:rPr lang="en-US" altLang="en-US" sz="2000" b="1" dirty="0"/>
              <a:t>    }</a:t>
            </a:r>
          </a:p>
          <a:p>
            <a:r>
              <a:rPr lang="en-US" altLang="en-US" sz="2000" b="1" dirty="0"/>
              <a:t>    void draw() {</a:t>
            </a:r>
          </a:p>
          <a:p>
            <a:r>
              <a:rPr lang="en-US" altLang="en-US" sz="2000" b="1" dirty="0"/>
              <a:t>        </a:t>
            </a:r>
            <a:r>
              <a:rPr lang="en-US" altLang="en-US" sz="2000" b="1" dirty="0" err="1"/>
              <a:t>System.out.println</a:t>
            </a:r>
            <a:r>
              <a:rPr lang="en-US" altLang="en-US" sz="2000" b="1" dirty="0"/>
              <a:t>(“</a:t>
            </a:r>
            <a:r>
              <a:rPr lang="en-US" altLang="en-US" sz="2000" b="1" dirty="0" err="1"/>
              <a:t>RoundGlyph.draw</a:t>
            </a:r>
            <a:r>
              <a:rPr lang="en-US" altLang="en-US" sz="2000" b="1" dirty="0"/>
              <a:t>(), radius=” </a:t>
            </a:r>
            <a:r>
              <a:rPr lang="en-US" altLang="en-US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en-US" sz="2000" b="1" dirty="0"/>
              <a:t> radius);</a:t>
            </a:r>
          </a:p>
          <a:p>
            <a:r>
              <a:rPr lang="en-US" altLang="en-US" sz="2000" b="1" dirty="0"/>
              <a:t>    }</a:t>
            </a:r>
          </a:p>
          <a:p>
            <a:endParaRPr lang="en-US" altLang="en-US" sz="2000" b="1" dirty="0"/>
          </a:p>
          <a:p>
            <a:r>
              <a:rPr lang="en-US" altLang="en-US" sz="2000" b="1" dirty="0"/>
              <a:t>public class </a:t>
            </a:r>
            <a:r>
              <a:rPr lang="en-US" altLang="en-US" sz="2000" b="1" dirty="0" err="1"/>
              <a:t>GlyphTest</a:t>
            </a:r>
            <a:r>
              <a:rPr lang="en-US" altLang="en-US" sz="2000" b="1" dirty="0"/>
              <a:t> {</a:t>
            </a:r>
          </a:p>
          <a:p>
            <a:r>
              <a:rPr lang="en-US" altLang="en-US" sz="2000" b="1" dirty="0"/>
              <a:t>    public static void main(String[] </a:t>
            </a:r>
            <a:r>
              <a:rPr lang="en-US" altLang="en-US" sz="2000" b="1" dirty="0" err="1"/>
              <a:t>args</a:t>
            </a:r>
            <a:r>
              <a:rPr lang="en-US" altLang="en-US" sz="2000" b="1" dirty="0"/>
              <a:t>) {</a:t>
            </a:r>
          </a:p>
          <a:p>
            <a:r>
              <a:rPr lang="en-US" altLang="en-US" sz="2000" b="1" dirty="0"/>
              <a:t>        new </a:t>
            </a:r>
            <a:r>
              <a:rPr lang="en-US" altLang="en-US" sz="20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RoundGlyph</a:t>
            </a:r>
            <a:r>
              <a:rPr lang="en-US" altLang="en-US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(5)</a:t>
            </a:r>
            <a:r>
              <a:rPr lang="en-US" altLang="en-US" sz="2000" b="1" dirty="0"/>
              <a:t>;</a:t>
            </a:r>
          </a:p>
          <a:p>
            <a:r>
              <a:rPr lang="en-US" altLang="en-US" sz="2000" b="1" dirty="0"/>
              <a:t>    }</a:t>
            </a:r>
          </a:p>
          <a:p>
            <a:r>
              <a:rPr lang="en-US" altLang="en-US" sz="2000" b="1" dirty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AE35591-0066-6538-A783-60A550753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Today’s Topics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B676BCA-E4A3-FB66-9082-B68ED7A1C8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Upcasting again</a:t>
            </a:r>
          </a:p>
          <a:p>
            <a:r>
              <a:rPr lang="en-US" altLang="en-US"/>
              <a:t>Method-call binding</a:t>
            </a:r>
          </a:p>
          <a:p>
            <a:r>
              <a:rPr lang="en-US" altLang="en-US"/>
              <a:t>Why polymorphism is good</a:t>
            </a:r>
          </a:p>
          <a:p>
            <a:r>
              <a:rPr lang="en-US" altLang="en-US"/>
              <a:t>Constructors and polymorphism</a:t>
            </a:r>
          </a:p>
          <a:p>
            <a:r>
              <a:rPr lang="en-US" altLang="en-US"/>
              <a:t>Downcasting</a:t>
            </a:r>
          </a:p>
          <a:p>
            <a:r>
              <a:rPr lang="en-US" altLang="en-US"/>
              <a:t>Several digressions: the </a:t>
            </a:r>
            <a:r>
              <a:rPr lang="en-US" altLang="en-US" b="1"/>
              <a:t>Object</a:t>
            </a:r>
            <a:r>
              <a:rPr lang="en-US" altLang="en-US"/>
              <a:t> class, object wrappers, the </a:t>
            </a:r>
            <a:r>
              <a:rPr lang="en-US" altLang="en-US" b="1"/>
              <a:t>Class</a:t>
            </a:r>
            <a:r>
              <a:rPr lang="en-US" altLang="en-US"/>
              <a:t> class, reflection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A4F8FF2-4F46-26BF-510B-63C63A79D0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Glyph Example (cont.)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FEA1226-F8F5-B0A6-EECB-8123A75D03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This produces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Guideline for </a:t>
            </a:r>
            <a:r>
              <a:rPr lang="en-US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constructors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/>
              <a:t>“Do as little as possible to set the object into a good state, and if you can possibly avoid it, </a:t>
            </a:r>
            <a:r>
              <a:rPr lang="en-US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don’t call any methods</a:t>
            </a:r>
            <a:r>
              <a:rPr lang="en-US" altLang="en-US" dirty="0"/>
              <a:t>.”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FF4E7052-87D6-9373-90BB-AC97156D1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2251075"/>
            <a:ext cx="38687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Glyph() before draw()</a:t>
            </a:r>
          </a:p>
          <a:p>
            <a:r>
              <a:rPr lang="en-US" altLang="en-US" sz="2400"/>
              <a:t>RoundGlyph.draw(), radius=0</a:t>
            </a:r>
          </a:p>
          <a:p>
            <a:r>
              <a:rPr lang="en-US" altLang="en-US" sz="2400"/>
              <a:t>Glyph() after draw()</a:t>
            </a:r>
          </a:p>
          <a:p>
            <a:r>
              <a:rPr lang="en-US" altLang="en-US" sz="2400"/>
              <a:t>RoundGlyph(), radius= 5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9227A35-FB9D-BFA8-135B-A6605423E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But What If </a:t>
            </a:r>
            <a:r>
              <a:rPr lang="en-US" altLang="en-US" b="1"/>
              <a:t>Draw()</a:t>
            </a:r>
            <a:r>
              <a:rPr lang="en-US" altLang="en-US"/>
              <a:t> Isn’t Abstract?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3922C03B-F10B-1D6E-012B-9D77C25E2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870075"/>
            <a:ext cx="8186738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/>
              <a:t>abstract class Glyph {</a:t>
            </a:r>
          </a:p>
          <a:p>
            <a:r>
              <a:rPr lang="en-US" altLang="en-US" sz="2400" b="1" dirty="0"/>
              <a:t>    void draw() { </a:t>
            </a:r>
            <a:r>
              <a:rPr lang="en-US" altLang="en-US" sz="2400" b="1" dirty="0" err="1"/>
              <a:t>System.out.println</a:t>
            </a:r>
            <a:r>
              <a:rPr lang="en-US" altLang="en-US" sz="2400" b="1" dirty="0"/>
              <a:t>(“</a:t>
            </a:r>
            <a:r>
              <a:rPr lang="en-US" altLang="en-US" sz="2400" b="1" dirty="0" err="1"/>
              <a:t>Glyph.draw</a:t>
            </a:r>
            <a:r>
              <a:rPr lang="en-US" altLang="en-US" sz="2400" b="1" dirty="0"/>
              <a:t>()”); }</a:t>
            </a:r>
          </a:p>
          <a:p>
            <a:r>
              <a:rPr lang="en-US" altLang="en-US" sz="2400" b="1" dirty="0"/>
              <a:t>    abstract void </a:t>
            </a:r>
            <a:r>
              <a:rPr lang="en-US" altLang="en-US" sz="2400" b="1" dirty="0" err="1"/>
              <a:t>doNothing</a:t>
            </a:r>
            <a:r>
              <a:rPr lang="en-US" altLang="en-US" sz="2400" b="1" dirty="0"/>
              <a:t>();  // added to keep Glyph abstract</a:t>
            </a:r>
          </a:p>
          <a:p>
            <a:r>
              <a:rPr lang="en-US" altLang="en-US" sz="2400" b="1" dirty="0"/>
              <a:t>    Glyph() {</a:t>
            </a:r>
          </a:p>
          <a:p>
            <a:r>
              <a:rPr lang="en-US" altLang="en-US" sz="2400" b="1" dirty="0"/>
              <a:t>        </a:t>
            </a:r>
            <a:r>
              <a:rPr lang="en-US" altLang="en-US" sz="2400" b="1" dirty="0" err="1"/>
              <a:t>System.out.println</a:t>
            </a:r>
            <a:r>
              <a:rPr lang="en-US" altLang="en-US" sz="2400" b="1" dirty="0"/>
              <a:t>(“Glyph() before draw”);</a:t>
            </a:r>
          </a:p>
          <a:p>
            <a:r>
              <a:rPr lang="en-US" altLang="en-US" sz="2400" b="1" dirty="0"/>
              <a:t>        draw();</a:t>
            </a:r>
          </a:p>
          <a:p>
            <a:r>
              <a:rPr lang="en-US" altLang="en-US" sz="2400" b="1" dirty="0"/>
              <a:t>        </a:t>
            </a:r>
            <a:r>
              <a:rPr lang="en-US" altLang="en-US" sz="2400" b="1" dirty="0" err="1"/>
              <a:t>System.out.println</a:t>
            </a:r>
            <a:r>
              <a:rPr lang="en-US" altLang="en-US" sz="2400" b="1" dirty="0"/>
              <a:t>(“Glyph() after draw”);</a:t>
            </a:r>
          </a:p>
          <a:p>
            <a:r>
              <a:rPr lang="en-US" altLang="en-US" sz="2400" b="1" dirty="0"/>
              <a:t>    }</a:t>
            </a:r>
          </a:p>
          <a:p>
            <a:r>
              <a:rPr lang="en-US" altLang="en-US" sz="2400" b="1" dirty="0"/>
              <a:t>}</a:t>
            </a:r>
          </a:p>
          <a:p>
            <a:endParaRPr lang="en-US" altLang="en-US" sz="2400" b="1" dirty="0"/>
          </a:p>
          <a:p>
            <a:endParaRPr lang="en-US" alt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C8B50AA8-3310-988B-DCED-ED2D5FEA4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Glyph Example (cont.)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AC83AA0-D9B3-D98B-3CB7-005D6491C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/>
              <a:t>Glyph</a:t>
            </a:r>
            <a:r>
              <a:rPr lang="en-US" altLang="en-US"/>
              <a:t> constructor is at work creating the </a:t>
            </a:r>
            <a:r>
              <a:rPr lang="en-US" altLang="en-US" b="1"/>
              <a:t>Glyph</a:t>
            </a:r>
            <a:r>
              <a:rPr lang="en-US" altLang="en-US"/>
              <a:t> “sub-object” within a </a:t>
            </a:r>
            <a:r>
              <a:rPr lang="en-US" altLang="en-US" b="1"/>
              <a:t>RoundGlyph</a:t>
            </a:r>
            <a:r>
              <a:rPr lang="en-US" altLang="en-US"/>
              <a:t> object.</a:t>
            </a:r>
          </a:p>
          <a:p>
            <a:r>
              <a:rPr lang="en-US" altLang="en-US" b="1"/>
              <a:t>draw()</a:t>
            </a:r>
            <a:r>
              <a:rPr lang="en-US" altLang="en-US"/>
              <a:t> is overridden in </a:t>
            </a:r>
            <a:r>
              <a:rPr lang="en-US" altLang="en-US" b="1"/>
              <a:t>RoundGlyph</a:t>
            </a:r>
            <a:r>
              <a:rPr lang="en-US" altLang="en-US"/>
              <a:t>.</a:t>
            </a:r>
          </a:p>
          <a:p>
            <a:r>
              <a:rPr lang="en-US" altLang="en-US"/>
              <a:t>A </a:t>
            </a:r>
            <a:r>
              <a:rPr lang="en-US" altLang="en-US" b="1"/>
              <a:t>RoundGlyph</a:t>
            </a:r>
            <a:r>
              <a:rPr lang="en-US" altLang="en-US"/>
              <a:t> object is being created.</a:t>
            </a:r>
          </a:p>
          <a:p>
            <a:r>
              <a:rPr lang="en-US" altLang="en-US" b="1"/>
              <a:t>RoundGlyph</a:t>
            </a:r>
            <a:r>
              <a:rPr lang="en-US" altLang="en-US"/>
              <a:t>’s </a:t>
            </a:r>
            <a:r>
              <a:rPr lang="en-US" altLang="en-US" b="1"/>
              <a:t>draw()</a:t>
            </a:r>
            <a:r>
              <a:rPr lang="en-US" altLang="en-US"/>
              <a:t> method is called</a:t>
            </a:r>
          </a:p>
          <a:p>
            <a:r>
              <a:rPr lang="en-US" altLang="en-US"/>
              <a:t>Polymorphism rules!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5572D3B-7676-3208-0AB6-6B8930FDA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610600" cy="1219200"/>
          </a:xfrm>
        </p:spPr>
        <p:txBody>
          <a:bodyPr/>
          <a:lstStyle/>
          <a:p>
            <a:r>
              <a:rPr lang="en-US" altLang="en-US"/>
              <a:t>Inheritance is Cool, But…</a:t>
            </a:r>
            <a:br>
              <a:rPr lang="en-US" altLang="en-US"/>
            </a:br>
            <a:r>
              <a:rPr lang="en-US" altLang="en-US"/>
              <a:t>Composition + Inheritance is Cooler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2D207F52-3348-FB3C-F08A-4AF0151CD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41475"/>
            <a:ext cx="58674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abstract class Actor</a:t>
            </a:r>
            <a:r>
              <a:rPr lang="en-US" altLang="en-US" sz="2400" b="1" dirty="0"/>
              <a:t> {</a:t>
            </a:r>
          </a:p>
          <a:p>
            <a:r>
              <a:rPr lang="en-US" altLang="en-US" sz="2400" b="1" dirty="0"/>
              <a:t>    abstract void act();</a:t>
            </a:r>
          </a:p>
          <a:p>
            <a:r>
              <a:rPr lang="en-US" altLang="en-US" sz="2400" b="1" dirty="0"/>
              <a:t>}</a:t>
            </a:r>
          </a:p>
          <a:p>
            <a:r>
              <a:rPr lang="en-US" altLang="en-US" sz="2400" b="1" dirty="0"/>
              <a:t>class </a:t>
            </a:r>
            <a:r>
              <a:rPr lang="en-US" altLang="en-US" sz="2400" b="1" dirty="0" err="1">
                <a:solidFill>
                  <a:srgbClr val="00B050"/>
                </a:solidFill>
              </a:rPr>
              <a:t>HappyActor</a:t>
            </a:r>
            <a:r>
              <a:rPr lang="en-US" altLang="en-US" sz="2400" b="1" dirty="0"/>
              <a:t> extends </a:t>
            </a:r>
            <a:r>
              <a:rPr lang="en-US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Actor</a:t>
            </a:r>
            <a:r>
              <a:rPr lang="en-US" altLang="en-US" sz="2400" b="1" dirty="0"/>
              <a:t> {</a:t>
            </a:r>
          </a:p>
          <a:p>
            <a:r>
              <a:rPr lang="en-US" altLang="en-US" sz="2400" b="1" dirty="0"/>
              <a:t>    public void act() { //…}</a:t>
            </a:r>
          </a:p>
          <a:p>
            <a:r>
              <a:rPr lang="en-US" altLang="en-US" sz="2400" b="1" dirty="0"/>
              <a:t>}</a:t>
            </a:r>
          </a:p>
          <a:p>
            <a:r>
              <a:rPr lang="en-US" altLang="en-US" sz="2400" b="1" dirty="0"/>
              <a:t>class </a:t>
            </a:r>
            <a:r>
              <a:rPr lang="en-US" altLang="en-US" sz="2400" b="1" dirty="0" err="1">
                <a:solidFill>
                  <a:srgbClr val="00B050"/>
                </a:solidFill>
              </a:rPr>
              <a:t>SadActor</a:t>
            </a:r>
            <a:r>
              <a:rPr lang="en-US" altLang="en-US" sz="2400" b="1" dirty="0"/>
              <a:t> extends </a:t>
            </a:r>
            <a:r>
              <a:rPr lang="en-US" altLang="en-US" sz="2400" b="1" dirty="0">
                <a:solidFill>
                  <a:srgbClr val="FF0000"/>
                </a:solidFill>
              </a:rPr>
              <a:t>Actor</a:t>
            </a:r>
            <a:r>
              <a:rPr lang="en-US" altLang="en-US" sz="2400" b="1" dirty="0"/>
              <a:t> {</a:t>
            </a:r>
          </a:p>
          <a:p>
            <a:r>
              <a:rPr lang="en-US" altLang="en-US" sz="2400" b="1" dirty="0"/>
              <a:t>    public void act() { //…}</a:t>
            </a:r>
          </a:p>
          <a:p>
            <a:r>
              <a:rPr lang="en-US" altLang="en-US" sz="2400" b="1" dirty="0"/>
              <a:t>}</a:t>
            </a:r>
          </a:p>
          <a:p>
            <a:r>
              <a:rPr lang="en-US" altLang="en-US" sz="2400" b="1" dirty="0"/>
              <a:t>class </a:t>
            </a:r>
            <a:r>
              <a:rPr lang="en-US" altLang="en-US" sz="2400" b="1" dirty="0">
                <a:solidFill>
                  <a:srgbClr val="00B050"/>
                </a:solidFill>
              </a:rPr>
              <a:t>Stage</a:t>
            </a:r>
            <a:r>
              <a:rPr lang="en-US" altLang="en-US" sz="2400" b="1" dirty="0"/>
              <a:t> {</a:t>
            </a:r>
          </a:p>
          <a:p>
            <a:r>
              <a:rPr lang="en-US" altLang="en-US" sz="2400" b="1" dirty="0"/>
              <a:t>    </a:t>
            </a:r>
            <a:r>
              <a:rPr lang="en-US" altLang="en-US" sz="2400" b="1" dirty="0">
                <a:solidFill>
                  <a:srgbClr val="FF0000"/>
                </a:solidFill>
              </a:rPr>
              <a:t>Actor</a:t>
            </a:r>
            <a:r>
              <a:rPr lang="en-US" altLang="en-US" sz="2400" b="1" dirty="0"/>
              <a:t> a = new </a:t>
            </a:r>
            <a:r>
              <a:rPr lang="en-US" altLang="en-US" sz="2400" b="1" dirty="0" err="1">
                <a:solidFill>
                  <a:srgbClr val="00B050"/>
                </a:solidFill>
              </a:rPr>
              <a:t>HappyActor</a:t>
            </a:r>
            <a:r>
              <a:rPr lang="en-US" altLang="en-US" sz="2400" b="1" dirty="0"/>
              <a:t>();</a:t>
            </a:r>
          </a:p>
          <a:p>
            <a:r>
              <a:rPr lang="en-US" altLang="en-US" sz="2400" b="1" dirty="0"/>
              <a:t>    void change() { a = new </a:t>
            </a:r>
            <a:r>
              <a:rPr lang="en-US" altLang="en-US" sz="2400" b="1" dirty="0" err="1">
                <a:solidFill>
                  <a:srgbClr val="00B050"/>
                </a:solidFill>
              </a:rPr>
              <a:t>SadActor</a:t>
            </a:r>
            <a:r>
              <a:rPr lang="en-US" altLang="en-US" sz="2400" b="1" dirty="0"/>
              <a:t>(); }</a:t>
            </a:r>
          </a:p>
          <a:p>
            <a:r>
              <a:rPr lang="en-US" altLang="en-US" sz="2400" b="1" dirty="0"/>
              <a:t>    void go() { </a:t>
            </a:r>
            <a:r>
              <a:rPr lang="en-US" altLang="en-US" sz="2400" b="1" dirty="0" err="1"/>
              <a:t>a.act</a:t>
            </a:r>
            <a:r>
              <a:rPr lang="en-US" altLang="en-US" sz="2400" b="1" dirty="0"/>
              <a:t>(); }</a:t>
            </a:r>
          </a:p>
          <a:p>
            <a:r>
              <a:rPr lang="en-US" altLang="en-US" sz="2400" b="1" dirty="0"/>
              <a:t>}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94BFBBF2-59F7-B22A-01B6-AF07276F6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1641475"/>
            <a:ext cx="377423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/>
              <a:t>public class </a:t>
            </a:r>
            <a:r>
              <a:rPr lang="en-US" altLang="en-US" sz="2400" b="1" dirty="0">
                <a:solidFill>
                  <a:srgbClr val="00B0F0"/>
                </a:solidFill>
              </a:rPr>
              <a:t>Transmogrify</a:t>
            </a:r>
            <a:r>
              <a:rPr lang="en-US" altLang="en-US" sz="2400" b="1" dirty="0"/>
              <a:t> {</a:t>
            </a:r>
          </a:p>
          <a:p>
            <a:r>
              <a:rPr lang="en-US" altLang="en-US" sz="2400" b="1" dirty="0"/>
              <a:t>    public static void </a:t>
            </a:r>
          </a:p>
          <a:p>
            <a:r>
              <a:rPr lang="en-US" altLang="en-US" sz="2400" b="1" dirty="0"/>
              <a:t>        main(String[] </a:t>
            </a:r>
            <a:r>
              <a:rPr lang="en-US" altLang="en-US" sz="2400" b="1" dirty="0" err="1"/>
              <a:t>args</a:t>
            </a:r>
            <a:r>
              <a:rPr lang="en-US" altLang="en-US" sz="2400" b="1" dirty="0"/>
              <a:t>){</a:t>
            </a:r>
          </a:p>
          <a:p>
            <a:r>
              <a:rPr lang="en-US" altLang="en-US" sz="2400" b="1" dirty="0"/>
              <a:t>        </a:t>
            </a:r>
            <a:r>
              <a:rPr lang="en-US" altLang="en-US" sz="2400" b="1" dirty="0">
                <a:solidFill>
                  <a:srgbClr val="00B050"/>
                </a:solidFill>
              </a:rPr>
              <a:t>Stage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solidFill>
                  <a:srgbClr val="00B050"/>
                </a:solidFill>
              </a:rPr>
              <a:t>s</a:t>
            </a:r>
            <a:r>
              <a:rPr lang="en-US" altLang="en-US" sz="2400" b="1" dirty="0"/>
              <a:t> = new </a:t>
            </a:r>
            <a:r>
              <a:rPr lang="en-US" altLang="en-US" sz="2400" b="1" dirty="0">
                <a:solidFill>
                  <a:srgbClr val="00B050"/>
                </a:solidFill>
              </a:rPr>
              <a:t>Stage()</a:t>
            </a:r>
            <a:r>
              <a:rPr lang="en-US" altLang="en-US" sz="2400" b="1" dirty="0"/>
              <a:t>;</a:t>
            </a:r>
          </a:p>
          <a:p>
            <a:r>
              <a:rPr lang="en-US" altLang="en-US" sz="2400" b="1" dirty="0"/>
              <a:t>        </a:t>
            </a:r>
            <a:r>
              <a:rPr lang="en-US" altLang="en-US" sz="2400" b="1" dirty="0" err="1">
                <a:solidFill>
                  <a:srgbClr val="00B050"/>
                </a:solidFill>
              </a:rPr>
              <a:t>s</a:t>
            </a:r>
            <a:r>
              <a:rPr lang="en-US" altLang="en-US" sz="2400" b="1" dirty="0" err="1"/>
              <a:t>.go</a:t>
            </a:r>
            <a:r>
              <a:rPr lang="en-US" altLang="en-US" sz="2400" b="1" dirty="0"/>
              <a:t>();   //happy actor</a:t>
            </a:r>
          </a:p>
          <a:p>
            <a:r>
              <a:rPr lang="en-US" altLang="en-US" sz="2400" b="1" dirty="0"/>
              <a:t>        </a:t>
            </a:r>
            <a:r>
              <a:rPr lang="en-US" altLang="en-US" sz="2400" b="1" dirty="0" err="1">
                <a:solidFill>
                  <a:srgbClr val="00B050"/>
                </a:solidFill>
              </a:rPr>
              <a:t>s</a:t>
            </a:r>
            <a:r>
              <a:rPr lang="en-US" altLang="en-US" sz="2400" b="1" dirty="0" err="1"/>
              <a:t>.change</a:t>
            </a:r>
            <a:r>
              <a:rPr lang="en-US" altLang="en-US" sz="2400" b="1" dirty="0"/>
              <a:t>();</a:t>
            </a:r>
          </a:p>
          <a:p>
            <a:r>
              <a:rPr lang="en-US" altLang="en-US" sz="2400" b="1" dirty="0"/>
              <a:t>        </a:t>
            </a:r>
            <a:r>
              <a:rPr lang="en-US" altLang="en-US" sz="2400" b="1" dirty="0" err="1">
                <a:solidFill>
                  <a:srgbClr val="00B050"/>
                </a:solidFill>
              </a:rPr>
              <a:t>s</a:t>
            </a:r>
            <a:r>
              <a:rPr lang="en-US" altLang="en-US" sz="2400" b="1" dirty="0" err="1"/>
              <a:t>.go</a:t>
            </a:r>
            <a:r>
              <a:rPr lang="en-US" altLang="en-US" sz="2400" b="1" dirty="0"/>
              <a:t>()   // sad actor</a:t>
            </a:r>
          </a:p>
          <a:p>
            <a:r>
              <a:rPr lang="en-US" altLang="en-US" sz="2400" b="1" dirty="0"/>
              <a:t>    }</a:t>
            </a:r>
          </a:p>
          <a:p>
            <a:r>
              <a:rPr lang="en-US" altLang="en-US" sz="2400" b="1" dirty="0"/>
              <a:t>}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3F13A5EF-27D1-48FE-8706-65C6170B9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752600"/>
            <a:ext cx="3962400" cy="3352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351999D7-D038-38F6-7523-56A1A98FB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Tips for Inheritance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6E25FBC-26EA-1785-DED2-39CB88710E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Place common operations and fields in the superclass.</a:t>
            </a:r>
          </a:p>
          <a:p>
            <a:r>
              <a:rPr lang="en-US" altLang="en-US" sz="2800" dirty="0"/>
              <a:t>Don’t use protected fields very often.</a:t>
            </a:r>
          </a:p>
          <a:p>
            <a:r>
              <a:rPr lang="en-US" altLang="en-US" sz="2800" dirty="0"/>
              <a:t>Use </a:t>
            </a:r>
            <a:r>
              <a:rPr lang="en-US" altLang="en-US" sz="2800" dirty="0">
                <a:solidFill>
                  <a:srgbClr val="FF0000"/>
                </a:solidFill>
              </a:rPr>
              <a:t>inheritance</a:t>
            </a:r>
            <a:r>
              <a:rPr lang="en-US" altLang="en-US" sz="2800" dirty="0"/>
              <a:t> to model the “</a:t>
            </a:r>
            <a:r>
              <a:rPr lang="en-US" altLang="en-US" sz="2800" dirty="0">
                <a:solidFill>
                  <a:srgbClr val="FF0000"/>
                </a:solidFill>
              </a:rPr>
              <a:t>is-a</a:t>
            </a:r>
            <a:r>
              <a:rPr lang="en-US" altLang="en-US" sz="2800" dirty="0"/>
              <a:t>” relationship.</a:t>
            </a:r>
          </a:p>
          <a:p>
            <a:r>
              <a:rPr lang="en-US" altLang="en-US" sz="2800" dirty="0"/>
              <a:t>Don’t use inheritance unless all inherited methods make sense.</a:t>
            </a:r>
          </a:p>
          <a:p>
            <a:r>
              <a:rPr lang="en-US" altLang="en-US" sz="2800" dirty="0"/>
              <a:t>Use polymorphism, not type information.</a:t>
            </a:r>
          </a:p>
          <a:p>
            <a:r>
              <a:rPr lang="en-US" altLang="en-US" sz="2800" dirty="0"/>
              <a:t>Don’t overuse reflection.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EDE1754-CACD-E29D-B2DC-BD91C77D8B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Digression: The </a:t>
            </a:r>
            <a:r>
              <a:rPr lang="en-US" altLang="en-US" b="1"/>
              <a:t>Object</a:t>
            </a:r>
            <a:r>
              <a:rPr lang="en-US" altLang="en-US"/>
              <a:t> Class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E2EE40A-D557-8CCE-21C2-0C2977EEA9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/>
              <a:t>Object</a:t>
            </a:r>
            <a:r>
              <a:rPr lang="en-US" altLang="en-US" dirty="0"/>
              <a:t> is the ancestor of </a:t>
            </a:r>
            <a:r>
              <a:rPr lang="en-US" altLang="en-US" i="1" dirty="0"/>
              <a:t>every</a:t>
            </a:r>
            <a:r>
              <a:rPr lang="en-US" altLang="en-US" dirty="0"/>
              <a:t> class.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We don’t need to say, e.g.,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We </a:t>
            </a:r>
            <a:r>
              <a:rPr lang="en-US" altLang="en-US" dirty="0">
                <a:solidFill>
                  <a:srgbClr val="FF0000"/>
                </a:solidFill>
              </a:rPr>
              <a:t>can</a:t>
            </a:r>
            <a:r>
              <a:rPr lang="en-US" altLang="en-US" dirty="0"/>
              <a:t> use an </a:t>
            </a:r>
            <a:r>
              <a:rPr lang="en-US" altLang="en-US" b="1" dirty="0"/>
              <a:t>Object</a:t>
            </a:r>
            <a:r>
              <a:rPr lang="en-US" altLang="en-US" dirty="0"/>
              <a:t> reference to refer to any object.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But to use any of the methods of Employee, we must </a:t>
            </a:r>
            <a:r>
              <a:rPr lang="en-US" altLang="en-US" dirty="0">
                <a:solidFill>
                  <a:srgbClr val="FF0000"/>
                </a:solidFill>
              </a:rPr>
              <a:t>cast to the correct type</a:t>
            </a:r>
            <a:r>
              <a:rPr lang="en-US" altLang="en-US" dirty="0"/>
              <a:t>.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3F5789F3-0194-754A-905F-54B4A384C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743200"/>
            <a:ext cx="417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class Employee extends Object</a:t>
            </a:r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A42A28E1-2101-618C-F395-B71FB4A68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267200"/>
            <a:ext cx="7151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Object obj = new Employee(“Harry Hacker”, 35000);</a:t>
            </a:r>
          </a:p>
        </p:txBody>
      </p:sp>
      <p:sp>
        <p:nvSpPr>
          <p:cNvPr id="38918" name="Text Box 6">
            <a:extLst>
              <a:ext uri="{FF2B5EF4-FFF2-40B4-BE49-F238E27FC236}">
                <a16:creationId xmlns:a16="http://schemas.microsoft.com/office/drawing/2014/main" id="{2CCE2278-94C3-0852-C7A6-A954D7057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908675"/>
            <a:ext cx="5545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/>
              <a:t>int salary = </a:t>
            </a:r>
            <a:r>
              <a:rPr lang="en-US" altLang="en-US" sz="2400" b="1" dirty="0">
                <a:solidFill>
                  <a:srgbClr val="FF0000"/>
                </a:solidFill>
              </a:rPr>
              <a:t>((Employee) </a:t>
            </a:r>
            <a:r>
              <a:rPr lang="en-US" altLang="en-US" sz="2400" b="1" dirty="0"/>
              <a:t>obj).</a:t>
            </a:r>
            <a:r>
              <a:rPr lang="en-US" altLang="en-US" sz="2400" b="1" dirty="0" err="1"/>
              <a:t>getSalary</a:t>
            </a:r>
            <a:r>
              <a:rPr lang="en-US" altLang="en-US" sz="2400" b="1" dirty="0"/>
              <a:t>();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B0199419-3B7E-FBF4-7E2E-A103919F6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</a:t>
            </a:r>
            <a:r>
              <a:rPr lang="en-US" altLang="en-US" b="1"/>
              <a:t>Object</a:t>
            </a:r>
            <a:r>
              <a:rPr lang="en-US" altLang="en-US"/>
              <a:t> Methods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F16142A-742D-EA5D-651F-3497E6C13C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/>
              <a:t>clone()</a:t>
            </a:r>
            <a:r>
              <a:rPr lang="en-US" altLang="en-US"/>
              <a:t>: Creates and returns a copy of this object. Returns an </a:t>
            </a:r>
            <a:r>
              <a:rPr lang="en-US" altLang="en-US" b="1"/>
              <a:t>Object</a:t>
            </a:r>
            <a:r>
              <a:rPr lang="en-US" altLang="en-US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equals()</a:t>
            </a:r>
            <a:r>
              <a:rPr lang="en-US" altLang="en-US"/>
              <a:t>: Indicates whether some other object is "equal to" this one. Returns a </a:t>
            </a:r>
            <a:r>
              <a:rPr lang="en-US" altLang="en-US" b="1"/>
              <a:t>Boolean</a:t>
            </a:r>
            <a:r>
              <a:rPr lang="en-US" altLang="en-US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getClass()</a:t>
            </a:r>
            <a:r>
              <a:rPr lang="en-US" altLang="en-US"/>
              <a:t>: Returns the runtime class of an object. Returns a </a:t>
            </a:r>
            <a:r>
              <a:rPr lang="en-US" altLang="en-US" b="1"/>
              <a:t>Class</a:t>
            </a:r>
            <a:r>
              <a:rPr lang="en-US" altLang="en-US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toString()</a:t>
            </a:r>
            <a:r>
              <a:rPr lang="en-US" altLang="en-US"/>
              <a:t>: Returns a string representation of the object. Returns a </a:t>
            </a:r>
            <a:r>
              <a:rPr lang="en-US" altLang="en-US" b="1"/>
              <a:t>String</a:t>
            </a:r>
            <a:r>
              <a:rPr lang="en-US" altLang="en-US"/>
              <a:t>.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8325063-5328-DDE3-D5F9-76CE157D60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/>
              <a:t>equals()</a:t>
            </a:r>
            <a:r>
              <a:rPr lang="en-US" altLang="en-US"/>
              <a:t> Method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420E7900-5662-6DF7-5CEE-8B7E214EE8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As implemented in the </a:t>
            </a:r>
            <a:r>
              <a:rPr lang="en-US" altLang="en-US" b="1"/>
              <a:t>Object</a:t>
            </a:r>
            <a:r>
              <a:rPr lang="en-US" altLang="en-US"/>
              <a:t> class, this just tests whether two references point to the same memory.</a:t>
            </a:r>
          </a:p>
          <a:p>
            <a:r>
              <a:rPr lang="en-US" altLang="en-US"/>
              <a:t>This isn’t usually what we want.</a:t>
            </a:r>
          </a:p>
          <a:p>
            <a:r>
              <a:rPr lang="en-US" altLang="en-US"/>
              <a:t>Override to get correct behavior.</a:t>
            </a:r>
          </a:p>
          <a:p>
            <a:r>
              <a:rPr lang="en-US" altLang="en-US"/>
              <a:t>Pay attention to the Java language spec. to do it right.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74EE6ED-37E0-7AA7-C801-E99AEF12DB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Rules For </a:t>
            </a:r>
            <a:r>
              <a:rPr lang="en-US" altLang="en-US" b="1"/>
              <a:t>equals()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15E3BFD-05F9-138F-78B5-9BE72700D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Reflexive</a:t>
            </a:r>
            <a:r>
              <a:rPr lang="en-US" altLang="en-US" dirty="0"/>
              <a:t>: </a:t>
            </a:r>
            <a:r>
              <a:rPr lang="en-US" altLang="en-US" b="1" dirty="0" err="1"/>
              <a:t>x.equals</a:t>
            </a:r>
            <a:r>
              <a:rPr lang="en-US" altLang="en-US" b="1" dirty="0"/>
              <a:t>(x)</a:t>
            </a:r>
            <a:r>
              <a:rPr lang="en-US" altLang="en-US" dirty="0"/>
              <a:t> is </a:t>
            </a:r>
            <a:r>
              <a:rPr lang="en-US" altLang="en-US" b="1" dirty="0"/>
              <a:t>true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Symmetric</a:t>
            </a:r>
            <a:r>
              <a:rPr lang="en-US" altLang="en-US" dirty="0"/>
              <a:t>: if </a:t>
            </a:r>
            <a:r>
              <a:rPr lang="en-US" altLang="en-US" b="1" dirty="0" err="1"/>
              <a:t>x.equals</a:t>
            </a:r>
            <a:r>
              <a:rPr lang="en-US" altLang="en-US" b="1" dirty="0"/>
              <a:t>(y)</a:t>
            </a:r>
            <a:r>
              <a:rPr lang="en-US" altLang="en-US" dirty="0"/>
              <a:t> then </a:t>
            </a:r>
            <a:r>
              <a:rPr lang="en-US" altLang="en-US" b="1" dirty="0" err="1"/>
              <a:t>y.equals</a:t>
            </a:r>
            <a:r>
              <a:rPr lang="en-US" altLang="en-US" b="1" dirty="0"/>
              <a:t>(x)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Transitive</a:t>
            </a:r>
            <a:r>
              <a:rPr lang="en-US" altLang="en-US" dirty="0"/>
              <a:t>: if </a:t>
            </a:r>
            <a:r>
              <a:rPr lang="en-US" altLang="en-US" b="1" dirty="0" err="1"/>
              <a:t>x.equals</a:t>
            </a:r>
            <a:r>
              <a:rPr lang="en-US" altLang="en-US" b="1" dirty="0"/>
              <a:t>(y)</a:t>
            </a:r>
            <a:r>
              <a:rPr lang="en-US" altLang="en-US" dirty="0"/>
              <a:t> and </a:t>
            </a:r>
            <a:r>
              <a:rPr lang="en-US" altLang="en-US" b="1" dirty="0" err="1"/>
              <a:t>y.equals</a:t>
            </a:r>
            <a:r>
              <a:rPr lang="en-US" altLang="en-US" b="1" dirty="0"/>
              <a:t>(z)</a:t>
            </a:r>
            <a:r>
              <a:rPr lang="en-US" altLang="en-US" dirty="0"/>
              <a:t> then </a:t>
            </a:r>
            <a:r>
              <a:rPr lang="en-US" altLang="en-US" b="1" dirty="0" err="1"/>
              <a:t>x.equals</a:t>
            </a:r>
            <a:r>
              <a:rPr lang="en-US" altLang="en-US" b="1" dirty="0"/>
              <a:t>(z)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Consistent</a:t>
            </a:r>
            <a:r>
              <a:rPr lang="en-US" altLang="en-US" dirty="0"/>
              <a:t>: if </a:t>
            </a:r>
            <a:r>
              <a:rPr lang="en-US" altLang="en-US" b="1" dirty="0" err="1"/>
              <a:t>x.equals</a:t>
            </a:r>
            <a:r>
              <a:rPr lang="en-US" altLang="en-US" b="1" dirty="0"/>
              <a:t>(y)</a:t>
            </a:r>
            <a:r>
              <a:rPr lang="en-US" altLang="en-US" dirty="0"/>
              <a:t> now, and </a:t>
            </a:r>
            <a:r>
              <a:rPr lang="en-US" altLang="en-US" b="1" dirty="0"/>
              <a:t>x</a:t>
            </a:r>
            <a:r>
              <a:rPr lang="en-US" altLang="en-US" dirty="0"/>
              <a:t> and </a:t>
            </a:r>
            <a:r>
              <a:rPr lang="en-US" altLang="en-US" b="1" dirty="0"/>
              <a:t>y</a:t>
            </a:r>
            <a:r>
              <a:rPr lang="en-US" altLang="en-US" dirty="0"/>
              <a:t> don’t change, then </a:t>
            </a:r>
            <a:r>
              <a:rPr lang="en-US" altLang="en-US" b="1" dirty="0" err="1"/>
              <a:t>x.equals</a:t>
            </a:r>
            <a:r>
              <a:rPr lang="en-US" altLang="en-US" b="1" dirty="0"/>
              <a:t>(y)</a:t>
            </a:r>
            <a:r>
              <a:rPr lang="en-US" altLang="en-US" dirty="0"/>
              <a:t> later</a:t>
            </a:r>
          </a:p>
          <a:p>
            <a:r>
              <a:rPr lang="en-US" altLang="en-US" dirty="0"/>
              <a:t>If </a:t>
            </a:r>
            <a:r>
              <a:rPr lang="en-US" altLang="en-US" b="1" dirty="0"/>
              <a:t>x</a:t>
            </a:r>
            <a:r>
              <a:rPr lang="en-US" altLang="en-US" dirty="0"/>
              <a:t> is non-null, </a:t>
            </a:r>
            <a:r>
              <a:rPr lang="en-US" altLang="en-US" b="1" dirty="0" err="1"/>
              <a:t>x.equals</a:t>
            </a:r>
            <a:r>
              <a:rPr lang="en-US" altLang="en-US" b="1" dirty="0"/>
              <a:t>(null)</a:t>
            </a:r>
            <a:r>
              <a:rPr lang="en-US" altLang="en-US" dirty="0"/>
              <a:t> is </a:t>
            </a:r>
            <a:r>
              <a:rPr lang="en-US" altLang="en-US" b="1" dirty="0"/>
              <a:t>false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5CCB584-1692-A3E3-E857-E36B223E6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equals()</a:t>
            </a:r>
            <a:r>
              <a:rPr lang="en-US" altLang="en-US"/>
              <a:t> Example</a:t>
            </a: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AF50F04A-7585-C5B2-6C60-911232D99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1889125"/>
            <a:ext cx="5038725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class Employee {</a:t>
            </a:r>
          </a:p>
          <a:p>
            <a:r>
              <a:rPr lang="en-US" altLang="en-US" sz="2000"/>
              <a:t>    private String name;</a:t>
            </a:r>
          </a:p>
          <a:p>
            <a:r>
              <a:rPr lang="en-US" altLang="en-US" sz="2000"/>
              <a:t>    private double salary;</a:t>
            </a:r>
          </a:p>
          <a:p>
            <a:r>
              <a:rPr lang="en-US" altLang="en-US" sz="2000"/>
              <a:t>    private Date hireDay;</a:t>
            </a:r>
          </a:p>
          <a:p>
            <a:r>
              <a:rPr lang="en-US" altLang="en-US" sz="2000"/>
              <a:t>    public boolean equals(Object otherObject) {</a:t>
            </a:r>
          </a:p>
          <a:p>
            <a:r>
              <a:rPr lang="en-US" altLang="en-US" sz="2000"/>
              <a:t>        if (this == otherObject) return true;</a:t>
            </a:r>
          </a:p>
          <a:p>
            <a:r>
              <a:rPr lang="en-US" altLang="en-US" sz="2000"/>
              <a:t>        if (otherObject == null) return false;</a:t>
            </a:r>
          </a:p>
          <a:p>
            <a:r>
              <a:rPr lang="en-US" altLang="en-US" sz="2000"/>
              <a:t>        if (getClass() != otherObject.getClass())</a:t>
            </a:r>
          </a:p>
          <a:p>
            <a:r>
              <a:rPr lang="en-US" altLang="en-US" sz="2000"/>
              <a:t>            return false;</a:t>
            </a:r>
          </a:p>
          <a:p>
            <a:r>
              <a:rPr lang="en-US" altLang="en-US" sz="2000"/>
              <a:t>        Employee other = (Employee)otherObject;</a:t>
            </a:r>
          </a:p>
          <a:p>
            <a:r>
              <a:rPr lang="en-US" altLang="en-US" sz="2000"/>
              <a:t>        return name.equals(other.name)</a:t>
            </a:r>
          </a:p>
          <a:p>
            <a:r>
              <a:rPr lang="en-US" altLang="en-US" sz="2000"/>
              <a:t>           &amp;&amp; salary == other.salary</a:t>
            </a:r>
          </a:p>
          <a:p>
            <a:r>
              <a:rPr lang="en-US" altLang="en-US" sz="2000"/>
              <a:t>           &amp;&amp; hireDay.equals(other.hireDay);</a:t>
            </a:r>
          </a:p>
          <a:p>
            <a:r>
              <a:rPr lang="en-US" altLang="en-US" sz="2000"/>
              <a:t>    }</a:t>
            </a:r>
          </a:p>
          <a:p>
            <a:r>
              <a:rPr lang="en-US" altLang="en-US" sz="200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B3EB585-114C-3FD6-1D2A-C8C788B33C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Upcasting Again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7F9E2C5B-ED90-1E9D-691C-B7BFFA714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1790700"/>
            <a:ext cx="5376863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class CellPhone {</a:t>
            </a:r>
          </a:p>
          <a:p>
            <a:r>
              <a:rPr lang="en-US" altLang="en-US" sz="2400" b="1"/>
              <a:t>    cellPhone() { //…}</a:t>
            </a:r>
          </a:p>
          <a:p>
            <a:r>
              <a:rPr lang="en-US" altLang="en-US" sz="2400" b="1"/>
              <a:t>    public void ring(Tune t) { t.play(); }</a:t>
            </a:r>
          </a:p>
          <a:p>
            <a:r>
              <a:rPr lang="en-US" altLang="en-US" sz="2400" b="1"/>
              <a:t>}</a:t>
            </a:r>
          </a:p>
          <a:p>
            <a:r>
              <a:rPr lang="en-US" altLang="en-US" sz="2400" b="1"/>
              <a:t>class Tune {</a:t>
            </a:r>
          </a:p>
          <a:p>
            <a:r>
              <a:rPr lang="en-US" altLang="en-US" sz="2400" b="1"/>
              <a:t>    public void play() {</a:t>
            </a:r>
          </a:p>
          <a:p>
            <a:r>
              <a:rPr lang="en-US" altLang="en-US" sz="2400" b="1"/>
              <a:t>        System.out.println("Tune.play()");</a:t>
            </a:r>
          </a:p>
          <a:p>
            <a:r>
              <a:rPr lang="en-US" altLang="en-US" sz="2400" b="1"/>
              <a:t>    }</a:t>
            </a:r>
          </a:p>
          <a:p>
            <a:r>
              <a:rPr lang="en-US" altLang="en-US" sz="2400" b="1"/>
              <a:t>}</a:t>
            </a:r>
          </a:p>
          <a:p>
            <a:r>
              <a:rPr lang="en-US" altLang="en-US" sz="2400" b="1"/>
              <a:t>class ObnoxiousTune extends Tune{</a:t>
            </a:r>
          </a:p>
          <a:p>
            <a:r>
              <a:rPr lang="en-US" altLang="en-US" sz="2400" b="1"/>
              <a:t>    ObnoxiousTune() { // …}</a:t>
            </a:r>
          </a:p>
          <a:p>
            <a:r>
              <a:rPr lang="en-US" altLang="en-US" sz="2400" b="1"/>
              <a:t>    // …</a:t>
            </a:r>
          </a:p>
          <a:p>
            <a:r>
              <a:rPr lang="en-US" altLang="en-US" sz="2400" b="1"/>
              <a:t>}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DEE54989-5417-F46F-D332-E515BEF534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Digression: 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</a:t>
            </a:r>
            <a:r>
              <a:rPr lang="en-US" altLang="en-US" dirty="0">
                <a:solidFill>
                  <a:srgbClr val="FF0000"/>
                </a:solidFill>
              </a:rPr>
              <a:t> Wrappers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951BD35-ABF9-5913-B9AA-6C61D48D6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Sometimes you want to put a number where an object is required.</a:t>
            </a:r>
          </a:p>
          <a:p>
            <a:endParaRPr lang="en-US" altLang="en-US" sz="2800" dirty="0"/>
          </a:p>
          <a:p>
            <a:r>
              <a:rPr lang="en-US" altLang="en-US" sz="2800" dirty="0"/>
              <a:t>But you can wrap the number in a Double:</a:t>
            </a:r>
          </a:p>
          <a:p>
            <a:endParaRPr lang="en-US" altLang="en-US" sz="2800" dirty="0"/>
          </a:p>
          <a:p>
            <a:r>
              <a:rPr lang="en-US" altLang="en-US" sz="2800" dirty="0"/>
              <a:t>Later, you can extract the number:</a:t>
            </a:r>
          </a:p>
          <a:p>
            <a:endParaRPr lang="en-US" altLang="en-US" sz="2800" dirty="0"/>
          </a:p>
          <a:p>
            <a:r>
              <a:rPr lang="en-US" altLang="en-US" sz="2800" dirty="0"/>
              <a:t>There are </a:t>
            </a:r>
            <a:r>
              <a:rPr lang="en-US" altLang="en-US" sz="2800" b="1" dirty="0">
                <a:solidFill>
                  <a:srgbClr val="FF0000"/>
                </a:solidFill>
              </a:rPr>
              <a:t>I</a:t>
            </a:r>
            <a:r>
              <a:rPr lang="en-US" altLang="en-US" sz="2800" b="1" dirty="0"/>
              <a:t>nteger, </a:t>
            </a:r>
            <a:r>
              <a:rPr lang="en-US" altLang="en-US" sz="2800" b="1" dirty="0">
                <a:solidFill>
                  <a:srgbClr val="FF0000"/>
                </a:solidFill>
              </a:rPr>
              <a:t>L</a:t>
            </a:r>
            <a:r>
              <a:rPr lang="en-US" altLang="en-US" sz="2800" b="1" dirty="0"/>
              <a:t>ong, </a:t>
            </a:r>
            <a:r>
              <a:rPr lang="en-US" altLang="en-US" sz="2800" b="1" dirty="0">
                <a:solidFill>
                  <a:srgbClr val="FF0000"/>
                </a:solidFill>
              </a:rPr>
              <a:t>F</a:t>
            </a:r>
            <a:r>
              <a:rPr lang="en-US" altLang="en-US" sz="2800" b="1" dirty="0"/>
              <a:t>loat, </a:t>
            </a:r>
            <a:r>
              <a:rPr lang="en-US" altLang="en-US" sz="2800" b="1" dirty="0">
                <a:solidFill>
                  <a:srgbClr val="FF0000"/>
                </a:solidFill>
              </a:rPr>
              <a:t>D</a:t>
            </a:r>
            <a:r>
              <a:rPr lang="en-US" altLang="en-US" sz="2800" b="1" dirty="0"/>
              <a:t>ouble, </a:t>
            </a:r>
            <a:r>
              <a:rPr lang="en-US" altLang="en-US" sz="2800" b="1" dirty="0">
                <a:solidFill>
                  <a:srgbClr val="FF0000"/>
                </a:solidFill>
              </a:rPr>
              <a:t>S</a:t>
            </a:r>
            <a:r>
              <a:rPr lang="en-US" altLang="en-US" sz="2800" b="1" dirty="0"/>
              <a:t>hort, </a:t>
            </a:r>
            <a:r>
              <a:rPr lang="en-US" altLang="en-US" sz="2800" b="1" dirty="0">
                <a:solidFill>
                  <a:srgbClr val="FF0000"/>
                </a:solidFill>
              </a:rPr>
              <a:t>B</a:t>
            </a:r>
            <a:r>
              <a:rPr lang="en-US" altLang="en-US" sz="2800" b="1" dirty="0"/>
              <a:t>yte, </a:t>
            </a:r>
            <a:r>
              <a:rPr lang="en-US" altLang="en-US" sz="2800" b="1" dirty="0">
                <a:solidFill>
                  <a:srgbClr val="FF0000"/>
                </a:solidFill>
              </a:rPr>
              <a:t>C</a:t>
            </a:r>
            <a:r>
              <a:rPr lang="en-US" altLang="en-US" sz="2800" b="1" dirty="0"/>
              <a:t>haracter, Void</a:t>
            </a:r>
            <a:r>
              <a:rPr lang="en-US" altLang="en-US" sz="2800" dirty="0"/>
              <a:t> and </a:t>
            </a:r>
            <a:r>
              <a:rPr lang="en-US" altLang="en-US" sz="2800" b="1" dirty="0">
                <a:solidFill>
                  <a:srgbClr val="FF0000"/>
                </a:solidFill>
              </a:rPr>
              <a:t>B</a:t>
            </a:r>
            <a:r>
              <a:rPr lang="en-US" altLang="en-US" sz="2800" b="1" dirty="0"/>
              <a:t>oolean</a:t>
            </a: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739296C8-9B15-24DA-886B-94DCDA6CE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2606675"/>
            <a:ext cx="44878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ArrayList list = new ArrayList();</a:t>
            </a:r>
          </a:p>
          <a:p>
            <a:r>
              <a:rPr lang="en-US" altLang="en-US" sz="2400" b="1"/>
              <a:t>//! list.add(3.14);</a:t>
            </a:r>
          </a:p>
        </p:txBody>
      </p:sp>
      <p:sp>
        <p:nvSpPr>
          <p:cNvPr id="44037" name="Text Box 5">
            <a:extLst>
              <a:ext uri="{FF2B5EF4-FFF2-40B4-BE49-F238E27FC236}">
                <a16:creationId xmlns:a16="http://schemas.microsoft.com/office/drawing/2014/main" id="{66034023-88EB-3E1B-4689-8E66274F0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3657600"/>
            <a:ext cx="3716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list.add(new Double(3.14));</a:t>
            </a:r>
          </a:p>
        </p:txBody>
      </p:sp>
      <p:sp>
        <p:nvSpPr>
          <p:cNvPr id="44038" name="Text Box 6">
            <a:extLst>
              <a:ext uri="{FF2B5EF4-FFF2-40B4-BE49-F238E27FC236}">
                <a16:creationId xmlns:a16="http://schemas.microsoft.com/office/drawing/2014/main" id="{4374E09C-BD85-6F2D-CA2D-AB554DA9F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4724400"/>
            <a:ext cx="620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double x = ((Double)list.get(n)).doubleValue();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AD7D1C36-41B6-77D9-865D-F3117B2B9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Interpreting </a:t>
            </a:r>
            <a:r>
              <a:rPr lang="en-US" altLang="en-US" b="1"/>
              <a:t>String</a:t>
            </a:r>
            <a:r>
              <a:rPr lang="en-US" altLang="en-US"/>
              <a:t>s as Numbers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5B32681-6139-52C2-50D6-5D959CE8D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To get an integer from the </a:t>
            </a:r>
            <a:r>
              <a:rPr lang="en-US" altLang="en-US" b="1" dirty="0"/>
              <a:t>String</a:t>
            </a:r>
            <a:r>
              <a:rPr lang="en-US" altLang="en-US" dirty="0"/>
              <a:t> s, use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b="1" dirty="0" err="1"/>
              <a:t>parseInt</a:t>
            </a:r>
            <a:r>
              <a:rPr lang="en-US" altLang="en-US" b="1" dirty="0"/>
              <a:t>()</a:t>
            </a:r>
            <a:r>
              <a:rPr lang="en-US" altLang="en-US" dirty="0"/>
              <a:t> is a static method in </a:t>
            </a:r>
            <a:r>
              <a:rPr lang="en-US" altLang="en-US" b="1" dirty="0"/>
              <a:t>Integer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Another way: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Number is an abstract class, and n is either a Double or a Long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967F8852-6A98-D45D-A8AE-F395A26B9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2251075"/>
            <a:ext cx="364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/>
              <a:t>int x = </a:t>
            </a:r>
            <a:r>
              <a:rPr lang="en-US" altLang="en-US" sz="2400" b="1" dirty="0" err="1"/>
              <a:t>Integer.</a:t>
            </a:r>
            <a:r>
              <a:rPr lang="en-US" altLang="en-US" sz="2400" b="1" dirty="0" err="1">
                <a:solidFill>
                  <a:srgbClr val="FF0000"/>
                </a:solidFill>
              </a:rPr>
              <a:t>parseInt</a:t>
            </a:r>
            <a:r>
              <a:rPr lang="en-US" altLang="en-US" sz="2400" b="1" dirty="0"/>
              <a:t>(s);</a:t>
            </a:r>
          </a:p>
        </p:txBody>
      </p:sp>
      <p:sp>
        <p:nvSpPr>
          <p:cNvPr id="45061" name="Text Box 5">
            <a:extLst>
              <a:ext uri="{FF2B5EF4-FFF2-40B4-BE49-F238E27FC236}">
                <a16:creationId xmlns:a16="http://schemas.microsoft.com/office/drawing/2014/main" id="{632A263E-42F5-1A3F-5966-1914A676B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188" y="3841750"/>
            <a:ext cx="579357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 err="1"/>
              <a:t>NumberFormat</a:t>
            </a:r>
            <a:r>
              <a:rPr lang="en-US" altLang="en-US" sz="2400" b="1" dirty="0"/>
              <a:t> formatter = </a:t>
            </a:r>
          </a:p>
          <a:p>
            <a:r>
              <a:rPr lang="en-US" altLang="en-US" sz="2400" b="1" dirty="0"/>
              <a:t>       </a:t>
            </a:r>
            <a:r>
              <a:rPr lang="en-US" altLang="en-US" sz="2400" b="1" dirty="0" err="1"/>
              <a:t>NumberFormat.</a:t>
            </a:r>
            <a:r>
              <a:rPr lang="en-US" altLang="en-US" sz="2400" b="1" dirty="0" err="1">
                <a:solidFill>
                  <a:srgbClr val="FF0000"/>
                </a:solidFill>
              </a:rPr>
              <a:t>getNumberInstance</a:t>
            </a:r>
            <a:r>
              <a:rPr lang="en-US" altLang="en-US" sz="2400" b="1" dirty="0"/>
              <a:t>();</a:t>
            </a:r>
          </a:p>
          <a:p>
            <a:r>
              <a:rPr lang="en-US" altLang="en-US" sz="2400" b="1" dirty="0">
                <a:solidFill>
                  <a:srgbClr val="FF0000"/>
                </a:solidFill>
              </a:rPr>
              <a:t>Number </a:t>
            </a:r>
            <a:r>
              <a:rPr lang="en-US" altLang="en-US" sz="2400" b="1" dirty="0"/>
              <a:t>n = </a:t>
            </a:r>
            <a:r>
              <a:rPr lang="en-US" altLang="en-US" sz="2400" b="1" dirty="0" err="1"/>
              <a:t>formatter.parse</a:t>
            </a:r>
            <a:r>
              <a:rPr lang="en-US" altLang="en-US" sz="2400" b="1" dirty="0"/>
              <a:t>(s);</a:t>
            </a:r>
          </a:p>
        </p:txBody>
      </p:sp>
      <p:sp>
        <p:nvSpPr>
          <p:cNvPr id="45062" name="Text Box 6">
            <a:extLst>
              <a:ext uri="{FF2B5EF4-FFF2-40B4-BE49-F238E27FC236}">
                <a16:creationId xmlns:a16="http://schemas.microsoft.com/office/drawing/2014/main" id="{F55E8C2A-1AC9-DF26-9D76-3218EF58C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5832475"/>
            <a:ext cx="6294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if (n instanceOf Double) Double d = (Double)n;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BA7E094-3DFD-D203-DB60-AF3EFCC76D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Digression: The </a:t>
            </a:r>
            <a:r>
              <a:rPr lang="en-US" altLang="en-US" b="1"/>
              <a:t>Class</a:t>
            </a:r>
            <a:r>
              <a:rPr lang="en-US" altLang="en-US"/>
              <a:t> Class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AB7F709-EEE7-6BBB-24AE-A0E492E28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We saw that polymorphism is accomplished by the Java runtime system, which keeps track of every object’s type.</a:t>
            </a:r>
          </a:p>
          <a:p>
            <a:r>
              <a:rPr lang="en-US" altLang="en-US" sz="2800"/>
              <a:t>We can get the same information in code: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Recall </a:t>
            </a:r>
            <a:r>
              <a:rPr lang="en-US" altLang="en-US" sz="2800" b="1"/>
              <a:t>e</a:t>
            </a:r>
            <a:r>
              <a:rPr lang="en-US" altLang="en-US" sz="2800"/>
              <a:t> can refer to an </a:t>
            </a:r>
            <a:r>
              <a:rPr lang="en-US" altLang="en-US" sz="2800" b="1"/>
              <a:t>Employee</a:t>
            </a:r>
            <a:r>
              <a:rPr lang="en-US" altLang="en-US" sz="2800"/>
              <a:t> or a </a:t>
            </a:r>
            <a:r>
              <a:rPr lang="en-US" altLang="en-US" sz="2800" b="1"/>
              <a:t>Manager</a:t>
            </a:r>
            <a:r>
              <a:rPr lang="en-US" altLang="en-US" sz="2800"/>
              <a:t>.</a:t>
            </a:r>
          </a:p>
        </p:txBody>
      </p:sp>
      <p:sp>
        <p:nvSpPr>
          <p:cNvPr id="46084" name="Text Box 4">
            <a:extLst>
              <a:ext uri="{FF2B5EF4-FFF2-40B4-BE49-F238E27FC236}">
                <a16:creationId xmlns:a16="http://schemas.microsoft.com/office/drawing/2014/main" id="{77BF80F0-5F86-6B90-BD52-E123DC15A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3581400"/>
            <a:ext cx="71929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Employee e;</a:t>
            </a:r>
          </a:p>
          <a:p>
            <a:r>
              <a:rPr lang="en-US" altLang="en-US" sz="2400" b="1"/>
              <a:t>…</a:t>
            </a:r>
          </a:p>
          <a:p>
            <a:r>
              <a:rPr lang="en-US" altLang="en-US" sz="2400" b="1"/>
              <a:t>Class cl = e.getClass();</a:t>
            </a:r>
          </a:p>
          <a:p>
            <a:r>
              <a:rPr lang="en-US" altLang="en-US" sz="2400" b="1"/>
              <a:t>System.out.println(cl.getName() + </a:t>
            </a:r>
            <a:r>
              <a:rPr lang="en-US" altLang="en-US" sz="2400" b="1">
                <a:cs typeface="Times New Roman" panose="02020603050405020304" pitchFamily="18" charset="0"/>
              </a:rPr>
              <a:t>"</a:t>
            </a:r>
            <a:r>
              <a:rPr lang="en-US" altLang="en-US" sz="2400" b="1"/>
              <a:t> </a:t>
            </a:r>
            <a:r>
              <a:rPr lang="en-US" altLang="en-US" sz="2400" b="1">
                <a:cs typeface="Times New Roman" panose="02020603050405020304" pitchFamily="18" charset="0"/>
              </a:rPr>
              <a:t>"</a:t>
            </a:r>
            <a:r>
              <a:rPr lang="en-US" altLang="en-US" sz="2400" b="1"/>
              <a:t> + e.getName());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5248FE84-A958-D46A-63D5-B4C035212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Ways to Get a </a:t>
            </a:r>
            <a:r>
              <a:rPr lang="en-US" altLang="en-US" b="1"/>
              <a:t>Class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DD17C3B6-4121-3BB8-EBD9-3864D4DDAB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With the </a:t>
            </a:r>
            <a:r>
              <a:rPr lang="en-US" altLang="en-US" b="1" dirty="0" err="1">
                <a:solidFill>
                  <a:srgbClr val="FF0000"/>
                </a:solidFill>
              </a:rPr>
              <a:t>forName</a:t>
            </a:r>
            <a:r>
              <a:rPr lang="en-US" altLang="en-US" b="1" dirty="0">
                <a:solidFill>
                  <a:srgbClr val="FF0000"/>
                </a:solidFill>
              </a:rPr>
              <a:t>()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method: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or, more directly: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7109" name="Text Box 5">
            <a:extLst>
              <a:ext uri="{FF2B5EF4-FFF2-40B4-BE49-F238E27FC236}">
                <a16:creationId xmlns:a16="http://schemas.microsoft.com/office/drawing/2014/main" id="{BBC05B0B-9008-BDE8-A74A-55AD3E363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6878037" cy="1348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b="1" dirty="0"/>
              <a:t>String</a:t>
            </a:r>
            <a:r>
              <a:rPr lang="en-US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400" b="1" dirty="0" err="1"/>
              <a:t>className</a:t>
            </a:r>
            <a:r>
              <a:rPr lang="en-US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</a:t>
            </a:r>
            <a:r>
              <a:rPr lang="en-US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"</a:t>
            </a:r>
            <a:r>
              <a:rPr lang="en-US" altLang="en-US" sz="2400" b="1" dirty="0"/>
              <a:t>Manager</a:t>
            </a:r>
            <a:r>
              <a:rPr lang="en-US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"</a:t>
            </a:r>
            <a:r>
              <a:rPr lang="en-US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// </a:t>
            </a:r>
            <a:r>
              <a:rPr lang="en-US" altLang="en-US" sz="2400" b="1" dirty="0"/>
              <a:t>the following line</a:t>
            </a:r>
            <a:r>
              <a:rPr lang="en-US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400" b="1" dirty="0"/>
              <a:t>may</a:t>
            </a:r>
            <a:r>
              <a:rPr lang="en-US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400" b="1" dirty="0"/>
              <a:t>throw</a:t>
            </a:r>
            <a:r>
              <a:rPr lang="en-US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a </a:t>
            </a:r>
            <a:r>
              <a:rPr lang="en-US" altLang="en-US" sz="2400" b="1" dirty="0"/>
              <a:t>checked</a:t>
            </a:r>
            <a:r>
              <a:rPr lang="en-US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400" b="1" dirty="0"/>
              <a:t>exception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b="1" dirty="0"/>
              <a:t>Class cl = </a:t>
            </a:r>
            <a:r>
              <a:rPr lang="en-US" altLang="en-US" sz="2400" b="1" dirty="0" err="1"/>
              <a:t>Class.</a:t>
            </a:r>
            <a:r>
              <a:rPr lang="en-US" altLang="en-US" sz="2400" b="1" dirty="0" err="1">
                <a:solidFill>
                  <a:srgbClr val="FF0000"/>
                </a:solidFill>
              </a:rPr>
              <a:t>forName</a:t>
            </a:r>
            <a:r>
              <a:rPr lang="en-US" altLang="en-US" sz="2400" b="1" dirty="0"/>
              <a:t>(</a:t>
            </a:r>
            <a:r>
              <a:rPr lang="en-US" altLang="en-US" sz="2400" b="1" dirty="0" err="1"/>
              <a:t>className</a:t>
            </a:r>
            <a:r>
              <a:rPr lang="en-US" altLang="en-US" sz="2400" b="1" dirty="0"/>
              <a:t>);</a:t>
            </a:r>
          </a:p>
        </p:txBody>
      </p:sp>
      <p:sp>
        <p:nvSpPr>
          <p:cNvPr id="47110" name="Text Box 6">
            <a:extLst>
              <a:ext uri="{FF2B5EF4-FFF2-40B4-BE49-F238E27FC236}">
                <a16:creationId xmlns:a16="http://schemas.microsoft.com/office/drawing/2014/main" id="{B72A3F8D-F1B8-B602-01C3-406F86E12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4079875"/>
            <a:ext cx="36925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Class c11 = Manager.class;</a:t>
            </a:r>
          </a:p>
          <a:p>
            <a:r>
              <a:rPr lang="en-US" altLang="en-US" sz="2400" b="1"/>
              <a:t>Class c12 = int.class;</a:t>
            </a:r>
          </a:p>
          <a:p>
            <a:r>
              <a:rPr lang="en-US" altLang="en-US" sz="2400" b="1"/>
              <a:t>Class c13 = Double.class;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C889FB36-935D-843E-A819-D017CA9A35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Digression in a Digression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D21CADF3-6A02-431F-35E6-300241A902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“checked exception” needs to be handled.</a:t>
            </a: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66BE9D6D-6405-B623-8525-AF47FC0C0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2403475"/>
            <a:ext cx="718581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FF0000"/>
                </a:solidFill>
              </a:rPr>
              <a:t>try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solidFill>
                  <a:srgbClr val="FF0000"/>
                </a:solidFill>
              </a:rPr>
              <a:t>{</a:t>
            </a:r>
          </a:p>
          <a:p>
            <a:r>
              <a:rPr lang="en-US" altLang="en-US" sz="2400" b="1" dirty="0"/>
              <a:t>    String </a:t>
            </a:r>
            <a:r>
              <a:rPr lang="en-US" altLang="en-US" sz="2400" b="1" dirty="0" err="1"/>
              <a:t>className</a:t>
            </a:r>
            <a:r>
              <a:rPr lang="en-US" altLang="en-US" sz="2400" b="1" dirty="0"/>
              <a:t> = …;  // get class name</a:t>
            </a:r>
          </a:p>
          <a:p>
            <a:r>
              <a:rPr lang="en-US" altLang="en-US" sz="2400" b="1" dirty="0"/>
              <a:t>    // the following line may throw a checked exception</a:t>
            </a:r>
          </a:p>
          <a:p>
            <a:r>
              <a:rPr lang="en-US" altLang="en-US" sz="2400" b="1" dirty="0"/>
              <a:t>    Class cl = </a:t>
            </a:r>
            <a:r>
              <a:rPr lang="en-US" altLang="en-US" sz="2400" b="1" dirty="0" err="1"/>
              <a:t>Class.</a:t>
            </a:r>
            <a:r>
              <a:rPr lang="en-US" altLang="en-US" sz="2400" b="1" dirty="0" err="1">
                <a:solidFill>
                  <a:srgbClr val="FF0000"/>
                </a:solidFill>
              </a:rPr>
              <a:t>forName</a:t>
            </a:r>
            <a:r>
              <a:rPr lang="en-US" altLang="en-US" sz="2400" b="1" dirty="0"/>
              <a:t>(</a:t>
            </a:r>
            <a:r>
              <a:rPr lang="en-US" altLang="en-US" sz="2400" b="1" dirty="0" err="1"/>
              <a:t>className</a:t>
            </a:r>
            <a:r>
              <a:rPr lang="en-US" altLang="en-US" sz="2400" b="1" dirty="0"/>
              <a:t>); </a:t>
            </a:r>
          </a:p>
          <a:p>
            <a:r>
              <a:rPr lang="en-US" altLang="en-US" sz="2400" b="1" dirty="0"/>
              <a:t>    … // do something with cl</a:t>
            </a:r>
          </a:p>
          <a:p>
            <a:r>
              <a:rPr lang="en-US" altLang="en-US" sz="2400" b="1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en-US" sz="2400" b="1" dirty="0">
                <a:solidFill>
                  <a:srgbClr val="FF0000"/>
                </a:solidFill>
              </a:rPr>
              <a:t>catch</a:t>
            </a:r>
            <a:r>
              <a:rPr lang="en-US" altLang="en-US" sz="2400" b="1" dirty="0"/>
              <a:t>(Exception e) </a:t>
            </a:r>
            <a:r>
              <a:rPr lang="en-US" altLang="en-US" sz="2400" b="1" dirty="0">
                <a:solidFill>
                  <a:srgbClr val="FF0000"/>
                </a:solidFill>
              </a:rPr>
              <a:t>{</a:t>
            </a:r>
          </a:p>
          <a:p>
            <a:r>
              <a:rPr lang="en-US" altLang="en-US" sz="2400" b="1" dirty="0"/>
              <a:t>    </a:t>
            </a:r>
            <a:r>
              <a:rPr lang="en-US" altLang="en-US" sz="2400" b="1" dirty="0" err="1"/>
              <a:t>e.printStackTrace</a:t>
            </a:r>
            <a:r>
              <a:rPr lang="en-US" altLang="en-US" sz="2400" b="1" dirty="0"/>
              <a:t>();</a:t>
            </a:r>
          </a:p>
          <a:p>
            <a:r>
              <a:rPr lang="en-US" altLang="en-US" sz="2400" b="1" dirty="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F28EFD7C-F39D-E283-7118-47E3BCA86E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 of the </a:t>
            </a:r>
            <a:r>
              <a:rPr lang="en-US" altLang="en-US" b="1"/>
              <a:t>Class</a:t>
            </a:r>
            <a:r>
              <a:rPr lang="en-US" altLang="en-US"/>
              <a:t> Class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0416DACB-0502-BDD9-3BD3-B4F507336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534400" cy="4302125"/>
          </a:xfrm>
        </p:spPr>
        <p:txBody>
          <a:bodyPr/>
          <a:lstStyle/>
          <a:p>
            <a:r>
              <a:rPr lang="en-US" altLang="en-US" dirty="0"/>
              <a:t>The concept of “reflection” is supported by </a:t>
            </a:r>
            <a:r>
              <a:rPr lang="en-US" altLang="en-US" b="1" dirty="0"/>
              <a:t>Class</a:t>
            </a:r>
            <a:r>
              <a:rPr lang="en-US" altLang="en-US" dirty="0"/>
              <a:t> methods discover </a:t>
            </a:r>
            <a:r>
              <a:rPr lang="en-US" altLang="en-US" dirty="0">
                <a:solidFill>
                  <a:srgbClr val="FF0000"/>
                </a:solidFill>
              </a:rPr>
              <a:t>superclass info, constructors, methods and fields.</a:t>
            </a:r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B7245304-41D0-C548-006B-22E5BF0AE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67" y="3466332"/>
            <a:ext cx="859222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/>
              <a:t>import </a:t>
            </a:r>
            <a:r>
              <a:rPr lang="en-US" altLang="en-US" sz="2400" b="1" dirty="0" err="1">
                <a:solidFill>
                  <a:srgbClr val="FF0000"/>
                </a:solidFill>
              </a:rPr>
              <a:t>java.lang.reflect</a:t>
            </a:r>
            <a:r>
              <a:rPr lang="en-US" altLang="en-US" sz="2400" b="1" dirty="0"/>
              <a:t>.*;  // defines Constructor, Field, Method</a:t>
            </a:r>
          </a:p>
          <a:p>
            <a:r>
              <a:rPr lang="en-US" altLang="en-US" sz="2400" b="1" dirty="0"/>
              <a:t>…</a:t>
            </a:r>
          </a:p>
          <a:p>
            <a:r>
              <a:rPr lang="en-US" altLang="en-US" sz="2400" b="1" dirty="0"/>
              <a:t>String </a:t>
            </a:r>
            <a:r>
              <a:rPr lang="en-US" altLang="en-US" sz="2400" b="1" dirty="0" err="1"/>
              <a:t>className</a:t>
            </a:r>
            <a:r>
              <a:rPr lang="en-US" altLang="en-US" sz="2400" b="1" dirty="0"/>
              <a:t>  = </a:t>
            </a:r>
            <a:r>
              <a:rPr lang="en-US" altLang="en-US" sz="2400" b="1" dirty="0">
                <a:cs typeface="Times New Roman" panose="02020603050405020304" pitchFamily="18" charset="0"/>
              </a:rPr>
              <a:t>"Manager";</a:t>
            </a:r>
          </a:p>
          <a:p>
            <a:r>
              <a:rPr lang="en-US" altLang="en-US" sz="2400" b="1" dirty="0">
                <a:cs typeface="Times New Roman" panose="02020603050405020304" pitchFamily="18" charset="0"/>
              </a:rPr>
              <a:t>Class cl = </a:t>
            </a:r>
            <a:r>
              <a:rPr lang="en-US" altLang="en-US" sz="2400" b="1" dirty="0" err="1">
                <a:cs typeface="Times New Roman" panose="02020603050405020304" pitchFamily="18" charset="0"/>
              </a:rPr>
              <a:t>Class.</a:t>
            </a:r>
            <a:r>
              <a:rPr lang="en-US" altLang="en-US" sz="24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forName</a:t>
            </a:r>
            <a:r>
              <a:rPr lang="en-US" altLang="en-US" sz="2400" b="1" dirty="0">
                <a:cs typeface="Times New Roman" panose="02020603050405020304" pitchFamily="18" charset="0"/>
              </a:rPr>
              <a:t>(</a:t>
            </a:r>
            <a:r>
              <a:rPr lang="en-US" altLang="en-US" sz="2400" b="1" dirty="0" err="1">
                <a:cs typeface="Times New Roman" panose="02020603050405020304" pitchFamily="18" charset="0"/>
              </a:rPr>
              <a:t>className</a:t>
            </a:r>
            <a:r>
              <a:rPr lang="en-US" altLang="en-US" sz="2400" b="1" dirty="0">
                <a:cs typeface="Times New Roman" panose="02020603050405020304" pitchFamily="18" charset="0"/>
              </a:rPr>
              <a:t>);</a:t>
            </a:r>
          </a:p>
          <a:p>
            <a:r>
              <a:rPr lang="en-US" altLang="en-US" sz="2400" b="1" dirty="0">
                <a:cs typeface="Times New Roman" panose="02020603050405020304" pitchFamily="18" charset="0"/>
              </a:rPr>
              <a:t>Field[] fields = </a:t>
            </a:r>
            <a:r>
              <a:rPr lang="en-US" altLang="en-US" sz="2400" b="1" dirty="0" err="1">
                <a:cs typeface="Times New Roman" panose="02020603050405020304" pitchFamily="18" charset="0"/>
              </a:rPr>
              <a:t>cl.getDeclaredFields</a:t>
            </a:r>
            <a:r>
              <a:rPr lang="en-US" altLang="en-US" sz="2400" b="1" dirty="0">
                <a:cs typeface="Times New Roman" panose="02020603050405020304" pitchFamily="18" charset="0"/>
              </a:rPr>
              <a:t>();</a:t>
            </a:r>
          </a:p>
          <a:p>
            <a:r>
              <a:rPr lang="en-US" altLang="en-US" sz="2400" b="1" dirty="0">
                <a:cs typeface="Times New Roman" panose="02020603050405020304" pitchFamily="18" charset="0"/>
              </a:rPr>
              <a:t>for (int </a:t>
            </a:r>
            <a:r>
              <a:rPr lang="en-US" altLang="en-US" sz="2400" b="1" dirty="0" err="1">
                <a:cs typeface="Times New Roman" panose="02020603050405020304" pitchFamily="18" charset="0"/>
              </a:rPr>
              <a:t>i</a:t>
            </a:r>
            <a:r>
              <a:rPr lang="en-US" altLang="en-US" sz="2400" b="1" dirty="0">
                <a:cs typeface="Times New Roman" panose="02020603050405020304" pitchFamily="18" charset="0"/>
              </a:rPr>
              <a:t> = 0; </a:t>
            </a:r>
            <a:r>
              <a:rPr lang="en-US" altLang="en-US" sz="2400" b="1" dirty="0" err="1">
                <a:cs typeface="Times New Roman" panose="02020603050405020304" pitchFamily="18" charset="0"/>
              </a:rPr>
              <a:t>i</a:t>
            </a:r>
            <a:r>
              <a:rPr lang="en-US" altLang="en-US" sz="2400" b="1" dirty="0">
                <a:cs typeface="Times New Roman" panose="02020603050405020304" pitchFamily="18" charset="0"/>
              </a:rPr>
              <a:t> &lt; </a:t>
            </a:r>
            <a:r>
              <a:rPr lang="en-US" altLang="en-US" sz="2400" b="1" dirty="0" err="1">
                <a:cs typeface="Times New Roman" panose="02020603050405020304" pitchFamily="18" charset="0"/>
              </a:rPr>
              <a:t>fields.length</a:t>
            </a:r>
            <a:r>
              <a:rPr lang="en-US" altLang="en-US" sz="2400" b="1" dirty="0">
                <a:cs typeface="Times New Roman" panose="02020603050405020304" pitchFamily="18" charset="0"/>
              </a:rPr>
              <a:t>; </a:t>
            </a:r>
            <a:r>
              <a:rPr lang="en-US" altLang="en-US" sz="2400" b="1" dirty="0" err="1">
                <a:cs typeface="Times New Roman" panose="02020603050405020304" pitchFamily="18" charset="0"/>
              </a:rPr>
              <a:t>i</a:t>
            </a:r>
            <a:r>
              <a:rPr lang="en-US" altLang="en-US" sz="2400" b="1" dirty="0">
                <a:cs typeface="Times New Roman" panose="02020603050405020304" pitchFamily="18" charset="0"/>
              </a:rPr>
              <a:t>++)</a:t>
            </a:r>
          </a:p>
          <a:p>
            <a:r>
              <a:rPr lang="en-US" altLang="en-US" sz="2400" b="1" dirty="0">
                <a:cs typeface="Times New Roman" panose="02020603050405020304" pitchFamily="18" charset="0"/>
              </a:rPr>
              <a:t>    </a:t>
            </a:r>
            <a:r>
              <a:rPr lang="en-US" altLang="en-US" sz="2400" b="1" dirty="0" err="1">
                <a:cs typeface="Times New Roman" panose="02020603050405020304" pitchFamily="18" charset="0"/>
              </a:rPr>
              <a:t>System.out.println</a:t>
            </a:r>
            <a:r>
              <a:rPr lang="en-US" altLang="en-US" sz="2400" b="1" dirty="0">
                <a:cs typeface="Times New Roman" panose="02020603050405020304" pitchFamily="18" charset="0"/>
              </a:rPr>
              <a:t>(fields[</a:t>
            </a:r>
            <a:r>
              <a:rPr lang="en-US" altLang="en-US" sz="2400" b="1" dirty="0" err="1">
                <a:cs typeface="Times New Roman" panose="02020603050405020304" pitchFamily="18" charset="0"/>
              </a:rPr>
              <a:t>i</a:t>
            </a:r>
            <a:r>
              <a:rPr lang="en-US" altLang="en-US" sz="2400" b="1" dirty="0">
                <a:cs typeface="Times New Roman" panose="02020603050405020304" pitchFamily="18" charset="0"/>
              </a:rPr>
              <a:t>].</a:t>
            </a:r>
            <a:r>
              <a:rPr lang="en-US" altLang="en-US" sz="2400" b="1" dirty="0" err="1">
                <a:cs typeface="Times New Roman" panose="02020603050405020304" pitchFamily="18" charset="0"/>
              </a:rPr>
              <a:t>getName</a:t>
            </a:r>
            <a:r>
              <a:rPr lang="en-US" altLang="en-US" sz="2400" b="1" dirty="0">
                <a:cs typeface="Times New Roman" panose="02020603050405020304" pitchFamily="18" charset="0"/>
              </a:rPr>
              <a:t>());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5082E306-A440-D729-A77A-8290599154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“Growing” an Array</a:t>
            </a: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B278FBE8-6FEA-A184-9DAF-9774523E3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11350"/>
            <a:ext cx="796333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/>
              <a:t>static Object </a:t>
            </a:r>
            <a:r>
              <a:rPr lang="en-US" altLang="en-US" sz="2400" b="1" dirty="0" err="1"/>
              <a:t>arrayGrow</a:t>
            </a:r>
            <a:r>
              <a:rPr lang="en-US" altLang="en-US" sz="2400" b="1" dirty="0"/>
              <a:t>(Object a) {</a:t>
            </a:r>
          </a:p>
          <a:p>
            <a:r>
              <a:rPr lang="en-US" altLang="en-US" sz="2400" b="1" dirty="0"/>
              <a:t>    Class cl = </a:t>
            </a:r>
            <a:r>
              <a:rPr lang="en-US" altLang="en-US" sz="2400" b="1" dirty="0" err="1"/>
              <a:t>a.getClass</a:t>
            </a:r>
            <a:r>
              <a:rPr lang="en-US" altLang="en-US" sz="2400" b="1" dirty="0"/>
              <a:t>();</a:t>
            </a:r>
          </a:p>
          <a:p>
            <a:r>
              <a:rPr lang="en-US" altLang="en-US" sz="2400" b="1" dirty="0"/>
              <a:t>    if (!</a:t>
            </a:r>
            <a:r>
              <a:rPr lang="en-US" altLang="en-US" sz="2400" b="1" dirty="0" err="1"/>
              <a:t>cl.isArray</a:t>
            </a:r>
            <a:r>
              <a:rPr lang="en-US" altLang="en-US" sz="2400" b="1" dirty="0"/>
              <a:t>()) return null;</a:t>
            </a:r>
          </a:p>
          <a:p>
            <a:r>
              <a:rPr lang="en-US" altLang="en-US" sz="2400" b="1" dirty="0"/>
              <a:t>    Class </a:t>
            </a:r>
            <a:r>
              <a:rPr lang="en-US" altLang="en-US" sz="2400" b="1" dirty="0" err="1"/>
              <a:t>componentType</a:t>
            </a:r>
            <a:r>
              <a:rPr lang="en-US" altLang="en-US" sz="2400" b="1" dirty="0"/>
              <a:t> = </a:t>
            </a:r>
            <a:r>
              <a:rPr lang="en-US" altLang="en-US" sz="2400" b="1" dirty="0" err="1"/>
              <a:t>cl.getComponentType</a:t>
            </a:r>
            <a:r>
              <a:rPr lang="en-US" altLang="en-US" sz="2400" b="1" dirty="0"/>
              <a:t>();</a:t>
            </a:r>
          </a:p>
          <a:p>
            <a:r>
              <a:rPr lang="en-US" altLang="en-US" sz="2400" b="1" dirty="0"/>
              <a:t>    int </a:t>
            </a:r>
            <a:r>
              <a:rPr lang="en-US" altLang="en-US" sz="2400" b="1" dirty="0">
                <a:solidFill>
                  <a:srgbClr val="FF0000"/>
                </a:solidFill>
              </a:rPr>
              <a:t>length</a:t>
            </a:r>
            <a:r>
              <a:rPr lang="en-US" altLang="en-US" sz="2400" b="1" dirty="0"/>
              <a:t> = </a:t>
            </a:r>
            <a:r>
              <a:rPr lang="en-US" altLang="en-US" sz="2400" b="1" dirty="0" err="1"/>
              <a:t>Array.getLength</a:t>
            </a:r>
            <a:r>
              <a:rPr lang="en-US" altLang="en-US" sz="2400" b="1" dirty="0"/>
              <a:t>(a);</a:t>
            </a:r>
          </a:p>
          <a:p>
            <a:r>
              <a:rPr lang="en-US" altLang="en-US" sz="2400" b="1" dirty="0"/>
              <a:t>    int </a:t>
            </a:r>
            <a:r>
              <a:rPr lang="en-US" altLang="en-US" sz="2400" b="1" dirty="0" err="1">
                <a:solidFill>
                  <a:srgbClr val="FF0000"/>
                </a:solidFill>
              </a:rPr>
              <a:t>newLength</a:t>
            </a:r>
            <a:r>
              <a:rPr lang="en-US" altLang="en-US" sz="2400" b="1" dirty="0"/>
              <a:t> = length * 11 / 10 + 10;</a:t>
            </a:r>
          </a:p>
          <a:p>
            <a:r>
              <a:rPr lang="en-US" altLang="en-US" sz="2400" b="1" dirty="0"/>
              <a:t>    Object </a:t>
            </a:r>
            <a:r>
              <a:rPr lang="en-US" altLang="en-US" sz="2400" b="1" dirty="0" err="1"/>
              <a:t>newArray</a:t>
            </a:r>
            <a:r>
              <a:rPr lang="en-US" altLang="en-US" sz="2400" b="1" dirty="0"/>
              <a:t> = </a:t>
            </a:r>
            <a:r>
              <a:rPr lang="en-US" altLang="en-US" sz="2400" b="1" dirty="0" err="1"/>
              <a:t>Array.newInstance</a:t>
            </a:r>
            <a:r>
              <a:rPr lang="en-US" altLang="en-US" sz="2400" b="1" dirty="0"/>
              <a:t> (</a:t>
            </a:r>
            <a:r>
              <a:rPr lang="en-US" altLang="en-US" sz="2400" b="1" dirty="0" err="1"/>
              <a:t>componentType</a:t>
            </a:r>
            <a:r>
              <a:rPr lang="en-US" altLang="en-US" sz="2400" b="1" dirty="0"/>
              <a:t>,</a:t>
            </a:r>
          </a:p>
          <a:p>
            <a:r>
              <a:rPr lang="en-US" altLang="en-US" sz="2400" b="1" dirty="0"/>
              <a:t>        </a:t>
            </a:r>
            <a:r>
              <a:rPr lang="en-US" altLang="en-US" sz="2400" b="1" dirty="0" err="1">
                <a:solidFill>
                  <a:srgbClr val="FF0000"/>
                </a:solidFill>
              </a:rPr>
              <a:t>newLength</a:t>
            </a:r>
            <a:r>
              <a:rPr lang="en-US" altLang="en-US" sz="2400" b="1" dirty="0"/>
              <a:t>);</a:t>
            </a:r>
          </a:p>
          <a:p>
            <a:r>
              <a:rPr lang="en-US" altLang="en-US" sz="2400" b="1" dirty="0"/>
              <a:t>    </a:t>
            </a:r>
            <a:r>
              <a:rPr lang="en-US" altLang="en-US" sz="2400" b="1" dirty="0" err="1"/>
              <a:t>System.arraycopy</a:t>
            </a:r>
            <a:r>
              <a:rPr lang="en-US" altLang="en-US" sz="2400" b="1" dirty="0"/>
              <a:t>(a, 0, </a:t>
            </a:r>
            <a:r>
              <a:rPr lang="en-US" altLang="en-US" sz="2400" b="1" dirty="0" err="1"/>
              <a:t>newArray</a:t>
            </a:r>
            <a:r>
              <a:rPr lang="en-US" altLang="en-US" sz="2400" b="1" dirty="0"/>
              <a:t>, 0, length);</a:t>
            </a:r>
          </a:p>
          <a:p>
            <a:r>
              <a:rPr lang="en-US" altLang="en-US" sz="2400" b="1" dirty="0"/>
              <a:t>    return </a:t>
            </a:r>
            <a:r>
              <a:rPr lang="en-US" altLang="en-US" sz="2400" b="1" dirty="0" err="1"/>
              <a:t>newArray</a:t>
            </a:r>
            <a:r>
              <a:rPr lang="en-US" altLang="en-US" sz="2400" b="1" dirty="0"/>
              <a:t>;</a:t>
            </a:r>
          </a:p>
          <a:p>
            <a:r>
              <a:rPr lang="en-US" altLang="en-US" sz="2400" b="1" dirty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7817D58-893B-0B6F-DB95-15D1250954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</a:t>
            </a:r>
            <a:r>
              <a:rPr lang="en-US" altLang="en-US" b="1"/>
              <a:t> ObnoxiousTune</a:t>
            </a:r>
            <a:r>
              <a:rPr lang="en-US" altLang="en-US"/>
              <a:t> “is-a” </a:t>
            </a:r>
            <a:r>
              <a:rPr lang="en-US" altLang="en-US" b="1"/>
              <a:t>Tune</a:t>
            </a:r>
            <a:endParaRPr lang="en-US" altLang="en-US"/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9AD394F1-EBC1-E810-A391-D4FBA48D50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1946275"/>
            <a:ext cx="8458200" cy="4454525"/>
          </a:xfrm>
          <a:noFill/>
          <a:ln/>
          <a:extLs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public class DisruptLecture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    public static void main(String[] args)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        CellPhone noiseMaker = new CellPhone();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        ObnoxiousTune ot = new ObnoxiousTune();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        noiseMaker.ring(ot);  // ot works though Tune called for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D3778D24-6898-A08D-172F-5A0D7A847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43400"/>
            <a:ext cx="1905000" cy="685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CD88245D-9B13-31DD-68A3-D458D2C5D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791200"/>
            <a:ext cx="3733800" cy="685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4695005A-62F7-EAAB-2C7C-F0A381419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5" y="4311650"/>
            <a:ext cx="1123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/>
              <a:t>Tune</a:t>
            </a:r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id="{AB1F246C-9F5B-195E-6579-90325158A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759450"/>
            <a:ext cx="313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/>
              <a:t>ObnoxiousTune</a:t>
            </a:r>
          </a:p>
        </p:txBody>
      </p:sp>
      <p:sp>
        <p:nvSpPr>
          <p:cNvPr id="7176" name="AutoShape 8">
            <a:extLst>
              <a:ext uri="{FF2B5EF4-FFF2-40B4-BE49-F238E27FC236}">
                <a16:creationId xmlns:a16="http://schemas.microsoft.com/office/drawing/2014/main" id="{FB3B96A7-84D4-80E5-B844-8186D0168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029200"/>
            <a:ext cx="304800" cy="228600"/>
          </a:xfrm>
          <a:prstGeom prst="triangle">
            <a:avLst>
              <a:gd name="adj" fmla="val 500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Line 9">
            <a:extLst>
              <a:ext uri="{FF2B5EF4-FFF2-40B4-BE49-F238E27FC236}">
                <a16:creationId xmlns:a16="http://schemas.microsoft.com/office/drawing/2014/main" id="{5A766627-693D-DB64-8902-BB40636F71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257800"/>
            <a:ext cx="0" cy="5334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21863AF4-97D0-B2AF-D326-56D333126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4613275"/>
            <a:ext cx="2501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A “UML” diagram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E792A7C-9851-F81D-2243-DC0514844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Aspects of Upcasting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9E74717-B1FE-35A7-0667-58F2CF4F8C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Upcasting is a cast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exact type of the object is lost</a:t>
            </a:r>
          </a:p>
          <a:p>
            <a:pPr>
              <a:lnSpc>
                <a:spcPct val="90000"/>
              </a:lnSpc>
            </a:pPr>
            <a:r>
              <a:rPr lang="en-US" altLang="en-US"/>
              <a:t>What gets printed in the CellPhone example?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Tune.play()  </a:t>
            </a:r>
            <a:r>
              <a:rPr lang="en-US" altLang="en-US"/>
              <a:t>(what were you expecting?)</a:t>
            </a:r>
          </a:p>
          <a:p>
            <a:pPr>
              <a:lnSpc>
                <a:spcPct val="90000"/>
              </a:lnSpc>
            </a:pPr>
            <a:r>
              <a:rPr lang="en-US" altLang="en-US"/>
              <a:t>Is this “the right thing to do”?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alternative: write separate </a:t>
            </a:r>
            <a:r>
              <a:rPr lang="en-US" altLang="en-US" b="1"/>
              <a:t>ring()</a:t>
            </a:r>
            <a:r>
              <a:rPr lang="en-US" altLang="en-US"/>
              <a:t> methods for each subclass of Tune?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2EAA08C-1ECD-3C39-C6DE-7C2797552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219200"/>
          </a:xfrm>
        </p:spPr>
        <p:txBody>
          <a:bodyPr/>
          <a:lstStyle/>
          <a:p>
            <a:r>
              <a:rPr lang="en-US" altLang="en-US"/>
              <a:t>Another Example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D613048D-FA80-975F-752E-37F538EC3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1811338"/>
            <a:ext cx="5673725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class CellPhone {</a:t>
            </a:r>
          </a:p>
          <a:p>
            <a:r>
              <a:rPr lang="en-US" altLang="en-US" sz="2000" b="1"/>
              <a:t>    CellPhone() { //…}</a:t>
            </a:r>
          </a:p>
          <a:p>
            <a:r>
              <a:rPr lang="en-US" altLang="en-US" sz="2000" b="1"/>
              <a:t>    public void ring(Tune t) { t.play(); }</a:t>
            </a:r>
          </a:p>
          <a:p>
            <a:r>
              <a:rPr lang="en-US" altLang="en-US" sz="2000" b="1"/>
              <a:t>}</a:t>
            </a:r>
          </a:p>
          <a:p>
            <a:r>
              <a:rPr lang="en-US" altLang="en-US" sz="2000" b="1"/>
              <a:t>class Tune {</a:t>
            </a:r>
          </a:p>
          <a:p>
            <a:r>
              <a:rPr lang="en-US" altLang="en-US" sz="2000" b="1"/>
              <a:t>    Tune() { //…}</a:t>
            </a:r>
          </a:p>
          <a:p>
            <a:r>
              <a:rPr lang="en-US" altLang="en-US" sz="2000" b="1"/>
              <a:t>    public void play() {</a:t>
            </a:r>
          </a:p>
          <a:p>
            <a:r>
              <a:rPr lang="en-US" altLang="en-US" sz="2000" b="1"/>
              <a:t>        System.out.println("Tune.play()");</a:t>
            </a:r>
          </a:p>
          <a:p>
            <a:r>
              <a:rPr lang="en-US" altLang="en-US" sz="2000" b="1"/>
              <a:t>    }</a:t>
            </a:r>
          </a:p>
          <a:p>
            <a:r>
              <a:rPr lang="en-US" altLang="en-US" sz="2000" b="1"/>
              <a:t>}</a:t>
            </a:r>
          </a:p>
          <a:p>
            <a:r>
              <a:rPr lang="en-US" altLang="en-US" sz="2000" b="1"/>
              <a:t>class ObnoxiousTune extends Tune{</a:t>
            </a:r>
          </a:p>
          <a:p>
            <a:r>
              <a:rPr lang="en-US" altLang="en-US" sz="2000" b="1"/>
              <a:t>    ObnoxiousTune() { // …}</a:t>
            </a:r>
          </a:p>
          <a:p>
            <a:r>
              <a:rPr lang="en-US" altLang="en-US" sz="2000" b="1"/>
              <a:t>    public void play() {</a:t>
            </a:r>
          </a:p>
          <a:p>
            <a:r>
              <a:rPr lang="en-US" altLang="en-US" sz="2000" b="1"/>
              <a:t>        System.out.println("ObnoxiousTune.play()");</a:t>
            </a:r>
          </a:p>
          <a:p>
            <a:r>
              <a:rPr lang="en-US" altLang="en-US" sz="2000" b="1"/>
              <a:t>    }</a:t>
            </a:r>
          </a:p>
          <a:p>
            <a:r>
              <a:rPr lang="en-US" altLang="en-US" sz="2000" b="1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B54C0A0-930F-7FA6-F1D8-E0CA6BD3A1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Polymorphism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D8EE47D-019A-21C6-6E38-93D72F879E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second example prints </a:t>
            </a:r>
            <a:r>
              <a:rPr lang="en-US" altLang="en-US" b="1"/>
              <a:t>ObnoxiousTune.play()</a:t>
            </a:r>
          </a:p>
          <a:p>
            <a:r>
              <a:rPr lang="en-US" altLang="en-US"/>
              <a:t>Since an </a:t>
            </a:r>
            <a:r>
              <a:rPr lang="en-US" altLang="en-US" b="1"/>
              <a:t>ObnoxiousTune</a:t>
            </a:r>
            <a:r>
              <a:rPr lang="en-US" altLang="en-US"/>
              <a:t> object was sent to </a:t>
            </a:r>
            <a:r>
              <a:rPr lang="en-US" altLang="en-US" b="1"/>
              <a:t>ring()</a:t>
            </a:r>
            <a:r>
              <a:rPr lang="en-US" altLang="en-US"/>
              <a:t>, the </a:t>
            </a:r>
            <a:r>
              <a:rPr lang="en-US" altLang="en-US" b="1"/>
              <a:t>ObnoxiousTune</a:t>
            </a:r>
            <a:r>
              <a:rPr lang="en-US" altLang="en-US"/>
              <a:t>’s </a:t>
            </a:r>
            <a:r>
              <a:rPr lang="en-US" altLang="en-US" b="1"/>
              <a:t>play()</a:t>
            </a:r>
            <a:r>
              <a:rPr lang="en-US" altLang="en-US"/>
              <a:t> method is called.</a:t>
            </a:r>
          </a:p>
          <a:p>
            <a:r>
              <a:rPr lang="en-US" altLang="en-US"/>
              <a:t>This is called “polymorphism”</a:t>
            </a:r>
          </a:p>
          <a:p>
            <a:r>
              <a:rPr lang="en-US" altLang="en-US"/>
              <a:t>Most people think it’s “the right thing to do”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EEEFC2A-7C17-C6EF-0F49-9C0A49E143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Method-Call Binding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5396A36-4D6D-0C22-F69A-340D7673AB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correct method is attached (“bound”) to the call at runtime.</a:t>
            </a:r>
          </a:p>
          <a:p>
            <a:r>
              <a:rPr lang="en-US" altLang="en-US"/>
              <a:t>The runtime system discovers the type of object sent to </a:t>
            </a:r>
            <a:r>
              <a:rPr lang="en-US" altLang="en-US" b="1"/>
              <a:t>ring()</a:t>
            </a:r>
            <a:r>
              <a:rPr lang="en-US" altLang="en-US"/>
              <a:t>, and then selects the appropriate </a:t>
            </a:r>
            <a:r>
              <a:rPr lang="en-US" altLang="en-US" b="1"/>
              <a:t>play()</a:t>
            </a:r>
            <a:r>
              <a:rPr lang="en-US" altLang="en-US"/>
              <a:t> method:</a:t>
            </a:r>
          </a:p>
          <a:p>
            <a:pPr lvl="1"/>
            <a:r>
              <a:rPr lang="en-US" altLang="en-US"/>
              <a:t>if it’s a </a:t>
            </a:r>
            <a:r>
              <a:rPr lang="en-US" altLang="en-US" b="1"/>
              <a:t>Tune</a:t>
            </a:r>
            <a:r>
              <a:rPr lang="en-US" altLang="en-US"/>
              <a:t> object, </a:t>
            </a:r>
            <a:r>
              <a:rPr lang="en-US" altLang="en-US" b="1"/>
              <a:t>Tune</a:t>
            </a:r>
            <a:r>
              <a:rPr lang="en-US" altLang="en-US"/>
              <a:t>’s </a:t>
            </a:r>
            <a:r>
              <a:rPr lang="en-US" altLang="en-US" b="1"/>
              <a:t>play()</a:t>
            </a:r>
            <a:r>
              <a:rPr lang="en-US" altLang="en-US"/>
              <a:t> is called</a:t>
            </a:r>
          </a:p>
          <a:p>
            <a:pPr lvl="1"/>
            <a:r>
              <a:rPr lang="en-US" altLang="en-US"/>
              <a:t>if it’s an </a:t>
            </a:r>
            <a:r>
              <a:rPr lang="en-US" altLang="en-US" b="1"/>
              <a:t>ObnoxiousTune</a:t>
            </a:r>
            <a:r>
              <a:rPr lang="en-US" altLang="en-US"/>
              <a:t> object, </a:t>
            </a:r>
            <a:r>
              <a:rPr lang="en-US" altLang="en-US" b="1"/>
              <a:t>ObnoxiousTune</a:t>
            </a:r>
            <a:r>
              <a:rPr lang="en-US" altLang="en-US"/>
              <a:t>’s </a:t>
            </a:r>
            <a:r>
              <a:rPr lang="en-US" altLang="en-US" b="1"/>
              <a:t>play()</a:t>
            </a:r>
            <a:r>
              <a:rPr lang="en-US" altLang="en-US"/>
              <a:t> is called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9064D6C488808240A931504663625519" ma:contentTypeVersion="15" ma:contentTypeDescription="Tạo tài liệu mới." ma:contentTypeScope="" ma:versionID="794050f9915d60050ad858786ea0587e">
  <xsd:schema xmlns:xsd="http://www.w3.org/2001/XMLSchema" xmlns:xs="http://www.w3.org/2001/XMLSchema" xmlns:p="http://schemas.microsoft.com/office/2006/metadata/properties" xmlns:ns2="f6f721e1-8a62-40be-993d-f44352021507" xmlns:ns3="5d0b22ea-e5ea-49c7-9b62-902e21e51f08" targetNamespace="http://schemas.microsoft.com/office/2006/metadata/properties" ma:root="true" ma:fieldsID="5abe755a9b2e8289e1bf280553ad2723" ns2:_="" ns3:_="">
    <xsd:import namespace="f6f721e1-8a62-40be-993d-f44352021507"/>
    <xsd:import namespace="5d0b22ea-e5ea-49c7-9b62-902e21e51f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721e1-8a62-40be-993d-f443520215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Thẻ Hình ảnh" ma:readOnly="false" ma:fieldId="{5cf76f15-5ced-4ddc-b409-7134ff3c332f}" ma:taxonomyMulti="true" ma:sspId="d7facb9e-2b26-4d73-808f-93b90f4d65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0b22ea-e5ea-49c7-9b62-902e21e51f0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b31b757f-8087-4096-bcce-f3e636a02fec}" ma:internalName="TaxCatchAll" ma:showField="CatchAllData" ma:web="5d0b22ea-e5ea-49c7-9b62-902e21e51f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d0b22ea-e5ea-49c7-9b62-902e21e51f08" xsi:nil="true"/>
    <lcf76f155ced4ddcb4097134ff3c332f xmlns="f6f721e1-8a62-40be-993d-f4435202150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434274F-3E5A-4D1A-9911-BEFF56C7ED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4A299D-6C55-4585-8ADB-4C814BBF08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721e1-8a62-40be-993d-f44352021507"/>
    <ds:schemaRef ds:uri="5d0b22ea-e5ea-49c7-9b62-902e21e51f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99B1D8-3957-4BC1-9D89-AA73D6C56005}">
  <ds:schemaRefs>
    <ds:schemaRef ds:uri="http://schemas.microsoft.com/office/2006/metadata/properties"/>
    <ds:schemaRef ds:uri="http://schemas.microsoft.com/office/infopath/2007/PartnerControls"/>
    <ds:schemaRef ds:uri="5d0b22ea-e5ea-49c7-9b62-902e21e51f08"/>
    <ds:schemaRef ds:uri="f6f721e1-8a62-40be-993d-f4435202150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1933</TotalTime>
  <Words>3352</Words>
  <Application>Microsoft Macintosh PowerPoint</Application>
  <PresentationFormat>On-screen Show (4:3)</PresentationFormat>
  <Paragraphs>495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Aptos</vt:lpstr>
      <vt:lpstr>Arial</vt:lpstr>
      <vt:lpstr>Times New Roman</vt:lpstr>
      <vt:lpstr>Wingdings</vt:lpstr>
      <vt:lpstr>Quadrant</vt:lpstr>
      <vt:lpstr>Object-Oriented Programming CSE-703029</vt:lpstr>
      <vt:lpstr>Polymorphism</vt:lpstr>
      <vt:lpstr>Today’s Topics</vt:lpstr>
      <vt:lpstr>Upcasting Again</vt:lpstr>
      <vt:lpstr>An ObnoxiousTune “is-a” Tune</vt:lpstr>
      <vt:lpstr>Aspects of Upcasting</vt:lpstr>
      <vt:lpstr>Another Example</vt:lpstr>
      <vt:lpstr>Polymorphism</vt:lpstr>
      <vt:lpstr>Method-Call Binding</vt:lpstr>
      <vt:lpstr>Is Java Always Late-Binding?</vt:lpstr>
      <vt:lpstr>Another Polymorphism Example</vt:lpstr>
      <vt:lpstr>References and Subclasses</vt:lpstr>
      <vt:lpstr>Let’s Fool the Compiler!</vt:lpstr>
      <vt:lpstr>Let’s Fool the Compiler!</vt:lpstr>
      <vt:lpstr>Let’s Fool the Compiler!</vt:lpstr>
      <vt:lpstr>Extensibility I</vt:lpstr>
      <vt:lpstr>Extensibility II</vt:lpstr>
      <vt:lpstr>Extensibilty III</vt:lpstr>
      <vt:lpstr>Another Example: Arithmetic</vt:lpstr>
      <vt:lpstr>Arithmetic (cont.)</vt:lpstr>
      <vt:lpstr>Arithmetic (cont.)</vt:lpstr>
      <vt:lpstr>PowerPoint Presentation</vt:lpstr>
      <vt:lpstr>Arithmetic (cont.)</vt:lpstr>
      <vt:lpstr>Extensibility</vt:lpstr>
      <vt:lpstr>Abstract Classes</vt:lpstr>
      <vt:lpstr>Abstract Classes</vt:lpstr>
      <vt:lpstr>Order of Construction</vt:lpstr>
      <vt:lpstr>Construction: Glyph Example</vt:lpstr>
      <vt:lpstr>Glyph Example (cont.)</vt:lpstr>
      <vt:lpstr>Glyph Example (cont.)</vt:lpstr>
      <vt:lpstr>But What If Draw() Isn’t Abstract?</vt:lpstr>
      <vt:lpstr>Glyph Example (cont.)</vt:lpstr>
      <vt:lpstr>Inheritance is Cool, But… Composition + Inheritance is Cooler</vt:lpstr>
      <vt:lpstr>Tips for Inheritance</vt:lpstr>
      <vt:lpstr>Digression: The Object Class</vt:lpstr>
      <vt:lpstr>Some Object Methods</vt:lpstr>
      <vt:lpstr>The equals() Method</vt:lpstr>
      <vt:lpstr>The Rules For equals()</vt:lpstr>
      <vt:lpstr>equals() Example</vt:lpstr>
      <vt:lpstr>Digression: Object Wrappers</vt:lpstr>
      <vt:lpstr>Interpreting Strings as Numbers</vt:lpstr>
      <vt:lpstr>Digression: The Class Class</vt:lpstr>
      <vt:lpstr>Other Ways to Get a Class</vt:lpstr>
      <vt:lpstr>Digression in a Digression</vt:lpstr>
      <vt:lpstr>Methods of the Class Class</vt:lpstr>
      <vt:lpstr>“Growing” an Array</vt:lpstr>
    </vt:vector>
  </TitlesOfParts>
  <Company>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95-712</dc:title>
  <dc:creator>The Heinz School</dc:creator>
  <cp:lastModifiedBy>Le Thu Nguyen</cp:lastModifiedBy>
  <cp:revision>40</cp:revision>
  <cp:lastPrinted>2024-03-04T08:41:25Z</cp:lastPrinted>
  <dcterms:created xsi:type="dcterms:W3CDTF">2002-06-15T20:14:10Z</dcterms:created>
  <dcterms:modified xsi:type="dcterms:W3CDTF">2024-03-04T10:24:20Z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0x0101009064D6C488808240A931504663625519</vt:lpwstr>
  </property>
  <property fmtid="{D5CDD505-2E9C-101B-9397-08002B2CF9AE}" pid="3" name="MediaServiceImageTags">
    <vt:lpwstr/>
  </property>
</Properties>
</file>