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58" roundtripDataSignature="AMtx7mhqIIc2MvO41cm6qI0WYfULiDw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7D3D57-A13F-4F63-924A-A4D546C0740D}">
  <a:tblStyle styleId="{517D3D57-A13F-4F63-924A-A4D546C074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0" y="695325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8" name="Google Shape;23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f7fd10669_0_21:notes"/>
          <p:cNvSpPr/>
          <p:nvPr>
            <p:ph idx="2" type="sldImg"/>
          </p:nvPr>
        </p:nvSpPr>
        <p:spPr>
          <a:xfrm>
            <a:off x="2143125" y="695325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0" name="Google Shape;250;g2bf7fd106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bf7fd10669_0_27:notes"/>
          <p:cNvSpPr/>
          <p:nvPr>
            <p:ph idx="2" type="sldImg"/>
          </p:nvPr>
        </p:nvSpPr>
        <p:spPr>
          <a:xfrm>
            <a:off x="2143125" y="695325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1" name="Google Shape;261;g2bf7fd1066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7" name="Google Shape;2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1" name="Google Shape;29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3" name="Google Shape;18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7" name="Google Shape;2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0" name="Google Shape;3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bf7fd10669_0_38:notes"/>
          <p:cNvSpPr/>
          <p:nvPr>
            <p:ph idx="2" type="sldImg"/>
          </p:nvPr>
        </p:nvSpPr>
        <p:spPr>
          <a:xfrm>
            <a:off x="2143125" y="695325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6" name="Google Shape;316;g2bf7fd1066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8" name="Google Shape;3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4" name="Google Shape;33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0" name="Google Shape;34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6" name="Google Shape;34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bf7fd10669_0_43:notes"/>
          <p:cNvSpPr/>
          <p:nvPr>
            <p:ph idx="2" type="sldImg"/>
          </p:nvPr>
        </p:nvSpPr>
        <p:spPr>
          <a:xfrm>
            <a:off x="2143125" y="695325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2" name="Google Shape;352;g2bf7fd106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9" name="Google Shape;18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3" name="Google Shape;36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9" name="Google Shape;3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1" name="Google Shape;38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7" name="Google Shape;38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99" name="Google Shape;39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05" name="Google Shape;40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1" name="Google Shape;41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3" name="Google Shape;43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5" name="Google Shape;19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9" name="Google Shape;43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45" name="Google Shape;4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1" name="Google Shape;45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2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57" name="Google Shape;457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3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3" name="Google Shape;46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4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9" name="Google Shape;46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5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75" name="Google Shape;47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6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1" name="Google Shape;48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88" name="Google Shape;48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94" name="Google Shape;49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f7fd10669_0_0:notes"/>
          <p:cNvSpPr/>
          <p:nvPr>
            <p:ph idx="2" type="sldImg"/>
          </p:nvPr>
        </p:nvSpPr>
        <p:spPr>
          <a:xfrm>
            <a:off x="2143125" y="695325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1" name="Google Shape;201;g2bf7fd10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9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00" name="Google Shape;50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2143125" y="695325"/>
            <a:ext cx="25717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5" name="Google Shape;2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fd10669_0_16:notes"/>
          <p:cNvSpPr/>
          <p:nvPr>
            <p:ph idx="2" type="sldImg"/>
          </p:nvPr>
        </p:nvSpPr>
        <p:spPr>
          <a:xfrm>
            <a:off x="2143125" y="695325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1" name="Google Shape;221;g2bf7fd106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f7fd10669_0_7:notes"/>
          <p:cNvSpPr/>
          <p:nvPr>
            <p:ph idx="2" type="sldImg"/>
          </p:nvPr>
        </p:nvSpPr>
        <p:spPr>
          <a:xfrm>
            <a:off x="2143125" y="695325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7" name="Google Shape;227;g2bf7fd106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1"/>
          <p:cNvSpPr txBox="1"/>
          <p:nvPr>
            <p:ph type="title"/>
          </p:nvPr>
        </p:nvSpPr>
        <p:spPr>
          <a:xfrm>
            <a:off x="762000" y="1371600"/>
            <a:ext cx="7694613" cy="20558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1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1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7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72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72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2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3"/>
          <p:cNvSpPr txBox="1"/>
          <p:nvPr>
            <p:ph type="title"/>
          </p:nvPr>
        </p:nvSpPr>
        <p:spPr>
          <a:xfrm>
            <a:off x="762000" y="1371600"/>
            <a:ext cx="7694612" cy="205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73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3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3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4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74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74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4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3"/>
          <p:cNvSpPr txBox="1"/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3"/>
          <p:cNvSpPr txBox="1"/>
          <p:nvPr>
            <p:ph idx="1" type="body"/>
          </p:nvPr>
        </p:nvSpPr>
        <p:spPr>
          <a:xfrm>
            <a:off x="457200" y="1828800"/>
            <a:ext cx="8228012" cy="430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53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3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3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 txBox="1"/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6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56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6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7"/>
          <p:cNvSpPr txBox="1"/>
          <p:nvPr>
            <p:ph type="title"/>
          </p:nvPr>
        </p:nvSpPr>
        <p:spPr>
          <a:xfrm rot="5400000">
            <a:off x="4859338" y="2303463"/>
            <a:ext cx="5595938" cy="205581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7"/>
          <p:cNvSpPr txBox="1"/>
          <p:nvPr>
            <p:ph idx="1" type="body"/>
          </p:nvPr>
        </p:nvSpPr>
        <p:spPr>
          <a:xfrm rot="5400000">
            <a:off x="669131" y="321469"/>
            <a:ext cx="5595938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57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7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7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8"/>
          <p:cNvSpPr txBox="1"/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58"/>
          <p:cNvSpPr txBox="1"/>
          <p:nvPr>
            <p:ph idx="1" type="body"/>
          </p:nvPr>
        </p:nvSpPr>
        <p:spPr>
          <a:xfrm rot="5400000">
            <a:off x="2420937" y="-134937"/>
            <a:ext cx="4300537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58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58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58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5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5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2" name="Google Shape;132;p59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59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59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8" name="Google Shape;138;p6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9" name="Google Shape;139;p60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0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0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1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1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4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4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54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54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4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4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2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2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62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62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62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62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2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62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3"/>
          <p:cNvSpPr txBox="1"/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63"/>
          <p:cNvSpPr txBox="1"/>
          <p:nvPr>
            <p:ph idx="1" type="body"/>
          </p:nvPr>
        </p:nvSpPr>
        <p:spPr>
          <a:xfrm>
            <a:off x="457200" y="1828800"/>
            <a:ext cx="4037013" cy="430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63"/>
          <p:cNvSpPr txBox="1"/>
          <p:nvPr>
            <p:ph idx="2" type="body"/>
          </p:nvPr>
        </p:nvSpPr>
        <p:spPr>
          <a:xfrm>
            <a:off x="4646613" y="1828800"/>
            <a:ext cx="4038600" cy="430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63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63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63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4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64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5" name="Google Shape;165;p64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64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64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6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7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65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5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65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5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5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5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b="1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1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b="1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55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5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6"/>
          <p:cNvSpPr txBox="1"/>
          <p:nvPr>
            <p:ph type="title"/>
          </p:nvPr>
        </p:nvSpPr>
        <p:spPr>
          <a:xfrm rot="5400000">
            <a:off x="5126831" y="2788444"/>
            <a:ext cx="4805363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6"/>
          <p:cNvSpPr txBox="1"/>
          <p:nvPr>
            <p:ph idx="1" type="body"/>
          </p:nvPr>
        </p:nvSpPr>
        <p:spPr>
          <a:xfrm rot="5400000">
            <a:off x="1107281" y="892969"/>
            <a:ext cx="4805363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6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6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6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7"/>
          <p:cNvSpPr txBox="1"/>
          <p:nvPr>
            <p:ph type="title"/>
          </p:nvPr>
        </p:nvSpPr>
        <p:spPr>
          <a:xfrm>
            <a:off x="762000" y="1371600"/>
            <a:ext cx="7694612" cy="205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7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67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7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7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6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68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8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8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9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9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9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0"/>
          <p:cNvSpPr txBox="1"/>
          <p:nvPr>
            <p:ph type="title"/>
          </p:nvPr>
        </p:nvSpPr>
        <p:spPr>
          <a:xfrm>
            <a:off x="762000" y="1371600"/>
            <a:ext cx="7694612" cy="205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0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0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0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1"/>
          <p:cNvSpPr txBox="1"/>
          <p:nvPr>
            <p:ph type="title"/>
          </p:nvPr>
        </p:nvSpPr>
        <p:spPr>
          <a:xfrm>
            <a:off x="762000" y="1371600"/>
            <a:ext cx="7694612" cy="205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1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71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ctr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ctr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1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1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1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/>
        </p:nvSpPr>
        <p:spPr>
          <a:xfrm>
            <a:off x="381000" y="990600"/>
            <a:ext cx="76200" cy="5105400"/>
          </a:xfrm>
          <a:prstGeom prst="rect">
            <a:avLst/>
          </a:prstGeom>
          <a:solidFill>
            <a:srgbClr val="66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7;p50"/>
          <p:cNvSpPr txBox="1"/>
          <p:nvPr>
            <p:ph type="title"/>
          </p:nvPr>
        </p:nvSpPr>
        <p:spPr>
          <a:xfrm>
            <a:off x="762000" y="1371600"/>
            <a:ext cx="7694612" cy="20558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p50"/>
          <p:cNvSpPr txBox="1"/>
          <p:nvPr/>
        </p:nvSpPr>
        <p:spPr>
          <a:xfrm>
            <a:off x="762000" y="3765550"/>
            <a:ext cx="7694612" cy="20558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Click to add Text</a:t>
            </a:r>
            <a:endParaRPr/>
          </a:p>
        </p:txBody>
      </p:sp>
      <p:sp>
        <p:nvSpPr>
          <p:cNvPr id="9" name="Google Shape;9;p50"/>
          <p:cNvSpPr txBox="1"/>
          <p:nvPr>
            <p:ph idx="10" type="dt"/>
          </p:nvPr>
        </p:nvSpPr>
        <p:spPr>
          <a:xfrm>
            <a:off x="457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" name="Google Shape;10;p50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50"/>
          <p:cNvSpPr txBox="1"/>
          <p:nvPr>
            <p:ph idx="12" type="sldNum"/>
          </p:nvPr>
        </p:nvSpPr>
        <p:spPr>
          <a:xfrm>
            <a:off x="6553200" y="6248400"/>
            <a:ext cx="2132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1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/>
          </a:p>
        </p:txBody>
      </p:sp>
      <p:grpSp>
        <p:nvGrpSpPr>
          <p:cNvPr id="12" name="Google Shape;12;p50"/>
          <p:cNvGrpSpPr/>
          <p:nvPr/>
        </p:nvGrpSpPr>
        <p:grpSpPr>
          <a:xfrm>
            <a:off x="381000" y="304800"/>
            <a:ext cx="8389937" cy="5789612"/>
            <a:chOff x="240" y="192"/>
            <a:chExt cx="5285" cy="3647"/>
          </a:xfrm>
        </p:grpSpPr>
        <p:sp>
          <p:nvSpPr>
            <p:cNvPr id="13" name="Google Shape;13;p50"/>
            <p:cNvSpPr txBox="1"/>
            <p:nvPr/>
          </p:nvSpPr>
          <p:spPr>
            <a:xfrm flipH="1" rot="10800000">
              <a:off x="5236" y="192"/>
              <a:ext cx="287" cy="287"/>
            </a:xfrm>
            <a:prstGeom prst="rect">
              <a:avLst/>
            </a:prstGeom>
            <a:solidFill>
              <a:srgbClr val="660000"/>
            </a:solidFill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" name="Google Shape;14;p50"/>
            <p:cNvSpPr txBox="1"/>
            <p:nvPr/>
          </p:nvSpPr>
          <p:spPr>
            <a:xfrm flipH="1" rot="10800000">
              <a:off x="240" y="192"/>
              <a:ext cx="5003" cy="287"/>
            </a:xfrm>
            <a:prstGeom prst="rect">
              <a:avLst/>
            </a:prstGeom>
            <a:solidFill>
              <a:srgbClr val="999966"/>
            </a:solidFill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" name="Google Shape;15;p50"/>
            <p:cNvSpPr txBox="1"/>
            <p:nvPr/>
          </p:nvSpPr>
          <p:spPr>
            <a:xfrm flipH="1" rot="10800000">
              <a:off x="240" y="480"/>
              <a:ext cx="5003" cy="143"/>
            </a:xfrm>
            <a:prstGeom prst="rect">
              <a:avLst/>
            </a:prstGeom>
            <a:solidFill>
              <a:srgbClr val="660000"/>
            </a:solidFill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" name="Google Shape;16;p50"/>
            <p:cNvSpPr txBox="1"/>
            <p:nvPr/>
          </p:nvSpPr>
          <p:spPr>
            <a:xfrm flipH="1" rot="10800000">
              <a:off x="5242" y="480"/>
              <a:ext cx="281" cy="143"/>
            </a:xfrm>
            <a:prstGeom prst="rect">
              <a:avLst/>
            </a:prstGeom>
            <a:solidFill>
              <a:srgbClr val="999966"/>
            </a:solidFill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" name="Google Shape;17;p50"/>
            <p:cNvCxnSpPr/>
            <p:nvPr/>
          </p:nvCxnSpPr>
          <p:spPr>
            <a:xfrm rot="10800000">
              <a:off x="479" y="2256"/>
              <a:ext cx="4849" cy="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8" name="Google Shape;18;p50"/>
            <p:cNvSpPr txBox="1"/>
            <p:nvPr/>
          </p:nvSpPr>
          <p:spPr>
            <a:xfrm>
              <a:off x="240" y="192"/>
              <a:ext cx="5285" cy="3647"/>
            </a:xfrm>
            <a:prstGeom prst="rect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2"/>
          <p:cNvSpPr txBox="1"/>
          <p:nvPr>
            <p:ph type="title"/>
          </p:nvPr>
        </p:nvSpPr>
        <p:spPr>
          <a:xfrm>
            <a:off x="457200" y="533400"/>
            <a:ext cx="8228012" cy="11414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1" type="body"/>
          </p:nvPr>
        </p:nvSpPr>
        <p:spPr>
          <a:xfrm>
            <a:off x="457200" y="1828800"/>
            <a:ext cx="8228012" cy="430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10" type="dt"/>
          </p:nvPr>
        </p:nvSpPr>
        <p:spPr>
          <a:xfrm>
            <a:off x="457200" y="6248400"/>
            <a:ext cx="16748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7" name="Google Shape;97;p52"/>
          <p:cNvSpPr txBox="1"/>
          <p:nvPr>
            <p:ph idx="11" type="ftr"/>
          </p:nvPr>
        </p:nvSpPr>
        <p:spPr>
          <a:xfrm>
            <a:off x="3124200" y="6248400"/>
            <a:ext cx="28940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8" name="Google Shape;98;p52"/>
          <p:cNvSpPr txBox="1"/>
          <p:nvPr>
            <p:ph idx="12" type="sldNum"/>
          </p:nvPr>
        </p:nvSpPr>
        <p:spPr>
          <a:xfrm>
            <a:off x="6781800" y="6248400"/>
            <a:ext cx="1903412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grpSp>
        <p:nvGrpSpPr>
          <p:cNvPr id="99" name="Google Shape;99;p52"/>
          <p:cNvGrpSpPr/>
          <p:nvPr/>
        </p:nvGrpSpPr>
        <p:grpSpPr>
          <a:xfrm>
            <a:off x="279400" y="152400"/>
            <a:ext cx="8685212" cy="1600199"/>
            <a:chOff x="176" y="96"/>
            <a:chExt cx="5471" cy="1008"/>
          </a:xfrm>
        </p:grpSpPr>
        <p:cxnSp>
          <p:nvCxnSpPr>
            <p:cNvPr id="100" name="Google Shape;100;p52"/>
            <p:cNvCxnSpPr/>
            <p:nvPr/>
          </p:nvCxnSpPr>
          <p:spPr>
            <a:xfrm rot="10800000">
              <a:off x="287" y="1104"/>
              <a:ext cx="5233" cy="0"/>
            </a:xfrm>
            <a:prstGeom prst="straightConnector1">
              <a:avLst/>
            </a:prstGeom>
            <a:noFill/>
            <a:ln cap="flat" cmpd="sng" w="12600">
              <a:solidFill>
                <a:srgbClr val="00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101" name="Google Shape;101;p52"/>
            <p:cNvSpPr txBox="1"/>
            <p:nvPr/>
          </p:nvSpPr>
          <p:spPr>
            <a:xfrm>
              <a:off x="5504" y="96"/>
              <a:ext cx="143" cy="143"/>
            </a:xfrm>
            <a:prstGeom prst="rect">
              <a:avLst/>
            </a:prstGeom>
            <a:solidFill>
              <a:srgbClr val="660000"/>
            </a:solidFill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52"/>
            <p:cNvSpPr txBox="1"/>
            <p:nvPr/>
          </p:nvSpPr>
          <p:spPr>
            <a:xfrm>
              <a:off x="176" y="96"/>
              <a:ext cx="5325" cy="143"/>
            </a:xfrm>
            <a:prstGeom prst="rect">
              <a:avLst/>
            </a:prstGeom>
            <a:solidFill>
              <a:srgbClr val="999966"/>
            </a:solidFill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52"/>
            <p:cNvSpPr txBox="1"/>
            <p:nvPr/>
          </p:nvSpPr>
          <p:spPr>
            <a:xfrm>
              <a:off x="176" y="240"/>
              <a:ext cx="5325" cy="87"/>
            </a:xfrm>
            <a:prstGeom prst="rect">
              <a:avLst/>
            </a:prstGeom>
            <a:solidFill>
              <a:srgbClr val="660000"/>
            </a:solidFill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52"/>
            <p:cNvSpPr txBox="1"/>
            <p:nvPr/>
          </p:nvSpPr>
          <p:spPr>
            <a:xfrm>
              <a:off x="5504" y="241"/>
              <a:ext cx="143" cy="85"/>
            </a:xfrm>
            <a:prstGeom prst="rect">
              <a:avLst/>
            </a:prstGeom>
            <a:solidFill>
              <a:srgbClr val="999966"/>
            </a:solidFill>
            <a:ln cap="flat" cmpd="sng" w="12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"/>
          <p:cNvSpPr txBox="1"/>
          <p:nvPr>
            <p:ph type="title"/>
          </p:nvPr>
        </p:nvSpPr>
        <p:spPr>
          <a:xfrm>
            <a:off x="431800" y="815975"/>
            <a:ext cx="8712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Object-Oriented Programming</a:t>
            </a:r>
            <a:b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CSE-703029</a:t>
            </a:r>
            <a:endParaRPr/>
          </a:p>
        </p:txBody>
      </p:sp>
      <p:sp>
        <p:nvSpPr>
          <p:cNvPr id="179" name="Google Shape;179;p1"/>
          <p:cNvSpPr txBox="1"/>
          <p:nvPr>
            <p:ph idx="1" type="subTitle"/>
          </p:nvPr>
        </p:nvSpPr>
        <p:spPr>
          <a:xfrm>
            <a:off x="771525" y="4292600"/>
            <a:ext cx="6858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Faculty of Computer Science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Phenikaa University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6: Interfaces and Inner Classes</a:t>
            </a:r>
            <a:endParaRPr/>
          </a:p>
        </p:txBody>
      </p:sp>
      <p:sp>
        <p:nvSpPr>
          <p:cNvPr id="180" name="Google Shape;180;p1"/>
          <p:cNvSpPr txBox="1"/>
          <p:nvPr/>
        </p:nvSpPr>
        <p:spPr>
          <a:xfrm>
            <a:off x="4797425" y="6248400"/>
            <a:ext cx="4000500" cy="34131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Slides adapted from Prof. Steven Roehrig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Interface?</a:t>
            </a:r>
            <a:endParaRPr/>
          </a:p>
        </p:txBody>
      </p:sp>
      <p:sp>
        <p:nvSpPr>
          <p:cNvPr id="235" name="Google Shape;235;p11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currently has the implementation of </a:t>
            </a: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setChild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have to place copies of this code in all the classes that implemented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probably unwise (“inelegant and error-prone”).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still a </a:t>
            </a:r>
            <a:r>
              <a:rPr b="0" i="1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so we use it just as before.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Java’s </a:t>
            </a: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</a:t>
            </a:r>
            <a:endParaRPr/>
          </a:p>
        </p:txBody>
      </p:sp>
      <p:sp>
        <p:nvSpPr>
          <p:cNvPr id="241" name="Google Shape;241;p12"/>
          <p:cNvSpPr txBox="1"/>
          <p:nvPr/>
        </p:nvSpPr>
        <p:spPr>
          <a:xfrm>
            <a:off x="203500" y="1641475"/>
            <a:ext cx="8709900" cy="5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Student(String name, float gpa)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this.name =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this.gpa = gpa;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Student() {}</a:t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//Object is the ancestor of every class</a:t>
            </a:r>
            <a:endParaRPr b="1"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compareTo(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o)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 i="0" sz="240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//cast the correct type (Student)o</a:t>
            </a:r>
            <a:endParaRPr b="1"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 ((Student)o).gpa &lt; gpa )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 if ( ((Student)o).gpa &gt; gpa )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return -1;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Student (cont.)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736600" y="1943100"/>
            <a:ext cx="73422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Can this equals() be improved and be consistent??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boolean equals(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o) {</a:t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//cast the correct type (Student)o</a:t>
            </a:r>
            <a:endParaRPr b="1"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(gpa == ((Student) o).gpa)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String getName() { return name;}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float getGpa() { return gpa;}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String name;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float gpa;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bf7fd10669_0_21"/>
          <p:cNvSpPr txBox="1"/>
          <p:nvPr>
            <p:ph type="title"/>
          </p:nvPr>
        </p:nvSpPr>
        <p:spPr>
          <a:xfrm>
            <a:off x="274050" y="1671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Class Student</a:t>
            </a:r>
            <a:endParaRPr/>
          </a:p>
        </p:txBody>
      </p:sp>
      <p:sp>
        <p:nvSpPr>
          <p:cNvPr id="253" name="Google Shape;253;g2bf7fd10669_0_21"/>
          <p:cNvSpPr txBox="1"/>
          <p:nvPr/>
        </p:nvSpPr>
        <p:spPr>
          <a:xfrm>
            <a:off x="74550" y="1432200"/>
            <a:ext cx="8994900" cy="56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TestStudent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Student s1 = new Student("Fred", 3.0F);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Student s2 = new Student("Sam", 3.5F);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Student s3 = new Student("Steve", 2.1F);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if (s3.compareTo((Object)s2) &lt; 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r>
              <a:rPr b="1" i="0" lang="en-US" sz="19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System.out.println(s3.getName() + " has a lower gpa than " + s2.getName());</a:t>
            </a:r>
            <a:endParaRPr b="1" i="0" sz="19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//Set is an </a:t>
            </a:r>
            <a:r>
              <a:rPr b="1"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b="1" lang="en-US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 ; TreeSet is its implementation</a:t>
            </a:r>
            <a:endParaRPr b="1"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 = new TreeSet();</a:t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//Method of set add(element)</a:t>
            </a:r>
            <a:endParaRPr b="1" sz="2000" strike="sngStrike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studentSet.add(s1);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studentSet.add(s2); studentSet.add(s3);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US" sz="20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//Iterator interface access elements of Map, List, Set</a:t>
            </a:r>
            <a:endParaRPr b="1" sz="20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Iterator i = studentSet.iterator();</a:t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US" sz="2000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//method of Iterator hasNext()</a:t>
            </a:r>
            <a:endParaRPr b="1" sz="2000">
              <a:solidFill>
                <a:srgbClr val="1C458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while(i.hasNext())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System.out.println( ((Student)i.next()).getName());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7075" y="661150"/>
            <a:ext cx="5853889" cy="655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f7fd10669_0_27"/>
          <p:cNvSpPr txBox="1"/>
          <p:nvPr/>
        </p:nvSpPr>
        <p:spPr>
          <a:xfrm>
            <a:off x="539275" y="681725"/>
            <a:ext cx="8058600" cy="9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Interface and its implementation: Style of writing code in Java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2bf7fd10669_0_27"/>
          <p:cNvSpPr txBox="1"/>
          <p:nvPr/>
        </p:nvSpPr>
        <p:spPr>
          <a:xfrm>
            <a:off x="437525" y="2299325"/>
            <a:ext cx="8658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Declaring a variable the generic set interface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2bf7fd10669_0_27"/>
          <p:cNvSpPr txBox="1"/>
          <p:nvPr/>
        </p:nvSpPr>
        <p:spPr>
          <a:xfrm>
            <a:off x="3533975" y="3204200"/>
            <a:ext cx="561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Specific implementation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2bf7fd10669_0_27"/>
          <p:cNvSpPr txBox="1"/>
          <p:nvPr/>
        </p:nvSpPr>
        <p:spPr>
          <a:xfrm>
            <a:off x="796875" y="4796750"/>
            <a:ext cx="7245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studentSet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</a:t>
            </a:r>
            <a:r>
              <a:rPr lang="en-US" sz="32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g2bf7fd10669_0_27"/>
          <p:cNvCxnSpPr/>
          <p:nvPr/>
        </p:nvCxnSpPr>
        <p:spPr>
          <a:xfrm>
            <a:off x="1251525" y="2849025"/>
            <a:ext cx="0" cy="21978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g2bf7fd10669_0_27"/>
          <p:cNvCxnSpPr/>
          <p:nvPr/>
        </p:nvCxnSpPr>
        <p:spPr>
          <a:xfrm>
            <a:off x="4059850" y="3744425"/>
            <a:ext cx="905700" cy="1282200"/>
          </a:xfrm>
          <a:prstGeom prst="straightConnector1">
            <a:avLst/>
          </a:prstGeom>
          <a:noFill/>
          <a:ln cap="flat" cmpd="sng" w="762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 and TreeSet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 specifies a single method,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compareTo(Object)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should be “consistent with equals()”, so I defined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equals()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accordingly. But was my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equals()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enough? No, see the notes for the last lecture!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implements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Comparable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 “container class” like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TreeSet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knows how to use them (it stores them in order).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Interface Issues</a:t>
            </a:r>
            <a:endParaRPr/>
          </a:p>
        </p:txBody>
      </p:sp>
      <p:sp>
        <p:nvSpPr>
          <p:cNvPr id="280" name="Google Shape;280;p16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inherit from an interface to create a new interface.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single class can implement several interfaces simultaneously (Java’s version of multiple inheritance).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OK, since interfaces have no data or method code that could conflict.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must watch out for method name clashes, though.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of a Name Collision</a:t>
            </a:r>
            <a:endParaRPr/>
          </a:p>
        </p:txBody>
      </p:sp>
      <p:sp>
        <p:nvSpPr>
          <p:cNvPr id="286" name="Google Shape;286;p17"/>
          <p:cNvSpPr txBox="1"/>
          <p:nvPr/>
        </p:nvSpPr>
        <p:spPr>
          <a:xfrm>
            <a:off x="582612" y="1660525"/>
            <a:ext cx="5162550" cy="52768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I1 { void f();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I2 { int f(int i);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I3 { int f();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 { public int f() { return 1; }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C2 implements I1, I2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f()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f(int i) { return 1; } //overloaded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C3 extends C implements I2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f(int i) { return 1; } //overloaded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C4 extends C implements I3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identical, no problem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int f() { return 1;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Collision extends C implements I1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87" name="Google Shape;287;p17"/>
          <p:cNvSpPr txBox="1"/>
          <p:nvPr/>
        </p:nvSpPr>
        <p:spPr>
          <a:xfrm>
            <a:off x="5919787" y="5043487"/>
            <a:ext cx="2928937" cy="1312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f() in C cannot implement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f() in I1; attempting to use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incompatible return type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7"/>
          <p:cNvSpPr txBox="1"/>
          <p:nvPr/>
        </p:nvSpPr>
        <p:spPr>
          <a:xfrm>
            <a:off x="5867400" y="5029200"/>
            <a:ext cx="3048000" cy="1219200"/>
          </a:xfrm>
          <a:prstGeom prst="rect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</a:t>
            </a:r>
            <a:endParaRPr/>
          </a:p>
        </p:txBody>
      </p:sp>
      <p:sp>
        <p:nvSpPr>
          <p:cNvPr id="294" name="Google Shape;294;p18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possible (and sometimes encouraged!) to define one class within another.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provides another way to group classes that work closely together.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 can be “shielded” so that they are unknown to the outside world.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inner classes are used to hide a class-specific implementation of an external interface.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Topics</a:t>
            </a:r>
            <a:endParaRPr/>
          </a:p>
        </p:txBody>
      </p:sp>
      <p:sp>
        <p:nvSpPr>
          <p:cNvPr id="186" name="Google Shape;186;p2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Interfaces: the ultimate in abstract classes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Simulating 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inheritance</a:t>
            </a:r>
            <a:endParaRPr>
              <a:solidFill>
                <a:srgbClr val="FF0000"/>
              </a:solidFill>
            </a:endParaRPr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“Stupid interface tricks”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classes: named, anonymous, and static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“callback” idea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frameworks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Primitive Iterator</a:t>
            </a:r>
            <a:endParaRPr/>
          </a:p>
        </p:txBody>
      </p:sp>
      <p:sp>
        <p:nvSpPr>
          <p:cNvPr id="300" name="Google Shape;300;p19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provides a way to access elements in “container classes.”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everyone uses the same interface, new container class types are interchangeable.</a:t>
            </a:r>
            <a:endParaRPr/>
          </a:p>
        </p:txBody>
      </p:sp>
      <p:sp>
        <p:nvSpPr>
          <p:cNvPr id="301" name="Google Shape;301;p19"/>
          <p:cNvSpPr txBox="1"/>
          <p:nvPr/>
        </p:nvSpPr>
        <p:spPr>
          <a:xfrm>
            <a:off x="590550" y="1870075"/>
            <a:ext cx="35496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boolean end();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next();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0"/>
          <p:cNvSpPr txBox="1"/>
          <p:nvPr>
            <p:ph type="title"/>
          </p:nvPr>
        </p:nvSpPr>
        <p:spPr>
          <a:xfrm>
            <a:off x="335100" y="1263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Primitive Container Class</a:t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712251" y="1269375"/>
            <a:ext cx="8017800" cy="5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</a:t>
            </a:r>
            <a:r>
              <a:rPr b="1" i="0" lang="en-US" sz="2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Object[]</a:t>
            </a:r>
            <a:r>
              <a:rPr b="1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objects; //</a:t>
            </a:r>
            <a:r>
              <a:rPr b="1" i="1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of Object</a:t>
            </a:r>
            <a:endParaRPr i="1"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next = 0;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200" u="non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 Sequence(int size) {</a:t>
            </a:r>
            <a:r>
              <a:rPr b="1" lang="en-US" sz="22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objects = new Object[size];</a:t>
            </a:r>
            <a:r>
              <a:rPr lang="en-US" sz="1200">
                <a:solidFill>
                  <a:srgbClr val="6AA84F"/>
                </a:solidFill>
              </a:rPr>
              <a:t> </a:t>
            </a:r>
            <a:r>
              <a:rPr b="1" i="0" lang="en-US" sz="2200" u="none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200">
              <a:solidFill>
                <a:srgbClr val="6AA84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000" u="none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public void add(Object x) { //</a:t>
            </a:r>
            <a:r>
              <a:rPr b="1" i="1" lang="en-US" sz="2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dont have length</a:t>
            </a:r>
            <a:endParaRPr i="1" sz="1000">
              <a:solidFill>
                <a:srgbClr val="3D85C6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000" u="none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2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n-US" sz="2000" u="none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(next &lt; objects.length) </a:t>
            </a:r>
            <a:r>
              <a:rPr b="1" lang="en-US" sz="2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 </a:t>
            </a:r>
            <a:r>
              <a:rPr b="1" i="0" lang="en-US" sz="2000" u="none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objects[next] = x;</a:t>
            </a:r>
            <a:r>
              <a:rPr b="1" lang="en-US" sz="2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next++} </a:t>
            </a:r>
            <a:r>
              <a:rPr b="1" i="0" lang="en-US" sz="2000" u="none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i="0" sz="2000" u="none">
              <a:solidFill>
                <a:srgbClr val="3D85C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000">
                <a:solidFill>
                  <a:srgbClr val="3D85C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//inner class SSelector of Sequence</a:t>
            </a:r>
            <a:endParaRPr b="1"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class SSelector implements Selector {</a:t>
            </a:r>
            <a:endParaRPr b="1" sz="1900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US" sz="19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//Selector is an interface</a:t>
            </a:r>
            <a:endParaRPr b="1" sz="19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	int i = 0;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public boolean end() {</a:t>
            </a:r>
            <a:r>
              <a:rPr lang="en-US" sz="900">
                <a:solidFill>
                  <a:srgbClr val="FF00FF"/>
                </a:solidFill>
              </a:rPr>
              <a:t> </a:t>
            </a: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i == objects.length  }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public Object current() { return objects[i]; }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	public void next() {if (i &lt; objects.length) i++;</a:t>
            </a:r>
            <a:r>
              <a:rPr lang="en-US" sz="900">
                <a:solidFill>
                  <a:srgbClr val="FF00FF"/>
                </a:solidFill>
              </a:rPr>
              <a:t> </a:t>
            </a: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}}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			public Selector getSelector() {  return new SSelector();}</a:t>
            </a:r>
            <a:endParaRPr sz="900">
              <a:solidFill>
                <a:srgbClr val="FF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1900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 sz="900">
              <a:solidFill>
                <a:srgbClr val="FF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4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the Sequence Class</a:t>
            </a:r>
            <a:endParaRPr/>
          </a:p>
        </p:txBody>
      </p:sp>
      <p:sp>
        <p:nvSpPr>
          <p:cNvPr id="313" name="Google Shape;313;p22"/>
          <p:cNvSpPr txBox="1"/>
          <p:nvPr/>
        </p:nvSpPr>
        <p:spPr>
          <a:xfrm>
            <a:off x="1055687" y="1927225"/>
            <a:ext cx="54990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TestSequence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= new Sequence(10);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(int i = 0; i &lt; 10; i++)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s.add(Integer.toString(i));</a:t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2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//selector is interface</a:t>
            </a:r>
            <a:endParaRPr b="1" sz="2200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b="1" i="0" lang="en-US" sz="2400" u="none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sl =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.getSelector();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while(!sl.end())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System.out.println(sl.current());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sl.next();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bf7fd10669_0_38"/>
          <p:cNvSpPr txBox="1"/>
          <p:nvPr>
            <p:ph type="title"/>
          </p:nvPr>
        </p:nvSpPr>
        <p:spPr>
          <a:xfrm>
            <a:off x="0" y="4280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Inner Class</a:t>
            </a:r>
            <a:endParaRPr/>
          </a:p>
        </p:txBody>
      </p:sp>
      <p:sp>
        <p:nvSpPr>
          <p:cNvPr id="319" name="Google Shape;319;g2bf7fd10669_0_38"/>
          <p:cNvSpPr txBox="1"/>
          <p:nvPr/>
        </p:nvSpPr>
        <p:spPr>
          <a:xfrm>
            <a:off x="66151" y="1683900"/>
            <a:ext cx="9011700" cy="51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//Outerclass</a:t>
            </a:r>
            <a:endParaRPr b="1"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OuterClassTest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int var1 ;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   public class </a:t>
            </a:r>
            <a:r>
              <a:rPr b="1"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InnerClassTest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public void InnerClassTest(){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System.out.println(“var1”+this.var1)</a:t>
            </a:r>
            <a:r>
              <a:rPr b="1" lang="en-US" sz="18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1"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//Main</a:t>
            </a:r>
            <a:endParaRPr b="1"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OuterClassTest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oct= new OuterClassTest();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OuterClassTest.InnerClassTest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ict = oct.new InnerClassTest();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System.out.println(ict);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and Selector</a:t>
            </a:r>
            <a:endParaRPr/>
          </a:p>
        </p:txBody>
      </p:sp>
      <p:sp>
        <p:nvSpPr>
          <p:cNvPr id="325" name="Google Shape;325;p23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quite similar to Java’s use of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inner class can 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66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the outer class (e.g., get at the array), 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66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a public interface, and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66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remain private, and specialized.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might write a tree-based container, using the same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would be easy for clients to switch between the two, if necessary for performance reasons.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and Selector (cont.)</a:t>
            </a:r>
            <a:endParaRPr/>
          </a:p>
        </p:txBody>
      </p:sp>
      <p:sp>
        <p:nvSpPr>
          <p:cNvPr id="331" name="Google Shape;331;p24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is pretty primitive, eh?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would you improve it to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more type-specific?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 overflow more gracefully?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specific elements directly?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5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on Inner Classes</a:t>
            </a:r>
            <a:endParaRPr/>
          </a:p>
        </p:txBody>
      </p:sp>
      <p:sp>
        <p:nvSpPr>
          <p:cNvPr id="337" name="Google Shape;337;p25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Look again at </a:t>
            </a:r>
            <a:r>
              <a:rPr b="1" i="0" lang="en-US" sz="28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for example the line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objects[i];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method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current()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the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know which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 it “belongs to”?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holds a reference to the object that created it.  The compiler takes care of these details.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get this reference by saying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outerClass.this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can’t create an inner class object unless you have an outer class object to start with, unless…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6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Inner Classes</a:t>
            </a:r>
            <a:endParaRPr/>
          </a:p>
        </p:txBody>
      </p:sp>
      <p:sp>
        <p:nvSpPr>
          <p:cNvPr id="343" name="Google Shape;343;p26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don’t need an object of the outer class type to create an object of a static inner class type.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course you can’t access an outer class object with a static inner class type (there is no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bottle of Rolling Rock to the first person providing a convincing example of where you’d want to do this!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 Inner Classes</a:t>
            </a:r>
            <a:endParaRPr/>
          </a:p>
        </p:txBody>
      </p:sp>
      <p:sp>
        <p:nvSpPr>
          <p:cNvPr id="349" name="Google Shape;349;p27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we never need to invoke the name of an inner class type, we can make the inner class </a:t>
            </a:r>
            <a:r>
              <a:rPr b="0" i="1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common idiom in Java, but somewhat confusing.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much used, for example, in GUI programming with Swing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listener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classes.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bf7fd10669_0_43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 </a:t>
            </a: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Subclass</a:t>
            </a:r>
            <a:endParaRPr/>
          </a:p>
        </p:txBody>
      </p:sp>
      <p:sp>
        <p:nvSpPr>
          <p:cNvPr id="355" name="Google Shape;355;g2bf7fd10669_0_43"/>
          <p:cNvSpPr txBox="1"/>
          <p:nvPr/>
        </p:nvSpPr>
        <p:spPr>
          <a:xfrm>
            <a:off x="587375" y="1660525"/>
            <a:ext cx="3744900" cy="53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Sequence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b="0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getSelector()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new Selector()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public boolean end()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return i == objects.length;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public Object current()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return objects[i];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public void next()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	if (i &lt; objects.length)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356" name="Google Shape;356;g2bf7fd10669_0_43"/>
          <p:cNvSpPr txBox="1"/>
          <p:nvPr/>
        </p:nvSpPr>
        <p:spPr>
          <a:xfrm>
            <a:off x="5238750" y="2022475"/>
            <a:ext cx="37593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replaces the explicit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of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name we never used.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is an interface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idea works with concrete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too.</a:t>
            </a:r>
            <a:endParaRPr b="0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SSelector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innerClass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 the name to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Anonymous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innerClass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7" name="Google Shape;357;g2bf7fd10669_0_43"/>
          <p:cNvCxnSpPr/>
          <p:nvPr/>
        </p:nvCxnSpPr>
        <p:spPr>
          <a:xfrm>
            <a:off x="4572000" y="2438400"/>
            <a:ext cx="1500" cy="32004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8" name="Google Shape;358;g2bf7fd10669_0_43"/>
          <p:cNvCxnSpPr/>
          <p:nvPr/>
        </p:nvCxnSpPr>
        <p:spPr>
          <a:xfrm flipH="1">
            <a:off x="4189287" y="2438400"/>
            <a:ext cx="384300" cy="15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59" name="Google Shape;359;g2bf7fd10669_0_43"/>
          <p:cNvCxnSpPr/>
          <p:nvPr/>
        </p:nvCxnSpPr>
        <p:spPr>
          <a:xfrm flipH="1">
            <a:off x="4189287" y="5638800"/>
            <a:ext cx="384300" cy="15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360" name="Google Shape;360;g2bf7fd10669_0_43"/>
          <p:cNvCxnSpPr/>
          <p:nvPr/>
        </p:nvCxnSpPr>
        <p:spPr>
          <a:xfrm flipH="1">
            <a:off x="4646487" y="2286000"/>
            <a:ext cx="612900" cy="457200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</a:t>
            </a:r>
            <a:endParaRPr/>
          </a:p>
        </p:txBody>
      </p:sp>
      <p:sp>
        <p:nvSpPr>
          <p:cNvPr id="192" name="Google Shape;192;p3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interface is a “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abstract class.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intent of an interface is to specify a set of methods that a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concrete class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will honor.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inherits interface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to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interface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Interfaces have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data members 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(except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or </a:t>
            </a:r>
            <a:r>
              <a:rPr b="0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method bodies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Facts on Inner Classes</a:t>
            </a:r>
            <a:endParaRPr/>
          </a:p>
        </p:txBody>
      </p:sp>
      <p:sp>
        <p:nvSpPr>
          <p:cNvPr id="366" name="Google Shape;366;p29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.class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files are created, using the convention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OuterClassName$InnerClassName.class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Anonymous inner classes are in files like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OuterClassName$1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nest inner classes indefinitely, but things quickly become confusing.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have multiple inner classes implementing </a:t>
            </a:r>
            <a:r>
              <a:rPr b="0" i="1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interfaces.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Callback Mechanism</a:t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>
            <a:off x="757237" y="2063750"/>
            <a:ext cx="71706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Callee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Incrementable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System.out.println("Callee increments i to " +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Callback (cont.)</a:t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539275" y="1828800"/>
            <a:ext cx="6363300" cy="5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Caller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callbackReference;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Caller(Incrementable cbr)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callbackReference = cbr;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go()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callbackReference.increment();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TestCallback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Callee callee = new Callee();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 caller = new Caller(callee);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caller.go();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Event-Driven Systems</a:t>
            </a:r>
            <a:endParaRPr/>
          </a:p>
        </p:txBody>
      </p:sp>
      <p:sp>
        <p:nvSpPr>
          <p:cNvPr id="384" name="Google Shape;384;p32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Normally we write code with a specific sequence of message passing in mind.</a:t>
            </a:r>
            <a:endParaRPr/>
          </a:p>
          <a:p>
            <a:pPr indent="-468312" lvl="0" marL="468312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Sometimes, though, the “outside world” has to determine the sequence of events: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responding to server hits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responding to external sensors</a:t>
            </a:r>
            <a:endParaRPr/>
          </a:p>
          <a:p>
            <a:pPr indent="-436562" lvl="1" marL="906462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responding to UI activities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Event-Driven Systems (cont.)</a:t>
            </a:r>
            <a:endParaRPr/>
          </a:p>
        </p:txBody>
      </p:sp>
      <p:sp>
        <p:nvSpPr>
          <p:cNvPr id="390" name="Google Shape;390;p33"/>
          <p:cNvSpPr txBox="1"/>
          <p:nvPr>
            <p:ph idx="1" type="body"/>
          </p:nvPr>
        </p:nvSpPr>
        <p:spPr>
          <a:xfrm>
            <a:off x="274725" y="1793875"/>
            <a:ext cx="85644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Eckel’s simulation of an event-driven system illustrates this.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an </a:t>
            </a:r>
            <a:r>
              <a:rPr b="1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</a:t>
            </a:r>
            <a:r>
              <a:rPr lang="en-US"/>
              <a:t> //Eckel’s built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time to “fire”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constructor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ready()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to see if the Event should “fire”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action()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performing the event’s responsibility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description()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396" name="Google Shape;396;p34"/>
          <p:cNvSpPr txBox="1"/>
          <p:nvPr/>
        </p:nvSpPr>
        <p:spPr>
          <a:xfrm>
            <a:off x="519112" y="1717675"/>
            <a:ext cx="81756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abstract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long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	// the time for this event to “fire”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(long evtTime)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eventTime = evtTime;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boolean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	// is it time to “fire” yet?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System.currentTimeMillis() &gt;= eventTime;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abstract public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();	// what to do when I “fire”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abstract public String description();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5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</a:t>
            </a:r>
            <a:endParaRPr/>
          </a:p>
        </p:txBody>
      </p:sp>
      <p:sp>
        <p:nvSpPr>
          <p:cNvPr id="402" name="Google Shape;402;p35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holds an array of objects (pending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Events)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named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events[]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800"/>
              <a:t>  Event  </a:t>
            </a:r>
            <a:r>
              <a:rPr b="1" lang="en-US" sz="2800">
                <a:solidFill>
                  <a:srgbClr val="FF0000"/>
                </a:solidFill>
              </a:rPr>
              <a:t>events[]</a:t>
            </a:r>
            <a:r>
              <a:rPr lang="en-US" sz="2800"/>
              <a:t> = new Event[100]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events[]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refer to either an actual pending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to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28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getNext()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 looks for a non-null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</a:t>
            </a:r>
            <a:r>
              <a:rPr b="1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events[]</a:t>
            </a: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returns it if there is one. It returns null if there are no more events to process.  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1960"/>
              <a:buFont typeface="Noto Sans Symbols"/>
              <a:buChar char="□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quite realistic in a GUI-based program.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Class </a:t>
            </a: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514350" y="1793875"/>
            <a:ext cx="77040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Event[] events = new Event[100];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index = 0;	</a:t>
            </a:r>
            <a:r>
              <a:rPr b="1" i="0" lang="en-US" sz="240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index for inserting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next = 0;	</a:t>
            </a:r>
            <a:r>
              <a:rPr b="1" i="0" lang="en-US" sz="240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next place to look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add(Event 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(index &gt;= events.length)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return;  		     </a:t>
            </a:r>
            <a:r>
              <a:rPr b="1" i="0" lang="en-US" sz="240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// Event e isn’t added! Bad!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events[index++] = 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removeCurrent()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events[next] = null;	</a:t>
            </a:r>
            <a:r>
              <a:rPr b="1" i="0" lang="en-US" sz="240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mark for garbage collection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Structure</a:t>
            </a:r>
            <a:endParaRPr/>
          </a:p>
        </p:txBody>
      </p:sp>
      <p:cxnSp>
        <p:nvCxnSpPr>
          <p:cNvPr id="414" name="Google Shape;414;p37"/>
          <p:cNvCxnSpPr/>
          <p:nvPr/>
        </p:nvCxnSpPr>
        <p:spPr>
          <a:xfrm>
            <a:off x="838200" y="3733800"/>
            <a:ext cx="7696200" cy="15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/>
          <p:nvPr/>
        </p:nvCxnSpPr>
        <p:spPr>
          <a:xfrm>
            <a:off x="838200" y="4191000"/>
            <a:ext cx="7696200" cy="1587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6" name="Google Shape;416;p37"/>
          <p:cNvCxnSpPr/>
          <p:nvPr/>
        </p:nvCxnSpPr>
        <p:spPr>
          <a:xfrm>
            <a:off x="838200" y="3733800"/>
            <a:ext cx="1587" cy="4572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7" name="Google Shape;417;p37"/>
          <p:cNvCxnSpPr/>
          <p:nvPr/>
        </p:nvCxnSpPr>
        <p:spPr>
          <a:xfrm>
            <a:off x="2362200" y="3733800"/>
            <a:ext cx="1587" cy="4572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8" name="Google Shape;418;p37"/>
          <p:cNvCxnSpPr/>
          <p:nvPr/>
        </p:nvCxnSpPr>
        <p:spPr>
          <a:xfrm>
            <a:off x="8534400" y="3733800"/>
            <a:ext cx="1587" cy="4572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19" name="Google Shape;419;p37"/>
          <p:cNvCxnSpPr/>
          <p:nvPr/>
        </p:nvCxnSpPr>
        <p:spPr>
          <a:xfrm>
            <a:off x="7010400" y="3733800"/>
            <a:ext cx="1587" cy="4572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0" name="Google Shape;420;p37"/>
          <p:cNvSpPr/>
          <p:nvPr/>
        </p:nvSpPr>
        <p:spPr>
          <a:xfrm>
            <a:off x="7010400" y="2590800"/>
            <a:ext cx="1371600" cy="609600"/>
          </a:xfrm>
          <a:prstGeom prst="wedgeRectCallout">
            <a:avLst>
              <a:gd fmla="val 7500" name="adj1"/>
              <a:gd fmla="val 38925" name="adj2"/>
            </a:avLst>
          </a:prstGeom>
          <a:solidFill>
            <a:srgbClr val="CCCC0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event[99]</a:t>
            </a:r>
            <a:endParaRPr/>
          </a:p>
        </p:txBody>
      </p:sp>
      <p:sp>
        <p:nvSpPr>
          <p:cNvPr id="421" name="Google Shape;421;p37"/>
          <p:cNvSpPr/>
          <p:nvPr/>
        </p:nvSpPr>
        <p:spPr>
          <a:xfrm>
            <a:off x="685800" y="2590800"/>
            <a:ext cx="1371600" cy="609600"/>
          </a:xfrm>
          <a:prstGeom prst="wedgeRectCallout">
            <a:avLst>
              <a:gd fmla="val 7500" name="adj1"/>
              <a:gd fmla="val 38925" name="adj2"/>
            </a:avLst>
          </a:prstGeom>
          <a:solidFill>
            <a:srgbClr val="CCCC0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event[0]</a:t>
            </a:r>
            <a:endParaRPr/>
          </a:p>
        </p:txBody>
      </p:sp>
      <p:cxnSp>
        <p:nvCxnSpPr>
          <p:cNvPr id="422" name="Google Shape;422;p37"/>
          <p:cNvCxnSpPr/>
          <p:nvPr/>
        </p:nvCxnSpPr>
        <p:spPr>
          <a:xfrm>
            <a:off x="3886200" y="3733800"/>
            <a:ext cx="1587" cy="4572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23" name="Google Shape;423;p37"/>
          <p:cNvCxnSpPr/>
          <p:nvPr/>
        </p:nvCxnSpPr>
        <p:spPr>
          <a:xfrm>
            <a:off x="5410200" y="3733800"/>
            <a:ext cx="1587" cy="457200"/>
          </a:xfrm>
          <a:prstGeom prst="straightConnector1">
            <a:avLst/>
          </a:prstGeom>
          <a:noFill/>
          <a:ln cap="sq" cmpd="sng" w="12600">
            <a:solidFill>
              <a:srgbClr val="0000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24" name="Google Shape;424;p37"/>
          <p:cNvSpPr txBox="1"/>
          <p:nvPr/>
        </p:nvSpPr>
        <p:spPr>
          <a:xfrm>
            <a:off x="5700712" y="3698875"/>
            <a:ext cx="48577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 rot="10800000">
            <a:off x="228600" y="4341812"/>
            <a:ext cx="1752600" cy="609600"/>
          </a:xfrm>
          <a:prstGeom prst="wedgeEllipseCallout">
            <a:avLst>
              <a:gd fmla="val 10989" name="adj1"/>
              <a:gd fmla="val 25875" name="adj2"/>
            </a:avLst>
          </a:prstGeom>
          <a:solidFill>
            <a:srgbClr val="CCCC0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 =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47470</a:t>
            </a:r>
            <a:endParaRPr/>
          </a:p>
        </p:txBody>
      </p:sp>
      <p:sp>
        <p:nvSpPr>
          <p:cNvPr id="426" name="Google Shape;426;p37"/>
          <p:cNvSpPr/>
          <p:nvPr/>
        </p:nvSpPr>
        <p:spPr>
          <a:xfrm rot="10800000">
            <a:off x="2058987" y="4343400"/>
            <a:ext cx="1752600" cy="609600"/>
          </a:xfrm>
          <a:prstGeom prst="wedgeEllipseCallout">
            <a:avLst>
              <a:gd fmla="val 10989" name="adj1"/>
              <a:gd fmla="val 25875" name="adj2"/>
            </a:avLst>
          </a:prstGeom>
          <a:solidFill>
            <a:srgbClr val="CCCC0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sp>
        <p:nvSpPr>
          <p:cNvPr id="427" name="Google Shape;427;p37"/>
          <p:cNvSpPr/>
          <p:nvPr/>
        </p:nvSpPr>
        <p:spPr>
          <a:xfrm rot="10800000">
            <a:off x="3887787" y="4343400"/>
            <a:ext cx="1752600" cy="609600"/>
          </a:xfrm>
          <a:prstGeom prst="wedgeEllipseCallout">
            <a:avLst>
              <a:gd fmla="val 10989" name="adj1"/>
              <a:gd fmla="val 25875" name="adj2"/>
            </a:avLst>
          </a:prstGeom>
          <a:solidFill>
            <a:srgbClr val="CCCC0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 =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28800</a:t>
            </a:r>
            <a:endParaRPr/>
          </a:p>
        </p:txBody>
      </p:sp>
      <p:sp>
        <p:nvSpPr>
          <p:cNvPr id="428" name="Google Shape;428;p37"/>
          <p:cNvSpPr/>
          <p:nvPr/>
        </p:nvSpPr>
        <p:spPr>
          <a:xfrm rot="10800000">
            <a:off x="6630987" y="4343400"/>
            <a:ext cx="1752600" cy="609600"/>
          </a:xfrm>
          <a:prstGeom prst="wedgeEllipseCallout">
            <a:avLst>
              <a:gd fmla="val 10989" name="adj1"/>
              <a:gd fmla="val 25875" name="adj2"/>
            </a:avLst>
          </a:prstGeom>
          <a:solidFill>
            <a:srgbClr val="CCCC00"/>
          </a:solidFill>
          <a:ln cap="sq" cmpd="sng" w="126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cxnSp>
        <p:nvCxnSpPr>
          <p:cNvPr id="429" name="Google Shape;429;p37"/>
          <p:cNvCxnSpPr/>
          <p:nvPr/>
        </p:nvCxnSpPr>
        <p:spPr>
          <a:xfrm>
            <a:off x="5486400" y="3124200"/>
            <a:ext cx="1587" cy="457200"/>
          </a:xfrm>
          <a:prstGeom prst="straightConnector1">
            <a:avLst/>
          </a:prstGeom>
          <a:noFill/>
          <a:ln cap="sq" cmpd="sng" w="28425">
            <a:solidFill>
              <a:srgbClr val="000000"/>
            </a:solidFill>
            <a:prstDash val="solid"/>
            <a:miter lim="800000"/>
            <a:headEnd len="med" w="med" type="none"/>
            <a:tailEnd len="sm" w="sm" type="triangle"/>
          </a:ln>
        </p:spPr>
      </p:cxnSp>
      <p:sp>
        <p:nvSpPr>
          <p:cNvPr id="430" name="Google Shape;430;p37"/>
          <p:cNvSpPr txBox="1"/>
          <p:nvPr/>
        </p:nvSpPr>
        <p:spPr>
          <a:xfrm>
            <a:off x="5241925" y="2555875"/>
            <a:ext cx="85883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’s </a:t>
            </a:r>
            <a:r>
              <a:rPr b="1" i="0" lang="en-US" sz="4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getNext()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</a:t>
            </a:r>
            <a:endParaRPr/>
          </a:p>
        </p:txBody>
      </p:sp>
      <p:sp>
        <p:nvSpPr>
          <p:cNvPr id="436" name="Google Shape;436;p38"/>
          <p:cNvSpPr txBox="1"/>
          <p:nvPr/>
        </p:nvSpPr>
        <p:spPr>
          <a:xfrm>
            <a:off x="590550" y="1790700"/>
            <a:ext cx="83661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return the next pending Event, or null if no more Events </a:t>
            </a: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Event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getNext()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boolean looped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int start = next;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do {		</a:t>
            </a:r>
            <a:r>
              <a:rPr b="1" i="0" lang="en-US" sz="2400" u="none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look for a non-null</a:t>
            </a:r>
            <a:endParaRPr>
              <a:solidFill>
                <a:srgbClr val="1155CC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next = (next + 1) % events.length;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(start == next)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looped 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((next == (start + 1) % events.length) &amp;&amp; looped)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return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 while(events[next] == null);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events[next];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Java Interfaces</a:t>
            </a:r>
            <a:endParaRPr/>
          </a:p>
        </p:txBody>
      </p:sp>
      <p:sp>
        <p:nvSpPr>
          <p:cNvPr id="198" name="Google Shape;198;p4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EventListener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none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ActionListener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EventListener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ActionPerformed()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Adjustable </a:t>
            </a:r>
            <a:r>
              <a:rPr b="0" i="0" lang="en-US" sz="3200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(java.awt.Adjustable)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get/setMaximum/Minimum(), getValue(), etc.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b="0" i="0" lang="en-US" sz="32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CharacterIterator</a:t>
            </a:r>
            <a:endParaRPr/>
          </a:p>
          <a:p>
            <a:pPr indent="-436562" lvl="1" marL="906462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9966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Methods: first(), last(), next()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 The Controller Class</a:t>
            </a:r>
            <a:endParaRPr/>
          </a:p>
        </p:txBody>
      </p:sp>
      <p:sp>
        <p:nvSpPr>
          <p:cNvPr id="442" name="Google Shape;442;p39"/>
          <p:cNvSpPr txBox="1"/>
          <p:nvPr/>
        </p:nvSpPr>
        <p:spPr>
          <a:xfrm>
            <a:off x="835025" y="1670050"/>
            <a:ext cx="6175500" cy="56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EventSet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= new EventSet();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</a:t>
            </a:r>
            <a:r>
              <a:rPr b="1" i="0" lang="en-US" sz="2400" u="none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addEvent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(Event c) { es.add(c);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run()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Event 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 ((e = es.getNext()) != null)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(e.ready())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e.action();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System.out.println(e.description());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es.removeCurrent();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Event Subclasses</a:t>
            </a:r>
            <a:endParaRPr/>
          </a:p>
        </p:txBody>
      </p:sp>
      <p:sp>
        <p:nvSpPr>
          <p:cNvPr id="448" name="Google Shape;448;p40"/>
          <p:cNvSpPr txBox="1"/>
          <p:nvPr/>
        </p:nvSpPr>
        <p:spPr>
          <a:xfrm>
            <a:off x="595312" y="1927225"/>
            <a:ext cx="67722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StartStudying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StartStudying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(long eventTime)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studying = true;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"Can't you see I'm studying Java?";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1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Event Subclasses</a:t>
            </a:r>
            <a:endParaRPr/>
          </a:p>
        </p:txBody>
      </p:sp>
      <p:sp>
        <p:nvSpPr>
          <p:cNvPr id="454" name="Google Shape;454;p41"/>
          <p:cNvSpPr txBox="1"/>
          <p:nvPr/>
        </p:nvSpPr>
        <p:spPr>
          <a:xfrm>
            <a:off x="593725" y="1927225"/>
            <a:ext cx="61134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private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StopStudying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Event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StopStudying(long eventTime)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eventTime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studying = false;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"I'm sick of studying Java!";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Event Subclasses</a:t>
            </a:r>
            <a:endParaRPr/>
          </a:p>
        </p:txBody>
      </p:sp>
      <p:sp>
        <p:nvSpPr>
          <p:cNvPr id="460" name="Google Shape;460;p42"/>
          <p:cNvSpPr txBox="1"/>
          <p:nvPr/>
        </p:nvSpPr>
        <p:spPr>
          <a:xfrm>
            <a:off x="592137" y="1927225"/>
            <a:ext cx="61152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private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StartSleeping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extends Event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StartSleeping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(long eventTime)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super(eventTime);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sleeping = true;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"Buzz off, I'm sleeping!";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3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Event Subclasses</a:t>
            </a:r>
            <a:endParaRPr/>
          </a:p>
        </p:txBody>
      </p:sp>
      <p:sp>
        <p:nvSpPr>
          <p:cNvPr id="466" name="Google Shape;466;p43"/>
          <p:cNvSpPr txBox="1"/>
          <p:nvPr/>
        </p:nvSpPr>
        <p:spPr>
          <a:xfrm>
            <a:off x="595312" y="1911350"/>
            <a:ext cx="7288200" cy="41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private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StopSleeping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Event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StopSleeping(long eventTime)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super(eventTime);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sleeping = false;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b="1" i="0" lang="en-US" sz="2400" u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"I'm awake now, think I'll study Java.";</a:t>
            </a:r>
            <a:endParaRPr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4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“Bootstrap” Some Events</a:t>
            </a:r>
            <a:endParaRPr/>
          </a:p>
        </p:txBody>
      </p:sp>
      <p:sp>
        <p:nvSpPr>
          <p:cNvPr id="472" name="Google Shape;472;p44"/>
          <p:cNvSpPr txBox="1"/>
          <p:nvPr/>
        </p:nvSpPr>
        <p:spPr>
          <a:xfrm>
            <a:off x="588962" y="1752600"/>
            <a:ext cx="8026500" cy="50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class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AnotherWeekAtCMU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extends Event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AnotherWeekAtCMU(long eventTime)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super(eventTime);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 b="1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//add event in Controller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long tm = System.currentTimeMillis();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addEvent(new StartSleeping(tm));		// Sunday at midnight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addEvent(new StopSleeping(tm + 28800)); // Monday at 8 am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addEvent(new StartStudying(tm + 28801));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addEvent(new StartEating(tm + 28860));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String </a:t>
            </a:r>
            <a:r>
              <a:rPr b="1" i="0" lang="en-US" sz="20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description</a:t>
            </a: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return "Starting another week at CMU";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5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Pull It All Together</a:t>
            </a:r>
            <a:endParaRPr/>
          </a:p>
        </p:txBody>
      </p:sp>
      <p:sp>
        <p:nvSpPr>
          <p:cNvPr id="478" name="Google Shape;478;p45"/>
          <p:cNvSpPr txBox="1"/>
          <p:nvPr/>
        </p:nvSpPr>
        <p:spPr>
          <a:xfrm>
            <a:off x="684212" y="1746250"/>
            <a:ext cx="79281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LifeAtCMUControls extends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Controller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boolean studying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boolean sleeping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boolean eating = false;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boolean playing = false;	// Jeez, what a life!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All the previous classes go in 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LifeAtCMUControls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life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new LifeAtCMUControls();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long tm = System.currentTimeMillis();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life.addEvent(life.new AnotherWeekAtCMU(tm));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life.run();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Callbacks</a:t>
            </a:r>
            <a:endParaRPr/>
          </a:p>
        </p:txBody>
      </p:sp>
      <p:sp>
        <p:nvSpPr>
          <p:cNvPr id="484" name="Google Shape;484;p46"/>
          <p:cNvSpPr txBox="1"/>
          <p:nvPr>
            <p:ph idx="1" type="body"/>
          </p:nvPr>
        </p:nvSpPr>
        <p:spPr>
          <a:xfrm>
            <a:off x="381000" y="1641475"/>
            <a:ext cx="853440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Suppose we want to implement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yet derive from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MyIncrement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sp>
        <p:nvSpPr>
          <p:cNvPr id="485" name="Google Shape;485;p46"/>
          <p:cNvSpPr txBox="1"/>
          <p:nvPr/>
        </p:nvSpPr>
        <p:spPr>
          <a:xfrm>
            <a:off x="682625" y="3251200"/>
            <a:ext cx="83853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increment();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MyIncrement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increment()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System.out.println("MyIncrement increment operation");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7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Callee Can “Leave a Message”</a:t>
            </a:r>
            <a:endParaRPr/>
          </a:p>
        </p:txBody>
      </p:sp>
      <p:sp>
        <p:nvSpPr>
          <p:cNvPr id="491" name="Google Shape;491;p47"/>
          <p:cNvSpPr txBox="1"/>
          <p:nvPr/>
        </p:nvSpPr>
        <p:spPr>
          <a:xfrm>
            <a:off x="723900" y="1790700"/>
            <a:ext cx="7356600" cy="48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Callee extends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MyIncrement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int i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i++;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System.out.println("Callee i incremented to " + 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class Closure implements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Incrementable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public void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increment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 incr();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Incrementable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getCallbackReference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return new Closure();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Caller Can “Call Back”</a:t>
            </a:r>
            <a:endParaRPr/>
          </a:p>
        </p:txBody>
      </p:sp>
      <p:sp>
        <p:nvSpPr>
          <p:cNvPr id="497" name="Google Shape;497;p48"/>
          <p:cNvSpPr txBox="1"/>
          <p:nvPr/>
        </p:nvSpPr>
        <p:spPr>
          <a:xfrm>
            <a:off x="747712" y="1879600"/>
            <a:ext cx="5961062" cy="338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Caller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private Incrementable callbackReference;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Caller(Incrementable cbr)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callbackReference = cbr;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go()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callbackReference.increment();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bf7fd10669_0_0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Technical details</a:t>
            </a:r>
            <a:endParaRPr/>
          </a:p>
        </p:txBody>
      </p:sp>
      <p:sp>
        <p:nvSpPr>
          <p:cNvPr id="204" name="Google Shape;204;g2bf7fd10669_0_0"/>
          <p:cNvSpPr txBox="1"/>
          <p:nvPr>
            <p:ph idx="1" type="body"/>
          </p:nvPr>
        </p:nvSpPr>
        <p:spPr>
          <a:xfrm>
            <a:off x="339050" y="2065552"/>
            <a:ext cx="3975300" cy="4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keyword. </a:t>
            </a:r>
            <a:endParaRPr sz="39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interface</a:t>
            </a:r>
            <a:r>
              <a:rPr b="0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 sits in its own .java file.</a:t>
            </a:r>
            <a:endParaRPr sz="39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nothing (making it friendly).</a:t>
            </a:r>
            <a:endParaRPr sz="3900"/>
          </a:p>
          <a:p>
            <a:pPr indent="0" lvl="0" marL="34290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private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aren’t allowed. (</a:t>
            </a:r>
            <a:r>
              <a:rPr b="0" i="1" lang="en-US" sz="16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 inheritance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6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Clr>
                <a:srgbClr val="660000"/>
              </a:buClr>
              <a:buSzPts val="840"/>
              <a:buFont typeface="Noto Sans Symbols"/>
              <a:buNone/>
            </a:pPr>
            <a:r>
              <a:t/>
            </a:r>
            <a:endParaRPr b="0" i="0" sz="19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implement, use a class with a keyword of </a:t>
            </a:r>
            <a:r>
              <a:rPr b="1" i="0" lang="en-US" sz="1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implements</a:t>
            </a: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9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methods are always </a:t>
            </a:r>
            <a:r>
              <a:rPr b="1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900"/>
          </a:p>
        </p:txBody>
      </p:sp>
      <p:sp>
        <p:nvSpPr>
          <p:cNvPr id="205" name="Google Shape;205;g2bf7fd10669_0_0"/>
          <p:cNvSpPr txBox="1"/>
          <p:nvPr>
            <p:ph idx="1" type="body"/>
          </p:nvPr>
        </p:nvSpPr>
        <p:spPr>
          <a:xfrm>
            <a:off x="4232825" y="1851650"/>
            <a:ext cx="4911300" cy="47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19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Animal</a:t>
            </a:r>
            <a:r>
              <a:rPr lang="en-US"/>
              <a:t>{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/>
              <a:t>	</a:t>
            </a:r>
            <a:r>
              <a:rPr lang="en-US" sz="1900"/>
              <a:t>public void animalSound();</a:t>
            </a:r>
            <a:endParaRPr sz="19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700">
                <a:solidFill>
                  <a:srgbClr val="1155CC"/>
                </a:solidFill>
              </a:rPr>
              <a:t>class </a:t>
            </a:r>
            <a:r>
              <a:rPr lang="en-US" sz="2700"/>
              <a:t>Dog </a:t>
            </a:r>
            <a:r>
              <a:rPr lang="en-US" sz="2700">
                <a:solidFill>
                  <a:srgbClr val="FF0000"/>
                </a:solidFill>
              </a:rPr>
              <a:t>implements </a:t>
            </a:r>
            <a:r>
              <a:rPr lang="en-US" sz="2700"/>
              <a:t>Animal {</a:t>
            </a:r>
            <a:endParaRPr sz="2700"/>
          </a:p>
          <a:p>
            <a:pPr indent="45720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100"/>
              <a:t>public void animalSound(){</a:t>
            </a:r>
            <a:endParaRPr sz="2100"/>
          </a:p>
          <a:p>
            <a:pPr indent="45720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100"/>
              <a:t>System.out.println(“Dog is barking”);}</a:t>
            </a:r>
            <a:endParaRPr sz="2100"/>
          </a:p>
          <a:p>
            <a:pPr indent="0" lvl="0" marL="0" rtl="0" algn="l">
              <a:lnSpc>
                <a:spcPct val="70000"/>
              </a:lnSpc>
              <a:spcBef>
                <a:spcPts val="700"/>
              </a:spcBef>
              <a:spcAft>
                <a:spcPts val="0"/>
              </a:spcAft>
              <a:buSzPts val="1200"/>
              <a:buNone/>
            </a:pPr>
            <a:r>
              <a:rPr lang="en-US" sz="2700"/>
              <a:t>}</a:t>
            </a:r>
            <a:endParaRPr sz="27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9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Works Like This</a:t>
            </a:r>
            <a:endParaRPr/>
          </a:p>
        </p:txBody>
      </p:sp>
      <p:sp>
        <p:nvSpPr>
          <p:cNvPr id="503" name="Google Shape;503;p49"/>
          <p:cNvSpPr txBox="1"/>
          <p:nvPr/>
        </p:nvSpPr>
        <p:spPr>
          <a:xfrm>
            <a:off x="587375" y="1879600"/>
            <a:ext cx="7737475" cy="3386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class TestCallbacks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static void main(String[] args)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Callee c = new Callee();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c.increment();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 caller = new Caller(c.getCallbackReference());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caller.go();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caller.go();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an Interface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468312" lvl="0" marL="46831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there is no constructor given.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keyword isn’t used for the methods.</a:t>
            </a:r>
            <a:endParaRPr/>
          </a:p>
          <a:p>
            <a:pPr indent="-468312" lvl="0" marL="468312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0000"/>
              </a:buClr>
              <a:buSzPts val="2240"/>
              <a:buFont typeface="Noto Sans Symbols"/>
              <a:buChar char="□"/>
            </a:pP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methods are automatically </a:t>
            </a:r>
            <a:r>
              <a:rPr b="1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</a:t>
            </a:r>
            <a:r>
              <a:rPr b="0" i="0" lang="en-US" sz="3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12" name="Google Shape;212;p8"/>
          <p:cNvSpPr txBox="1"/>
          <p:nvPr/>
        </p:nvSpPr>
        <p:spPr>
          <a:xfrm>
            <a:off x="669925" y="1793875"/>
            <a:ext cx="50547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 </a:t>
            </a:r>
            <a:r>
              <a:rPr b="1" i="0" lang="en-US" sz="2400" u="none">
                <a:solidFill>
                  <a:srgbClr val="1C458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void setChild(int position,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double eval();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String toString();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 txBox="1"/>
          <p:nvPr>
            <p:ph type="title"/>
          </p:nvPr>
        </p:nvSpPr>
        <p:spPr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lang="en-US"/>
              <a:t>Abstract class</a:t>
            </a:r>
            <a:endParaRPr/>
          </a:p>
        </p:txBody>
      </p:sp>
      <p:sp>
        <p:nvSpPr>
          <p:cNvPr id="218" name="Google Shape;218;p10"/>
          <p:cNvSpPr txBox="1"/>
          <p:nvPr/>
        </p:nvSpPr>
        <p:spPr>
          <a:xfrm>
            <a:off x="592121" y="1717675"/>
            <a:ext cx="8473800" cy="45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Special type of Class, can not instantiate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obj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new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 is abstract class</a:t>
            </a:r>
            <a:endParaRPr b="1" sz="2400"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Type of Objects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❏"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At least One pure virtual function (function without implementation)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void </a:t>
            </a:r>
            <a:r>
              <a:rPr b="1"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animalSound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fd10669_0_16"/>
          <p:cNvSpPr txBox="1"/>
          <p:nvPr>
            <p:ph type="title"/>
          </p:nvPr>
        </p:nvSpPr>
        <p:spPr>
          <a:xfrm>
            <a:off x="205625" y="1060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1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</a:t>
            </a:r>
            <a:r>
              <a:rPr b="0" i="0" lang="en-US" sz="4400" u="none">
                <a:solidFill>
                  <a:srgbClr val="42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Still be Abstract</a:t>
            </a:r>
            <a:endParaRPr/>
          </a:p>
        </p:txBody>
      </p:sp>
      <p:sp>
        <p:nvSpPr>
          <p:cNvPr id="224" name="Google Shape;224;g2bf7fd10669_0_16"/>
          <p:cNvSpPr txBox="1"/>
          <p:nvPr/>
        </p:nvSpPr>
        <p:spPr>
          <a:xfrm>
            <a:off x="272375" y="1320275"/>
            <a:ext cx="8096100" cy="56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class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Binop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implements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b="1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protected Node lChild, rChild;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Binop() {}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Binop(Node l, Node r)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	lChild = l; rChild = 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 b="1" i="0" sz="24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//Abstract class can have abstract and concrete methods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//concrete method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public void setChild(int position,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</a:t>
            </a: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n)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(position ==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	lChild =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else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rChild = 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g2bf7fd10669_0_7"/>
          <p:cNvGraphicFramePr/>
          <p:nvPr/>
        </p:nvGraphicFramePr>
        <p:xfrm>
          <a:off x="0" y="71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{517D3D57-A13F-4F63-924A-A4D546C0740D}</a:tableStyleId>
              </a:tblPr>
              <a:tblGrid>
                <a:gridCol w="382850"/>
                <a:gridCol w="4532825"/>
                <a:gridCol w="4228325"/>
              </a:tblGrid>
              <a:tr h="5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Abstract Class</a:t>
                      </a:r>
                      <a:endParaRPr b="1"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100"/>
                        <a:t>Interface</a:t>
                      </a:r>
                      <a:endParaRPr b="1" sz="2100"/>
                    </a:p>
                  </a:txBody>
                  <a:tcPr marT="91425" marB="91425" marR="91425" marL="91425"/>
                </a:tc>
              </a:tr>
              <a:tr h="5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1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Type of </a:t>
                      </a: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Objects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Set of </a:t>
                      </a: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behaviours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2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Access modifiers: Public, Protected, and </a:t>
                      </a:r>
                      <a:r>
                        <a:rPr lang="en-US" sz="2300"/>
                        <a:t>Private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Public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5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3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 Class can inherit from One Abstract Class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A Class can implement multiple interfaces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5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4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Have Abstract and Concrete Methods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Only Abstract Methods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5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5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Can </a:t>
                      </a: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implement Interface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Can NOT implement Abstract Class</a:t>
                      </a:r>
                      <a:endParaRPr sz="2300"/>
                    </a:p>
                  </a:txBody>
                  <a:tcPr marT="91425" marB="91425" marR="91425" marL="91425"/>
                </a:tc>
              </a:tr>
              <a:tr h="5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6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Keywords: </a:t>
                      </a: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Extends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FF0000"/>
                          </a:solidFill>
                        </a:rPr>
                        <a:t>implements</a:t>
                      </a:r>
                      <a:endParaRPr sz="23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1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7</a:t>
                      </a:r>
                      <a:endParaRPr sz="2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Extend another class and implement multiple interfaces</a:t>
                      </a:r>
                      <a:endParaRPr sz="2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/>
                        <a:t>Can extend multiple interfaces</a:t>
                      </a:r>
                      <a:endParaRPr sz="2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2002-06-23T22:43:57Z</dcterms:created>
  <dc:creator>The Heinz School</dc:creator>
</cp:coreProperties>
</file>