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43"/>
  </p:notesMasterIdLst>
  <p:sldIdLst>
    <p:sldId id="301" r:id="rId5"/>
    <p:sldId id="256" r:id="rId6"/>
    <p:sldId id="258" r:id="rId7"/>
    <p:sldId id="259" r:id="rId8"/>
    <p:sldId id="260" r:id="rId9"/>
    <p:sldId id="261" r:id="rId10"/>
    <p:sldId id="304" r:id="rId11"/>
    <p:sldId id="303" r:id="rId12"/>
    <p:sldId id="263" r:id="rId13"/>
    <p:sldId id="264" r:id="rId14"/>
    <p:sldId id="265" r:id="rId15"/>
    <p:sldId id="266" r:id="rId16"/>
    <p:sldId id="267" r:id="rId17"/>
    <p:sldId id="268" r:id="rId18"/>
    <p:sldId id="305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306" r:id="rId28"/>
    <p:sldId id="307" r:id="rId29"/>
    <p:sldId id="308" r:id="rId30"/>
    <p:sldId id="285" r:id="rId31"/>
    <p:sldId id="296" r:id="rId32"/>
    <p:sldId id="297" r:id="rId33"/>
    <p:sldId id="298" r:id="rId34"/>
    <p:sldId id="299" r:id="rId35"/>
    <p:sldId id="300" r:id="rId36"/>
    <p:sldId id="288" r:id="rId37"/>
    <p:sldId id="289" r:id="rId38"/>
    <p:sldId id="290" r:id="rId39"/>
    <p:sldId id="291" r:id="rId40"/>
    <p:sldId id="283" r:id="rId41"/>
    <p:sldId id="28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DD57B-06F9-8EAD-21D9-6B6AFBFEF8D7}" v="3" dt="2023-07-05T07:38:5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595" autoAdjust="0"/>
  </p:normalViewPr>
  <p:slideViewPr>
    <p:cSldViewPr>
      <p:cViewPr varScale="1">
        <p:scale>
          <a:sx n="102" d="100"/>
          <a:sy n="102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Dang Hoan" userId="S::hoan.trandang@phenikaa-uni.edu.vn::a6741981-6ff3-48ae-93d0-74a37f77e2ba" providerId="AD" clId="Web-{EC8DD57B-06F9-8EAD-21D9-6B6AFBFEF8D7}"/>
    <pc:docChg chg="modSld">
      <pc:chgData name="Tran Dang Hoan" userId="S::hoan.trandang@phenikaa-uni.edu.vn::a6741981-6ff3-48ae-93d0-74a37f77e2ba" providerId="AD" clId="Web-{EC8DD57B-06F9-8EAD-21D9-6B6AFBFEF8D7}" dt="2023-07-05T07:38:59.148" v="2" actId="20577"/>
      <pc:docMkLst>
        <pc:docMk/>
      </pc:docMkLst>
      <pc:sldChg chg="modSp">
        <pc:chgData name="Tran Dang Hoan" userId="S::hoan.trandang@phenikaa-uni.edu.vn::a6741981-6ff3-48ae-93d0-74a37f77e2ba" providerId="AD" clId="Web-{EC8DD57B-06F9-8EAD-21D9-6B6AFBFEF8D7}" dt="2023-07-05T07:38:59.148" v="2" actId="20577"/>
        <pc:sldMkLst>
          <pc:docMk/>
          <pc:sldMk cId="0" sldId="257"/>
        </pc:sldMkLst>
        <pc:spChg chg="mod">
          <ac:chgData name="Tran Dang Hoan" userId="S::hoan.trandang@phenikaa-uni.edu.vn::a6741981-6ff3-48ae-93d0-74a37f77e2ba" providerId="AD" clId="Web-{EC8DD57B-06F9-8EAD-21D9-6B6AFBFEF8D7}" dt="2023-07-05T07:38:33.522" v="1" actId="20577"/>
          <ac:spMkLst>
            <pc:docMk/>
            <pc:sldMk cId="0" sldId="257"/>
            <ac:spMk id="3074" creationId="{DE1A64DB-DA17-9174-3F8A-A32FA0E705EF}"/>
          </ac:spMkLst>
        </pc:spChg>
        <pc:spChg chg="mod">
          <ac:chgData name="Tran Dang Hoan" userId="S::hoan.trandang@phenikaa-uni.edu.vn::a6741981-6ff3-48ae-93d0-74a37f77e2ba" providerId="AD" clId="Web-{EC8DD57B-06F9-8EAD-21D9-6B6AFBFEF8D7}" dt="2023-07-05T07:38:59.148" v="2" actId="20577"/>
          <ac:spMkLst>
            <pc:docMk/>
            <pc:sldMk cId="0" sldId="257"/>
            <ac:spMk id="3075" creationId="{47F7D5F3-0405-C65C-7741-DD0801CB64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CA7AC-112C-8F49-8F34-045EEADA504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7A7A7-C78F-2C41-976F-44441407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7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>
            <a:extLst>
              <a:ext uri="{FF2B5EF4-FFF2-40B4-BE49-F238E27FC236}">
                <a16:creationId xmlns:a16="http://schemas.microsoft.com/office/drawing/2014/main" id="{907976D0-2E58-3548-277D-2B9F0D14CF9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Text Box 2">
            <a:extLst>
              <a:ext uri="{FF2B5EF4-FFF2-40B4-BE49-F238E27FC236}">
                <a16:creationId xmlns:a16="http://schemas.microsoft.com/office/drawing/2014/main" id="{1EE8B961-F9D2-816F-73AF-97D74573CE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6E51BA1-5C6E-7039-BB0C-C4E38071B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3AF1714-5F04-652F-E324-7E85A76A17B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28F9375D-446B-AC58-7EA4-FABDE08C62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B332F058-D0FB-6198-5EB4-46DB786533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B42D7A00-A807-7058-698F-62223F24E3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0A66F6B3-E662-FBCC-6474-C8D59C1364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CA50E1FA-1D1D-432E-981E-5804084F9E9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5544" name="Group 8">
            <a:extLst>
              <a:ext uri="{FF2B5EF4-FFF2-40B4-BE49-F238E27FC236}">
                <a16:creationId xmlns:a16="http://schemas.microsoft.com/office/drawing/2014/main" id="{B531FBDD-9225-568F-539A-BAA5A0A6F86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8451A703-3808-F3FE-96F8-717FD979A2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3F17F1FE-2E56-1052-CFED-95AEA2CE2F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1B9D3C0D-BAB4-5D6B-440A-2359A79EAB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F232C18E-799E-B5DD-154F-7640D9F672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E2CE030D-EAA2-A955-8B9F-D1CCEAD37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Rectangle 14">
              <a:extLst>
                <a:ext uri="{FF2B5EF4-FFF2-40B4-BE49-F238E27FC236}">
                  <a16:creationId xmlns:a16="http://schemas.microsoft.com/office/drawing/2014/main" id="{C5767A8D-09D1-92CA-EA3D-DF40BFE3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4058-3E0E-1556-56D8-DB8CCAEE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EE4C2-A798-D53E-B3AA-7A795FAC9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B946-A6ED-D628-9000-22A9E357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97D6-49D3-20D5-E6C4-2ABCFF23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A684-D03A-D4EE-B1E2-F035154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366F2D-EF6A-4873-86CD-226CB2406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1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5663B-2FE6-1628-9042-62511BD69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C3FD0-0802-E572-F0E8-DBCD1114A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C771-14B9-C555-0C92-50FBD621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F8E04-1219-F76E-E788-700D6263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CDD3-F6AD-3E00-0930-EF362A2F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FB367-EAFD-425A-AD04-3C738933EC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10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7539-E3C0-712A-9BB5-C777DD99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43AB-AE1D-D5E2-F100-42998BCB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4125-2721-4D99-C94F-687B0292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0B293-4FD5-E20F-0B9F-19037A50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172D-495C-8261-0D38-7BAC0F62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FC18-8033-47F2-ACF9-B781BDF366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6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65A-D1CD-244A-6604-37DE0B66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1AF1-C311-1D67-4D6C-AE6B9677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2AF03-2B3B-3B6D-ED93-2C58FD48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913B-FF8F-B56E-AAAA-89E61E6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BA97-B004-D1FA-3811-F73751DD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9FBAA-203F-4980-8048-11B333338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72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B019-BC28-A05C-0006-2A4D893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D2DE-7E16-B362-57FF-8AF20F95E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2A00-6750-7BBF-4D7F-788188582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15E1-6DE2-0E8F-F0B0-E99B028F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A6E89-B939-F84D-AAC8-828BD0AE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BAC22-6AFD-F3E4-C72C-0476DA82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19FA6-C385-42AF-A1B3-68525DC953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53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0084-826A-F6BB-82D2-25AAABAD7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0AB2D-5406-9F78-E1F7-C6FB15F87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BE71D-CCD9-21EC-56FA-0244B177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DD456-69FE-1882-7761-FAF080D78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595A1-3398-09E6-840D-2ECE7F6CB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55414-2EAA-EE1C-4D49-CA98E810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97198-A523-83D2-65CA-4F987955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94EAF-55EF-8DC7-D139-B0488486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15E34D-9CC0-4B6B-B43E-31C0CE65CB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86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7E7E-D268-D006-771C-CEA9BA48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2C9CE-DF23-6B65-BC69-0405CB2C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90403-6D6B-EB38-DF0F-22450AD8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7EFA0-28A3-FD74-AF81-FA00A36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6001A-C3CD-4A9E-9EF6-D154AFD54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85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113E4-0052-3D2C-B467-AB4DD6B0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B7549-75E8-B64D-C47D-D20469B3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2C6CC-B062-FFF5-5987-622DB4BA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FF300-431C-49B5-A901-888C5DCC9E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9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04A0-D099-626D-B921-B1B23C08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DA81-C085-BDC4-37E0-40FA7AD2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27104-BBF1-2170-CBD3-F9C4D593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E5BC-05EA-8945-9743-79A392D1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5204-525C-149D-FD02-B9832A90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934E0-8C32-7F02-E3A7-E4FC5246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0A584-0B49-417B-8864-DFEBADEA82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856A-453D-F834-E5BA-980024D4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AEE94-084D-425C-FAC3-CD5E7B2B4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F124-AA61-055A-076A-DEED973A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255EB-F8AE-A09E-5DC0-2D22787D0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0E77-78A7-2C9E-E4E6-8376691B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AEC0-2454-97DE-ED91-99D77B4C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AD6C1-A2F3-473C-8D7A-38BF3A1DF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6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AE6F958-68E1-8B76-A9E2-86B936800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C7647CE-2F6A-2005-2A7F-27C958E48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67AD5C47-2A7E-1C93-76AF-5F56C055FD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17D49042-A337-095D-9CB5-601D9B2D2B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3C7E5D11-AF3A-FF65-CC7B-FF6960086C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fld id="{CF8887CD-9967-4D8F-B28C-B82FFACCAD1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64519" name="Group 7">
            <a:extLst>
              <a:ext uri="{FF2B5EF4-FFF2-40B4-BE49-F238E27FC236}">
                <a16:creationId xmlns:a16="http://schemas.microsoft.com/office/drawing/2014/main" id="{63DFBA42-6D89-DD85-FB52-3B2FE5DF1F1C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64520" name="Line 8">
              <a:extLst>
                <a:ext uri="{FF2B5EF4-FFF2-40B4-BE49-F238E27FC236}">
                  <a16:creationId xmlns:a16="http://schemas.microsoft.com/office/drawing/2014/main" id="{5314F7D7-62E1-10CD-B330-79A8A5967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6A7068E2-C140-A16C-212F-331C12C39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55F2EE68-CC15-B5F9-AACC-F9A0239B5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FD8C5B18-9461-8591-A639-A6366253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DC754699-CDFF-B821-3348-F2966767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A929645-FB37-808F-E4FF-6F8E1A561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Object-Oriented Programming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ADD4E-0DAA-ED25-AF78-FE43EBBE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29000"/>
            <a:ext cx="8228013" cy="2700338"/>
          </a:xfrm>
        </p:spPr>
        <p:txBody>
          <a:bodyPr/>
          <a:lstStyle/>
          <a:p>
            <a:r>
              <a:rPr lang="en-US" dirty="0"/>
              <a:t>Faculty of Computer Science</a:t>
            </a:r>
          </a:p>
          <a:p>
            <a:r>
              <a:rPr lang="en-US" dirty="0" err="1"/>
              <a:t>Phenikaa</a:t>
            </a:r>
            <a:r>
              <a:rPr lang="en-US" dirty="0"/>
              <a:t> University</a:t>
            </a:r>
          </a:p>
          <a:p>
            <a:r>
              <a:rPr lang="en-US" altLang="en-US" dirty="0"/>
              <a:t>Lecture 3: Initialization &amp; Cleanup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AF14B-7C87-A896-2C18-F2B26B1E777E}"/>
              </a:ext>
            </a:extLst>
          </p:cNvPr>
          <p:cNvSpPr txBox="1"/>
          <p:nvPr/>
        </p:nvSpPr>
        <p:spPr>
          <a:xfrm>
            <a:off x="4535488" y="6324600"/>
            <a:ext cx="460851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  <a:buClrTx/>
              <a:buSzPct val="70000"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Slides adapted from Steven </a:t>
            </a:r>
            <a:r>
              <a:rPr lang="en-US" alt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Roehrig</a:t>
            </a:r>
            <a:endParaRPr lang="en-US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63E83-025B-6926-71F8-4D0BB3DBA8EA}"/>
              </a:ext>
            </a:extLst>
          </p:cNvPr>
          <p:cNvSpPr txBox="1"/>
          <p:nvPr/>
        </p:nvSpPr>
        <p:spPr>
          <a:xfrm>
            <a:off x="3059832" y="1967924"/>
            <a:ext cx="360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2">
                    <a:lumMod val="50000"/>
                  </a:schemeClr>
                </a:solidFill>
              </a:rPr>
              <a:t>CSE703029</a:t>
            </a: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7141E8-7B84-59C6-F228-FECB1AD2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Overloading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0E63457-29B9-2E19-4BA1-3032C88AF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Methods with the same name, but different sets of arguments.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natural idea (carWash the car? shirtWash the shirt? dogWash the dog? Nah…)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Constructors can be overloaded; so can any function.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This is OK, but not recommended: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void print(String s, int i)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void print(int i, String s)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You can’t overload on the return type alone.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63E144-FD51-F55D-1A88-89100D1CF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With Primitives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1C7C246-EC7C-B31A-F317-2529780FD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compiler tries to find an exact match, but will promote (“widen”) a value if necessary.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compiler won’t narrow without an explicit cast.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B6472B38-2AB2-BE41-72B4-5C4702BB7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57575"/>
            <a:ext cx="62357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void doSomething(long l) { // whatever }</a:t>
            </a:r>
          </a:p>
          <a:p>
            <a:r>
              <a:rPr lang="en-US" altLang="en-US" sz="2800" b="1"/>
              <a:t>:</a:t>
            </a:r>
          </a:p>
          <a:p>
            <a:r>
              <a:rPr lang="en-US" altLang="en-US" sz="2800" b="1"/>
              <a:t>int i = 13;</a:t>
            </a:r>
          </a:p>
          <a:p>
            <a:r>
              <a:rPr lang="en-US" altLang="en-US" sz="2800" b="1"/>
              <a:t>doSomething(i);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498536-1113-91FB-8048-A203104FD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Default Constructor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682FEB7-E0A3-889F-37B7-CD7B0B7D0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“But, how come I didn’t have to write constructors for the last homework?”</a:t>
            </a:r>
          </a:p>
          <a:p>
            <a:r>
              <a:rPr lang="en-US" altLang="en-US" dirty="0"/>
              <a:t>The compiler will write one for you!</a:t>
            </a:r>
          </a:p>
          <a:p>
            <a:r>
              <a:rPr lang="en-US" altLang="en-US" dirty="0"/>
              <a:t>But </a:t>
            </a:r>
            <a:r>
              <a:rPr lang="en-US" altLang="en-US" b="1" i="1" u="sng" dirty="0"/>
              <a:t>only</a:t>
            </a:r>
            <a:r>
              <a:rPr lang="en-US" altLang="en-US" dirty="0"/>
              <a:t> if you haven’t written any constructors at all (for this class).</a:t>
            </a:r>
          </a:p>
          <a:p>
            <a:r>
              <a:rPr lang="en-US" altLang="en-US" dirty="0"/>
              <a:t>A </a:t>
            </a:r>
            <a:r>
              <a:rPr lang="en-US" altLang="en-US" i="1" dirty="0"/>
              <a:t>default constructor</a:t>
            </a:r>
            <a:r>
              <a:rPr lang="en-US" altLang="en-US" dirty="0"/>
              <a:t> has no arguments (but still has the same name as the class).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C396F9-B50B-9240-12F5-308E8116F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Common Error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F156C3-F762-0D46-4276-C848A0EFA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compiler gives an error.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Normally, you always provide a default constructor that does as much as possible (but not too much!).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F186F125-6363-C7FC-F518-462170F0C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7620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/>
              <a:t>class Book {</a:t>
            </a:r>
          </a:p>
          <a:p>
            <a:r>
              <a:rPr lang="en-US" altLang="en-US" sz="2400" b="1" dirty="0"/>
              <a:t>    String title; String author; int </a:t>
            </a:r>
            <a:r>
              <a:rPr lang="en-US" altLang="en-US" sz="2400" b="1" dirty="0" err="1"/>
              <a:t>numPages</a:t>
            </a:r>
            <a:r>
              <a:rPr lang="en-US" altLang="en-US" sz="2400" b="1" dirty="0"/>
              <a:t>;</a:t>
            </a:r>
          </a:p>
          <a:p>
            <a:r>
              <a:rPr lang="en-US" altLang="en-US" sz="2400" b="1" dirty="0"/>
              <a:t>    Book(String t, String a, int n) {</a:t>
            </a:r>
          </a:p>
          <a:p>
            <a:r>
              <a:rPr lang="en-US" altLang="en-US" sz="2400" b="1" dirty="0"/>
              <a:t>        title = t; author = a, </a:t>
            </a:r>
            <a:r>
              <a:rPr lang="en-US" altLang="en-US" sz="2400" b="1" dirty="0" err="1"/>
              <a:t>numPages</a:t>
            </a:r>
            <a:r>
              <a:rPr lang="en-US" altLang="en-US" sz="2400" b="1" dirty="0"/>
              <a:t> = n;</a:t>
            </a:r>
          </a:p>
          <a:p>
            <a:r>
              <a:rPr lang="en-US" altLang="en-US" sz="2400" b="1" dirty="0"/>
              <a:t>    }</a:t>
            </a:r>
          </a:p>
          <a:p>
            <a:r>
              <a:rPr lang="en-US" altLang="en-US" sz="2400" b="1" dirty="0"/>
              <a:t>}</a:t>
            </a:r>
          </a:p>
          <a:p>
            <a:r>
              <a:rPr lang="en-US" altLang="en-US" sz="2400" b="1" dirty="0"/>
              <a:t>Book b = new Book();</a:t>
            </a:r>
          </a:p>
          <a:p>
            <a:endParaRPr lang="en-US" alt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6CA5D2D-8D6E-F64F-AF34-AE4D225E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this</a:t>
            </a:r>
            <a:r>
              <a:rPr lang="en-US" altLang="en-US" dirty="0"/>
              <a:t> Keyword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870B09C-4879-9549-D3A9-0CEEC45B0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229600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NZ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NZ" sz="2800" b="1" dirty="0">
                <a:solidFill>
                  <a:srgbClr val="FF0000"/>
                </a:solidFill>
              </a:rPr>
              <a:t>this</a:t>
            </a:r>
            <a:r>
              <a:rPr lang="en-NZ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refers to the current object in a method or constructor.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6CA5D2D-8D6E-F64F-AF34-AE4D225E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this</a:t>
            </a:r>
            <a:r>
              <a:rPr lang="en-US" altLang="en-US" dirty="0"/>
              <a:t> Keyword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870B09C-4879-9549-D3A9-0CEEC45B0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common “C” idiom: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/>
              <a:t>MusicFile</a:t>
            </a:r>
            <a:r>
              <a:rPr lang="en-US" altLang="en-US" sz="2400" b="1" dirty="0"/>
              <a:t> f = new </a:t>
            </a:r>
            <a:r>
              <a:rPr lang="en-US" altLang="en-US" sz="2400" b="1" dirty="0" err="1"/>
              <a:t>MusicFile</a:t>
            </a:r>
            <a:r>
              <a:rPr lang="en-US" altLang="en-US" sz="2400" b="1" dirty="0"/>
              <a:t>(“Yardbirds”)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play(&amp;f, 4);	// play the 4th track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object-oriented style, we want to “send a message” to an object, so in Java we say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 err="1"/>
              <a:t>f.play</a:t>
            </a:r>
            <a:r>
              <a:rPr lang="en-US" altLang="en-US" sz="2400" b="1" dirty="0"/>
              <a:t>(4);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compiler knows which object (</a:t>
            </a:r>
            <a:r>
              <a:rPr lang="en-US" altLang="en-US" sz="2800" b="1" dirty="0"/>
              <a:t>f</a:t>
            </a:r>
            <a:r>
              <a:rPr lang="en-US" altLang="en-US" sz="2800" dirty="0"/>
              <a:t> in this case) the method is being called for.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compiler sends this information to the method, in the form of a reference to </a:t>
            </a:r>
            <a:r>
              <a:rPr lang="en-US" altLang="en-US" sz="2800" b="1" dirty="0"/>
              <a:t>f</a:t>
            </a:r>
            <a:r>
              <a:rPr lang="en-US" alt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535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DA1D737-9006-2301-47B6-CCD813FB1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this</a:t>
            </a:r>
            <a:r>
              <a:rPr lang="en-US" altLang="en-US"/>
              <a:t> Keyword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0B0DB6-0203-FA67-B2AA-B7D771204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93875"/>
            <a:ext cx="7772400" cy="4454525"/>
          </a:xfrm>
        </p:spPr>
        <p:txBody>
          <a:bodyPr/>
          <a:lstStyle/>
          <a:p>
            <a:r>
              <a:rPr lang="en-US" altLang="en-US" sz="2800"/>
              <a:t>If necessary, we can get a reference to the “current” object; it’s called </a:t>
            </a:r>
            <a:r>
              <a:rPr lang="en-US" altLang="en-US" sz="2800" b="1"/>
              <a:t>this</a:t>
            </a:r>
            <a:r>
              <a:rPr lang="en-US" altLang="en-US" sz="2800"/>
              <a:t>.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4590632-60B1-82BD-C456-50EDF66E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5675313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/>
              <a:t>public class Leaf {</a:t>
            </a:r>
          </a:p>
          <a:p>
            <a:r>
              <a:rPr lang="en-US" altLang="en-US" sz="2000" b="1"/>
              <a:t>    int i = 0;</a:t>
            </a:r>
          </a:p>
          <a:p>
            <a:r>
              <a:rPr lang="en-US" altLang="en-US" sz="2000" b="1"/>
              <a:t>    Leaf increment() {</a:t>
            </a:r>
          </a:p>
          <a:p>
            <a:r>
              <a:rPr lang="en-US" altLang="en-US" sz="2000" b="1"/>
              <a:t>        i++;</a:t>
            </a:r>
          </a:p>
          <a:p>
            <a:r>
              <a:rPr lang="en-US" altLang="en-US" sz="2000" b="1"/>
              <a:t>        return this;</a:t>
            </a:r>
          </a:p>
          <a:p>
            <a:r>
              <a:rPr lang="en-US" altLang="en-US" sz="2000" b="1"/>
              <a:t>    }</a:t>
            </a:r>
          </a:p>
          <a:p>
            <a:r>
              <a:rPr lang="en-US" altLang="en-US" sz="2000" b="1"/>
              <a:t>    void print() { System.out.println(“i = ” + i); }</a:t>
            </a:r>
          </a:p>
          <a:p>
            <a:r>
              <a:rPr lang="en-US" altLang="en-US" sz="2000" b="1"/>
              <a:t>    public static void main(String[] args) {</a:t>
            </a:r>
          </a:p>
          <a:p>
            <a:r>
              <a:rPr lang="en-US" altLang="en-US" sz="2000" b="1"/>
              <a:t>        Leaf x = new Leaf();</a:t>
            </a:r>
          </a:p>
          <a:p>
            <a:r>
              <a:rPr lang="en-US" altLang="en-US" sz="2000" b="1"/>
              <a:t>        x.increment().increment().increment().print();</a:t>
            </a:r>
          </a:p>
          <a:p>
            <a:r>
              <a:rPr lang="en-US" altLang="en-US" sz="2000" b="1"/>
              <a:t>    }</a:t>
            </a:r>
          </a:p>
          <a:p>
            <a:r>
              <a:rPr lang="en-US" altLang="en-US" sz="2000" b="1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6159241-CCC6-31E8-227B-2BEAD7491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Uses of </a:t>
            </a:r>
            <a:r>
              <a:rPr lang="en-US" altLang="en-US" b="1"/>
              <a:t>this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12F42206-9856-BEE6-63C1-0688D08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920875"/>
            <a:ext cx="749776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public class Flower {</a:t>
            </a:r>
          </a:p>
          <a:p>
            <a:r>
              <a:rPr lang="en-US" altLang="en-US" sz="2400" b="1"/>
              <a:t>    int petalCount = 0;</a:t>
            </a:r>
          </a:p>
          <a:p>
            <a:r>
              <a:rPr lang="en-US" altLang="en-US" sz="2400" b="1"/>
              <a:t>    String s = new String(“null”);</a:t>
            </a:r>
          </a:p>
          <a:p>
            <a:r>
              <a:rPr lang="en-US" altLang="en-US" sz="2400" b="1"/>
              <a:t>    Flower(int petals) { petalCount = petals; }</a:t>
            </a:r>
          </a:p>
          <a:p>
            <a:r>
              <a:rPr lang="en-US" altLang="en-US" sz="2400" b="1"/>
              <a:t>    Flower(String ss) { s = ss; }</a:t>
            </a:r>
          </a:p>
          <a:p>
            <a:r>
              <a:rPr lang="en-US" altLang="en-US" sz="2400" b="1"/>
              <a:t>    Flower(String s, int petals) {</a:t>
            </a:r>
          </a:p>
          <a:p>
            <a:r>
              <a:rPr lang="en-US" altLang="en-US" sz="2400" b="1"/>
              <a:t>         this(petals);</a:t>
            </a:r>
          </a:p>
          <a:p>
            <a:r>
              <a:rPr lang="en-US" altLang="en-US" sz="2400" b="1"/>
              <a:t>//!     this(s);    		// can’t do it twice</a:t>
            </a:r>
          </a:p>
          <a:p>
            <a:r>
              <a:rPr lang="en-US" altLang="en-US" sz="2400" b="1"/>
              <a:t>         this.s = s;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    Flower() { this(“hi”, 47); }	// default constructor</a:t>
            </a:r>
          </a:p>
          <a:p>
            <a:r>
              <a:rPr lang="en-US" altLang="en-US" sz="2400" b="1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D843884-F6D9-B46A-3706-204477171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So, What Is A </a:t>
            </a:r>
            <a:r>
              <a:rPr lang="en-US" altLang="en-US" b="1"/>
              <a:t>static </a:t>
            </a:r>
            <a:r>
              <a:rPr lang="en-US" altLang="en-US"/>
              <a:t>Method?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FA915BD-2B3A-1792-5128-E58D7FB40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It’s a method that belongs to the class but not to any instance.</a:t>
            </a:r>
          </a:p>
          <a:p>
            <a:r>
              <a:rPr lang="en-US" altLang="en-US"/>
              <a:t>It’s a method “with no </a:t>
            </a:r>
            <a:r>
              <a:rPr lang="en-US" altLang="en-US" b="1"/>
              <a:t>this</a:t>
            </a:r>
            <a:r>
              <a:rPr lang="en-US" altLang="en-US"/>
              <a:t>”.</a:t>
            </a:r>
          </a:p>
          <a:p>
            <a:r>
              <a:rPr lang="en-US" altLang="en-US"/>
              <a:t>You can’t call non-</a:t>
            </a:r>
            <a:r>
              <a:rPr lang="en-US" altLang="en-US" b="1"/>
              <a:t>static</a:t>
            </a:r>
            <a:r>
              <a:rPr lang="en-US" altLang="en-US"/>
              <a:t> methods from within a </a:t>
            </a:r>
            <a:r>
              <a:rPr lang="en-US" altLang="en-US" b="1"/>
              <a:t>static</a:t>
            </a:r>
            <a:r>
              <a:rPr lang="en-US" altLang="en-US"/>
              <a:t> method.</a:t>
            </a:r>
          </a:p>
          <a:p>
            <a:r>
              <a:rPr lang="en-US" altLang="en-US"/>
              <a:t>You can call a </a:t>
            </a:r>
            <a:r>
              <a:rPr lang="en-US" altLang="en-US" b="1"/>
              <a:t>static</a:t>
            </a:r>
            <a:r>
              <a:rPr lang="en-US" altLang="en-US"/>
              <a:t> method without knowing any object of the class.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E1037BA-07A4-DA89-5112-85719251E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Cleanup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752EBA8-47A6-D692-1B6A-98EE613D5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Java has a </a:t>
            </a:r>
            <a:r>
              <a:rPr lang="en-US" altLang="en-US" i="1"/>
              <a:t>garbage collector</a:t>
            </a:r>
            <a:r>
              <a:rPr lang="en-US" altLang="en-US"/>
              <a:t> that reclaims memory.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an object “can’t be reached” by a chain of references from a reference on the stack (or static storage), it is garbage.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There is no guarantee that such an object will be garbage collected.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Garbage collection is not like destruction (in the C++ sense).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CD29972-DD20-EC4D-54A0-CE4934AC9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E08B6E9-2849-371D-2AB3-6A0867FD6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“C”-style programming, structures were glued-together primitive types, and functions were separate.</a:t>
            </a:r>
          </a:p>
          <a:p>
            <a:r>
              <a:rPr lang="en-US" altLang="en-US"/>
              <a:t>If a structure needed initialization, the programmer had to remember to do it.</a:t>
            </a:r>
          </a:p>
          <a:p>
            <a:r>
              <a:rPr lang="en-US" altLang="en-US"/>
              <a:t>We often forgot…</a:t>
            </a:r>
          </a:p>
          <a:p>
            <a:r>
              <a:rPr lang="en-US" altLang="en-US"/>
              <a:t>Just as bad, we also forgot to “clean up”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500A313-351B-4BED-4FD2-A2958DE1B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 Initialization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2FE047-970B-87EA-A62A-F00293479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Unitialized</a:t>
            </a:r>
            <a:r>
              <a:rPr lang="en-US" altLang="en-US" dirty="0"/>
              <a:t> variables are a common source of bugs.</a:t>
            </a:r>
          </a:p>
          <a:p>
            <a:pPr lvl="1"/>
            <a:r>
              <a:rPr lang="en-US" altLang="en-US" dirty="0"/>
              <a:t>Using an </a:t>
            </a:r>
            <a:r>
              <a:rPr lang="en-US" altLang="en-US" dirty="0" err="1"/>
              <a:t>unititialized</a:t>
            </a:r>
            <a:r>
              <a:rPr lang="en-US" altLang="en-US" dirty="0"/>
              <a:t> variable in method gets a compiler error.</a:t>
            </a:r>
          </a:p>
          <a:p>
            <a:pPr lvl="1"/>
            <a:r>
              <a:rPr lang="en-US" altLang="en-US" dirty="0"/>
              <a:t>Primitive data members in classes automatically get initialized to “zero”.</a:t>
            </a:r>
          </a:p>
          <a:p>
            <a:r>
              <a:rPr lang="en-US" altLang="en-US" dirty="0"/>
              <a:t>Is the initialized value (zero) any better than a “garbage value”?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8BB8571-AEDF-3868-F7C3-ECC591CB3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Member Initialization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45B24A2-19FB-2F04-F78B-3DAEF8B69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You can initialize in a class definition: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This is </a:t>
            </a:r>
            <a:r>
              <a:rPr lang="en-US" altLang="en-US" sz="2800" i="1"/>
              <a:t>very</a:t>
            </a:r>
            <a:r>
              <a:rPr lang="en-US" altLang="en-US" sz="2800"/>
              <a:t> surprising to C++ programmers!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03BA480-88EC-5627-AD46-413CD59F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89188"/>
            <a:ext cx="5862638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class Notebook {</a:t>
            </a:r>
          </a:p>
          <a:p>
            <a:r>
              <a:rPr lang="en-US" altLang="en-US" sz="2800" b="1" dirty="0"/>
              <a:t>    long ram = 1048576;</a:t>
            </a:r>
          </a:p>
          <a:p>
            <a:r>
              <a:rPr lang="en-US" altLang="en-US" sz="2800" b="1" dirty="0"/>
              <a:t>    String name = new String(“IBM”);</a:t>
            </a:r>
          </a:p>
          <a:p>
            <a:r>
              <a:rPr lang="en-US" altLang="en-US" sz="2800" b="1" dirty="0"/>
              <a:t>    float price = 1995.00;</a:t>
            </a:r>
          </a:p>
          <a:p>
            <a:r>
              <a:rPr lang="en-US" altLang="en-US" sz="2800" b="1" dirty="0"/>
              <a:t>    Battery bat = new Battery();</a:t>
            </a:r>
          </a:p>
          <a:p>
            <a:r>
              <a:rPr lang="en-US" altLang="en-US" sz="2800" b="1" dirty="0"/>
              <a:t>    Disk d;    // a null reference</a:t>
            </a:r>
          </a:p>
          <a:p>
            <a:r>
              <a:rPr lang="en-US" altLang="en-US" sz="2800" b="1" dirty="0"/>
              <a:t>    int </a:t>
            </a:r>
            <a:r>
              <a:rPr lang="en-US" altLang="en-US" sz="2800" b="1" dirty="0" err="1"/>
              <a:t>i</a:t>
            </a:r>
            <a:r>
              <a:rPr lang="en-US" altLang="en-US" sz="2800" b="1" dirty="0"/>
              <a:t> = f();</a:t>
            </a:r>
          </a:p>
          <a:p>
            <a:r>
              <a:rPr lang="en-US" altLang="en-US" sz="2800" b="1" dirty="0"/>
              <a:t>    </a:t>
            </a:r>
          </a:p>
          <a:p>
            <a:r>
              <a:rPr lang="en-US" altLang="en-US" sz="2800" b="1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0C761BA-6580-84A1-C743-80B3CD0CB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 Again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B273707-8098-97F4-AE26-CAE079E89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81930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You can have both class initialization and constructor initialization: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The order of initialization follows the order of the initialization statements in the class definition.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It’s done before any constructor initialization, so it may be done twice (as </a:t>
            </a:r>
            <a:r>
              <a:rPr lang="en-US" altLang="en-US" sz="2400" b="1"/>
              <a:t>Counter</a:t>
            </a:r>
            <a:r>
              <a:rPr lang="en-US" altLang="en-US" sz="2400"/>
              <a:t> illustrates).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3135BC76-ACE4-8707-B415-7BE22A7A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565400"/>
            <a:ext cx="29098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class Counter {</a:t>
            </a:r>
          </a:p>
          <a:p>
            <a:r>
              <a:rPr lang="en-US" altLang="en-US" sz="2400" b="1"/>
              <a:t>    int i = 1;</a:t>
            </a:r>
          </a:p>
          <a:p>
            <a:r>
              <a:rPr lang="en-US" altLang="en-US" sz="2400" b="1"/>
              <a:t>    Counter() { i = 7; }</a:t>
            </a:r>
          </a:p>
          <a:p>
            <a:r>
              <a:rPr lang="en-US" altLang="en-US" sz="2400" b="1"/>
              <a:t>    Counter(int j) {  };</a:t>
            </a:r>
          </a:p>
          <a:p>
            <a:r>
              <a:rPr lang="en-US" altLang="en-US" sz="2400" b="1"/>
              <a:t>    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2FF7DED-BE9F-11D6-05BF-F183D2A90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Member Initialization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3E191F9-BA1F-3865-93D6-97C8D7E87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Same story; primitives get zero unless initialized, references get null unless initialized.</a:t>
            </a:r>
          </a:p>
          <a:p>
            <a:r>
              <a:rPr lang="en-US" altLang="en-US"/>
              <a:t>Static initialized either </a:t>
            </a:r>
          </a:p>
          <a:p>
            <a:pPr lvl="1"/>
            <a:r>
              <a:rPr lang="en-US" altLang="en-US"/>
              <a:t>when the first object of the type is created, or</a:t>
            </a:r>
          </a:p>
          <a:p>
            <a:pPr lvl="1"/>
            <a:r>
              <a:rPr lang="en-US" altLang="en-US"/>
              <a:t>at the time of the first use of the variable.</a:t>
            </a:r>
          </a:p>
          <a:p>
            <a:r>
              <a:rPr lang="en-US" altLang="en-US"/>
              <a:t>If you never use it, it’s never initialized.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018C-ADA8-D2B3-AC7B-17FDA5FA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Encapsulation: Get and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36799-4350-B818-3735-B323ECF6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Encapsulation:</a:t>
            </a:r>
            <a:r>
              <a:rPr lang="en-NZ" dirty="0"/>
              <a:t> to make sure that "sensitive" data is hidden from users. </a:t>
            </a:r>
          </a:p>
          <a:p>
            <a:r>
              <a:rPr lang="en-NZ" dirty="0"/>
              <a:t>To achieve, must: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declare class variables/attributes as </a:t>
            </a:r>
            <a:r>
              <a:rPr lang="en-NZ" b="1" dirty="0">
                <a:solidFill>
                  <a:srgbClr val="FF0000"/>
                </a:solidFill>
              </a:rPr>
              <a:t>private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provide </a:t>
            </a:r>
            <a:r>
              <a:rPr lang="en-NZ" b="1" dirty="0">
                <a:solidFill>
                  <a:srgbClr val="FF0000"/>
                </a:solidFill>
              </a:rPr>
              <a:t>public</a:t>
            </a:r>
            <a:r>
              <a:rPr lang="en-NZ" dirty="0"/>
              <a:t> </a:t>
            </a:r>
            <a:r>
              <a:rPr lang="en-NZ" b="1" dirty="0"/>
              <a:t>get</a:t>
            </a:r>
            <a:r>
              <a:rPr lang="en-NZ" dirty="0"/>
              <a:t> and </a:t>
            </a:r>
            <a:r>
              <a:rPr lang="en-NZ" b="1" dirty="0"/>
              <a:t>set</a:t>
            </a:r>
            <a:r>
              <a:rPr lang="en-NZ" dirty="0"/>
              <a:t> methods to access and update the value of a private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5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37FD-AD9A-FF3E-3A44-05BE8A8A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&amp; 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945B-49BB-BCB8-E9B2-9639AC4A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 returns the variable value, </a:t>
            </a:r>
          </a:p>
          <a:p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sets the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74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93F8-15E2-B009-B04A-B94632A3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5575"/>
            <a:ext cx="8229600" cy="1143000"/>
          </a:xfrm>
        </p:spPr>
        <p:txBody>
          <a:bodyPr/>
          <a:lstStyle/>
          <a:p>
            <a:r>
              <a:rPr lang="en-US" dirty="0"/>
              <a:t>Get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7E2C-4ED9-4483-F63C-FD957A82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029200"/>
          </a:xfrm>
        </p:spPr>
        <p:txBody>
          <a:bodyPr/>
          <a:lstStyle/>
          <a:p>
            <a:pPr marL="0" indent="0">
              <a:buNone/>
            </a:pPr>
            <a:r>
              <a:rPr lang="en-NZ" dirty="0">
                <a:solidFill>
                  <a:srgbClr val="0077AA"/>
                </a:solidFill>
                <a:effectLst/>
              </a:rPr>
              <a:t>public</a:t>
            </a:r>
            <a:r>
              <a:rPr lang="en-NZ" dirty="0"/>
              <a:t> </a:t>
            </a:r>
            <a:r>
              <a:rPr lang="en-NZ" dirty="0">
                <a:solidFill>
                  <a:srgbClr val="0077AA"/>
                </a:solidFill>
                <a:effectLst/>
              </a:rPr>
              <a:t>class</a:t>
            </a:r>
            <a:r>
              <a:rPr lang="en-NZ" dirty="0"/>
              <a:t> </a:t>
            </a:r>
            <a:r>
              <a:rPr lang="en-NZ" dirty="0">
                <a:solidFill>
                  <a:srgbClr val="DD4A68"/>
                </a:solidFill>
                <a:effectLst/>
              </a:rPr>
              <a:t>Person</a:t>
            </a:r>
            <a:r>
              <a:rPr lang="en-NZ" dirty="0"/>
              <a:t> </a:t>
            </a:r>
            <a:r>
              <a:rPr lang="en-NZ" b="1" dirty="0">
                <a:solidFill>
                  <a:srgbClr val="FF0000"/>
                </a:solidFill>
                <a:effectLst/>
              </a:rPr>
              <a:t>{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>
                <a:solidFill>
                  <a:srgbClr val="0077AA"/>
                </a:solidFill>
                <a:effectLst/>
              </a:rPr>
              <a:t>    private</a:t>
            </a:r>
            <a:r>
              <a:rPr lang="en-NZ" dirty="0"/>
              <a:t> </a:t>
            </a:r>
            <a:r>
              <a:rPr lang="en-NZ" dirty="0">
                <a:solidFill>
                  <a:srgbClr val="DD4A68"/>
                </a:solidFill>
                <a:effectLst/>
              </a:rPr>
              <a:t>String</a:t>
            </a:r>
            <a:r>
              <a:rPr lang="en-NZ" dirty="0"/>
              <a:t> name</a:t>
            </a:r>
            <a:r>
              <a:rPr lang="en-NZ" dirty="0">
                <a:solidFill>
                  <a:srgbClr val="999999"/>
                </a:solidFill>
                <a:effectLst/>
              </a:rPr>
              <a:t>;</a:t>
            </a:r>
            <a:r>
              <a:rPr lang="en-NZ" dirty="0"/>
              <a:t> </a:t>
            </a:r>
            <a:r>
              <a:rPr lang="en-NZ" sz="2400" dirty="0">
                <a:solidFill>
                  <a:srgbClr val="708090"/>
                </a:solidFill>
                <a:effectLst/>
              </a:rPr>
              <a:t>// </a:t>
            </a:r>
            <a:r>
              <a:rPr lang="en-NZ" sz="2400" dirty="0">
                <a:solidFill>
                  <a:srgbClr val="FF0000"/>
                </a:solidFill>
                <a:effectLst/>
              </a:rPr>
              <a:t>private</a:t>
            </a:r>
            <a:r>
              <a:rPr lang="en-NZ" sz="2400" dirty="0">
                <a:solidFill>
                  <a:srgbClr val="708090"/>
                </a:solidFill>
                <a:effectLst/>
              </a:rPr>
              <a:t> = restricted access</a:t>
            </a:r>
            <a:r>
              <a:rPr lang="en-NZ" sz="2400" dirty="0"/>
              <a:t> </a:t>
            </a:r>
            <a:endParaRPr lang="en-NZ" dirty="0"/>
          </a:p>
          <a:p>
            <a:pPr marL="0" indent="0">
              <a:buNone/>
            </a:pPr>
            <a:r>
              <a:rPr lang="en-NZ" dirty="0">
                <a:solidFill>
                  <a:srgbClr val="708090"/>
                </a:solidFill>
                <a:effectLst/>
              </a:rPr>
              <a:t>    // Getter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>
                <a:solidFill>
                  <a:srgbClr val="0077AA"/>
                </a:solidFill>
                <a:effectLst/>
              </a:rPr>
              <a:t>    public</a:t>
            </a:r>
            <a:r>
              <a:rPr lang="en-NZ" dirty="0"/>
              <a:t> </a:t>
            </a:r>
            <a:r>
              <a:rPr lang="en-NZ" dirty="0">
                <a:solidFill>
                  <a:srgbClr val="DD4A68"/>
                </a:solidFill>
                <a:effectLst/>
              </a:rPr>
              <a:t>String</a:t>
            </a:r>
            <a:r>
              <a:rPr lang="en-NZ" dirty="0"/>
              <a:t> </a:t>
            </a:r>
            <a:r>
              <a:rPr lang="en-NZ" dirty="0" err="1">
                <a:solidFill>
                  <a:srgbClr val="DD4A68"/>
                </a:solidFill>
                <a:effectLst/>
              </a:rPr>
              <a:t>getName</a:t>
            </a:r>
            <a:r>
              <a:rPr lang="en-NZ" dirty="0">
                <a:solidFill>
                  <a:srgbClr val="999999"/>
                </a:solidFill>
                <a:effectLst/>
              </a:rPr>
              <a:t>()</a:t>
            </a:r>
            <a:r>
              <a:rPr lang="en-NZ" dirty="0"/>
              <a:t> </a:t>
            </a:r>
            <a:r>
              <a:rPr lang="en-NZ" dirty="0">
                <a:solidFill>
                  <a:srgbClr val="999999"/>
                </a:solidFill>
                <a:effectLst/>
              </a:rPr>
              <a:t>{</a:t>
            </a:r>
            <a:br>
              <a:rPr lang="en-NZ" dirty="0">
                <a:solidFill>
                  <a:srgbClr val="999999"/>
                </a:solidFill>
                <a:effectLst/>
              </a:rPr>
            </a:br>
            <a:r>
              <a:rPr lang="en-NZ" dirty="0">
                <a:solidFill>
                  <a:srgbClr val="999999"/>
                </a:solidFill>
                <a:effectLst/>
              </a:rPr>
              <a:t>   </a:t>
            </a:r>
            <a:r>
              <a:rPr lang="en-NZ" dirty="0"/>
              <a:t> </a:t>
            </a:r>
            <a:r>
              <a:rPr lang="en-NZ" dirty="0">
                <a:solidFill>
                  <a:srgbClr val="0077AA"/>
                </a:solidFill>
                <a:effectLst/>
              </a:rPr>
              <a:t>return</a:t>
            </a:r>
            <a:r>
              <a:rPr lang="en-NZ" dirty="0"/>
              <a:t> name</a:t>
            </a:r>
            <a:r>
              <a:rPr lang="en-NZ" dirty="0">
                <a:solidFill>
                  <a:srgbClr val="999999"/>
                </a:solidFill>
                <a:effectLst/>
              </a:rPr>
              <a:t>;</a:t>
            </a:r>
            <a:r>
              <a:rPr lang="en-NZ" dirty="0"/>
              <a:t> </a:t>
            </a:r>
            <a:r>
              <a:rPr lang="en-NZ" dirty="0">
                <a:solidFill>
                  <a:srgbClr val="999999"/>
                </a:solidFill>
                <a:effectLst/>
              </a:rPr>
              <a:t>}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>
                <a:solidFill>
                  <a:srgbClr val="708090"/>
                </a:solidFill>
                <a:effectLst/>
              </a:rPr>
              <a:t>    // Setter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dirty="0">
                <a:solidFill>
                  <a:srgbClr val="0077AA"/>
                </a:solidFill>
                <a:effectLst/>
              </a:rPr>
              <a:t>    public</a:t>
            </a:r>
            <a:r>
              <a:rPr lang="en-NZ" dirty="0"/>
              <a:t> </a:t>
            </a:r>
            <a:r>
              <a:rPr lang="en-NZ" dirty="0">
                <a:solidFill>
                  <a:srgbClr val="0077AA"/>
                </a:solidFill>
                <a:effectLst/>
              </a:rPr>
              <a:t>void</a:t>
            </a:r>
            <a:r>
              <a:rPr lang="en-NZ" dirty="0"/>
              <a:t> </a:t>
            </a:r>
            <a:r>
              <a:rPr lang="en-NZ" dirty="0" err="1">
                <a:solidFill>
                  <a:srgbClr val="DD4A68"/>
                </a:solidFill>
                <a:effectLst/>
              </a:rPr>
              <a:t>setName</a:t>
            </a:r>
            <a:r>
              <a:rPr lang="en-NZ" dirty="0">
                <a:solidFill>
                  <a:srgbClr val="999999"/>
                </a:solidFill>
                <a:effectLst/>
              </a:rPr>
              <a:t>(</a:t>
            </a:r>
            <a:r>
              <a:rPr lang="en-NZ" dirty="0">
                <a:solidFill>
                  <a:srgbClr val="DD4A68"/>
                </a:solidFill>
                <a:effectLst/>
              </a:rPr>
              <a:t>String</a:t>
            </a:r>
            <a:r>
              <a:rPr lang="en-NZ" dirty="0"/>
              <a:t> </a:t>
            </a:r>
            <a:r>
              <a:rPr lang="en-NZ" dirty="0" err="1"/>
              <a:t>newName</a:t>
            </a:r>
            <a:r>
              <a:rPr lang="en-NZ" dirty="0">
                <a:solidFill>
                  <a:srgbClr val="999999"/>
                </a:solidFill>
                <a:effectLst/>
              </a:rPr>
              <a:t>)</a:t>
            </a:r>
            <a:r>
              <a:rPr lang="en-NZ" dirty="0"/>
              <a:t> </a:t>
            </a:r>
            <a:r>
              <a:rPr lang="en-NZ" dirty="0">
                <a:solidFill>
                  <a:srgbClr val="999999"/>
                </a:solidFill>
                <a:effectLst/>
              </a:rPr>
              <a:t>{</a:t>
            </a:r>
            <a:r>
              <a:rPr lang="en-NZ" dirty="0"/>
              <a:t>  </a:t>
            </a:r>
            <a:br>
              <a:rPr lang="en-NZ" dirty="0"/>
            </a:br>
            <a:r>
              <a:rPr lang="en-NZ" dirty="0"/>
              <a:t>     </a:t>
            </a:r>
            <a:r>
              <a:rPr lang="en-NZ" dirty="0" err="1">
                <a:solidFill>
                  <a:srgbClr val="0077AA"/>
                </a:solidFill>
                <a:effectLst/>
              </a:rPr>
              <a:t>this</a:t>
            </a:r>
            <a:r>
              <a:rPr lang="en-NZ" dirty="0" err="1">
                <a:solidFill>
                  <a:srgbClr val="999999"/>
                </a:solidFill>
                <a:effectLst/>
              </a:rPr>
              <a:t>.</a:t>
            </a:r>
            <a:r>
              <a:rPr lang="en-NZ" dirty="0" err="1"/>
              <a:t>name</a:t>
            </a:r>
            <a:r>
              <a:rPr lang="en-NZ" dirty="0"/>
              <a:t> </a:t>
            </a:r>
            <a:r>
              <a:rPr lang="en-NZ" dirty="0">
                <a:solidFill>
                  <a:srgbClr val="9A6E3A"/>
                </a:solidFill>
                <a:effectLst/>
              </a:rPr>
              <a:t>=</a:t>
            </a:r>
            <a:r>
              <a:rPr lang="en-NZ" dirty="0"/>
              <a:t> </a:t>
            </a:r>
            <a:r>
              <a:rPr lang="en-NZ" dirty="0" err="1"/>
              <a:t>newName</a:t>
            </a:r>
            <a:r>
              <a:rPr lang="en-NZ" dirty="0">
                <a:solidFill>
                  <a:srgbClr val="999999"/>
                </a:solidFill>
                <a:effectLst/>
              </a:rPr>
              <a:t>;</a:t>
            </a:r>
            <a:r>
              <a:rPr lang="en-NZ" dirty="0"/>
              <a:t> </a:t>
            </a:r>
            <a:r>
              <a:rPr lang="en-NZ" dirty="0">
                <a:solidFill>
                  <a:srgbClr val="999999"/>
                </a:solidFill>
                <a:effectLst/>
              </a:rPr>
              <a:t>}</a:t>
            </a:r>
            <a:r>
              <a:rPr lang="en-NZ" dirty="0"/>
              <a:t> </a:t>
            </a:r>
          </a:p>
          <a:p>
            <a:pPr marL="0" indent="0">
              <a:buNone/>
            </a:pPr>
            <a:r>
              <a:rPr lang="en-NZ" b="1" dirty="0">
                <a:solidFill>
                  <a:srgbClr val="FF0000"/>
                </a:solidFill>
                <a:effectLst/>
              </a:rPr>
              <a:t>}</a:t>
            </a:r>
            <a:r>
              <a:rPr lang="en-NZ" dirty="0"/>
              <a:t> </a:t>
            </a:r>
            <a:br>
              <a:rPr lang="en-NZ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1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AB5976A-5F3E-C562-7046-6E362930F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</a:t>
            </a:r>
            <a:r>
              <a:rPr lang="en-US" altLang="en-US" b="1"/>
              <a:t>toString()</a:t>
            </a:r>
            <a:r>
              <a:rPr lang="en-US" altLang="en-US"/>
              <a:t> to Class A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0A576C39-4DF5-B1A6-7AAB-F26D5161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992313"/>
            <a:ext cx="4852988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class A {</a:t>
            </a:r>
          </a:p>
          <a:p>
            <a:r>
              <a:rPr lang="en-US" altLang="en-US" sz="2800" b="1"/>
              <a:t>    int i;</a:t>
            </a:r>
          </a:p>
          <a:p>
            <a:r>
              <a:rPr lang="en-US" altLang="en-US" sz="2800" b="1"/>
              <a:t>    public String toString() {</a:t>
            </a:r>
          </a:p>
          <a:p>
            <a:r>
              <a:rPr lang="en-US" altLang="en-US" sz="2800" b="1"/>
              <a:t>        return new String("" + i);</a:t>
            </a:r>
          </a:p>
          <a:p>
            <a:r>
              <a:rPr lang="en-US" altLang="en-US" sz="2800" b="1"/>
              <a:t>        // or this:</a:t>
            </a:r>
          </a:p>
          <a:p>
            <a:r>
              <a:rPr lang="en-US" altLang="en-US" sz="2800" b="1"/>
              <a:t>        // return “” + i;</a:t>
            </a:r>
          </a:p>
          <a:p>
            <a:r>
              <a:rPr lang="en-US" altLang="en-US" sz="2800" b="1"/>
              <a:t>        // but not this:</a:t>
            </a:r>
          </a:p>
          <a:p>
            <a:r>
              <a:rPr lang="en-US" altLang="en-US" sz="2800" b="1"/>
              <a:t>        // return i;</a:t>
            </a:r>
          </a:p>
          <a:p>
            <a:r>
              <a:rPr lang="en-US" altLang="en-US" sz="2800" b="1"/>
              <a:t>    }</a:t>
            </a:r>
          </a:p>
          <a:p>
            <a:r>
              <a:rPr lang="en-US" altLang="en-US" sz="2800" b="1"/>
              <a:t>}</a:t>
            </a:r>
          </a:p>
          <a:p>
            <a:endParaRPr lang="en-US" altLang="en-US" sz="2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>
            <a:extLst>
              <a:ext uri="{FF2B5EF4-FFF2-40B4-BE49-F238E27FC236}">
                <a16:creationId xmlns:a16="http://schemas.microsoft.com/office/drawing/2014/main" id="{6E5B2B46-BED8-F63C-F2D3-077AFA644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Simple </a:t>
            </a:r>
            <a:r>
              <a:rPr lang="en-US" altLang="en-US" b="1"/>
              <a:t>Time</a:t>
            </a:r>
            <a:r>
              <a:rPr lang="en-US" altLang="en-US"/>
              <a:t> Class</a:t>
            </a:r>
          </a:p>
        </p:txBody>
      </p:sp>
      <p:sp>
        <p:nvSpPr>
          <p:cNvPr id="46083" name="Text Box 1027">
            <a:extLst>
              <a:ext uri="{FF2B5EF4-FFF2-40B4-BE49-F238E27FC236}">
                <a16:creationId xmlns:a16="http://schemas.microsoft.com/office/drawing/2014/main" id="{6D4877E4-E4EC-2ED3-2588-FD5F767A2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962150"/>
            <a:ext cx="716597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public class Time {</a:t>
            </a:r>
          </a:p>
          <a:p>
            <a:r>
              <a:rPr lang="en-US" altLang="en-US" sz="2800" b="1" dirty="0"/>
              <a:t>    int hour;</a:t>
            </a:r>
          </a:p>
          <a:p>
            <a:r>
              <a:rPr lang="en-US" altLang="en-US" sz="2800" b="1" dirty="0"/>
              <a:t>    int minute;</a:t>
            </a:r>
          </a:p>
          <a:p>
            <a:r>
              <a:rPr lang="en-US" altLang="en-US" sz="2800" b="1" dirty="0"/>
              <a:t>    int second;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    Time() { </a:t>
            </a:r>
            <a:r>
              <a:rPr lang="en-US" altLang="en-US" sz="2800" b="1" dirty="0" err="1"/>
              <a:t>setTime</a:t>
            </a:r>
            <a:r>
              <a:rPr lang="en-US" altLang="en-US" sz="2800" b="1" dirty="0"/>
              <a:t>(0, 0, 0); }</a:t>
            </a:r>
          </a:p>
          <a:p>
            <a:r>
              <a:rPr lang="en-US" altLang="en-US" sz="2800" b="1" dirty="0"/>
              <a:t>    Time(int h) { </a:t>
            </a:r>
            <a:r>
              <a:rPr lang="en-US" altLang="en-US" sz="2800" b="1" dirty="0" err="1"/>
              <a:t>setTime</a:t>
            </a:r>
            <a:r>
              <a:rPr lang="en-US" altLang="en-US" sz="2800" b="1" dirty="0"/>
              <a:t>(h, 0, 0); }</a:t>
            </a:r>
          </a:p>
          <a:p>
            <a:r>
              <a:rPr lang="en-US" altLang="en-US" sz="2800" b="1" dirty="0"/>
              <a:t>    Time(int h, int m) { </a:t>
            </a:r>
            <a:r>
              <a:rPr lang="en-US" altLang="en-US" sz="2800" b="1" dirty="0" err="1"/>
              <a:t>setTime</a:t>
            </a:r>
            <a:r>
              <a:rPr lang="en-US" altLang="en-US" sz="2800" b="1" dirty="0"/>
              <a:t>(h, m, 0); }</a:t>
            </a:r>
          </a:p>
          <a:p>
            <a:r>
              <a:rPr lang="en-US" altLang="en-US" sz="2800" b="1" dirty="0"/>
              <a:t>    Time(int h, int m, int s) { </a:t>
            </a:r>
            <a:r>
              <a:rPr lang="en-US" altLang="en-US" sz="2800" b="1" dirty="0" err="1"/>
              <a:t>setTime</a:t>
            </a:r>
            <a:r>
              <a:rPr lang="en-US" altLang="en-US" sz="2800" b="1" dirty="0"/>
              <a:t>(h, m, s); }</a:t>
            </a:r>
          </a:p>
          <a:p>
            <a:endParaRPr lang="en-US" altLang="en-US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134AC3B-4713-9388-0218-ED1F80AFA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Time</a:t>
            </a:r>
            <a:r>
              <a:rPr lang="en-US" altLang="en-US"/>
              <a:t> Class (cont.)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D1806709-3B17-4B6E-0C4E-75921163C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743075"/>
            <a:ext cx="65659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/>
              <a:t>    Time </a:t>
            </a:r>
            <a:r>
              <a:rPr lang="en-US" altLang="en-US" sz="2800" b="1" dirty="0" err="1"/>
              <a:t>setTime</a:t>
            </a:r>
            <a:r>
              <a:rPr lang="en-US" altLang="en-US" sz="2800" b="1" dirty="0"/>
              <a:t>(int h, int m, int s) {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/>
              <a:t>setHour</a:t>
            </a:r>
            <a:r>
              <a:rPr lang="en-US" altLang="en-US" sz="2800" b="1" dirty="0"/>
              <a:t>(h);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/>
              <a:t>setMinute</a:t>
            </a:r>
            <a:r>
              <a:rPr lang="en-US" altLang="en-US" sz="2800" b="1" dirty="0"/>
              <a:t>(m);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/>
              <a:t>setSecond</a:t>
            </a:r>
            <a:r>
              <a:rPr lang="en-US" altLang="en-US" sz="2800" b="1" dirty="0"/>
              <a:t>(s);</a:t>
            </a:r>
          </a:p>
          <a:p>
            <a:r>
              <a:rPr lang="en-US" altLang="en-US" sz="2800" b="1" dirty="0"/>
              <a:t>        return this;</a:t>
            </a:r>
          </a:p>
          <a:p>
            <a:r>
              <a:rPr lang="en-US" altLang="en-US" sz="2800" b="1" dirty="0"/>
              <a:t>    }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    Time </a:t>
            </a:r>
            <a:r>
              <a:rPr lang="en-US" altLang="en-US" sz="2800" b="1" dirty="0" err="1"/>
              <a:t>setHour</a:t>
            </a:r>
            <a:r>
              <a:rPr lang="en-US" altLang="en-US" sz="2800" b="1" dirty="0"/>
              <a:t>(int h) {</a:t>
            </a:r>
          </a:p>
          <a:p>
            <a:r>
              <a:rPr lang="en-US" altLang="en-US" sz="2800" b="1" dirty="0"/>
              <a:t>        hour = (( h &gt;= 0 &amp;&amp; h &lt; 24 ) ? h : 0 );</a:t>
            </a:r>
          </a:p>
          <a:p>
            <a:r>
              <a:rPr lang="en-US" altLang="en-US" sz="2800" b="1" dirty="0"/>
              <a:t>        return this;</a:t>
            </a:r>
          </a:p>
          <a:p>
            <a:r>
              <a:rPr lang="en-US" altLang="en-US" sz="2800" b="1" dirty="0"/>
              <a:t>    }</a:t>
            </a:r>
          </a:p>
          <a:p>
            <a:r>
              <a:rPr lang="en-US" altLang="en-US" sz="2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6B6C201-A1D7-9DBA-9BA5-848541916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Needs to be Initialized?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24153F5-03B5-226E-FB0B-78679A1B4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stream for file reading needs to be attached to the file.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 array of Vectors needs to have the Vectors created (and themselves initialized).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Checkbox needs to have its state set, and perhaps be associated with an ActionListener.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Socket needs to have its IP address set.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Rectangle needs to have its dimensions and location set.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52142C00-411A-A6E5-C385-1B7ADBBD9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Time</a:t>
            </a:r>
            <a:r>
              <a:rPr lang="en-US" altLang="en-US"/>
              <a:t> Class (cont.)</a:t>
            </a:r>
          </a:p>
        </p:txBody>
      </p:sp>
      <p:sp>
        <p:nvSpPr>
          <p:cNvPr id="48131" name="Text Box 1027">
            <a:extLst>
              <a:ext uri="{FF2B5EF4-FFF2-40B4-BE49-F238E27FC236}">
                <a16:creationId xmlns:a16="http://schemas.microsoft.com/office/drawing/2014/main" id="{E2940A1F-A2DF-8103-D5CF-05EF95001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2450"/>
            <a:ext cx="61849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    </a:t>
            </a:r>
            <a:r>
              <a:rPr lang="en-US" altLang="en-US" sz="2400" b="1"/>
              <a:t>Time setMinute(int m) {</a:t>
            </a:r>
          </a:p>
          <a:p>
            <a:r>
              <a:rPr lang="en-US" altLang="en-US" sz="2400" b="1"/>
              <a:t>        minute = (( m &gt;= 0 &amp;&amp; m &lt; 60 ) ? m : 0 );</a:t>
            </a:r>
          </a:p>
          <a:p>
            <a:r>
              <a:rPr lang="en-US" altLang="en-US" sz="2400" b="1"/>
              <a:t>        return this;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    Time setSecond(int s) {</a:t>
            </a:r>
          </a:p>
          <a:p>
            <a:r>
              <a:rPr lang="en-US" altLang="en-US" sz="2400" b="1"/>
              <a:t>        second = ((s &gt;= 0 &amp;&amp; s &lt; 24 ) ? s : 0 );</a:t>
            </a:r>
          </a:p>
          <a:p>
            <a:r>
              <a:rPr lang="en-US" altLang="en-US" sz="2400" b="1"/>
              <a:t>        return this;</a:t>
            </a:r>
          </a:p>
          <a:p>
            <a:r>
              <a:rPr lang="en-US" altLang="en-US" sz="2400" b="1"/>
              <a:t>    }</a:t>
            </a:r>
          </a:p>
          <a:p>
            <a:endParaRPr lang="en-US" altLang="en-US" sz="2400" b="1"/>
          </a:p>
          <a:p>
            <a:r>
              <a:rPr lang="en-US" altLang="en-US" sz="2400" b="1"/>
              <a:t>    int getHour() { return hour; }</a:t>
            </a:r>
          </a:p>
          <a:p>
            <a:r>
              <a:rPr lang="en-US" altLang="en-US" sz="2400" b="1"/>
              <a:t>    int getMinute() { return minute; }</a:t>
            </a:r>
          </a:p>
          <a:p>
            <a:r>
              <a:rPr lang="en-US" altLang="en-US" sz="2400" b="1"/>
              <a:t>    int getSecond() { return second; }</a:t>
            </a:r>
            <a:endParaRPr lang="en-US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>
            <a:extLst>
              <a:ext uri="{FF2B5EF4-FFF2-40B4-BE49-F238E27FC236}">
                <a16:creationId xmlns:a16="http://schemas.microsoft.com/office/drawing/2014/main" id="{055EB447-EC97-F9F6-E493-5EC8C88E2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Time</a:t>
            </a:r>
            <a:r>
              <a:rPr lang="en-US" altLang="en-US"/>
              <a:t> Class (cont.)</a:t>
            </a:r>
          </a:p>
        </p:txBody>
      </p:sp>
      <p:sp>
        <p:nvSpPr>
          <p:cNvPr id="49155" name="Text Box 1027">
            <a:extLst>
              <a:ext uri="{FF2B5EF4-FFF2-40B4-BE49-F238E27FC236}">
                <a16:creationId xmlns:a16="http://schemas.microsoft.com/office/drawing/2014/main" id="{3C3E83D3-CE4D-FEB0-41A9-A97522F5C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78013"/>
            <a:ext cx="84772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    public String toString() {</a:t>
            </a:r>
          </a:p>
          <a:p>
            <a:r>
              <a:rPr lang="en-US" altLang="en-US" sz="2400" b="1"/>
              <a:t>        return (“” + ( hour == 12 || hour == 0 ) ? 12 : hour % 12 ) +</a:t>
            </a:r>
          </a:p>
          <a:p>
            <a:r>
              <a:rPr lang="en-US" altLang="en-US" sz="2400" b="1"/>
              <a:t>            ":" + ( minute &lt; 10 ? "0" : "" ) + minute +</a:t>
            </a:r>
          </a:p>
          <a:p>
            <a:r>
              <a:rPr lang="en-US" altLang="en-US" sz="2400" b="1"/>
              <a:t>            ":" + ( second &lt; 10 ? "0" : "" ) + second +</a:t>
            </a:r>
          </a:p>
          <a:p>
            <a:r>
              <a:rPr lang="en-US" altLang="en-US" sz="2400" b="1"/>
              <a:t>            ( hour &lt; 12 ? " AM" : " PM" ) 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}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4F0FF65-8518-DEBD-CD20-593F8BF86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Time</a:t>
            </a:r>
            <a:r>
              <a:rPr lang="en-US" altLang="en-US"/>
              <a:t> Class Driver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6F6FBA84-72BA-31E0-4051-F918022F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85950"/>
            <a:ext cx="74279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public class TestTime {</a:t>
            </a:r>
          </a:p>
          <a:p>
            <a:r>
              <a:rPr lang="en-US" altLang="en-US" sz="2800" b="1"/>
              <a:t>    public static void main(String[] args) {</a:t>
            </a:r>
          </a:p>
          <a:p>
            <a:r>
              <a:rPr lang="en-US" altLang="en-US" sz="2800" b="1"/>
              <a:t>    	Time t1 = new Time();</a:t>
            </a:r>
          </a:p>
          <a:p>
            <a:r>
              <a:rPr lang="en-US" altLang="en-US" sz="2800" b="1"/>
              <a:t>    	Time t2 = new Time(20, 3, 45);</a:t>
            </a:r>
          </a:p>
          <a:p>
            <a:endParaRPr lang="en-US" altLang="en-US" sz="2800" b="1"/>
          </a:p>
          <a:p>
            <a:r>
              <a:rPr lang="en-US" altLang="en-US" sz="2800" b="1"/>
              <a:t>        t1.setHour(7).setMinute(32).setSecond(23);</a:t>
            </a:r>
          </a:p>
          <a:p>
            <a:r>
              <a:rPr lang="en-US" altLang="en-US" sz="2800" b="1"/>
              <a:t>    	System.out.println("t1 is " + t1);</a:t>
            </a:r>
          </a:p>
          <a:p>
            <a:r>
              <a:rPr lang="en-US" altLang="en-US" sz="2800" b="1"/>
              <a:t>    	System.out.println("t2 is " + t2);</a:t>
            </a:r>
          </a:p>
          <a:p>
            <a:r>
              <a:rPr lang="en-US" altLang="en-US" sz="2800" b="1"/>
              <a:t>    }</a:t>
            </a:r>
          </a:p>
          <a:p>
            <a:r>
              <a:rPr lang="en-US" altLang="en-US" sz="2800" b="1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5FCA877-B54B-B0D3-A478-BF0AB6F2D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Miscellaneous Topics: Recursion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22EDB19-9203-254D-397D-E521193E9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Joan Rivers says “I hate cleaning my house. Before I’m even finished I have to do it again!”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// Joan Rivers’ algorithm (pseudo-code)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cleanTheHouse() {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static String message = “I’m 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message = message + “so 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shout(message + “tired of this!”)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    cleanTheHouse()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}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E688B8-9492-06FD-7C93-9B84A6002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4FD0E3F-B531-85C8-0DED-A3E766ED5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method that calls itself.</a:t>
            </a:r>
          </a:p>
          <a:p>
            <a:r>
              <a:rPr lang="en-US" altLang="en-US" sz="2800"/>
              <a:t>At each call, new local variables are created.</a:t>
            </a:r>
          </a:p>
          <a:p>
            <a:r>
              <a:rPr lang="en-US" altLang="en-US" sz="2800"/>
              <a:t>There must be a </a:t>
            </a:r>
            <a:r>
              <a:rPr lang="en-US" altLang="en-US" sz="2800" i="1"/>
              <a:t>stopping condition</a:t>
            </a:r>
            <a:r>
              <a:rPr lang="en-US" altLang="en-US" sz="2800"/>
              <a:t>!  Joan doesn’t have one…</a:t>
            </a:r>
          </a:p>
          <a:p>
            <a:r>
              <a:rPr lang="en-US" altLang="en-US" sz="2800"/>
              <a:t>Often a natural way to express a problem.</a:t>
            </a:r>
          </a:p>
          <a:p>
            <a:r>
              <a:rPr lang="en-US" altLang="en-US" sz="2800"/>
              <a:t>Iteration might be better, because of the overhead of function calls and extra storage.</a:t>
            </a:r>
          </a:p>
          <a:p>
            <a:r>
              <a:rPr lang="en-US" altLang="en-US" sz="2800"/>
              <a:t>It’s not always easy to convert recursion into iteration.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006EB40-D55C-9E97-EBBF-4638BDA9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(cont.)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7998E06-BA78-403F-079C-18DF41A72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Factorials are easy: n! = n(n-1)(n-2)</a:t>
            </a:r>
            <a:r>
              <a:rPr lang="en-US" altLang="en-US">
                <a:sym typeface="Symbol" panose="05050102010706020507" pitchFamily="18" charset="2"/>
              </a:rPr>
              <a:t>   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long factorial( long number)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    if (number &lt;= 1)    // base case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        return 1;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    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        return number * factorial(number - 1);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92D96F6-B87C-0DA3-1CA2-0EDC8721F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Deitel &amp; Deitel’s Illustration</a:t>
            </a:r>
          </a:p>
        </p:txBody>
      </p:sp>
      <p:grpSp>
        <p:nvGrpSpPr>
          <p:cNvPr id="41006" name="Group 46">
            <a:extLst>
              <a:ext uri="{FF2B5EF4-FFF2-40B4-BE49-F238E27FC236}">
                <a16:creationId xmlns:a16="http://schemas.microsoft.com/office/drawing/2014/main" id="{88128DDE-8735-85E5-3253-D539D9BB95B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8072438" cy="4848225"/>
            <a:chOff x="384" y="768"/>
            <a:chExt cx="5329" cy="3442"/>
          </a:xfrm>
        </p:grpSpPr>
        <p:sp>
          <p:nvSpPr>
            <p:cNvPr id="40963" name="Rectangle 3">
              <a:extLst>
                <a:ext uri="{FF2B5EF4-FFF2-40B4-BE49-F238E27FC236}">
                  <a16:creationId xmlns:a16="http://schemas.microsoft.com/office/drawing/2014/main" id="{C9727B80-C43B-1CC0-2A86-D024395C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768"/>
              <a:ext cx="28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44F98BD9-3B52-CE5B-452A-90FC0CFFB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94"/>
              <a:ext cx="28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5!</a:t>
              </a:r>
            </a:p>
          </p:txBody>
        </p:sp>
        <p:sp>
          <p:nvSpPr>
            <p:cNvPr id="40965" name="Rectangle 5">
              <a:extLst>
                <a:ext uri="{FF2B5EF4-FFF2-40B4-BE49-F238E27FC236}">
                  <a16:creationId xmlns:a16="http://schemas.microsoft.com/office/drawing/2014/main" id="{CDDC8033-8CD3-FE91-AB5E-2229A4D0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366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Text Box 6">
              <a:extLst>
                <a:ext uri="{FF2B5EF4-FFF2-40B4-BE49-F238E27FC236}">
                  <a16:creationId xmlns:a16="http://schemas.microsoft.com/office/drawing/2014/main" id="{DA6550B9-5694-EAAB-4CD0-FC04CBED3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1392"/>
              <a:ext cx="62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5 * 4!</a:t>
              </a:r>
            </a:p>
          </p:txBody>
        </p:sp>
        <p:sp>
          <p:nvSpPr>
            <p:cNvPr id="40967" name="Line 7">
              <a:extLst>
                <a:ext uri="{FF2B5EF4-FFF2-40B4-BE49-F238E27FC236}">
                  <a16:creationId xmlns:a16="http://schemas.microsoft.com/office/drawing/2014/main" id="{596D4F7D-DC50-66B4-4BE3-D69047A3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" y="110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68" name="Rectangle 8">
              <a:extLst>
                <a:ext uri="{FF2B5EF4-FFF2-40B4-BE49-F238E27FC236}">
                  <a16:creationId xmlns:a16="http://schemas.microsoft.com/office/drawing/2014/main" id="{4E412697-F0E4-347A-3163-FC386054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990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10ACC66A-8520-35D0-3D3B-E35634A3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016"/>
              <a:ext cx="67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4 * 3!</a:t>
              </a:r>
            </a:p>
          </p:txBody>
        </p:sp>
        <p:sp>
          <p:nvSpPr>
            <p:cNvPr id="40970" name="Line 10">
              <a:extLst>
                <a:ext uri="{FF2B5EF4-FFF2-40B4-BE49-F238E27FC236}">
                  <a16:creationId xmlns:a16="http://schemas.microsoft.com/office/drawing/2014/main" id="{3163F9AF-019C-04B5-E1CA-75E8FCAE0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72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1" name="Rectangle 11">
              <a:extLst>
                <a:ext uri="{FF2B5EF4-FFF2-40B4-BE49-F238E27FC236}">
                  <a16:creationId xmlns:a16="http://schemas.microsoft.com/office/drawing/2014/main" id="{A49A6DA0-CE1C-3003-A561-E9ABBE58D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2614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2" name="Text Box 12">
              <a:extLst>
                <a:ext uri="{FF2B5EF4-FFF2-40B4-BE49-F238E27FC236}">
                  <a16:creationId xmlns:a16="http://schemas.microsoft.com/office/drawing/2014/main" id="{5BD5F23D-9A27-50AB-0734-CFB5D1623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640"/>
              <a:ext cx="6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3 * 2!</a:t>
              </a:r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8982FD1F-933D-EA34-8291-562E3E9F1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4" name="Rectangle 14">
              <a:extLst>
                <a:ext uri="{FF2B5EF4-FFF2-40B4-BE49-F238E27FC236}">
                  <a16:creationId xmlns:a16="http://schemas.microsoft.com/office/drawing/2014/main" id="{6F86317F-2015-3D34-6739-B186809CF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238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id="{75469B54-9717-DAF1-4B91-48061383E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264"/>
              <a:ext cx="6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2 * 1!</a:t>
              </a:r>
            </a:p>
          </p:txBody>
        </p:sp>
        <p:sp>
          <p:nvSpPr>
            <p:cNvPr id="40976" name="Line 16">
              <a:extLst>
                <a:ext uri="{FF2B5EF4-FFF2-40B4-BE49-F238E27FC236}">
                  <a16:creationId xmlns:a16="http://schemas.microsoft.com/office/drawing/2014/main" id="{322CF1BC-A820-4DD3-9CEF-938585F7E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77" name="Rectangle 17">
              <a:extLst>
                <a:ext uri="{FF2B5EF4-FFF2-40B4-BE49-F238E27FC236}">
                  <a16:creationId xmlns:a16="http://schemas.microsoft.com/office/drawing/2014/main" id="{683C9262-E0DE-014F-9CDC-BFAF99D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3840"/>
              <a:ext cx="28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13AA4ED2-7924-BD64-2E41-FCB8BF6A1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3866"/>
              <a:ext cx="22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1</a:t>
              </a:r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CAA72DE2-E46C-D81F-6AD9-2D3FF6CDC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60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0" name="Rectangle 20">
              <a:extLst>
                <a:ext uri="{FF2B5EF4-FFF2-40B4-BE49-F238E27FC236}">
                  <a16:creationId xmlns:a16="http://schemas.microsoft.com/office/drawing/2014/main" id="{42247163-60DD-26A3-C3DA-E8952AF7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768"/>
              <a:ext cx="28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Text Box 21">
              <a:extLst>
                <a:ext uri="{FF2B5EF4-FFF2-40B4-BE49-F238E27FC236}">
                  <a16:creationId xmlns:a16="http://schemas.microsoft.com/office/drawing/2014/main" id="{96189FCB-78C0-0C87-E46E-2495A014F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94"/>
              <a:ext cx="290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5!</a:t>
              </a:r>
            </a:p>
          </p:txBody>
        </p:sp>
        <p:sp>
          <p:nvSpPr>
            <p:cNvPr id="40982" name="Rectangle 22">
              <a:extLst>
                <a:ext uri="{FF2B5EF4-FFF2-40B4-BE49-F238E27FC236}">
                  <a16:creationId xmlns:a16="http://schemas.microsoft.com/office/drawing/2014/main" id="{9B4D786E-291C-F280-CAA7-16E1333E8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1366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Text Box 23">
              <a:extLst>
                <a:ext uri="{FF2B5EF4-FFF2-40B4-BE49-F238E27FC236}">
                  <a16:creationId xmlns:a16="http://schemas.microsoft.com/office/drawing/2014/main" id="{8A685EB6-4FBF-BA2F-04AC-EDE59A0EA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1392"/>
              <a:ext cx="62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5 * 4!</a:t>
              </a:r>
            </a:p>
          </p:txBody>
        </p:sp>
        <p:sp>
          <p:nvSpPr>
            <p:cNvPr id="40984" name="Line 24">
              <a:extLst>
                <a:ext uri="{FF2B5EF4-FFF2-40B4-BE49-F238E27FC236}">
                  <a16:creationId xmlns:a16="http://schemas.microsoft.com/office/drawing/2014/main" id="{64EC78C6-7350-038C-EF6A-F1606BDD3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" y="110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5" name="Rectangle 25">
              <a:extLst>
                <a:ext uri="{FF2B5EF4-FFF2-40B4-BE49-F238E27FC236}">
                  <a16:creationId xmlns:a16="http://schemas.microsoft.com/office/drawing/2014/main" id="{A41B171F-00CA-2BF7-99E7-F7B5A2E68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990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id="{6C0EC74B-E872-AECF-2281-DE1F59048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016"/>
              <a:ext cx="67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4 * 3!</a:t>
              </a:r>
            </a:p>
          </p:txBody>
        </p:sp>
        <p:sp>
          <p:nvSpPr>
            <p:cNvPr id="40987" name="Line 27">
              <a:extLst>
                <a:ext uri="{FF2B5EF4-FFF2-40B4-BE49-F238E27FC236}">
                  <a16:creationId xmlns:a16="http://schemas.microsoft.com/office/drawing/2014/main" id="{BDBE2313-ACAC-7994-6E86-E46EE96EE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8" name="Rectangle 28">
              <a:extLst>
                <a:ext uri="{FF2B5EF4-FFF2-40B4-BE49-F238E27FC236}">
                  <a16:creationId xmlns:a16="http://schemas.microsoft.com/office/drawing/2014/main" id="{301527AA-3437-7ABE-C73D-84788793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2614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id="{D5BAD736-6329-A8A3-4F3F-B88C2B24A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40"/>
              <a:ext cx="6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3 * 2!</a:t>
              </a:r>
            </a:p>
          </p:txBody>
        </p:sp>
        <p:sp>
          <p:nvSpPr>
            <p:cNvPr id="40990" name="Line 30">
              <a:extLst>
                <a:ext uri="{FF2B5EF4-FFF2-40B4-BE49-F238E27FC236}">
                  <a16:creationId xmlns:a16="http://schemas.microsoft.com/office/drawing/2014/main" id="{09DFD388-77AD-8927-A009-BF3717A4E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352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1" name="Rectangle 31">
              <a:extLst>
                <a:ext uri="{FF2B5EF4-FFF2-40B4-BE49-F238E27FC236}">
                  <a16:creationId xmlns:a16="http://schemas.microsoft.com/office/drawing/2014/main" id="{8370E696-A2E2-DD3C-B549-233FAC391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238"/>
              <a:ext cx="601" cy="36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Text Box 32">
              <a:extLst>
                <a:ext uri="{FF2B5EF4-FFF2-40B4-BE49-F238E27FC236}">
                  <a16:creationId xmlns:a16="http://schemas.microsoft.com/office/drawing/2014/main" id="{E6F0C2BF-15EF-6522-7799-5A912E4F2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64"/>
              <a:ext cx="6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/>
                <a:t>2 * 1!</a:t>
              </a:r>
            </a:p>
          </p:txBody>
        </p:sp>
        <p:sp>
          <p:nvSpPr>
            <p:cNvPr id="40993" name="Line 33">
              <a:extLst>
                <a:ext uri="{FF2B5EF4-FFF2-40B4-BE49-F238E27FC236}">
                  <a16:creationId xmlns:a16="http://schemas.microsoft.com/office/drawing/2014/main" id="{C10ADC18-39C4-93BA-CED5-434F31F74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4" name="Rectangle 34">
              <a:extLst>
                <a:ext uri="{FF2B5EF4-FFF2-40B4-BE49-F238E27FC236}">
                  <a16:creationId xmlns:a16="http://schemas.microsoft.com/office/drawing/2014/main" id="{D681E58C-9CA9-5379-E904-DFDF8ACE9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840"/>
              <a:ext cx="28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5" name="Text Box 35">
              <a:extLst>
                <a:ext uri="{FF2B5EF4-FFF2-40B4-BE49-F238E27FC236}">
                  <a16:creationId xmlns:a16="http://schemas.microsoft.com/office/drawing/2014/main" id="{5BA0E075-DCB5-B113-2C4C-421D7FC36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3866"/>
              <a:ext cx="22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1</a:t>
              </a:r>
            </a:p>
          </p:txBody>
        </p:sp>
        <p:sp>
          <p:nvSpPr>
            <p:cNvPr id="40996" name="Line 36">
              <a:extLst>
                <a:ext uri="{FF2B5EF4-FFF2-40B4-BE49-F238E27FC236}">
                  <a16:creationId xmlns:a16="http://schemas.microsoft.com/office/drawing/2014/main" id="{D99C20F3-697C-432B-8AE9-F423700C1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60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7" name="Text Box 37">
              <a:extLst>
                <a:ext uri="{FF2B5EF4-FFF2-40B4-BE49-F238E27FC236}">
                  <a16:creationId xmlns:a16="http://schemas.microsoft.com/office/drawing/2014/main" id="{BCA9758A-C66D-F58A-2956-21DC9055B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552"/>
              <a:ext cx="942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1 returned</a:t>
              </a:r>
            </a:p>
          </p:txBody>
        </p:sp>
        <p:sp>
          <p:nvSpPr>
            <p:cNvPr id="40998" name="Text Box 38">
              <a:extLst>
                <a:ext uri="{FF2B5EF4-FFF2-40B4-BE49-F238E27FC236}">
                  <a16:creationId xmlns:a16="http://schemas.microsoft.com/office/drawing/2014/main" id="{D2E31BFA-8BB5-7DBB-E2A6-15DCE35CD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906"/>
              <a:ext cx="17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2! = 2*1=2 returned</a:t>
              </a:r>
            </a:p>
          </p:txBody>
        </p:sp>
        <p:sp>
          <p:nvSpPr>
            <p:cNvPr id="40999" name="Text Box 39">
              <a:extLst>
                <a:ext uri="{FF2B5EF4-FFF2-40B4-BE49-F238E27FC236}">
                  <a16:creationId xmlns:a16="http://schemas.microsoft.com/office/drawing/2014/main" id="{6ACA9C46-E1B0-29A2-5261-258F6430C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2330"/>
              <a:ext cx="18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3! = 3*2 = 6 returned</a:t>
              </a:r>
            </a:p>
          </p:txBody>
        </p:sp>
        <p:sp>
          <p:nvSpPr>
            <p:cNvPr id="41000" name="Text Box 40">
              <a:extLst>
                <a:ext uri="{FF2B5EF4-FFF2-40B4-BE49-F238E27FC236}">
                  <a16:creationId xmlns:a16="http://schemas.microsoft.com/office/drawing/2014/main" id="{4EC21AE8-FA26-4A70-F0D8-43B292AE1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1658"/>
              <a:ext cx="1939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4! = 4*6 = 24 returned</a:t>
              </a:r>
            </a:p>
          </p:txBody>
        </p:sp>
        <p:sp>
          <p:nvSpPr>
            <p:cNvPr id="41001" name="Text Box 41">
              <a:extLst>
                <a:ext uri="{FF2B5EF4-FFF2-40B4-BE49-F238E27FC236}">
                  <a16:creationId xmlns:a16="http://schemas.microsoft.com/office/drawing/2014/main" id="{E9823E79-8D64-4F3B-BF5E-29EA7F15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082"/>
              <a:ext cx="2141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5! = 5*24 = 120 returned</a:t>
              </a:r>
            </a:p>
          </p:txBody>
        </p:sp>
        <p:sp>
          <p:nvSpPr>
            <p:cNvPr id="41002" name="Text Box 42">
              <a:extLst>
                <a:ext uri="{FF2B5EF4-FFF2-40B4-BE49-F238E27FC236}">
                  <a16:creationId xmlns:a16="http://schemas.microsoft.com/office/drawing/2014/main" id="{7DD8138B-3CC8-0BDC-AE4F-F1125D551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768"/>
              <a:ext cx="925" cy="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Recursive</a:t>
              </a:r>
            </a:p>
            <a:p>
              <a:r>
                <a:rPr lang="en-US" altLang="en-US" sz="2400"/>
                <a:t>calls</a:t>
              </a:r>
            </a:p>
          </p:txBody>
        </p:sp>
        <p:sp>
          <p:nvSpPr>
            <p:cNvPr id="41003" name="Line 43">
              <a:extLst>
                <a:ext uri="{FF2B5EF4-FFF2-40B4-BE49-F238E27FC236}">
                  <a16:creationId xmlns:a16="http://schemas.microsoft.com/office/drawing/2014/main" id="{895C7772-07AF-E534-56C3-1D02DA50E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44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4" name="Text Box 44">
              <a:extLst>
                <a:ext uri="{FF2B5EF4-FFF2-40B4-BE49-F238E27FC236}">
                  <a16:creationId xmlns:a16="http://schemas.microsoft.com/office/drawing/2014/main" id="{9AD5FDA6-F3F1-FDC0-E3A3-3E58115A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626"/>
              <a:ext cx="926" cy="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Recursive</a:t>
              </a:r>
            </a:p>
            <a:p>
              <a:r>
                <a:rPr lang="en-US" altLang="en-US" sz="2400"/>
                <a:t>returns</a:t>
              </a:r>
            </a:p>
          </p:txBody>
        </p:sp>
        <p:sp>
          <p:nvSpPr>
            <p:cNvPr id="41005" name="Line 45">
              <a:extLst>
                <a:ext uri="{FF2B5EF4-FFF2-40B4-BE49-F238E27FC236}">
                  <a16:creationId xmlns:a16="http://schemas.microsoft.com/office/drawing/2014/main" id="{C110D5B0-C4AD-75B5-2255-88367DD9A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168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762918A-6CD1-9082-3828-DB04D15F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/>
              <a:t>Variable-Length Argument Lists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02F33CA9-7BE7-91A6-6031-CC571D3EF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1676400"/>
            <a:ext cx="6735762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class A { int i; }</a:t>
            </a:r>
          </a:p>
          <a:p>
            <a:r>
              <a:rPr lang="en-US" altLang="en-US" sz="2400" b="1"/>
              <a:t>public class VarArgs {</a:t>
            </a:r>
          </a:p>
          <a:p>
            <a:r>
              <a:rPr lang="en-US" altLang="en-US" sz="2400" b="1"/>
              <a:t>    static void f(Object[] x) {</a:t>
            </a:r>
          </a:p>
          <a:p>
            <a:r>
              <a:rPr lang="en-US" altLang="en-US" sz="2400" b="1"/>
              <a:t>        for (int i = 0; i &lt; x.length; i++)</a:t>
            </a:r>
          </a:p>
          <a:p>
            <a:r>
              <a:rPr lang="en-US" altLang="en-US" sz="2400" b="1"/>
              <a:t>            System.out.println(x[i]);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    public static void main(String[] args) {</a:t>
            </a:r>
          </a:p>
          <a:p>
            <a:r>
              <a:rPr lang="en-US" altLang="en-US" sz="2400" b="1"/>
              <a:t>         f(new Object[] {</a:t>
            </a:r>
          </a:p>
          <a:p>
            <a:r>
              <a:rPr lang="en-US" altLang="en-US" sz="2400" b="1"/>
              <a:t>            new Integer(47), new VarArgs(),</a:t>
            </a:r>
          </a:p>
          <a:p>
            <a:r>
              <a:rPr lang="en-US" altLang="en-US" sz="2400" b="1"/>
              <a:t>            new Float(3.14), new Double(11.11) } );</a:t>
            </a:r>
          </a:p>
          <a:p>
            <a:r>
              <a:rPr lang="en-US" altLang="en-US" sz="2400" b="1"/>
              <a:t>        f(new Object[] {"one", "two", "three" }) ;</a:t>
            </a:r>
          </a:p>
          <a:p>
            <a:r>
              <a:rPr lang="en-US" altLang="en-US" sz="2400" b="1"/>
              <a:t>        f(new Object[] {new A(), new A(), new A() } );</a:t>
            </a:r>
          </a:p>
          <a:p>
            <a:r>
              <a:rPr lang="en-US" altLang="en-US" sz="2400" b="1"/>
              <a:t>    }</a:t>
            </a:r>
          </a:p>
          <a:p>
            <a:r>
              <a:rPr lang="en-US" altLang="en-US" sz="2400" b="1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2739748-ACA3-4474-AFAF-68B5A53AF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Variable-Length Argument Lists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3933DD9-C684-F46B-8E97-2E4E013F2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This prints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47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VarArgs@fee6172e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3.14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11.11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one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two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three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A@fee61874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A@fee61873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A@fee6186a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C17BD1E-9933-3ECD-F36B-98A26A411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If We Forget?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EFAC9C-A449-A917-F9B1-251B9FE61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Things don’t act the way we expect them to!</a:t>
            </a:r>
          </a:p>
          <a:p>
            <a:r>
              <a:rPr lang="en-US" altLang="en-US"/>
              <a:t>We only learn about problems at runtime.</a:t>
            </a:r>
          </a:p>
          <a:p>
            <a:r>
              <a:rPr lang="en-US" altLang="en-US"/>
              <a:t>Maybe we don’t find out until it’s too late.</a:t>
            </a:r>
          </a:p>
          <a:p>
            <a:r>
              <a:rPr lang="en-US" altLang="en-US"/>
              <a:t>Common culprits:</a:t>
            </a:r>
          </a:p>
          <a:p>
            <a:pPr lvl="1"/>
            <a:r>
              <a:rPr lang="en-US" altLang="en-US"/>
              <a:t>references that lead nowhere</a:t>
            </a:r>
          </a:p>
          <a:p>
            <a:pPr lvl="1"/>
            <a:r>
              <a:rPr lang="en-US" altLang="en-US"/>
              <a:t>garbage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FE33EB5-DFE2-22C7-91A0-83F27BE53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Java Help?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431933-36B9-E390-C04F-319365E7F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Java initializes all class member variables to zero whenever we create an object.</a:t>
            </a:r>
          </a:p>
          <a:p>
            <a:r>
              <a:rPr lang="en-US" altLang="en-US" dirty="0"/>
              <a:t>Java allows us to write </a:t>
            </a:r>
            <a:r>
              <a:rPr lang="en-US" altLang="en-US" b="1" i="1" dirty="0">
                <a:solidFill>
                  <a:srgbClr val="FF0000"/>
                </a:solidFill>
              </a:rPr>
              <a:t>constructors</a:t>
            </a:r>
            <a:r>
              <a:rPr lang="en-US" altLang="en-US" dirty="0"/>
              <a:t>, special methods, one of which will be called on object creation.</a:t>
            </a:r>
          </a:p>
          <a:p>
            <a:r>
              <a:rPr lang="en-US" altLang="en-US" dirty="0"/>
              <a:t>Java refuses to create an object (compile error) if we haven’t provided the right kind of constructor.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B218AB7-7E17-924A-D04E-39DFD31C7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Constructors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AFE7007-3D32-A847-FD2A-8A32542DF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constructor method has the same name as the class.  It has no return type.</a:t>
            </a:r>
          </a:p>
          <a:p>
            <a:r>
              <a:rPr lang="en-US" altLang="en-US" sz="2800"/>
              <a:t>There can be many different constructors, each with a distinct </a:t>
            </a:r>
            <a:r>
              <a:rPr lang="en-US" altLang="en-US" sz="2800" i="1"/>
              <a:t>argument signature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(This implies that overloaded methods are OK in Java.)</a:t>
            </a:r>
          </a:p>
          <a:p>
            <a:r>
              <a:rPr lang="en-US" altLang="en-US" sz="2800"/>
              <a:t>You specify the particular constructor you want when you create an object.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C4A9D72-1BFC-D2DD-6D29-0376FA72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altLang="en-US" dirty="0"/>
              <a:t>Example Constructor-class Book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AEE9F-11BF-9993-5665-7F21F0F95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95365"/>
            <a:ext cx="70104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/>
              <a:t>public class Book </a:t>
            </a:r>
            <a:r>
              <a:rPr lang="en-US" altLang="en-US" sz="20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en-US" sz="2000" b="1" dirty="0"/>
              <a:t>    String title;</a:t>
            </a:r>
          </a:p>
          <a:p>
            <a:r>
              <a:rPr lang="en-US" altLang="en-US" sz="2000" b="1" dirty="0"/>
              <a:t>    String author;</a:t>
            </a:r>
          </a:p>
          <a:p>
            <a:r>
              <a:rPr lang="en-US" altLang="en-US" sz="2000" b="1" dirty="0"/>
              <a:t>    int </a:t>
            </a:r>
            <a:r>
              <a:rPr lang="en-US" altLang="en-US" sz="2000" b="1" dirty="0" err="1"/>
              <a:t>numPages</a:t>
            </a:r>
            <a:r>
              <a:rPr lang="en-US" altLang="en-US" sz="2000" b="1" dirty="0"/>
              <a:t>;</a:t>
            </a:r>
          </a:p>
          <a:p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Book() { }	; // default constructor</a:t>
            </a:r>
          </a:p>
          <a:p>
            <a:r>
              <a:rPr lang="en-US" altLang="en-US" sz="2000" b="1" dirty="0"/>
              <a:t>    public Book(String t, String a, int p) {</a:t>
            </a:r>
          </a:p>
          <a:p>
            <a:r>
              <a:rPr lang="en-US" altLang="en-US" sz="2000" b="1" dirty="0"/>
              <a:t>    title = t;</a:t>
            </a:r>
          </a:p>
          <a:p>
            <a:r>
              <a:rPr lang="en-US" altLang="en-US" sz="2000" b="1" dirty="0"/>
              <a:t>    author = a;</a:t>
            </a:r>
          </a:p>
          <a:p>
            <a:r>
              <a:rPr lang="en-US" altLang="en-US" sz="2000" b="1" dirty="0"/>
              <a:t>    </a:t>
            </a:r>
            <a:r>
              <a:rPr lang="en-US" altLang="en-US" sz="2000" b="1" dirty="0" err="1"/>
              <a:t>numPages</a:t>
            </a:r>
            <a:r>
              <a:rPr lang="en-US" altLang="en-US" sz="2000" b="1" dirty="0"/>
              <a:t> = p;</a:t>
            </a:r>
          </a:p>
          <a:p>
            <a:r>
              <a:rPr lang="en-US" altLang="en-US" sz="2000" b="1" dirty="0"/>
              <a:t>  }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  public static void main(String[] </a:t>
            </a:r>
            <a:r>
              <a:rPr lang="en-US" altLang="en-US" sz="2000" b="1" dirty="0" err="1"/>
              <a:t>args</a:t>
            </a:r>
            <a:r>
              <a:rPr lang="en-US" altLang="en-US" sz="2000" b="1" dirty="0"/>
              <a:t>) {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    Book </a:t>
            </a:r>
            <a:r>
              <a:rPr lang="en-US" altLang="en-US" sz="2000" b="1" dirty="0" err="1">
                <a:solidFill>
                  <a:srgbClr val="FF0000"/>
                </a:solidFill>
              </a:rPr>
              <a:t>myObj</a:t>
            </a:r>
            <a:r>
              <a:rPr lang="en-US" altLang="en-US" sz="2000" b="1" dirty="0">
                <a:solidFill>
                  <a:srgbClr val="FF0000"/>
                </a:solidFill>
              </a:rPr>
              <a:t> = new Book("a","b",2); //New book</a:t>
            </a:r>
          </a:p>
          <a:p>
            <a:r>
              <a:rPr lang="en-US" altLang="en-US" sz="2000" b="1" dirty="0"/>
              <a:t>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myObj.title</a:t>
            </a:r>
            <a:r>
              <a:rPr lang="en-US" altLang="en-US" sz="2000" b="1" dirty="0"/>
              <a:t>);</a:t>
            </a:r>
          </a:p>
          <a:p>
            <a:r>
              <a:rPr lang="en-US" altLang="en-US" sz="2000" b="1" dirty="0"/>
              <a:t>  }</a:t>
            </a:r>
          </a:p>
          <a:p>
            <a:r>
              <a:rPr lang="en-US" altLang="en-US" sz="2000" b="1" dirty="0">
                <a:solidFill>
                  <a:srgbClr val="FF0000"/>
                </a:solidFill>
              </a:rPr>
              <a:t>}</a:t>
            </a:r>
          </a:p>
          <a:p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883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C4A9D72-1BFC-D2DD-6D29-0376FA72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Constructor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AEE9F-11BF-9993-5665-7F21F0F95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9916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class Book {</a:t>
            </a:r>
          </a:p>
          <a:p>
            <a:r>
              <a:rPr lang="en-US" altLang="en-US" sz="2800" b="1" dirty="0"/>
              <a:t>    String title;</a:t>
            </a:r>
          </a:p>
          <a:p>
            <a:r>
              <a:rPr lang="en-US" altLang="en-US" sz="2800" b="1" dirty="0"/>
              <a:t>    String author;</a:t>
            </a:r>
          </a:p>
          <a:p>
            <a:r>
              <a:rPr lang="en-US" altLang="en-US" sz="2800" b="1" dirty="0"/>
              <a:t>    int </a:t>
            </a:r>
            <a:r>
              <a:rPr lang="en-US" altLang="en-US" sz="2800" b="1" dirty="0" err="1"/>
              <a:t>numPages</a:t>
            </a:r>
            <a:r>
              <a:rPr lang="en-US" altLang="en-US" sz="2800" b="1" dirty="0"/>
              <a:t>;</a:t>
            </a:r>
          </a:p>
          <a:p>
            <a:r>
              <a:rPr lang="en-US" altLang="en-US" sz="2800" b="1" dirty="0"/>
              <a:t>    </a:t>
            </a:r>
            <a:r>
              <a:rPr lang="en-US" altLang="en-US" sz="2800" b="1" dirty="0">
                <a:solidFill>
                  <a:srgbClr val="FF0000"/>
                </a:solidFill>
              </a:rPr>
              <a:t>Book() { }</a:t>
            </a:r>
            <a:r>
              <a:rPr lang="en-US" altLang="en-US" sz="2800" b="1" dirty="0"/>
              <a:t>		// default constructor</a:t>
            </a:r>
          </a:p>
          <a:p>
            <a:r>
              <a:rPr lang="en-US" altLang="en-US" sz="2800" b="1" dirty="0"/>
              <a:t>    Book(String t, String a, int p) {</a:t>
            </a:r>
          </a:p>
          <a:p>
            <a:r>
              <a:rPr lang="en-US" altLang="en-US" sz="2800" b="1" dirty="0"/>
              <a:t>        title = t;</a:t>
            </a:r>
          </a:p>
          <a:p>
            <a:r>
              <a:rPr lang="en-US" altLang="en-US" sz="2800" b="1" dirty="0"/>
              <a:t>        author = a;</a:t>
            </a:r>
          </a:p>
          <a:p>
            <a:r>
              <a:rPr lang="en-US" altLang="en-US" sz="2800" b="1" dirty="0"/>
              <a:t>        </a:t>
            </a:r>
            <a:r>
              <a:rPr lang="en-US" altLang="en-US" sz="2800" b="1" dirty="0" err="1"/>
              <a:t>numPages</a:t>
            </a:r>
            <a:r>
              <a:rPr lang="en-US" altLang="en-US" sz="2800" b="1" dirty="0"/>
              <a:t> = p;</a:t>
            </a:r>
          </a:p>
          <a:p>
            <a:r>
              <a:rPr lang="en-US" altLang="en-US" sz="2800" b="1" dirty="0"/>
              <a:t>}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A </a:t>
            </a:r>
            <a:r>
              <a:rPr lang="en-US" altLang="en-US" sz="2800" i="1" dirty="0">
                <a:solidFill>
                  <a:srgbClr val="FF0000"/>
                </a:solidFill>
              </a:rPr>
              <a:t>default constructor</a:t>
            </a:r>
            <a:r>
              <a:rPr lang="en-US" altLang="en-US" sz="2800" dirty="0">
                <a:solidFill>
                  <a:srgbClr val="FF0000"/>
                </a:solidFill>
              </a:rPr>
              <a:t> has no arguments (but still has the same name as the class).</a:t>
            </a:r>
          </a:p>
          <a:p>
            <a:endParaRPr lang="en-US" altLang="en-US" sz="1600" b="1" dirty="0">
              <a:solidFill>
                <a:srgbClr val="FF0000"/>
              </a:solidFill>
            </a:endParaRPr>
          </a:p>
          <a:p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713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D2E8BB-FA88-D641-B57F-AFB5EDFE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Books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0F2C1EFC-A8AF-2B51-C418-062E61906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Book uselessBook = new Book();</a:t>
            </a:r>
          </a:p>
          <a:p>
            <a:pPr lvl="1"/>
            <a:r>
              <a:rPr lang="en-US" altLang="en-US"/>
              <a:t>title is an empty character sequence</a:t>
            </a:r>
          </a:p>
          <a:p>
            <a:pPr lvl="1"/>
            <a:r>
              <a:rPr lang="en-US" altLang="en-US"/>
              <a:t>author is an empty character sequence</a:t>
            </a:r>
          </a:p>
          <a:p>
            <a:pPr lvl="1"/>
            <a:r>
              <a:rPr lang="en-US" altLang="en-US"/>
              <a:t>numPages is 0</a:t>
            </a:r>
          </a:p>
          <a:p>
            <a:r>
              <a:rPr lang="en-US" altLang="en-US" b="1"/>
              <a:t>Book usefulBook = new Book(“The 	TeXBook”, “Donald Knuth”, 483);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0b22ea-e5ea-49c7-9b62-902e21e51f08" xsi:nil="true"/>
    <lcf76f155ced4ddcb4097134ff3c332f xmlns="f6f721e1-8a62-40be-993d-f4435202150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064D6C488808240A931504663625519" ma:contentTypeVersion="15" ma:contentTypeDescription="Tạo tài liệu mới." ma:contentTypeScope="" ma:versionID="794050f9915d60050ad858786ea0587e">
  <xsd:schema xmlns:xsd="http://www.w3.org/2001/XMLSchema" xmlns:xs="http://www.w3.org/2001/XMLSchema" xmlns:p="http://schemas.microsoft.com/office/2006/metadata/properties" xmlns:ns2="f6f721e1-8a62-40be-993d-f44352021507" xmlns:ns3="5d0b22ea-e5ea-49c7-9b62-902e21e51f08" targetNamespace="http://schemas.microsoft.com/office/2006/metadata/properties" ma:root="true" ma:fieldsID="5abe755a9b2e8289e1bf280553ad2723" ns2:_="" ns3:_="">
    <xsd:import namespace="f6f721e1-8a62-40be-993d-f44352021507"/>
    <xsd:import namespace="5d0b22ea-e5ea-49c7-9b62-902e21e51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721e1-8a62-40be-993d-f44352021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hẻ Hình ảnh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b22ea-e5ea-49c7-9b62-902e21e51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31b757f-8087-4096-bcce-f3e636a02fec}" ma:internalName="TaxCatchAll" ma:showField="CatchAllData" ma:web="5d0b22ea-e5ea-49c7-9b62-902e21e51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6318B8-4E99-40E1-95BC-5E7C35C9A4B2}">
  <ds:schemaRefs>
    <ds:schemaRef ds:uri="http://schemas.microsoft.com/office/2006/metadata/properties"/>
    <ds:schemaRef ds:uri="http://schemas.microsoft.com/office/infopath/2007/PartnerControls"/>
    <ds:schemaRef ds:uri="5d0b22ea-e5ea-49c7-9b62-902e21e51f08"/>
    <ds:schemaRef ds:uri="f6f721e1-8a62-40be-993d-f44352021507"/>
  </ds:schemaRefs>
</ds:datastoreItem>
</file>

<file path=customXml/itemProps2.xml><?xml version="1.0" encoding="utf-8"?>
<ds:datastoreItem xmlns:ds="http://schemas.openxmlformats.org/officeDocument/2006/customXml" ds:itemID="{C896327E-1AC3-48D4-84D0-5CD49D7B0D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721e1-8a62-40be-993d-f44352021507"/>
    <ds:schemaRef ds:uri="5d0b22ea-e5ea-49c7-9b62-902e21e51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C31E4D-A08F-42C7-9910-97C7FDAEC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3670</TotalTime>
  <Words>2464</Words>
  <Application>Microsoft Macintosh PowerPoint</Application>
  <PresentationFormat>On-screen Show (4:3)</PresentationFormat>
  <Paragraphs>357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Symbol</vt:lpstr>
      <vt:lpstr>Times New Roman</vt:lpstr>
      <vt:lpstr>Verdana</vt:lpstr>
      <vt:lpstr>Wingdings</vt:lpstr>
      <vt:lpstr>Quadrant</vt:lpstr>
      <vt:lpstr>Object-Oriented Programming</vt:lpstr>
      <vt:lpstr>Initialization</vt:lpstr>
      <vt:lpstr>What Needs to be Initialized?</vt:lpstr>
      <vt:lpstr>What If We Forget?</vt:lpstr>
      <vt:lpstr>How Does Java Help?</vt:lpstr>
      <vt:lpstr>Constructors</vt:lpstr>
      <vt:lpstr>Example Constructor-class Book</vt:lpstr>
      <vt:lpstr>Example Constructor</vt:lpstr>
      <vt:lpstr>Making Books</vt:lpstr>
      <vt:lpstr>Method Overloading</vt:lpstr>
      <vt:lpstr>Overloading With Primitives</vt:lpstr>
      <vt:lpstr>The Default Constructor</vt:lpstr>
      <vt:lpstr>A Common Error</vt:lpstr>
      <vt:lpstr>The this Keyword</vt:lpstr>
      <vt:lpstr>The this Keyword</vt:lpstr>
      <vt:lpstr>The this Keyword (cont.)</vt:lpstr>
      <vt:lpstr>Other Uses of this</vt:lpstr>
      <vt:lpstr>So, What Is A static Method?</vt:lpstr>
      <vt:lpstr>Cleanup</vt:lpstr>
      <vt:lpstr>Member Initialization</vt:lpstr>
      <vt:lpstr>Member Initialization (cont.)</vt:lpstr>
      <vt:lpstr>Constructors Again</vt:lpstr>
      <vt:lpstr>Static Member Initialization</vt:lpstr>
      <vt:lpstr>Java Encapsulation: Get and Set</vt:lpstr>
      <vt:lpstr>Get &amp; Set Methods</vt:lpstr>
      <vt:lpstr>Get &amp; Set</vt:lpstr>
      <vt:lpstr>Add toString() to Class A</vt:lpstr>
      <vt:lpstr>Example of a Simple Time Class</vt:lpstr>
      <vt:lpstr>Time Class (cont.)</vt:lpstr>
      <vt:lpstr>Time Class (cont.)</vt:lpstr>
      <vt:lpstr>Time Class (cont.)</vt:lpstr>
      <vt:lpstr>Time Class Driver</vt:lpstr>
      <vt:lpstr>Miscellaneous Topics: Recursion</vt:lpstr>
      <vt:lpstr>Recursion</vt:lpstr>
      <vt:lpstr>Recursion (cont.)</vt:lpstr>
      <vt:lpstr>Deitel &amp; Deitel’s Illustration</vt:lpstr>
      <vt:lpstr>Variable-Length Argument Lists</vt:lpstr>
      <vt:lpstr>Variable-Length Argument Lists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95-712</dc:title>
  <dc:creator>The Heinz School</dc:creator>
  <cp:lastModifiedBy>Le Thu Nguyen</cp:lastModifiedBy>
  <cp:revision>44</cp:revision>
  <dcterms:created xsi:type="dcterms:W3CDTF">2002-05-07T19:29:28Z</dcterms:created>
  <dcterms:modified xsi:type="dcterms:W3CDTF">2024-02-27T08:01:23Z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0x0101009064D6C488808240A931504663625519</vt:lpwstr>
  </property>
  <property fmtid="{D5CDD505-2E9C-101B-9397-08002B2CF9AE}" pid="3" name="MediaServiceImageTags">
    <vt:lpwstr/>
  </property>
</Properties>
</file>