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7" r:id="rId8"/>
    <p:sldId id="268" r:id="rId9"/>
    <p:sldId id="269" r:id="rId10"/>
    <p:sldId id="270" r:id="rId11"/>
    <p:sldId id="262" r:id="rId12"/>
    <p:sldId id="271" r:id="rId13"/>
    <p:sldId id="272" r:id="rId14"/>
    <p:sldId id="261" r:id="rId15"/>
    <p:sldId id="263" r:id="rId16"/>
    <p:sldId id="264" r:id="rId17"/>
    <p:sldId id="273" r:id="rId18"/>
    <p:sldId id="265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137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793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731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826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26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173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801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96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41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86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778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69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678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Used Cars Price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Capstone Project by Noel Mathew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B5A79-E3D2-4406-F760-AEC915452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FB728E1-FB6B-FC72-ED32-6BC9E2E027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325" y="1968468"/>
            <a:ext cx="7543800" cy="377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958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Bivariate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</a:t>
            </a:r>
            <a:r>
              <a:rPr lang="en-US" dirty="0"/>
              <a:t>Positive</a:t>
            </a:r>
            <a:r>
              <a:rPr dirty="0"/>
              <a:t> correlations between:</a:t>
            </a:r>
          </a:p>
          <a:p>
            <a:r>
              <a:rPr dirty="0"/>
              <a:t>  - Engine, Power, and Price</a:t>
            </a:r>
          </a:p>
          <a:p>
            <a:r>
              <a:rPr dirty="0"/>
              <a:t>  - Year and Price</a:t>
            </a:r>
            <a:endParaRPr lang="en-US" dirty="0"/>
          </a:p>
          <a:p>
            <a:r>
              <a:rPr lang="en-US" dirty="0"/>
              <a:t>Negative correlations</a:t>
            </a:r>
          </a:p>
          <a:p>
            <a:pPr lvl="1"/>
            <a:r>
              <a:rPr lang="en-US" dirty="0"/>
              <a:t>KM Driven, Mileage, and Price</a:t>
            </a:r>
            <a:endParaRPr dirty="0"/>
          </a:p>
          <a:p>
            <a:r>
              <a:rPr dirty="0"/>
              <a:t>- Boxplots reveal high-price clusters in Bangalore and Coimbatore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AAC5F-E3F9-5338-F3A0-922442705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6EAE2A6-591F-59EA-8138-8D65B1374C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1623" y="1846263"/>
            <a:ext cx="5905204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645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390E3-DEE1-5E7F-1007-7B40A212C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71CE3B-4E1F-B385-8DC6-6FB9BD7503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6175" y="2347913"/>
            <a:ext cx="689610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243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Extracted brand from `Name` column</a:t>
            </a:r>
          </a:p>
          <a:p>
            <a:r>
              <a:rPr dirty="0"/>
              <a:t>- Transformed skewed numeric features:</a:t>
            </a:r>
            <a:endParaRPr lang="en-US" dirty="0"/>
          </a:p>
          <a:p>
            <a:pPr lvl="1"/>
            <a:r>
              <a:rPr lang="en-US" dirty="0"/>
              <a:t>Price, </a:t>
            </a:r>
            <a:r>
              <a:rPr lang="en-US" dirty="0" err="1"/>
              <a:t>km_driven</a:t>
            </a:r>
            <a:endParaRPr dirty="0"/>
          </a:p>
          <a:p>
            <a:r>
              <a:rPr lang="en-US" dirty="0"/>
              <a:t>Filled in missing values with median values</a:t>
            </a:r>
          </a:p>
          <a:p>
            <a:pPr lvl="1"/>
            <a:r>
              <a:rPr lang="en-US" dirty="0"/>
              <a:t>Seats, engine, mileage, power, </a:t>
            </a:r>
            <a:r>
              <a:rPr lang="en-US" dirty="0" err="1"/>
              <a:t>new_price</a:t>
            </a:r>
            <a:endParaRPr lang="en-US" dirty="0"/>
          </a:p>
          <a:p>
            <a:r>
              <a:rPr lang="en-US" dirty="0"/>
              <a:t>Dropped highly missing or unhelpful feature</a:t>
            </a:r>
          </a:p>
          <a:p>
            <a:pPr lvl="1"/>
            <a:r>
              <a:rPr lang="en-US" dirty="0"/>
              <a:t>i.e. </a:t>
            </a:r>
            <a:r>
              <a:rPr lang="en-US" dirty="0" err="1"/>
              <a:t>new_price</a:t>
            </a:r>
            <a:r>
              <a:rPr lang="en-US" dirty="0"/>
              <a:t> which was missing 6/7 values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Building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Data split: Train/Test</a:t>
            </a:r>
          </a:p>
          <a:p>
            <a:r>
              <a:t>- Encoded categorical variables</a:t>
            </a:r>
          </a:p>
          <a:p>
            <a:r>
              <a:t>- Regression models used:</a:t>
            </a:r>
          </a:p>
          <a:p>
            <a:r>
              <a:t>  - Linear, Ridge, Lasso</a:t>
            </a:r>
          </a:p>
          <a:p>
            <a:r>
              <a:t>  - Decision Tree</a:t>
            </a:r>
          </a:p>
          <a:p>
            <a:r>
              <a:t>  - Random Forest (tuned)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Evaluation metrics:</a:t>
            </a:r>
          </a:p>
          <a:p>
            <a:r>
              <a:rPr dirty="0"/>
              <a:t>  - RMSE and R² on train/test sets</a:t>
            </a:r>
          </a:p>
          <a:p>
            <a:r>
              <a:rPr dirty="0"/>
              <a:t>- Top performing model: Random Forest </a:t>
            </a:r>
            <a:endParaRPr lang="en-US" dirty="0"/>
          </a:p>
          <a:p>
            <a:pPr lvl="1"/>
            <a:r>
              <a:rPr lang="en-US" dirty="0"/>
              <a:t>Similar values on RSME and R2 for both train and test 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B472E-458B-8C1B-F069-304D411C4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AA03D75-48F8-23A9-17D5-5DB3D89F89A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620285" y="1586809"/>
          <a:ext cx="5903430" cy="4552746"/>
        </p:xfrm>
        <a:graphic>
          <a:graphicData uri="http://schemas.openxmlformats.org/drawingml/2006/table">
            <a:tbl>
              <a:tblPr/>
              <a:tblGrid>
                <a:gridCol w="983905">
                  <a:extLst>
                    <a:ext uri="{9D8B030D-6E8A-4147-A177-3AD203B41FA5}">
                      <a16:colId xmlns:a16="http://schemas.microsoft.com/office/drawing/2014/main" val="424294704"/>
                    </a:ext>
                  </a:extLst>
                </a:gridCol>
                <a:gridCol w="983905">
                  <a:extLst>
                    <a:ext uri="{9D8B030D-6E8A-4147-A177-3AD203B41FA5}">
                      <a16:colId xmlns:a16="http://schemas.microsoft.com/office/drawing/2014/main" val="1070731181"/>
                    </a:ext>
                  </a:extLst>
                </a:gridCol>
                <a:gridCol w="983905">
                  <a:extLst>
                    <a:ext uri="{9D8B030D-6E8A-4147-A177-3AD203B41FA5}">
                      <a16:colId xmlns:a16="http://schemas.microsoft.com/office/drawing/2014/main" val="52252346"/>
                    </a:ext>
                  </a:extLst>
                </a:gridCol>
                <a:gridCol w="983905">
                  <a:extLst>
                    <a:ext uri="{9D8B030D-6E8A-4147-A177-3AD203B41FA5}">
                      <a16:colId xmlns:a16="http://schemas.microsoft.com/office/drawing/2014/main" val="3848381906"/>
                    </a:ext>
                  </a:extLst>
                </a:gridCol>
                <a:gridCol w="983905">
                  <a:extLst>
                    <a:ext uri="{9D8B030D-6E8A-4147-A177-3AD203B41FA5}">
                      <a16:colId xmlns:a16="http://schemas.microsoft.com/office/drawing/2014/main" val="4196660404"/>
                    </a:ext>
                  </a:extLst>
                </a:gridCol>
                <a:gridCol w="983905">
                  <a:extLst>
                    <a:ext uri="{9D8B030D-6E8A-4147-A177-3AD203B41FA5}">
                      <a16:colId xmlns:a16="http://schemas.microsoft.com/office/drawing/2014/main" val="1388688191"/>
                    </a:ext>
                  </a:extLst>
                </a:gridCol>
              </a:tblGrid>
              <a:tr h="459156">
                <a:tc>
                  <a:txBody>
                    <a:bodyPr/>
                    <a:lstStyle/>
                    <a:p>
                      <a:pPr algn="r" fontAlgn="ctr"/>
                      <a:br>
                        <a:rPr lang="en-US" sz="1300" b="1">
                          <a:effectLst/>
                        </a:rPr>
                      </a:br>
                      <a:r>
                        <a:rPr lang="en-US" sz="1300" b="1">
                          <a:effectLst/>
                        </a:rPr>
                        <a:t>Model</a:t>
                      </a:r>
                    </a:p>
                  </a:txBody>
                  <a:tcPr marL="65594" marR="65594" marT="32797" marB="327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1">
                          <a:effectLst/>
                        </a:rPr>
                        <a:t>Train_r2</a:t>
                      </a:r>
                    </a:p>
                  </a:txBody>
                  <a:tcPr marL="65594" marR="65594" marT="32797" marB="327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1">
                          <a:effectLst/>
                        </a:rPr>
                        <a:t>Test_r2</a:t>
                      </a:r>
                    </a:p>
                  </a:txBody>
                  <a:tcPr marL="65594" marR="65594" marT="32797" marB="327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1">
                          <a:effectLst/>
                        </a:rPr>
                        <a:t>Train_RMSE</a:t>
                      </a:r>
                    </a:p>
                  </a:txBody>
                  <a:tcPr marL="65594" marR="65594" marT="32797" marB="327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1">
                          <a:effectLst/>
                        </a:rPr>
                        <a:t>Test_RMSE</a:t>
                      </a:r>
                    </a:p>
                  </a:txBody>
                  <a:tcPr marL="65594" marR="65594" marT="32797" marB="327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5594" marR="65594" marT="32797" marB="32797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67233458"/>
                  </a:ext>
                </a:extLst>
              </a:tr>
              <a:tr h="45915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1">
                          <a:effectLst/>
                        </a:rPr>
                        <a:t>0</a:t>
                      </a:r>
                    </a:p>
                  </a:txBody>
                  <a:tcPr marL="65594" marR="65594" marT="32797" marB="327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Linear Regression</a:t>
                      </a:r>
                    </a:p>
                  </a:txBody>
                  <a:tcPr marL="65594" marR="65594" marT="32797" marB="327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0.900448</a:t>
                      </a:r>
                    </a:p>
                  </a:txBody>
                  <a:tcPr marL="65594" marR="65594" marT="32797" marB="327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0.783791</a:t>
                      </a:r>
                    </a:p>
                  </a:txBody>
                  <a:tcPr marL="65594" marR="65594" marT="32797" marB="327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4.894581e+00</a:t>
                      </a:r>
                    </a:p>
                  </a:txBody>
                  <a:tcPr marL="65594" marR="65594" marT="32797" marB="327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5.115314</a:t>
                      </a:r>
                    </a:p>
                  </a:txBody>
                  <a:tcPr marL="65594" marR="65594" marT="32797" marB="32797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416874"/>
                  </a:ext>
                </a:extLst>
              </a:tr>
              <a:tr h="45915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1">
                          <a:effectLst/>
                        </a:rPr>
                        <a:t>1</a:t>
                      </a:r>
                    </a:p>
                  </a:txBody>
                  <a:tcPr marL="65594" marR="65594" marT="32797" marB="327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OLS model</a:t>
                      </a:r>
                    </a:p>
                  </a:txBody>
                  <a:tcPr marL="65594" marR="65594" marT="32797" marB="327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0.851201</a:t>
                      </a:r>
                    </a:p>
                  </a:txBody>
                  <a:tcPr marL="65594" marR="65594" marT="32797" marB="327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0.684998</a:t>
                      </a:r>
                    </a:p>
                  </a:txBody>
                  <a:tcPr marL="65594" marR="65594" marT="32797" marB="327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5.983998e+00</a:t>
                      </a:r>
                    </a:p>
                  </a:txBody>
                  <a:tcPr marL="65594" marR="65594" marT="32797" marB="327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6.174364</a:t>
                      </a:r>
                    </a:p>
                  </a:txBody>
                  <a:tcPr marL="65594" marR="65594" marT="32797" marB="327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675845"/>
                  </a:ext>
                </a:extLst>
              </a:tr>
              <a:tr h="45915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1">
                          <a:effectLst/>
                        </a:rPr>
                        <a:t>2</a:t>
                      </a:r>
                    </a:p>
                  </a:txBody>
                  <a:tcPr marL="65594" marR="65594" marT="32797" marB="327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Ridge</a:t>
                      </a:r>
                    </a:p>
                  </a:txBody>
                  <a:tcPr marL="65594" marR="65594" marT="32797" marB="327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0.901957</a:t>
                      </a:r>
                    </a:p>
                  </a:txBody>
                  <a:tcPr marL="65594" marR="65594" marT="32797" marB="327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0.829453</a:t>
                      </a:r>
                    </a:p>
                  </a:txBody>
                  <a:tcPr marL="65594" marR="65594" marT="32797" marB="327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4.857342e+00</a:t>
                      </a:r>
                    </a:p>
                  </a:txBody>
                  <a:tcPr marL="65594" marR="65594" marT="32797" marB="327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4.543158</a:t>
                      </a:r>
                    </a:p>
                  </a:txBody>
                  <a:tcPr marL="65594" marR="65594" marT="32797" marB="327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785996"/>
                  </a:ext>
                </a:extLst>
              </a:tr>
              <a:tr h="45915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1">
                          <a:effectLst/>
                        </a:rPr>
                        <a:t>3</a:t>
                      </a:r>
                    </a:p>
                  </a:txBody>
                  <a:tcPr marL="65594" marR="65594" marT="32797" marB="327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Lasso</a:t>
                      </a:r>
                    </a:p>
                  </a:txBody>
                  <a:tcPr marL="65594" marR="65594" marT="32797" marB="327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0.177724</a:t>
                      </a:r>
                    </a:p>
                  </a:txBody>
                  <a:tcPr marL="65594" marR="65594" marT="32797" marB="327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-0.113800</a:t>
                      </a:r>
                    </a:p>
                  </a:txBody>
                  <a:tcPr marL="65594" marR="65594" marT="32797" marB="327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1.406695e+01</a:t>
                      </a:r>
                    </a:p>
                  </a:txBody>
                  <a:tcPr marL="65594" marR="65594" marT="32797" marB="327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11.610183</a:t>
                      </a:r>
                    </a:p>
                  </a:txBody>
                  <a:tcPr marL="65594" marR="65594" marT="32797" marB="327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368314"/>
                  </a:ext>
                </a:extLst>
              </a:tr>
              <a:tr h="45915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1">
                          <a:effectLst/>
                        </a:rPr>
                        <a:t>4</a:t>
                      </a:r>
                    </a:p>
                  </a:txBody>
                  <a:tcPr marL="65594" marR="65594" marT="32797" marB="327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Decision Tree</a:t>
                      </a:r>
                    </a:p>
                  </a:txBody>
                  <a:tcPr marL="65594" marR="65594" marT="32797" marB="327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1.000000</a:t>
                      </a:r>
                    </a:p>
                  </a:txBody>
                  <a:tcPr marL="65594" marR="65594" marT="32797" marB="327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0.895822</a:t>
                      </a:r>
                    </a:p>
                  </a:txBody>
                  <a:tcPr marL="65594" marR="65594" marT="32797" marB="327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4.045390e-15</a:t>
                      </a:r>
                    </a:p>
                  </a:txBody>
                  <a:tcPr marL="65594" marR="65594" marT="32797" marB="327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3.550778</a:t>
                      </a:r>
                    </a:p>
                  </a:txBody>
                  <a:tcPr marL="65594" marR="65594" marT="32797" marB="327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009146"/>
                  </a:ext>
                </a:extLst>
              </a:tr>
              <a:tr h="45915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1">
                          <a:effectLst/>
                        </a:rPr>
                        <a:t>5</a:t>
                      </a:r>
                    </a:p>
                  </a:txBody>
                  <a:tcPr marL="65594" marR="65594" marT="32797" marB="327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Random forest</a:t>
                      </a:r>
                    </a:p>
                  </a:txBody>
                  <a:tcPr marL="65594" marR="65594" marT="32797" marB="327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0.980143</a:t>
                      </a:r>
                    </a:p>
                  </a:txBody>
                  <a:tcPr marL="65594" marR="65594" marT="32797" marB="327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0.959706</a:t>
                      </a:r>
                    </a:p>
                  </a:txBody>
                  <a:tcPr marL="65594" marR="65594" marT="32797" marB="327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2.185988e+00</a:t>
                      </a:r>
                    </a:p>
                  </a:txBody>
                  <a:tcPr marL="65594" marR="65594" marT="32797" marB="327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2.208283</a:t>
                      </a:r>
                    </a:p>
                  </a:txBody>
                  <a:tcPr marL="65594" marR="65594" marT="32797" marB="327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5806167"/>
                  </a:ext>
                </a:extLst>
              </a:tr>
              <a:tr h="65593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1">
                          <a:effectLst/>
                        </a:rPr>
                        <a:t>6</a:t>
                      </a:r>
                    </a:p>
                  </a:txBody>
                  <a:tcPr marL="65594" marR="65594" marT="32797" marB="327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Tuned Decision Tree</a:t>
                      </a:r>
                    </a:p>
                  </a:txBody>
                  <a:tcPr marL="65594" marR="65594" marT="32797" marB="327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0.857945</a:t>
                      </a:r>
                    </a:p>
                  </a:txBody>
                  <a:tcPr marL="65594" marR="65594" marT="32797" marB="327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0.880357</a:t>
                      </a:r>
                    </a:p>
                  </a:txBody>
                  <a:tcPr marL="65594" marR="65594" marT="32797" marB="327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5.846828e+00</a:t>
                      </a:r>
                    </a:p>
                  </a:txBody>
                  <a:tcPr marL="65594" marR="65594" marT="32797" marB="327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3.805213</a:t>
                      </a:r>
                    </a:p>
                  </a:txBody>
                  <a:tcPr marL="65594" marR="65594" marT="32797" marB="327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764559"/>
                  </a:ext>
                </a:extLst>
              </a:tr>
              <a:tr h="65593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1">
                          <a:effectLst/>
                        </a:rPr>
                        <a:t>7</a:t>
                      </a:r>
                    </a:p>
                  </a:txBody>
                  <a:tcPr marL="65594" marR="65594" marT="32797" marB="327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Tuned Random forest</a:t>
                      </a:r>
                    </a:p>
                  </a:txBody>
                  <a:tcPr marL="65594" marR="65594" marT="32797" marB="327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0.894260</a:t>
                      </a:r>
                    </a:p>
                  </a:txBody>
                  <a:tcPr marL="65594" marR="65594" marT="32797" marB="327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0.936838</a:t>
                      </a:r>
                    </a:p>
                  </a:txBody>
                  <a:tcPr marL="65594" marR="65594" marT="32797" marB="327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effectLst/>
                        </a:rPr>
                        <a:t>5.044417e+00</a:t>
                      </a:r>
                    </a:p>
                  </a:txBody>
                  <a:tcPr marL="65594" marR="65594" marT="32797" marB="327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effectLst/>
                        </a:rPr>
                        <a:t>2.764804</a:t>
                      </a:r>
                    </a:p>
                  </a:txBody>
                  <a:tcPr marL="65594" marR="65594" marT="32797" marB="327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1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2457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- Data normalization critical due to skewed features</a:t>
            </a:r>
          </a:p>
          <a:p>
            <a:r>
              <a:rPr dirty="0"/>
              <a:t>- Feature engineering boosted model accuracy</a:t>
            </a:r>
          </a:p>
          <a:p>
            <a:r>
              <a:rPr dirty="0"/>
              <a:t>- Top price influencers: </a:t>
            </a:r>
            <a:endParaRPr lang="en-US" dirty="0"/>
          </a:p>
          <a:p>
            <a:pPr lvl="1"/>
            <a:r>
              <a:rPr lang="en-US" dirty="0" err="1"/>
              <a:t>New_Price</a:t>
            </a:r>
            <a:r>
              <a:rPr lang="en-US" dirty="0"/>
              <a:t> 80% of influence</a:t>
            </a:r>
          </a:p>
          <a:p>
            <a:pPr lvl="1"/>
            <a:r>
              <a:rPr lang="en-US" dirty="0"/>
              <a:t> Log of Km driven and Year had some influence </a:t>
            </a:r>
          </a:p>
          <a:p>
            <a:pPr lvl="1"/>
            <a:r>
              <a:rPr dirty="0"/>
              <a:t>Brand</a:t>
            </a:r>
            <a:r>
              <a:rPr lang="en-US" dirty="0"/>
              <a:t> is Porsche had influence </a:t>
            </a:r>
            <a:endParaRPr dirty="0"/>
          </a:p>
          <a:p>
            <a:r>
              <a:rPr dirty="0"/>
              <a:t>- Future Work: Handle missing values better, explore deep learning models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Objective: Predict used car prices using machine learning</a:t>
            </a:r>
            <a:r>
              <a:rPr lang="en-US" dirty="0"/>
              <a:t> to help Cars 4U a major player in the used car market in India</a:t>
            </a:r>
            <a:endParaRPr dirty="0"/>
          </a:p>
          <a:p>
            <a:r>
              <a:rPr dirty="0"/>
              <a:t>- Target Variable: Price </a:t>
            </a:r>
            <a:endParaRPr lang="en-US" dirty="0"/>
          </a:p>
          <a:p>
            <a:pPr lvl="1"/>
            <a:r>
              <a:rPr lang="en-US" dirty="0"/>
              <a:t>To come up with a pricing model for the used cars</a:t>
            </a:r>
          </a:p>
          <a:p>
            <a:r>
              <a:rPr dirty="0"/>
              <a:t>- Methods: Data preprocessing, feature engineering, regression models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Snapshot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Total rows: 7253</a:t>
            </a:r>
          </a:p>
          <a:p>
            <a:r>
              <a:t>- Key features: Year, Kilometers_Driven, Fuel_Type, Transmission, Owner_Type, Mileage, Engine, Power, Seats, New_price</a:t>
            </a:r>
          </a:p>
          <a:p>
            <a:r>
              <a:t>- Missing values:</a:t>
            </a:r>
          </a:p>
          <a:p>
            <a:r>
              <a:t>  - New Price: ~86% missing</a:t>
            </a:r>
          </a:p>
          <a:p>
            <a:r>
              <a:t>  - Price: ~17% missing</a:t>
            </a:r>
          </a:p>
          <a:p>
            <a:r>
              <a:t>  - Power, Engine, Seats also contain nulls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Univariate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- Skewed distributions observed in:</a:t>
            </a:r>
          </a:p>
          <a:p>
            <a:r>
              <a:rPr dirty="0"/>
              <a:t>  - Kilometers Driven</a:t>
            </a:r>
            <a:r>
              <a:rPr lang="en-US" dirty="0"/>
              <a:t> – highly right</a:t>
            </a:r>
            <a:endParaRPr dirty="0"/>
          </a:p>
          <a:p>
            <a:r>
              <a:rPr dirty="0"/>
              <a:t>  - Engine</a:t>
            </a:r>
            <a:r>
              <a:rPr lang="en-US" dirty="0"/>
              <a:t> - right</a:t>
            </a:r>
            <a:endParaRPr dirty="0"/>
          </a:p>
          <a:p>
            <a:r>
              <a:rPr dirty="0"/>
              <a:t>  - Power</a:t>
            </a:r>
            <a:r>
              <a:rPr lang="en-US" dirty="0"/>
              <a:t> - right</a:t>
            </a:r>
          </a:p>
          <a:p>
            <a:r>
              <a:rPr lang="en-US" dirty="0"/>
              <a:t>  - Price – highly right</a:t>
            </a:r>
            <a:endParaRPr dirty="0"/>
          </a:p>
          <a:p>
            <a:r>
              <a:rPr lang="en-US" dirty="0"/>
              <a:t>  - New Price – highly right</a:t>
            </a:r>
            <a:endParaRPr dirty="0"/>
          </a:p>
          <a:p>
            <a:r>
              <a:rPr dirty="0"/>
              <a:t>- Log transformation applied for normalization</a:t>
            </a:r>
            <a:endParaRPr lang="en-US" dirty="0"/>
          </a:p>
          <a:p>
            <a:pPr lvl="1"/>
            <a:r>
              <a:rPr lang="en-US" dirty="0"/>
              <a:t>Used it for KM and Price to make it normally distributed 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8D1FC-8431-E622-CB1D-6E9FD4E94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0C457-3407-DEB1-F15E-5D126CB94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skewness </a:t>
            </a:r>
          </a:p>
          <a:p>
            <a:pPr lvl="1"/>
            <a:r>
              <a:rPr lang="en-US" dirty="0"/>
              <a:t>Year : -0.8397050406997638</a:t>
            </a:r>
          </a:p>
          <a:p>
            <a:pPr lvl="1"/>
            <a:r>
              <a:rPr lang="en-US" dirty="0" err="1"/>
              <a:t>Kilometers_Driven</a:t>
            </a:r>
            <a:r>
              <a:rPr lang="en-US" dirty="0"/>
              <a:t> : 3.832545848818344</a:t>
            </a:r>
          </a:p>
          <a:p>
            <a:pPr lvl="1"/>
            <a:r>
              <a:rPr lang="en-US" dirty="0"/>
              <a:t>Mileage : -0.43849302953596925</a:t>
            </a:r>
          </a:p>
          <a:p>
            <a:pPr lvl="1"/>
            <a:r>
              <a:rPr lang="en-US" dirty="0"/>
              <a:t>Engine : 1.413133430829896</a:t>
            </a:r>
          </a:p>
          <a:p>
            <a:pPr lvl="1"/>
            <a:r>
              <a:rPr lang="en-US" dirty="0"/>
              <a:t>Power  : 1.9624262822569614</a:t>
            </a:r>
          </a:p>
          <a:p>
            <a:pPr lvl="1"/>
            <a:r>
              <a:rPr lang="en-US" dirty="0"/>
              <a:t>Seats : 1.9548877812669965</a:t>
            </a:r>
          </a:p>
          <a:p>
            <a:pPr lvl="1"/>
            <a:r>
              <a:rPr lang="en-US" dirty="0" err="1"/>
              <a:t>New_price</a:t>
            </a:r>
            <a:r>
              <a:rPr lang="en-US" dirty="0"/>
              <a:t> : 4.128299677490268</a:t>
            </a:r>
          </a:p>
          <a:p>
            <a:pPr lvl="1"/>
            <a:r>
              <a:rPr lang="en-US" dirty="0"/>
              <a:t>Price is : 3.337576076530038</a:t>
            </a:r>
          </a:p>
        </p:txBody>
      </p:sp>
    </p:spTree>
    <p:extLst>
      <p:ext uri="{BB962C8B-B14F-4D97-AF65-F5344CB8AC3E}">
        <p14:creationId xmlns:p14="http://schemas.microsoft.com/office/powerpoint/2010/main" val="196791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Categorical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Top cities: Mumbai</a:t>
            </a:r>
            <a:r>
              <a:rPr lang="en-US" dirty="0"/>
              <a:t> (13.1%)</a:t>
            </a:r>
            <a:endParaRPr dirty="0"/>
          </a:p>
          <a:p>
            <a:r>
              <a:rPr dirty="0"/>
              <a:t>- Top fuel types: Diesel, Petrol</a:t>
            </a:r>
          </a:p>
          <a:p>
            <a:r>
              <a:rPr dirty="0"/>
              <a:t>- Transmission: Manual (72%)</a:t>
            </a:r>
          </a:p>
          <a:p>
            <a:r>
              <a:rPr dirty="0"/>
              <a:t>- Owner Type: First Owner (82%)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2DAD3-68D3-0978-EE99-963F6DD8E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2568F40-D16C-335B-6478-8B255D95F4D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2325" y="1958780"/>
            <a:ext cx="7543800" cy="3797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8600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3F9BE-48AB-F8B6-55D0-E11C945B3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0282306-9A80-7C35-39A9-AEC1A56979B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2325" y="1968468"/>
            <a:ext cx="7543800" cy="377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935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B19A0-F727-0CD1-2CCF-3FFD2A705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77B48-97A5-9603-108A-4E2FFA45C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ABAE800-527B-2951-8E72-3AF3F367D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38238"/>
            <a:ext cx="9144000" cy="457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49057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77</TotalTime>
  <Words>560</Words>
  <Application>Microsoft Office PowerPoint</Application>
  <PresentationFormat>On-screen Show (4:3)</PresentationFormat>
  <Paragraphs>127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Calibri</vt:lpstr>
      <vt:lpstr>Calibri Light</vt:lpstr>
      <vt:lpstr>Retrospect</vt:lpstr>
      <vt:lpstr>Used Cars Price Prediction</vt:lpstr>
      <vt:lpstr>Project Overview</vt:lpstr>
      <vt:lpstr>Dataset Snapshot</vt:lpstr>
      <vt:lpstr>Univariate Analysis</vt:lpstr>
      <vt:lpstr>PowerPoint Presentation</vt:lpstr>
      <vt:lpstr>Categorical Insights</vt:lpstr>
      <vt:lpstr>Graphs</vt:lpstr>
      <vt:lpstr>PowerPoint Presentation</vt:lpstr>
      <vt:lpstr>PowerPoint Presentation</vt:lpstr>
      <vt:lpstr>PowerPoint Presentation</vt:lpstr>
      <vt:lpstr>Bivariate Analysis</vt:lpstr>
      <vt:lpstr>Graphs</vt:lpstr>
      <vt:lpstr>PowerPoint Presentation</vt:lpstr>
      <vt:lpstr>Feature Engineering</vt:lpstr>
      <vt:lpstr>Model Building</vt:lpstr>
      <vt:lpstr>Model Performance</vt:lpstr>
      <vt:lpstr>PowerPoint Presentation</vt:lpstr>
      <vt:lpstr>Key Takeaways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Noel Mathew</dc:creator>
  <cp:keywords/>
  <dc:description>generated using python-pptx</dc:description>
  <cp:lastModifiedBy>Noel Mathew</cp:lastModifiedBy>
  <cp:revision>14</cp:revision>
  <dcterms:created xsi:type="dcterms:W3CDTF">2013-01-27T09:14:16Z</dcterms:created>
  <dcterms:modified xsi:type="dcterms:W3CDTF">2025-04-17T00:13:33Z</dcterms:modified>
  <cp:category/>
</cp:coreProperties>
</file>