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497" r:id="rId2"/>
    <p:sldId id="491" r:id="rId3"/>
    <p:sldId id="560" r:id="rId4"/>
    <p:sldId id="529" r:id="rId5"/>
    <p:sldId id="534" r:id="rId6"/>
    <p:sldId id="483" r:id="rId7"/>
    <p:sldId id="484" r:id="rId8"/>
    <p:sldId id="535" r:id="rId9"/>
    <p:sldId id="520" r:id="rId10"/>
    <p:sldId id="533" r:id="rId11"/>
    <p:sldId id="522" r:id="rId12"/>
    <p:sldId id="523" r:id="rId13"/>
    <p:sldId id="521" r:id="rId14"/>
    <p:sldId id="488" r:id="rId15"/>
    <p:sldId id="536" r:id="rId16"/>
    <p:sldId id="494" r:id="rId17"/>
    <p:sldId id="538" r:id="rId18"/>
    <p:sldId id="530" r:id="rId19"/>
    <p:sldId id="585" r:id="rId20"/>
    <p:sldId id="559" r:id="rId21"/>
    <p:sldId id="561" r:id="rId22"/>
    <p:sldId id="537" r:id="rId23"/>
    <p:sldId id="563" r:id="rId24"/>
    <p:sldId id="562" r:id="rId25"/>
    <p:sldId id="565" r:id="rId26"/>
    <p:sldId id="566" r:id="rId27"/>
    <p:sldId id="567" r:id="rId28"/>
    <p:sldId id="568" r:id="rId29"/>
    <p:sldId id="569" r:id="rId30"/>
    <p:sldId id="570" r:id="rId31"/>
    <p:sldId id="571" r:id="rId32"/>
    <p:sldId id="572" r:id="rId33"/>
    <p:sldId id="573" r:id="rId34"/>
    <p:sldId id="574" r:id="rId35"/>
    <p:sldId id="575" r:id="rId36"/>
    <p:sldId id="576" r:id="rId37"/>
    <p:sldId id="577" r:id="rId38"/>
    <p:sldId id="586" r:id="rId39"/>
    <p:sldId id="578" r:id="rId40"/>
    <p:sldId id="579" r:id="rId41"/>
    <p:sldId id="580" r:id="rId42"/>
    <p:sldId id="581" r:id="rId43"/>
    <p:sldId id="582" r:id="rId44"/>
    <p:sldId id="583" r:id="rId45"/>
    <p:sldId id="58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E9EBF5"/>
    <a:srgbClr val="FFF9E7"/>
    <a:srgbClr val="F5F5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63" autoAdjust="0"/>
  </p:normalViewPr>
  <p:slideViewPr>
    <p:cSldViewPr snapToGrid="0">
      <p:cViewPr varScale="1">
        <p:scale>
          <a:sx n="90" d="100"/>
          <a:sy n="90" d="100"/>
        </p:scale>
        <p:origin x="135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9D21F-1302-4F54-9909-ED6BD163897D}" type="datetimeFigureOut">
              <a:rPr lang="en-US" smtClean="0"/>
              <a:t>5/12/2019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35D33-3B16-42E0-8FB7-89E606851A99}" type="slidenum">
              <a:rPr lang="en-US" smtClean="0"/>
              <a:t>‹#›</a:t>
            </a:fld>
            <a:endParaRPr lang="en-US"/>
          </a:p>
        </p:txBody>
      </p:sp>
    </p:spTree>
    <p:extLst>
      <p:ext uri="{BB962C8B-B14F-4D97-AF65-F5344CB8AC3E}">
        <p14:creationId xmlns:p14="http://schemas.microsoft.com/office/powerpoint/2010/main" val="116305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2</a:t>
            </a:fld>
            <a:endParaRPr lang="en-US"/>
          </a:p>
        </p:txBody>
      </p:sp>
    </p:spTree>
    <p:extLst>
      <p:ext uri="{BB962C8B-B14F-4D97-AF65-F5344CB8AC3E}">
        <p14:creationId xmlns:p14="http://schemas.microsoft.com/office/powerpoint/2010/main" val="48243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18</a:t>
            </a:fld>
            <a:endParaRPr lang="en-US"/>
          </a:p>
        </p:txBody>
      </p:sp>
    </p:spTree>
    <p:extLst>
      <p:ext uri="{BB962C8B-B14F-4D97-AF65-F5344CB8AC3E}">
        <p14:creationId xmlns:p14="http://schemas.microsoft.com/office/powerpoint/2010/main" val="841490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19</a:t>
            </a:fld>
            <a:endParaRPr lang="en-US"/>
          </a:p>
        </p:txBody>
      </p:sp>
    </p:spTree>
    <p:extLst>
      <p:ext uri="{BB962C8B-B14F-4D97-AF65-F5344CB8AC3E}">
        <p14:creationId xmlns:p14="http://schemas.microsoft.com/office/powerpoint/2010/main" val="329737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20</a:t>
            </a:fld>
            <a:endParaRPr lang="en-US"/>
          </a:p>
        </p:txBody>
      </p:sp>
    </p:spTree>
    <p:extLst>
      <p:ext uri="{BB962C8B-B14F-4D97-AF65-F5344CB8AC3E}">
        <p14:creationId xmlns:p14="http://schemas.microsoft.com/office/powerpoint/2010/main" val="1028735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22</a:t>
            </a:fld>
            <a:endParaRPr lang="en-US"/>
          </a:p>
        </p:txBody>
      </p:sp>
    </p:spTree>
    <p:extLst>
      <p:ext uri="{BB962C8B-B14F-4D97-AF65-F5344CB8AC3E}">
        <p14:creationId xmlns:p14="http://schemas.microsoft.com/office/powerpoint/2010/main" val="102078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24</a:t>
            </a:fld>
            <a:endParaRPr lang="en-US"/>
          </a:p>
        </p:txBody>
      </p:sp>
    </p:spTree>
    <p:extLst>
      <p:ext uri="{BB962C8B-B14F-4D97-AF65-F5344CB8AC3E}">
        <p14:creationId xmlns:p14="http://schemas.microsoft.com/office/powerpoint/2010/main" val="143096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26</a:t>
            </a:fld>
            <a:endParaRPr lang="en-US"/>
          </a:p>
        </p:txBody>
      </p:sp>
    </p:spTree>
    <p:extLst>
      <p:ext uri="{BB962C8B-B14F-4D97-AF65-F5344CB8AC3E}">
        <p14:creationId xmlns:p14="http://schemas.microsoft.com/office/powerpoint/2010/main" val="383932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27</a:t>
            </a:fld>
            <a:endParaRPr lang="en-US"/>
          </a:p>
        </p:txBody>
      </p:sp>
    </p:spTree>
    <p:extLst>
      <p:ext uri="{BB962C8B-B14F-4D97-AF65-F5344CB8AC3E}">
        <p14:creationId xmlns:p14="http://schemas.microsoft.com/office/powerpoint/2010/main" val="3725305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29</a:t>
            </a:fld>
            <a:endParaRPr lang="en-US"/>
          </a:p>
        </p:txBody>
      </p:sp>
    </p:spTree>
    <p:extLst>
      <p:ext uri="{BB962C8B-B14F-4D97-AF65-F5344CB8AC3E}">
        <p14:creationId xmlns:p14="http://schemas.microsoft.com/office/powerpoint/2010/main" val="364883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30</a:t>
            </a:fld>
            <a:endParaRPr lang="en-US"/>
          </a:p>
        </p:txBody>
      </p:sp>
    </p:spTree>
    <p:extLst>
      <p:ext uri="{BB962C8B-B14F-4D97-AF65-F5344CB8AC3E}">
        <p14:creationId xmlns:p14="http://schemas.microsoft.com/office/powerpoint/2010/main" val="984462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31</a:t>
            </a:fld>
            <a:endParaRPr lang="en-US"/>
          </a:p>
        </p:txBody>
      </p:sp>
    </p:spTree>
    <p:extLst>
      <p:ext uri="{BB962C8B-B14F-4D97-AF65-F5344CB8AC3E}">
        <p14:creationId xmlns:p14="http://schemas.microsoft.com/office/powerpoint/2010/main" val="212893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3</a:t>
            </a:fld>
            <a:endParaRPr lang="en-US"/>
          </a:p>
        </p:txBody>
      </p:sp>
    </p:spTree>
    <p:extLst>
      <p:ext uri="{BB962C8B-B14F-4D97-AF65-F5344CB8AC3E}">
        <p14:creationId xmlns:p14="http://schemas.microsoft.com/office/powerpoint/2010/main" val="2736941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32</a:t>
            </a:fld>
            <a:endParaRPr lang="en-US"/>
          </a:p>
        </p:txBody>
      </p:sp>
    </p:spTree>
    <p:extLst>
      <p:ext uri="{BB962C8B-B14F-4D97-AF65-F5344CB8AC3E}">
        <p14:creationId xmlns:p14="http://schemas.microsoft.com/office/powerpoint/2010/main" val="915218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33</a:t>
            </a:fld>
            <a:endParaRPr lang="en-US"/>
          </a:p>
        </p:txBody>
      </p:sp>
    </p:spTree>
    <p:extLst>
      <p:ext uri="{BB962C8B-B14F-4D97-AF65-F5344CB8AC3E}">
        <p14:creationId xmlns:p14="http://schemas.microsoft.com/office/powerpoint/2010/main" val="2108089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35</a:t>
            </a:fld>
            <a:endParaRPr lang="en-US"/>
          </a:p>
        </p:txBody>
      </p:sp>
    </p:spTree>
    <p:extLst>
      <p:ext uri="{BB962C8B-B14F-4D97-AF65-F5344CB8AC3E}">
        <p14:creationId xmlns:p14="http://schemas.microsoft.com/office/powerpoint/2010/main" val="4108666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37</a:t>
            </a:fld>
            <a:endParaRPr lang="en-US"/>
          </a:p>
        </p:txBody>
      </p:sp>
    </p:spTree>
    <p:extLst>
      <p:ext uri="{BB962C8B-B14F-4D97-AF65-F5344CB8AC3E}">
        <p14:creationId xmlns:p14="http://schemas.microsoft.com/office/powerpoint/2010/main" val="926183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38</a:t>
            </a:fld>
            <a:endParaRPr lang="en-US"/>
          </a:p>
        </p:txBody>
      </p:sp>
    </p:spTree>
    <p:extLst>
      <p:ext uri="{BB962C8B-B14F-4D97-AF65-F5344CB8AC3E}">
        <p14:creationId xmlns:p14="http://schemas.microsoft.com/office/powerpoint/2010/main" val="4273481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40</a:t>
            </a:fld>
            <a:endParaRPr lang="en-US"/>
          </a:p>
        </p:txBody>
      </p:sp>
    </p:spTree>
    <p:extLst>
      <p:ext uri="{BB962C8B-B14F-4D97-AF65-F5344CB8AC3E}">
        <p14:creationId xmlns:p14="http://schemas.microsoft.com/office/powerpoint/2010/main" val="2972699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41</a:t>
            </a:fld>
            <a:endParaRPr lang="en-US"/>
          </a:p>
        </p:txBody>
      </p:sp>
    </p:spTree>
    <p:extLst>
      <p:ext uri="{BB962C8B-B14F-4D97-AF65-F5344CB8AC3E}">
        <p14:creationId xmlns:p14="http://schemas.microsoft.com/office/powerpoint/2010/main" val="4207369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43</a:t>
            </a:fld>
            <a:endParaRPr lang="en-US"/>
          </a:p>
        </p:txBody>
      </p:sp>
    </p:spTree>
    <p:extLst>
      <p:ext uri="{BB962C8B-B14F-4D97-AF65-F5344CB8AC3E}">
        <p14:creationId xmlns:p14="http://schemas.microsoft.com/office/powerpoint/2010/main" val="2892024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45</a:t>
            </a:fld>
            <a:endParaRPr lang="en-US"/>
          </a:p>
        </p:txBody>
      </p:sp>
    </p:spTree>
    <p:extLst>
      <p:ext uri="{BB962C8B-B14F-4D97-AF65-F5344CB8AC3E}">
        <p14:creationId xmlns:p14="http://schemas.microsoft.com/office/powerpoint/2010/main" val="93078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5</a:t>
            </a:fld>
            <a:endParaRPr lang="en-US"/>
          </a:p>
        </p:txBody>
      </p:sp>
    </p:spTree>
    <p:extLst>
      <p:ext uri="{BB962C8B-B14F-4D97-AF65-F5344CB8AC3E}">
        <p14:creationId xmlns:p14="http://schemas.microsoft.com/office/powerpoint/2010/main" val="2124449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7</a:t>
            </a:fld>
            <a:endParaRPr lang="en-US"/>
          </a:p>
        </p:txBody>
      </p:sp>
    </p:spTree>
    <p:extLst>
      <p:ext uri="{BB962C8B-B14F-4D97-AF65-F5344CB8AC3E}">
        <p14:creationId xmlns:p14="http://schemas.microsoft.com/office/powerpoint/2010/main" val="924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9</a:t>
            </a:fld>
            <a:endParaRPr lang="en-US"/>
          </a:p>
        </p:txBody>
      </p:sp>
    </p:spTree>
    <p:extLst>
      <p:ext uri="{BB962C8B-B14F-4D97-AF65-F5344CB8AC3E}">
        <p14:creationId xmlns:p14="http://schemas.microsoft.com/office/powerpoint/2010/main" val="347303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10</a:t>
            </a:fld>
            <a:endParaRPr lang="en-US"/>
          </a:p>
        </p:txBody>
      </p:sp>
    </p:spTree>
    <p:extLst>
      <p:ext uri="{BB962C8B-B14F-4D97-AF65-F5344CB8AC3E}">
        <p14:creationId xmlns:p14="http://schemas.microsoft.com/office/powerpoint/2010/main" val="333241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"Coming up with algorithms isn’t always easy. In addition, more than one algorithm may solve a given</a:t>
            </a:r>
          </a:p>
          <a:p>
            <a:r>
              <a:rPr lang="en-US"/>
              <a:t>problem. Some solutions will be simple, others will be complex, and some will be more efficient than</a:t>
            </a:r>
          </a:p>
          <a:p>
            <a:r>
              <a:rPr lang="en-US"/>
              <a:t>others. The simplest solution isn’t always the most obvious either. While rigorous, scientific analysis is</a:t>
            </a:r>
          </a:p>
          <a:p>
            <a:r>
              <a:rPr lang="en-US"/>
              <a:t>always a good starting point, you can often find yourself stuck in analysis paralysis. Sometimes a bit of</a:t>
            </a:r>
          </a:p>
          <a:p>
            <a:r>
              <a:rPr lang="en-US"/>
              <a:t>good old-fashioned creativity is needed. Try different approaches, and investigate hunches. Determine</a:t>
            </a:r>
          </a:p>
          <a:p>
            <a:r>
              <a:rPr lang="en-US"/>
              <a:t>why your current attempts at a solution work for some cases and not for others. There is a reason why</a:t>
            </a:r>
          </a:p>
          <a:p>
            <a:r>
              <a:rPr lang="en-US"/>
              <a:t>one of the seminal works on so-called computer science and software engineering is called The Art of</a:t>
            </a:r>
          </a:p>
          <a:p>
            <a:r>
              <a:rPr lang="en-US"/>
              <a:t>Computer Programming (authored by Donald E. Knuth)." – From Beginning Algorithms</a:t>
            </a:r>
          </a:p>
        </p:txBody>
      </p:sp>
      <p:sp>
        <p:nvSpPr>
          <p:cNvPr id="4" name="Slide Number Placeholder 3"/>
          <p:cNvSpPr>
            <a:spLocks noGrp="1"/>
          </p:cNvSpPr>
          <p:nvPr>
            <p:ph type="sldNum" sz="quarter" idx="5"/>
          </p:nvPr>
        </p:nvSpPr>
        <p:spPr/>
        <p:txBody>
          <a:bodyPr/>
          <a:lstStyle/>
          <a:p>
            <a:fld id="{8CA35D33-3B16-42E0-8FB7-89E606851A99}" type="slidenum">
              <a:rPr lang="en-US" smtClean="0"/>
              <a:t>12</a:t>
            </a:fld>
            <a:endParaRPr lang="en-US"/>
          </a:p>
        </p:txBody>
      </p:sp>
    </p:spTree>
    <p:extLst>
      <p:ext uri="{BB962C8B-B14F-4D97-AF65-F5344CB8AC3E}">
        <p14:creationId xmlns:p14="http://schemas.microsoft.com/office/powerpoint/2010/main" val="2150457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14</a:t>
            </a:fld>
            <a:endParaRPr lang="en-US"/>
          </a:p>
        </p:txBody>
      </p:sp>
    </p:spTree>
    <p:extLst>
      <p:ext uri="{BB962C8B-B14F-4D97-AF65-F5344CB8AC3E}">
        <p14:creationId xmlns:p14="http://schemas.microsoft.com/office/powerpoint/2010/main" val="157423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35D33-3B16-42E0-8FB7-89E606851A99}" type="slidenum">
              <a:rPr lang="en-US" smtClean="0"/>
              <a:t>16</a:t>
            </a:fld>
            <a:endParaRPr lang="en-US"/>
          </a:p>
        </p:txBody>
      </p:sp>
    </p:spTree>
    <p:extLst>
      <p:ext uri="{BB962C8B-B14F-4D97-AF65-F5344CB8AC3E}">
        <p14:creationId xmlns:p14="http://schemas.microsoft.com/office/powerpoint/2010/main" val="301750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5AF6-38B3-4A93-952D-D3562A83ED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EEF6F-FB66-4091-BB19-DCE5EC9DC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7FE7D9-D07F-4CE8-9060-0C2050A94E21}"/>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5" name="Footer Placeholder 4">
            <a:extLst>
              <a:ext uri="{FF2B5EF4-FFF2-40B4-BE49-F238E27FC236}">
                <a16:creationId xmlns:a16="http://schemas.microsoft.com/office/drawing/2014/main" id="{E9C37CF9-D5BB-42F3-BBB9-F829D8939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69172-B7D2-437F-8EC5-735D2C54D270}"/>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283220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E4F8-D08E-4232-8E0F-7E41C06C3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3FF4D5-2F74-4776-A0F9-E841F5C415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89910-6843-4554-8439-F88DE6EAAEA5}"/>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5" name="Footer Placeholder 4">
            <a:extLst>
              <a:ext uri="{FF2B5EF4-FFF2-40B4-BE49-F238E27FC236}">
                <a16:creationId xmlns:a16="http://schemas.microsoft.com/office/drawing/2014/main" id="{1AA09B66-9648-4464-BEB1-6EBCEF711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BD88E-DFD0-4EFB-A4C0-29A3060D8257}"/>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261704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1B799-1DC0-462E-A88C-D5F240BBBB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D2D1D5-9CCA-4F0E-950D-BA2BF40C4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1C24B-89BC-4644-971E-DB6BDE4F69E9}"/>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5" name="Footer Placeholder 4">
            <a:extLst>
              <a:ext uri="{FF2B5EF4-FFF2-40B4-BE49-F238E27FC236}">
                <a16:creationId xmlns:a16="http://schemas.microsoft.com/office/drawing/2014/main" id="{3C1458E9-CAE6-4685-9894-640320FB9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D6625-2756-4644-A6A6-3E08E66728F4}"/>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83995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464A-24ED-4118-869D-79162B772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3493B5-7856-4D4B-9BAB-CA52D9424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964CB-B103-4983-AA96-F0C57AB2E00C}"/>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5" name="Footer Placeholder 4">
            <a:extLst>
              <a:ext uri="{FF2B5EF4-FFF2-40B4-BE49-F238E27FC236}">
                <a16:creationId xmlns:a16="http://schemas.microsoft.com/office/drawing/2014/main" id="{B87034B6-F213-4873-92AF-39B5A05AD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36233-575B-48C9-9E4E-BAA6C9D58A2F}"/>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360663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C785-8795-474D-9FB5-C59F097DD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ABA75C-3E63-49B4-994C-7FCB60298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AA636-FB21-42DF-9259-CB8273622493}"/>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5" name="Footer Placeholder 4">
            <a:extLst>
              <a:ext uri="{FF2B5EF4-FFF2-40B4-BE49-F238E27FC236}">
                <a16:creationId xmlns:a16="http://schemas.microsoft.com/office/drawing/2014/main" id="{AEA846B1-EADE-4CBC-A766-1F9B2F9E3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9ADF7-8CD6-45ED-898F-E2AEB864DFCE}"/>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184722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E24B-E995-42E8-A282-74B330603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4722A-BFF7-4CD9-B760-7E4EE7613A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B2BEF9-74F4-48DC-B6B3-47DC6CE33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D41978-F934-49DA-9B5D-AC0B9257F9F1}"/>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6" name="Footer Placeholder 5">
            <a:extLst>
              <a:ext uri="{FF2B5EF4-FFF2-40B4-BE49-F238E27FC236}">
                <a16:creationId xmlns:a16="http://schemas.microsoft.com/office/drawing/2014/main" id="{25785DEB-CF5A-4849-B899-9CA7C4CEB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30FC0-529C-4170-94EE-1876EBC965E1}"/>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223294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0382-B540-4119-A056-F76C1E8520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2EE6F1-A0E7-4C58-A471-317A6AC41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D1C2E-B61A-4AAA-A55A-E65DE9BDAA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2AB74B-42D8-43DA-A4DB-648191635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BBD34-0095-4C77-8A9F-9D03B2AC1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3E4922-B799-401D-AFD5-4DD23C73EC1B}"/>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8" name="Footer Placeholder 7">
            <a:extLst>
              <a:ext uri="{FF2B5EF4-FFF2-40B4-BE49-F238E27FC236}">
                <a16:creationId xmlns:a16="http://schemas.microsoft.com/office/drawing/2014/main" id="{A9917285-E46E-4457-88BC-EE2F9E2CC4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681E8A-0D90-4415-9196-41A0AB92A390}"/>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14373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3440-1BD1-478C-B5BC-9EAA62AF57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909F69-9C80-4790-A9EA-8B1A54EFBB39}"/>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4" name="Footer Placeholder 3">
            <a:extLst>
              <a:ext uri="{FF2B5EF4-FFF2-40B4-BE49-F238E27FC236}">
                <a16:creationId xmlns:a16="http://schemas.microsoft.com/office/drawing/2014/main" id="{CF188DD3-C470-4177-BFAB-53F70A182B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F6CAC-8F6C-4861-8BD3-2D3D6595B1AB}"/>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265491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BBDDB-4523-4F9A-B85B-B9A3703B2DE3}"/>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3" name="Footer Placeholder 2">
            <a:extLst>
              <a:ext uri="{FF2B5EF4-FFF2-40B4-BE49-F238E27FC236}">
                <a16:creationId xmlns:a16="http://schemas.microsoft.com/office/drawing/2014/main" id="{F7F188DF-FB13-4797-9F06-EA0524687A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61597-558D-4E1D-BBDE-E0C368500901}"/>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251821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7260-2C9E-4D10-80D3-8E3733E2F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13B23-B520-497F-AF5C-BB7E7FE40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818F8-2029-40FC-B3F8-79CCF1984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48EDC-D668-4076-A541-2C73CD0BA7E2}"/>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6" name="Footer Placeholder 5">
            <a:extLst>
              <a:ext uri="{FF2B5EF4-FFF2-40B4-BE49-F238E27FC236}">
                <a16:creationId xmlns:a16="http://schemas.microsoft.com/office/drawing/2014/main" id="{1B0CA3D9-08C8-4D20-B99A-E104A9386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0304E-0A5A-47AB-9446-67B872C7D549}"/>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37745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E223-6926-4C58-A89F-8DB2D0DD3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D55683-ECD9-4423-9E6B-6D126B211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3FEF89-3463-4AAA-87F1-2D6C0143F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72A1D-D26B-46E4-B529-07DB2095AC17}"/>
              </a:ext>
            </a:extLst>
          </p:cNvPr>
          <p:cNvSpPr>
            <a:spLocks noGrp="1"/>
          </p:cNvSpPr>
          <p:nvPr>
            <p:ph type="dt" sz="half" idx="10"/>
          </p:nvPr>
        </p:nvSpPr>
        <p:spPr/>
        <p:txBody>
          <a:bodyPr/>
          <a:lstStyle/>
          <a:p>
            <a:fld id="{41727C66-F11E-4745-99E5-7F09AFD4181E}" type="datetimeFigureOut">
              <a:rPr lang="en-US" smtClean="0"/>
              <a:t>5/12/2019</a:t>
            </a:fld>
            <a:endParaRPr lang="en-US"/>
          </a:p>
        </p:txBody>
      </p:sp>
      <p:sp>
        <p:nvSpPr>
          <p:cNvPr id="6" name="Footer Placeholder 5">
            <a:extLst>
              <a:ext uri="{FF2B5EF4-FFF2-40B4-BE49-F238E27FC236}">
                <a16:creationId xmlns:a16="http://schemas.microsoft.com/office/drawing/2014/main" id="{B66C0DFA-777B-4FB5-A453-E1DBFFF01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18F52-6299-47B8-AFFD-B99890AD256B}"/>
              </a:ext>
            </a:extLst>
          </p:cNvPr>
          <p:cNvSpPr>
            <a:spLocks noGrp="1"/>
          </p:cNvSpPr>
          <p:nvPr>
            <p:ph type="sldNum" sz="quarter" idx="12"/>
          </p:nvPr>
        </p:nvSpPr>
        <p:spPr/>
        <p:txBody>
          <a:bodyPr/>
          <a:lstStyle/>
          <a:p>
            <a:fld id="{A5B507EA-7E48-4657-BC5F-DC94C747F1C9}" type="slidenum">
              <a:rPr lang="en-US" smtClean="0"/>
              <a:t>‹#›</a:t>
            </a:fld>
            <a:endParaRPr lang="en-US"/>
          </a:p>
        </p:txBody>
      </p:sp>
    </p:spTree>
    <p:extLst>
      <p:ext uri="{BB962C8B-B14F-4D97-AF65-F5344CB8AC3E}">
        <p14:creationId xmlns:p14="http://schemas.microsoft.com/office/powerpoint/2010/main" val="354672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8" name="Object 17">
            <a:extLst>
              <a:ext uri="{FF2B5EF4-FFF2-40B4-BE49-F238E27FC236}">
                <a16:creationId xmlns:a16="http://schemas.microsoft.com/office/drawing/2014/main" id="{F5F092B8-4EF3-4243-829A-8F5947B42B38}"/>
              </a:ext>
            </a:extLst>
          </p:cNvPr>
          <p:cNvGraphicFramePr>
            <a:graphicFrameLocks noChangeAspect="1"/>
          </p:cNvGraphicFramePr>
          <p:nvPr userDrawn="1">
            <p:extLst>
              <p:ext uri="{D42A27DB-BD31-4B8C-83A1-F6EECF244321}">
                <p14:modId xmlns:p14="http://schemas.microsoft.com/office/powerpoint/2010/main" val="6427910"/>
              </p:ext>
            </p:extLst>
          </p:nvPr>
        </p:nvGraphicFramePr>
        <p:xfrm>
          <a:off x="0" y="900"/>
          <a:ext cx="12192000" cy="6853720"/>
        </p:xfrm>
        <a:graphic>
          <a:graphicData uri="http://schemas.openxmlformats.org/presentationml/2006/ole">
            <mc:AlternateContent xmlns:mc="http://schemas.openxmlformats.org/markup-compatibility/2006">
              <mc:Choice xmlns:v="urn:schemas-microsoft-com:vml" Requires="v">
                <p:oleObj spid="_x0000_s1121" r:id="rId14" imgW="11022120" imgH="6196680" progId="">
                  <p:embed/>
                </p:oleObj>
              </mc:Choice>
              <mc:Fallback>
                <p:oleObj r:id="rId14" imgW="11022120" imgH="6196680" progId="">
                  <p:embed/>
                  <p:pic>
                    <p:nvPicPr>
                      <p:cNvPr id="0" name=""/>
                      <p:cNvPicPr/>
                      <p:nvPr/>
                    </p:nvPicPr>
                    <p:blipFill>
                      <a:blip r:embed="rId15"/>
                      <a:stretch>
                        <a:fillRect/>
                      </a:stretch>
                    </p:blipFill>
                    <p:spPr>
                      <a:xfrm>
                        <a:off x="0" y="900"/>
                        <a:ext cx="12192000" cy="6853720"/>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80CC57B-DE11-427F-B50E-6C3C789824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89848A-E9F2-4D53-9364-1187AE5D1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2B6C6-2C5E-486A-A1E8-29C24D4F4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27C66-F11E-4745-99E5-7F09AFD4181E}" type="datetimeFigureOut">
              <a:rPr lang="en-US" smtClean="0"/>
              <a:t>5/12/2019</a:t>
            </a:fld>
            <a:endParaRPr lang="en-US"/>
          </a:p>
        </p:txBody>
      </p:sp>
      <p:sp>
        <p:nvSpPr>
          <p:cNvPr id="5" name="Footer Placeholder 4">
            <a:extLst>
              <a:ext uri="{FF2B5EF4-FFF2-40B4-BE49-F238E27FC236}">
                <a16:creationId xmlns:a16="http://schemas.microsoft.com/office/drawing/2014/main" id="{57C70096-7825-49B5-BA06-FC4FAC386C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12A638-B7D6-4A50-82F2-C912F0CA8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507EA-7E48-4657-BC5F-DC94C747F1C9}" type="slidenum">
              <a:rPr lang="en-US" smtClean="0"/>
              <a:t>‹#›</a:t>
            </a:fld>
            <a:endParaRPr lang="en-US"/>
          </a:p>
        </p:txBody>
      </p:sp>
    </p:spTree>
    <p:extLst>
      <p:ext uri="{BB962C8B-B14F-4D97-AF65-F5344CB8AC3E}">
        <p14:creationId xmlns:p14="http://schemas.microsoft.com/office/powerpoint/2010/main" val="287526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ubber_duck_debugg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blackwasp.co.uk/ConditionalMethods.as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loggly.com/blog/benchmarking-5-popular-net-logging-librari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s://www.google.com/imgres?imgurl=https%3A%2F%2Fpbs.twimg.com%2Fmedia%2FBitgb8pIMAICyB7.jpg&amp;imgrefurl=https%3A%2F%2Ftwitter.com%2Fscriptablesllc%2Fstatus%2F444555021670424576&amp;docid=c5nuoU0TKbD4mM&amp;tbnid=pIGaHVzdmWj6KM%3A&amp;vet=10ahUKEwi6kOuoqpPiAhX2wsQBHXkvAgwQMwhEKAQwBA..i&amp;w=600&amp;h=600&amp;client=firefox-b-d&amp;bih=860&amp;biw=1760&amp;q=my%20code%20doesn't%20work&amp;ved=0ahUKEwi6kOuoqpPiAhX2wsQBHXkvAgwQMwhEKAQwBA&amp;iact=mrc&amp;uact=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docs.microsoft.com/en-us/visualstudio/debugger/debugger-feature-tour?view=vs-2019"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ocs.microsoft.com/en-us/visualstudio/debugger/debugger-feature-tour?view=vs-2019#examine-the-call-stack"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visualstudio/debugger/debugger-feature-tour?view=vs-2019#examine-the-call-stack"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l4xhTq4qmC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Solving programming problems</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r>
              <a:rPr lang="en-US"/>
              <a:t>by Hans Wichman</a:t>
            </a:r>
          </a:p>
        </p:txBody>
      </p:sp>
    </p:spTree>
    <p:extLst>
      <p:ext uri="{BB962C8B-B14F-4D97-AF65-F5344CB8AC3E}">
        <p14:creationId xmlns:p14="http://schemas.microsoft.com/office/powerpoint/2010/main" val="137688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Minimum viable product</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a:xfrm>
            <a:off x="838200" y="1825625"/>
            <a:ext cx="10865266" cy="4351338"/>
          </a:xfrm>
        </p:spPr>
        <p:txBody>
          <a:bodyPr>
            <a:normAutofit/>
          </a:bodyPr>
          <a:lstStyle/>
          <a:p>
            <a:r>
              <a:rPr lang="en-US" sz="2400"/>
              <a:t>Iteration is </a:t>
            </a:r>
            <a:r>
              <a:rPr lang="en-US" sz="2400" i="1"/>
              <a:t>closely</a:t>
            </a:r>
            <a:r>
              <a:rPr lang="en-US" sz="2400"/>
              <a:t> tied to the concept of Minimum Viable Product</a:t>
            </a:r>
          </a:p>
          <a:p>
            <a:r>
              <a:rPr lang="en-US" sz="2400"/>
              <a:t>What is the minimal step I can take, that takes me in the direction of </a:t>
            </a:r>
            <a:r>
              <a:rPr lang="en-US" sz="2400" i="1"/>
              <a:t>a</a:t>
            </a:r>
            <a:r>
              <a:rPr lang="en-US" sz="2400"/>
              <a:t> solution?</a:t>
            </a:r>
          </a:p>
          <a:p>
            <a:r>
              <a:rPr lang="en-US" sz="2400"/>
              <a:t>What is the </a:t>
            </a:r>
            <a:r>
              <a:rPr lang="en-US" sz="2400" i="1"/>
              <a:t>next</a:t>
            </a:r>
            <a:r>
              <a:rPr lang="en-US" sz="2400"/>
              <a:t> minimal step I can take, that takes me a </a:t>
            </a:r>
            <a:r>
              <a:rPr lang="en-US" sz="2400" i="1"/>
              <a:t>bit</a:t>
            </a:r>
            <a:r>
              <a:rPr lang="en-US" sz="2400"/>
              <a:t> further?</a:t>
            </a:r>
          </a:p>
          <a:p>
            <a:r>
              <a:rPr lang="en-US" sz="2400"/>
              <a:t>Answering questions likes these often drive the iterations of your code</a:t>
            </a:r>
            <a:br>
              <a:rPr lang="en-US" sz="2400"/>
            </a:br>
            <a:r>
              <a:rPr lang="en-US" sz="2400"/>
              <a:t>(see previous slide)</a:t>
            </a:r>
          </a:p>
          <a:p>
            <a:r>
              <a:rPr lang="en-US" sz="2400"/>
              <a:t>At first this may feel like going ultra slow, but speed &amp; stepsize will increase over time</a:t>
            </a:r>
          </a:p>
        </p:txBody>
      </p:sp>
    </p:spTree>
    <p:extLst>
      <p:ext uri="{BB962C8B-B14F-4D97-AF65-F5344CB8AC3E}">
        <p14:creationId xmlns:p14="http://schemas.microsoft.com/office/powerpoint/2010/main" val="325183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Experiment freely</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976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Experimentation </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sz="2400"/>
              <a:t>Given the input and output requirements of a problem,</a:t>
            </a:r>
            <a:br>
              <a:rPr lang="en-US" sz="2400"/>
            </a:br>
            <a:r>
              <a:rPr lang="en-US" sz="2400"/>
              <a:t>it is important to play around</a:t>
            </a:r>
          </a:p>
          <a:p>
            <a:r>
              <a:rPr lang="en-US" sz="2400"/>
              <a:t>For example, given the dungeon size and minimum room size, can you:</a:t>
            </a:r>
          </a:p>
          <a:p>
            <a:pPr lvl="1"/>
            <a:r>
              <a:rPr lang="en-US" sz="2000"/>
              <a:t>generate 1 room with the size of the dungeon?</a:t>
            </a:r>
          </a:p>
          <a:p>
            <a:pPr lvl="1"/>
            <a:r>
              <a:rPr lang="en-US" sz="2000"/>
              <a:t>explain how the room coordinates work?</a:t>
            </a:r>
          </a:p>
          <a:p>
            <a:pPr lvl="1"/>
            <a:r>
              <a:rPr lang="en-US" sz="2000"/>
              <a:t>generate random rooms?</a:t>
            </a:r>
          </a:p>
          <a:p>
            <a:pPr lvl="1"/>
            <a:r>
              <a:rPr lang="en-US" sz="2000"/>
              <a:t>subdivide a single room into two rooms?</a:t>
            </a:r>
          </a:p>
          <a:p>
            <a:pPr lvl="1"/>
            <a:r>
              <a:rPr lang="en-US" sz="2000"/>
              <a:t>print whether a room meets the minimum size requirement?</a:t>
            </a:r>
          </a:p>
          <a:p>
            <a:pPr lvl="1"/>
            <a:r>
              <a:rPr lang="en-US" sz="2000"/>
              <a:t>print whether any rooms have an overlap?</a:t>
            </a:r>
          </a:p>
          <a:p>
            <a:r>
              <a:rPr lang="en-US" sz="2400"/>
              <a:t>Constantly think: what else can I try that I haven't tried yet no matter how small</a:t>
            </a:r>
          </a:p>
          <a:p>
            <a:r>
              <a:rPr lang="en-US" sz="2400"/>
              <a:t>The mindset of experimentation helps avoiding analysis paralysis</a:t>
            </a:r>
          </a:p>
          <a:p>
            <a:endParaRPr lang="en-US" sz="2400"/>
          </a:p>
        </p:txBody>
      </p:sp>
    </p:spTree>
    <p:extLst>
      <p:ext uri="{BB962C8B-B14F-4D97-AF65-F5344CB8AC3E}">
        <p14:creationId xmlns:p14="http://schemas.microsoft.com/office/powerpoint/2010/main" val="40266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Embrace failure</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7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Embrace failure</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This ties in with experimenting freely:</a:t>
            </a:r>
          </a:p>
          <a:p>
            <a:pPr lvl="1"/>
            <a:r>
              <a:rPr lang="en-US"/>
              <a:t>Trying to do things right the first time will not help you</a:t>
            </a:r>
          </a:p>
          <a:p>
            <a:pPr lvl="1"/>
            <a:r>
              <a:rPr lang="en-US"/>
              <a:t>Trying &amp; failing is part of the game</a:t>
            </a:r>
          </a:p>
          <a:p>
            <a:pPr lvl="1"/>
            <a:r>
              <a:rPr lang="en-US"/>
              <a:t>By trying, you find out what works and what doesn't, even if it is just for example randomly changing numbers to see the effect</a:t>
            </a:r>
          </a:p>
          <a:p>
            <a:pPr lvl="1"/>
            <a:r>
              <a:rPr lang="en-US"/>
              <a:t>Silence your inner voice </a:t>
            </a:r>
            <a:br>
              <a:rPr lang="en-US"/>
            </a:br>
            <a:r>
              <a:rPr lang="en-US"/>
              <a:t>(unless it's making compliments, but it hardly ever does)</a:t>
            </a:r>
          </a:p>
          <a:p>
            <a:endParaRPr lang="en-US"/>
          </a:p>
        </p:txBody>
      </p:sp>
    </p:spTree>
    <p:extLst>
      <p:ext uri="{BB962C8B-B14F-4D97-AF65-F5344CB8AC3E}">
        <p14:creationId xmlns:p14="http://schemas.microsoft.com/office/powerpoint/2010/main" val="419600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Walk it off</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852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Walk it off</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Problems are sometimes best solved walking or sleeping instead of coding:</a:t>
            </a:r>
          </a:p>
          <a:p>
            <a:pPr lvl="1"/>
            <a:r>
              <a:rPr lang="en-US"/>
              <a:t>Take a walk</a:t>
            </a:r>
          </a:p>
          <a:p>
            <a:pPr lvl="1"/>
            <a:r>
              <a:rPr lang="en-US"/>
              <a:t>Work on something else</a:t>
            </a:r>
          </a:p>
          <a:p>
            <a:pPr lvl="1"/>
            <a:r>
              <a:rPr lang="en-US"/>
              <a:t>Get some sleep</a:t>
            </a:r>
          </a:p>
          <a:p>
            <a:pPr lvl="1"/>
            <a:r>
              <a:rPr lang="en-US"/>
              <a:t>Discuss the problem with a friend</a:t>
            </a:r>
          </a:p>
          <a:p>
            <a:pPr lvl="1"/>
            <a:r>
              <a:rPr lang="en-US"/>
              <a:t>Explain the problem to your mom/dog/goldfish</a:t>
            </a:r>
            <a:br>
              <a:rPr lang="en-US"/>
            </a:br>
            <a:r>
              <a:rPr lang="en-US"/>
              <a:t>or buy a rubber duck, name it, and</a:t>
            </a:r>
            <a:br>
              <a:rPr lang="en-US"/>
            </a:br>
            <a:r>
              <a:rPr lang="en-US">
                <a:hlinkClick r:id="rId3"/>
              </a:rPr>
              <a:t>explain it to the duck</a:t>
            </a:r>
            <a:endParaRPr lang="en-US"/>
          </a:p>
          <a:p>
            <a:pPr lvl="1"/>
            <a:r>
              <a:rPr lang="en-US"/>
              <a:t>Skip that specific part and work on </a:t>
            </a:r>
            <a:br>
              <a:rPr lang="en-US"/>
            </a:br>
            <a:r>
              <a:rPr lang="en-US"/>
              <a:t>the next assignment</a:t>
            </a:r>
          </a:p>
          <a:p>
            <a:pPr lvl="1"/>
            <a:endParaRPr lang="en-US"/>
          </a:p>
        </p:txBody>
      </p:sp>
      <p:pic>
        <p:nvPicPr>
          <p:cNvPr id="4" name="Picture 3">
            <a:extLst>
              <a:ext uri="{FF2B5EF4-FFF2-40B4-BE49-F238E27FC236}">
                <a16:creationId xmlns:a16="http://schemas.microsoft.com/office/drawing/2014/main" id="{B87854DC-8CBF-43C0-9332-97D494ADDD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112" y="2690959"/>
            <a:ext cx="3467824" cy="3486004"/>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24739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Spam that Console</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994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Console.WriteLine is your 'friend'</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When stuck you need to gain control/insight/a grip on your code</a:t>
            </a:r>
          </a:p>
          <a:p>
            <a:r>
              <a:rPr lang="en-US"/>
              <a:t>One way to do that is through a lot of 'good' debug statements</a:t>
            </a:r>
          </a:p>
          <a:p>
            <a:r>
              <a:rPr lang="en-US"/>
              <a:t>What does 'good' mean?</a:t>
            </a:r>
          </a:p>
          <a:p>
            <a:pPr lvl="1"/>
            <a:r>
              <a:rPr lang="en-US"/>
              <a:t>Objects should have descriptive correctly implemented ToString methods</a:t>
            </a:r>
          </a:p>
          <a:p>
            <a:pPr lvl="1"/>
            <a:r>
              <a:rPr lang="en-US"/>
              <a:t>The debug output should describe the program flow, showing for example:</a:t>
            </a:r>
          </a:p>
          <a:p>
            <a:pPr lvl="2"/>
            <a:r>
              <a:rPr lang="en-US"/>
              <a:t>Input data </a:t>
            </a:r>
            <a:r>
              <a:rPr lang="en-US">
                <a:sym typeface="Wingdings" panose="05000000000000000000" pitchFamily="2" charset="2"/>
              </a:rPr>
              <a:t> Algorithm progress  Output data</a:t>
            </a:r>
            <a:endParaRPr lang="en-US"/>
          </a:p>
          <a:p>
            <a:pPr lvl="1"/>
            <a:endParaRPr lang="en-US"/>
          </a:p>
          <a:p>
            <a:r>
              <a:rPr lang="en-US"/>
              <a:t>Keep improving and changing the debug output, using whitespace, newlines, tabs and indents until you can easily follow the program flow</a:t>
            </a:r>
          </a:p>
        </p:txBody>
      </p:sp>
    </p:spTree>
    <p:extLst>
      <p:ext uri="{BB962C8B-B14F-4D97-AF65-F5344CB8AC3E}">
        <p14:creationId xmlns:p14="http://schemas.microsoft.com/office/powerpoint/2010/main" val="410610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Example of a bad vs a good ToString method</a:t>
            </a:r>
          </a:p>
        </p:txBody>
      </p:sp>
      <p:grpSp>
        <p:nvGrpSpPr>
          <p:cNvPr id="4" name="Group 3">
            <a:extLst>
              <a:ext uri="{FF2B5EF4-FFF2-40B4-BE49-F238E27FC236}">
                <a16:creationId xmlns:a16="http://schemas.microsoft.com/office/drawing/2014/main" id="{AF3483BF-2EEA-495F-9A7D-BCD7436B5966}"/>
              </a:ext>
            </a:extLst>
          </p:cNvPr>
          <p:cNvGrpSpPr/>
          <p:nvPr/>
        </p:nvGrpSpPr>
        <p:grpSpPr>
          <a:xfrm>
            <a:off x="2779481" y="1690688"/>
            <a:ext cx="6633038" cy="4387636"/>
            <a:chOff x="4449081" y="1825625"/>
            <a:chExt cx="6633038" cy="4387636"/>
          </a:xfrm>
        </p:grpSpPr>
        <p:pic>
          <p:nvPicPr>
            <p:cNvPr id="6" name="Picture 5">
              <a:extLst>
                <a:ext uri="{FF2B5EF4-FFF2-40B4-BE49-F238E27FC236}">
                  <a16:creationId xmlns:a16="http://schemas.microsoft.com/office/drawing/2014/main" id="{F1C6EF01-0343-46A1-9DF3-E7D29D0E939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4449081" y="1825625"/>
              <a:ext cx="861001" cy="4387636"/>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pic>
          <p:nvPicPr>
            <p:cNvPr id="7" name="Picture 6">
              <a:extLst>
                <a:ext uri="{FF2B5EF4-FFF2-40B4-BE49-F238E27FC236}">
                  <a16:creationId xmlns:a16="http://schemas.microsoft.com/office/drawing/2014/main" id="{2B865B05-8AB6-4E65-B7DF-5FBACF83FD3D}"/>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7598070" y="1825625"/>
              <a:ext cx="3484049" cy="4366180"/>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
          <p:nvSpPr>
            <p:cNvPr id="8" name="Arrow: Right 7">
              <a:extLst>
                <a:ext uri="{FF2B5EF4-FFF2-40B4-BE49-F238E27FC236}">
                  <a16:creationId xmlns:a16="http://schemas.microsoft.com/office/drawing/2014/main" id="{3B5920BB-B6F1-4D18-ACAB-49CBB060E442}"/>
                </a:ext>
              </a:extLst>
            </p:cNvPr>
            <p:cNvSpPr/>
            <p:nvPr/>
          </p:nvSpPr>
          <p:spPr>
            <a:xfrm>
              <a:off x="5523899" y="3571768"/>
              <a:ext cx="1871333" cy="895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Bad vs Good</a:t>
              </a:r>
            </a:p>
          </p:txBody>
        </p:sp>
      </p:grpSp>
    </p:spTree>
    <p:extLst>
      <p:ext uri="{BB962C8B-B14F-4D97-AF65-F5344CB8AC3E}">
        <p14:creationId xmlns:p14="http://schemas.microsoft.com/office/powerpoint/2010/main" val="296756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Introduction</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These slides contain an overview with examples of different approaches to solve programming problems, some very practical, some bordering on the philosophical (feel free to skip </a:t>
            </a:r>
            <a:r>
              <a:rPr lang="en-US" i="1"/>
              <a:t>those</a:t>
            </a:r>
            <a:r>
              <a:rPr lang="en-US"/>
              <a:t>)</a:t>
            </a:r>
          </a:p>
          <a:p>
            <a:r>
              <a:rPr lang="en-US"/>
              <a:t>Note that not </a:t>
            </a:r>
            <a:r>
              <a:rPr lang="en-US" i="1"/>
              <a:t>all</a:t>
            </a:r>
            <a:r>
              <a:rPr lang="en-US"/>
              <a:t> of these approaches apply to </a:t>
            </a:r>
            <a:r>
              <a:rPr lang="en-US" i="1"/>
              <a:t>every</a:t>
            </a:r>
            <a:r>
              <a:rPr lang="en-US"/>
              <a:t> problem</a:t>
            </a:r>
          </a:p>
          <a:p>
            <a:r>
              <a:rPr lang="en-US"/>
              <a:t>Note that some of the items refer to specific lectures and will be explained in more detail during that specific lecture</a:t>
            </a:r>
          </a:p>
          <a:p>
            <a:endParaRPr lang="en-US"/>
          </a:p>
        </p:txBody>
      </p:sp>
    </p:spTree>
    <p:extLst>
      <p:ext uri="{BB962C8B-B14F-4D97-AF65-F5344CB8AC3E}">
        <p14:creationId xmlns:p14="http://schemas.microsoft.com/office/powerpoint/2010/main" val="54658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Advanced logging options</a:t>
            </a:r>
            <a:endParaRPr lang="en-US" dirty="0"/>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a:xfrm>
            <a:off x="838201" y="1825625"/>
            <a:ext cx="8820150" cy="4351338"/>
          </a:xfrm>
        </p:spPr>
        <p:txBody>
          <a:bodyPr>
            <a:normAutofit/>
          </a:bodyPr>
          <a:lstStyle/>
          <a:p>
            <a:r>
              <a:rPr lang="en-US">
                <a:hlinkClick r:id="rId3"/>
              </a:rPr>
              <a:t>Conditionals</a:t>
            </a:r>
            <a:r>
              <a:rPr lang="en-US"/>
              <a:t> (see hearthstone example in lecture 2)	</a:t>
            </a:r>
            <a:endParaRPr lang="en-US" sz="2200"/>
          </a:p>
          <a:p>
            <a:r>
              <a:rPr lang="en-US" sz="2600">
                <a:hlinkClick r:id="rId4"/>
              </a:rPr>
              <a:t>Using logging frameworks</a:t>
            </a:r>
            <a:endParaRPr lang="en-US" sz="2600"/>
          </a:p>
        </p:txBody>
      </p:sp>
    </p:spTree>
    <p:extLst>
      <p:ext uri="{BB962C8B-B14F-4D97-AF65-F5344CB8AC3E}">
        <p14:creationId xmlns:p14="http://schemas.microsoft.com/office/powerpoint/2010/main" val="390324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Binary exclusion</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429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Binary exclusion</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The binary exclusion/elimination principle looks a lot like the 'guess-a-number' game, where you can only answer higher or lower</a:t>
            </a:r>
          </a:p>
          <a:p>
            <a:r>
              <a:rPr lang="en-US"/>
              <a:t>When programming, the principle is this:</a:t>
            </a:r>
          </a:p>
          <a:p>
            <a:pPr lvl="1"/>
            <a:r>
              <a:rPr lang="en-US"/>
              <a:t>If your code breaks, or you are stuck on a problem, </a:t>
            </a:r>
            <a:br>
              <a:rPr lang="en-US"/>
            </a:br>
            <a:r>
              <a:rPr lang="en-US"/>
              <a:t>comment out roughly 50% of your code</a:t>
            </a:r>
          </a:p>
          <a:p>
            <a:pPr lvl="1"/>
            <a:r>
              <a:rPr lang="en-US"/>
              <a:t>If the problem disappears, it was in the 'disabled' code</a:t>
            </a:r>
          </a:p>
          <a:p>
            <a:pPr lvl="1"/>
            <a:r>
              <a:rPr lang="en-US"/>
              <a:t>If the problem is still there, it is in the code that is still 'enabled'</a:t>
            </a:r>
          </a:p>
          <a:p>
            <a:pPr lvl="1"/>
            <a:r>
              <a:rPr lang="en-US"/>
              <a:t>Keep repeating this process until you've narrowed down the problem</a:t>
            </a:r>
            <a:br>
              <a:rPr lang="en-US"/>
            </a:br>
            <a:r>
              <a:rPr lang="en-US"/>
              <a:t>(And then start debugging that piece of code </a:t>
            </a:r>
            <a:r>
              <a:rPr lang="en-US">
                <a:sym typeface="Wingdings" panose="05000000000000000000" pitchFamily="2" charset="2"/>
              </a:rPr>
              <a:t> see next slides)</a:t>
            </a:r>
          </a:p>
          <a:p>
            <a:r>
              <a:rPr lang="en-US">
                <a:sym typeface="Wingdings" panose="05000000000000000000" pitchFamily="2" charset="2"/>
              </a:rPr>
              <a:t>Of course in a OO program this is not always that easy to do</a:t>
            </a:r>
            <a:endParaRPr lang="en-US"/>
          </a:p>
        </p:txBody>
      </p:sp>
    </p:spTree>
    <p:extLst>
      <p:ext uri="{BB962C8B-B14F-4D97-AF65-F5344CB8AC3E}">
        <p14:creationId xmlns:p14="http://schemas.microsoft.com/office/powerpoint/2010/main" val="18209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Hypothesize</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054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Hypothesize</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Brainstorm about what the problem could be</a:t>
            </a:r>
          </a:p>
          <a:p>
            <a:r>
              <a:rPr lang="en-US"/>
              <a:t>Sort the answers based on likelihood</a:t>
            </a:r>
          </a:p>
          <a:p>
            <a:r>
              <a:rPr lang="en-US"/>
              <a:t>Think about tests you can execute to validate each hypothesis</a:t>
            </a:r>
          </a:p>
          <a:p>
            <a:endParaRPr lang="en-US"/>
          </a:p>
          <a:p>
            <a:r>
              <a:rPr lang="en-US"/>
              <a:t>Word of warning: </a:t>
            </a:r>
          </a:p>
          <a:p>
            <a:pPr lvl="1"/>
            <a:r>
              <a:rPr lang="en-US"/>
              <a:t>In my own experience, on multiple occasions in the past, </a:t>
            </a:r>
            <a:br>
              <a:rPr lang="en-US"/>
            </a:br>
            <a:r>
              <a:rPr lang="en-US"/>
              <a:t>the least likely 'cause' turned out to be the culprit </a:t>
            </a:r>
            <a:r>
              <a:rPr lang="en-US">
                <a:sym typeface="Wingdings" panose="05000000000000000000" pitchFamily="2" charset="2"/>
              </a:rPr>
              <a:t>. In other words, alternatively, you could also ask yourself: what will definitely </a:t>
            </a:r>
            <a:r>
              <a:rPr lang="en-US" b="1" i="1">
                <a:sym typeface="Wingdings" panose="05000000000000000000" pitchFamily="2" charset="2"/>
              </a:rPr>
              <a:t>not </a:t>
            </a:r>
            <a:r>
              <a:rPr lang="en-US">
                <a:sym typeface="Wingdings" panose="05000000000000000000" pitchFamily="2" charset="2"/>
              </a:rPr>
              <a:t>be the problem and try that first.</a:t>
            </a:r>
            <a:endParaRPr lang="en-US"/>
          </a:p>
        </p:txBody>
      </p:sp>
    </p:spTree>
    <p:extLst>
      <p:ext uri="{BB962C8B-B14F-4D97-AF65-F5344CB8AC3E}">
        <p14:creationId xmlns:p14="http://schemas.microsoft.com/office/powerpoint/2010/main" val="206101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Watching reruns</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14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Watching reruns</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Your program breaks so you run it again to see if the problem magically disappeared. It didn't. You'll try again and the problem will still be there. It's okay, we all do that </a:t>
            </a:r>
            <a:r>
              <a:rPr lang="en-US">
                <a:sym typeface="Wingdings" panose="05000000000000000000" pitchFamily="2" charset="2"/>
              </a:rPr>
              <a:t></a:t>
            </a:r>
          </a:p>
          <a:p>
            <a:r>
              <a:rPr lang="en-US">
                <a:sym typeface="Wingdings" panose="05000000000000000000" pitchFamily="2" charset="2"/>
              </a:rPr>
              <a:t>Although running and re-running doesn't fix your problem, it does allow you to try and test as many different things as possible. Change a number here and there, a +1 into a -1, a &gt; into a &gt;= or &lt; and see what happens. </a:t>
            </a:r>
          </a:p>
          <a:p>
            <a:r>
              <a:rPr lang="en-US">
                <a:sym typeface="Wingdings" panose="05000000000000000000" pitchFamily="2" charset="2"/>
              </a:rPr>
              <a:t>Just make sure that after fixing the problem, you understand the why and how. That is the difference between Programming by Coincidence, and actually knowing what you are doing.</a:t>
            </a:r>
          </a:p>
          <a:p>
            <a:endParaRPr lang="en-US"/>
          </a:p>
        </p:txBody>
      </p:sp>
    </p:spTree>
    <p:extLst>
      <p:ext uri="{BB962C8B-B14F-4D97-AF65-F5344CB8AC3E}">
        <p14:creationId xmlns:p14="http://schemas.microsoft.com/office/powerpoint/2010/main" val="141931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Watching reruns</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pPr marL="0" indent="0" algn="ctr">
              <a:buNone/>
            </a:pPr>
            <a:r>
              <a:rPr lang="en-US" sz="2400"/>
              <a:t>And yes, there are memes about this, in case you were wondering </a:t>
            </a:r>
            <a:r>
              <a:rPr lang="en-US" sz="2400">
                <a:sym typeface="Wingdings" panose="05000000000000000000" pitchFamily="2" charset="2"/>
              </a:rPr>
              <a:t></a:t>
            </a:r>
            <a:endParaRPr lang="en-US" sz="2400"/>
          </a:p>
        </p:txBody>
      </p:sp>
      <p:grpSp>
        <p:nvGrpSpPr>
          <p:cNvPr id="7" name="Group 6">
            <a:extLst>
              <a:ext uri="{FF2B5EF4-FFF2-40B4-BE49-F238E27FC236}">
                <a16:creationId xmlns:a16="http://schemas.microsoft.com/office/drawing/2014/main" id="{BB57AD76-D26F-4848-8219-8CE7CDB822CD}"/>
              </a:ext>
            </a:extLst>
          </p:cNvPr>
          <p:cNvGrpSpPr/>
          <p:nvPr/>
        </p:nvGrpSpPr>
        <p:grpSpPr>
          <a:xfrm>
            <a:off x="1914746" y="2431679"/>
            <a:ext cx="8362508" cy="3880221"/>
            <a:chOff x="1532850" y="2431678"/>
            <a:chExt cx="8362508" cy="3880221"/>
          </a:xfrm>
        </p:grpSpPr>
        <p:pic>
          <p:nvPicPr>
            <p:cNvPr id="4" name="Picture 3">
              <a:extLst>
                <a:ext uri="{FF2B5EF4-FFF2-40B4-BE49-F238E27FC236}">
                  <a16:creationId xmlns:a16="http://schemas.microsoft.com/office/drawing/2014/main" id="{B57E5817-96D2-4211-8C3B-DC810F508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850" y="2431678"/>
              <a:ext cx="5084146" cy="3880221"/>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pic>
          <p:nvPicPr>
            <p:cNvPr id="2051" name="Picture 3" descr="Afbeeldingsresultaat voor my code doesn't work">
              <a:hlinkClick r:id="rId4"/>
              <a:extLst>
                <a:ext uri="{FF2B5EF4-FFF2-40B4-BE49-F238E27FC236}">
                  <a16:creationId xmlns:a16="http://schemas.microsoft.com/office/drawing/2014/main" id="{12FE1034-717C-4EB1-AEF3-005C71CCCE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377" r="16036"/>
            <a:stretch/>
          </p:blipFill>
          <p:spPr bwMode="auto">
            <a:xfrm>
              <a:off x="7311646" y="2431678"/>
              <a:ext cx="2583712" cy="3880221"/>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393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Using the debugger</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34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1C9719-746A-409D-BFF3-ECC63298F029}"/>
              </a:ext>
            </a:extLst>
          </p:cNvPr>
          <p:cNvPicPr>
            <a:picLocks noChangeAspect="1"/>
          </p:cNvPicPr>
          <p:nvPr/>
        </p:nvPicPr>
        <p:blipFill rotWithShape="1">
          <a:blip r:embed="rId3"/>
          <a:srcRect l="584" t="34040" r="32045" b="43931"/>
          <a:stretch/>
        </p:blipFill>
        <p:spPr>
          <a:xfrm>
            <a:off x="1103480" y="2810447"/>
            <a:ext cx="9985039" cy="2007801"/>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Using the debugger</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Your IDE's debugger allows you to set </a:t>
            </a:r>
            <a:r>
              <a:rPr lang="en-US" i="1"/>
              <a:t>multiple</a:t>
            </a:r>
            <a:r>
              <a:rPr lang="en-US"/>
              <a:t> so called </a:t>
            </a:r>
            <a:r>
              <a:rPr lang="en-US" i="1"/>
              <a:t>breakpoints</a:t>
            </a:r>
            <a:r>
              <a:rPr lang="en-US"/>
              <a:t>, usually by clicking on or next to the line numbers (differs per IDE):</a:t>
            </a:r>
          </a:p>
          <a:p>
            <a:endParaRPr lang="en-US"/>
          </a:p>
          <a:p>
            <a:endParaRPr lang="en-US"/>
          </a:p>
          <a:p>
            <a:endParaRPr lang="en-US"/>
          </a:p>
          <a:p>
            <a:endParaRPr lang="en-US"/>
          </a:p>
          <a:p>
            <a:endParaRPr lang="en-US"/>
          </a:p>
          <a:p>
            <a:r>
              <a:rPr lang="en-US"/>
              <a:t>A breakpoint is indicated with a red dot</a:t>
            </a:r>
          </a:p>
          <a:p>
            <a:pPr marL="0" indent="0">
              <a:buNone/>
            </a:pPr>
            <a:endParaRPr lang="en-US"/>
          </a:p>
        </p:txBody>
      </p:sp>
    </p:spTree>
    <p:extLst>
      <p:ext uri="{BB962C8B-B14F-4D97-AF65-F5344CB8AC3E}">
        <p14:creationId xmlns:p14="http://schemas.microsoft.com/office/powerpoint/2010/main" val="333368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(Algorithmic) problem solving approaches</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a:xfrm>
            <a:off x="838200" y="1825625"/>
            <a:ext cx="5257800" cy="4351338"/>
          </a:xfrm>
        </p:spPr>
        <p:txBody>
          <a:bodyPr>
            <a:normAutofit/>
          </a:bodyPr>
          <a:lstStyle/>
          <a:p>
            <a:r>
              <a:rPr lang="en-US"/>
              <a:t>Divide &amp; Conquer</a:t>
            </a:r>
          </a:p>
          <a:p>
            <a:r>
              <a:rPr lang="en-US"/>
              <a:t>Acting out the algorithm</a:t>
            </a:r>
          </a:p>
          <a:p>
            <a:r>
              <a:rPr lang="en-US"/>
              <a:t>Iterations and minimum viable products</a:t>
            </a:r>
          </a:p>
          <a:p>
            <a:r>
              <a:rPr lang="en-US"/>
              <a:t>Experiment freely</a:t>
            </a:r>
          </a:p>
          <a:p>
            <a:r>
              <a:rPr lang="en-US"/>
              <a:t>Walk it off</a:t>
            </a:r>
          </a:p>
          <a:p>
            <a:r>
              <a:rPr lang="en-US"/>
              <a:t>Spam that console</a:t>
            </a:r>
          </a:p>
          <a:p>
            <a:r>
              <a:rPr lang="en-US"/>
              <a:t>Binary exclusion</a:t>
            </a:r>
          </a:p>
        </p:txBody>
      </p:sp>
      <p:sp>
        <p:nvSpPr>
          <p:cNvPr id="4" name="Content Placeholder 4">
            <a:extLst>
              <a:ext uri="{FF2B5EF4-FFF2-40B4-BE49-F238E27FC236}">
                <a16:creationId xmlns:a16="http://schemas.microsoft.com/office/drawing/2014/main" id="{5CDDD775-D76E-4A2D-AF5F-FA39A7B7269D}"/>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Hypothesize</a:t>
            </a:r>
          </a:p>
          <a:p>
            <a:r>
              <a:rPr lang="en-US"/>
              <a:t>Watch that rerun</a:t>
            </a:r>
          </a:p>
          <a:p>
            <a:r>
              <a:rPr lang="en-US"/>
              <a:t>Using the debugger</a:t>
            </a:r>
          </a:p>
          <a:p>
            <a:r>
              <a:rPr lang="en-US"/>
              <a:t>Inspect the callstack</a:t>
            </a:r>
          </a:p>
          <a:p>
            <a:r>
              <a:rPr lang="en-US"/>
              <a:t>Visualize your program state</a:t>
            </a:r>
          </a:p>
          <a:p>
            <a:r>
              <a:rPr lang="en-US"/>
              <a:t>Trace tables</a:t>
            </a:r>
          </a:p>
          <a:p>
            <a:r>
              <a:rPr lang="en-US"/>
              <a:t>Unit Testing</a:t>
            </a:r>
          </a:p>
          <a:p>
            <a:r>
              <a:rPr lang="en-US"/>
              <a:t>Pseudocode &amp; Drawings</a:t>
            </a:r>
          </a:p>
          <a:p>
            <a:endParaRPr lang="en-US"/>
          </a:p>
          <a:p>
            <a:endParaRPr lang="en-US"/>
          </a:p>
        </p:txBody>
      </p:sp>
    </p:spTree>
    <p:extLst>
      <p:ext uri="{BB962C8B-B14F-4D97-AF65-F5344CB8AC3E}">
        <p14:creationId xmlns:p14="http://schemas.microsoft.com/office/powerpoint/2010/main" val="92064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5B4E5B-2D17-4BC2-B05E-FD004F55727D}"/>
              </a:ext>
            </a:extLst>
          </p:cNvPr>
          <p:cNvPicPr>
            <a:picLocks noChangeAspect="1"/>
          </p:cNvPicPr>
          <p:nvPr/>
        </p:nvPicPr>
        <p:blipFill rotWithShape="1">
          <a:blip r:embed="rId3"/>
          <a:srcRect l="50000" t="47450" r="12616" b="17742"/>
          <a:stretch/>
        </p:blipFill>
        <p:spPr>
          <a:xfrm>
            <a:off x="1970382" y="2860153"/>
            <a:ext cx="8251236" cy="2232839"/>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Using the debugger</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a:xfrm>
            <a:off x="838200" y="1825624"/>
            <a:ext cx="10515600" cy="4809091"/>
          </a:xfrm>
        </p:spPr>
        <p:txBody>
          <a:bodyPr>
            <a:normAutofit/>
          </a:bodyPr>
          <a:lstStyle/>
          <a:p>
            <a:r>
              <a:rPr lang="en-US"/>
              <a:t>While running your code in </a:t>
            </a:r>
            <a:r>
              <a:rPr lang="en-US" b="1" i="1"/>
              <a:t>debug</a:t>
            </a:r>
            <a:r>
              <a:rPr lang="en-US"/>
              <a:t> mode, the program will halt at that breakpoint, allowing you to inspect all variables:</a:t>
            </a:r>
          </a:p>
          <a:p>
            <a:endParaRPr lang="en-US"/>
          </a:p>
          <a:p>
            <a:endParaRPr lang="en-US"/>
          </a:p>
          <a:p>
            <a:endParaRPr lang="en-US"/>
          </a:p>
          <a:p>
            <a:endParaRPr lang="en-US"/>
          </a:p>
          <a:p>
            <a:endParaRPr lang="en-US"/>
          </a:p>
          <a:p>
            <a:r>
              <a:rPr lang="en-US"/>
              <a:t>Note the value of </a:t>
            </a:r>
            <a:r>
              <a:rPr lang="en-US" i="1"/>
              <a:t>i</a:t>
            </a:r>
            <a:r>
              <a:rPr lang="en-US"/>
              <a:t> and </a:t>
            </a:r>
            <a:r>
              <a:rPr lang="en-US" i="1"/>
              <a:t>result</a:t>
            </a:r>
            <a:r>
              <a:rPr lang="en-US"/>
              <a:t>, the value of </a:t>
            </a:r>
            <a:r>
              <a:rPr lang="en-US" i="1"/>
              <a:t>cards.Count</a:t>
            </a:r>
            <a:r>
              <a:rPr lang="en-US"/>
              <a:t> under the mouse and the call stack on the right. You can click/expand all of these.</a:t>
            </a:r>
          </a:p>
        </p:txBody>
      </p:sp>
    </p:spTree>
    <p:extLst>
      <p:ext uri="{BB962C8B-B14F-4D97-AF65-F5344CB8AC3E}">
        <p14:creationId xmlns:p14="http://schemas.microsoft.com/office/powerpoint/2010/main" val="139859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Using the debugging toolbar 1/2</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a:xfrm>
            <a:off x="838200" y="1825624"/>
            <a:ext cx="10515600" cy="4809091"/>
          </a:xfrm>
        </p:spPr>
        <p:txBody>
          <a:bodyPr>
            <a:normAutofit/>
          </a:bodyPr>
          <a:lstStyle/>
          <a:p>
            <a:r>
              <a:rPr lang="en-US"/>
              <a:t>While in debug mode, you can use the debug toolbar to control the debug process:</a:t>
            </a:r>
          </a:p>
          <a:p>
            <a:endParaRPr lang="en-US"/>
          </a:p>
          <a:p>
            <a:endParaRPr lang="en-US"/>
          </a:p>
          <a:p>
            <a:endParaRPr lang="en-US"/>
          </a:p>
          <a:p>
            <a:endParaRPr lang="en-US"/>
          </a:p>
        </p:txBody>
      </p:sp>
      <p:pic>
        <p:nvPicPr>
          <p:cNvPr id="3" name="Picture 2">
            <a:extLst>
              <a:ext uri="{FF2B5EF4-FFF2-40B4-BE49-F238E27FC236}">
                <a16:creationId xmlns:a16="http://schemas.microsoft.com/office/drawing/2014/main" id="{0A01FFC0-B5D4-40DF-9C3D-8D45CF7C807F}"/>
              </a:ext>
            </a:extLst>
          </p:cNvPr>
          <p:cNvPicPr>
            <a:picLocks noChangeAspect="1"/>
          </p:cNvPicPr>
          <p:nvPr/>
        </p:nvPicPr>
        <p:blipFill rotWithShape="1">
          <a:blip r:embed="rId3"/>
          <a:srcRect l="30159" t="7072" r="47966" b="89481"/>
          <a:stretch/>
        </p:blipFill>
        <p:spPr>
          <a:xfrm>
            <a:off x="2428873" y="2952750"/>
            <a:ext cx="7334253" cy="628650"/>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
        <p:nvSpPr>
          <p:cNvPr id="9" name="Speech Bubble: Rectangle with Corners Rounded 8">
            <a:extLst>
              <a:ext uri="{FF2B5EF4-FFF2-40B4-BE49-F238E27FC236}">
                <a16:creationId xmlns:a16="http://schemas.microsoft.com/office/drawing/2014/main" id="{64F421E5-4BE4-41E4-BAC1-874EF0F45CA4}"/>
              </a:ext>
            </a:extLst>
          </p:cNvPr>
          <p:cNvSpPr/>
          <p:nvPr/>
        </p:nvSpPr>
        <p:spPr>
          <a:xfrm>
            <a:off x="609600" y="4581525"/>
            <a:ext cx="2466975" cy="942975"/>
          </a:xfrm>
          <a:prstGeom prst="wedgeRoundRectCallout">
            <a:avLst>
              <a:gd name="adj1" fmla="val 55582"/>
              <a:gd name="adj2" fmla="val -1667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running the code again until the next breakpoint</a:t>
            </a:r>
          </a:p>
        </p:txBody>
      </p:sp>
      <p:sp>
        <p:nvSpPr>
          <p:cNvPr id="10" name="Speech Bubble: Rectangle with Corners Rounded 9">
            <a:extLst>
              <a:ext uri="{FF2B5EF4-FFF2-40B4-BE49-F238E27FC236}">
                <a16:creationId xmlns:a16="http://schemas.microsoft.com/office/drawing/2014/main" id="{BF05BD0E-F52A-4B07-B899-2E36CC83FB94}"/>
              </a:ext>
            </a:extLst>
          </p:cNvPr>
          <p:cNvSpPr/>
          <p:nvPr/>
        </p:nvSpPr>
        <p:spPr>
          <a:xfrm>
            <a:off x="3305175" y="4581525"/>
            <a:ext cx="2466975" cy="323850"/>
          </a:xfrm>
          <a:prstGeom prst="wedgeRoundRectCallout">
            <a:avLst>
              <a:gd name="adj1" fmla="val 66392"/>
              <a:gd name="adj2" fmla="val -4204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Stop the program</a:t>
            </a:r>
          </a:p>
        </p:txBody>
      </p:sp>
      <p:sp>
        <p:nvSpPr>
          <p:cNvPr id="11" name="Speech Bubble: Rectangle with Corners Rounded 10">
            <a:extLst>
              <a:ext uri="{FF2B5EF4-FFF2-40B4-BE49-F238E27FC236}">
                <a16:creationId xmlns:a16="http://schemas.microsoft.com/office/drawing/2014/main" id="{6B9BA952-0BEF-47D6-9470-D874706558C6}"/>
              </a:ext>
            </a:extLst>
          </p:cNvPr>
          <p:cNvSpPr/>
          <p:nvPr/>
        </p:nvSpPr>
        <p:spPr>
          <a:xfrm>
            <a:off x="4333875" y="5200650"/>
            <a:ext cx="2466975" cy="323850"/>
          </a:xfrm>
          <a:prstGeom prst="wedgeRoundRectCallout">
            <a:avLst>
              <a:gd name="adj1" fmla="val 45543"/>
              <a:gd name="adj2" fmla="val -5822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Restart the program</a:t>
            </a:r>
          </a:p>
        </p:txBody>
      </p:sp>
      <p:sp>
        <p:nvSpPr>
          <p:cNvPr id="12" name="Speech Bubble: Rectangle with Corners Rounded 11">
            <a:extLst>
              <a:ext uri="{FF2B5EF4-FFF2-40B4-BE49-F238E27FC236}">
                <a16:creationId xmlns:a16="http://schemas.microsoft.com/office/drawing/2014/main" id="{D497D835-8C3E-4005-8BFB-661946C9AF39}"/>
              </a:ext>
            </a:extLst>
          </p:cNvPr>
          <p:cNvSpPr/>
          <p:nvPr/>
        </p:nvSpPr>
        <p:spPr>
          <a:xfrm>
            <a:off x="6562724" y="5710237"/>
            <a:ext cx="2466975" cy="323850"/>
          </a:xfrm>
          <a:prstGeom prst="wedgeRoundRectCallout">
            <a:avLst>
              <a:gd name="adj1" fmla="val 47087"/>
              <a:gd name="adj2" fmla="val -7292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Move to the next line</a:t>
            </a:r>
          </a:p>
        </p:txBody>
      </p:sp>
    </p:spTree>
    <p:extLst>
      <p:ext uri="{BB962C8B-B14F-4D97-AF65-F5344CB8AC3E}">
        <p14:creationId xmlns:p14="http://schemas.microsoft.com/office/powerpoint/2010/main" val="191401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Using the debugging toolbar 2/2</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a:xfrm>
            <a:off x="838200" y="1825624"/>
            <a:ext cx="10515600" cy="4809091"/>
          </a:xfrm>
        </p:spPr>
        <p:txBody>
          <a:bodyPr>
            <a:normAutofit/>
          </a:bodyPr>
          <a:lstStyle/>
          <a:p>
            <a:r>
              <a:rPr lang="en-US"/>
              <a:t>For deeper inspection you can also 'follow' the program flow through methods call using 'Step into' and 'Step out':</a:t>
            </a:r>
          </a:p>
          <a:p>
            <a:endParaRPr lang="en-US"/>
          </a:p>
          <a:p>
            <a:endParaRPr lang="en-US"/>
          </a:p>
          <a:p>
            <a:endParaRPr lang="en-US"/>
          </a:p>
          <a:p>
            <a:endParaRPr lang="en-US"/>
          </a:p>
        </p:txBody>
      </p:sp>
      <p:pic>
        <p:nvPicPr>
          <p:cNvPr id="3" name="Picture 2">
            <a:extLst>
              <a:ext uri="{FF2B5EF4-FFF2-40B4-BE49-F238E27FC236}">
                <a16:creationId xmlns:a16="http://schemas.microsoft.com/office/drawing/2014/main" id="{0A01FFC0-B5D4-40DF-9C3D-8D45CF7C807F}"/>
              </a:ext>
            </a:extLst>
          </p:cNvPr>
          <p:cNvPicPr>
            <a:picLocks noChangeAspect="1"/>
          </p:cNvPicPr>
          <p:nvPr/>
        </p:nvPicPr>
        <p:blipFill rotWithShape="1">
          <a:blip r:embed="rId3"/>
          <a:srcRect l="30159" t="7072" r="47966" b="89481"/>
          <a:stretch/>
        </p:blipFill>
        <p:spPr>
          <a:xfrm>
            <a:off x="2428873" y="2952750"/>
            <a:ext cx="7334253" cy="628650"/>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
        <p:nvSpPr>
          <p:cNvPr id="12" name="Speech Bubble: Rectangle with Corners Rounded 11">
            <a:extLst>
              <a:ext uri="{FF2B5EF4-FFF2-40B4-BE49-F238E27FC236}">
                <a16:creationId xmlns:a16="http://schemas.microsoft.com/office/drawing/2014/main" id="{D497D835-8C3E-4005-8BFB-661946C9AF39}"/>
              </a:ext>
            </a:extLst>
          </p:cNvPr>
          <p:cNvSpPr/>
          <p:nvPr/>
        </p:nvSpPr>
        <p:spPr>
          <a:xfrm>
            <a:off x="2905124" y="4151329"/>
            <a:ext cx="3762376" cy="1684856"/>
          </a:xfrm>
          <a:prstGeom prst="wedgeRoundRectCallout">
            <a:avLst>
              <a:gd name="adj1" fmla="val 96461"/>
              <a:gd name="adj2" fmla="val -951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Instead of just executing the next line as a single monolithic whole, the debugger will jump into the current method call (if applicable) to continue debugging there.</a:t>
            </a:r>
          </a:p>
        </p:txBody>
      </p:sp>
      <p:sp>
        <p:nvSpPr>
          <p:cNvPr id="13" name="Speech Bubble: Rectangle with Corners Rounded 12">
            <a:extLst>
              <a:ext uri="{FF2B5EF4-FFF2-40B4-BE49-F238E27FC236}">
                <a16:creationId xmlns:a16="http://schemas.microsoft.com/office/drawing/2014/main" id="{E3E5132A-0058-4603-B179-80959104FE3B}"/>
              </a:ext>
            </a:extLst>
          </p:cNvPr>
          <p:cNvSpPr/>
          <p:nvPr/>
        </p:nvSpPr>
        <p:spPr>
          <a:xfrm>
            <a:off x="7715249" y="4151329"/>
            <a:ext cx="3762376" cy="1684856"/>
          </a:xfrm>
          <a:prstGeom prst="wedgeRoundRectCallout">
            <a:avLst>
              <a:gd name="adj1" fmla="val -4299"/>
              <a:gd name="adj2" fmla="val -912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 exit the current level of detail, you can press this button and continue at the parent. Try these options with your own nested methods for better understanding.</a:t>
            </a:r>
          </a:p>
        </p:txBody>
      </p:sp>
    </p:spTree>
    <p:extLst>
      <p:ext uri="{BB962C8B-B14F-4D97-AF65-F5344CB8AC3E}">
        <p14:creationId xmlns:p14="http://schemas.microsoft.com/office/powerpoint/2010/main" val="190024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Using the debugger</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a:xfrm>
            <a:off x="838200" y="1825624"/>
            <a:ext cx="10515600" cy="4809091"/>
          </a:xfrm>
        </p:spPr>
        <p:txBody>
          <a:bodyPr>
            <a:normAutofit/>
          </a:bodyPr>
          <a:lstStyle/>
          <a:p>
            <a:r>
              <a:rPr lang="en-US"/>
              <a:t>For more control you can:</a:t>
            </a:r>
          </a:p>
          <a:p>
            <a:pPr lvl="1"/>
            <a:r>
              <a:rPr lang="en-US"/>
              <a:t>enable/disable breakpoints while your code is running</a:t>
            </a:r>
          </a:p>
          <a:p>
            <a:pPr lvl="1"/>
            <a:r>
              <a:rPr lang="en-US"/>
              <a:t>specify specific conditions and actions for your breakpoint (and combine this with logging!)</a:t>
            </a:r>
          </a:p>
          <a:p>
            <a:endParaRPr lang="en-US"/>
          </a:p>
          <a:p>
            <a:endParaRPr lang="en-US"/>
          </a:p>
          <a:p>
            <a:endParaRPr lang="en-US"/>
          </a:p>
          <a:p>
            <a:endParaRPr lang="en-US"/>
          </a:p>
        </p:txBody>
      </p:sp>
      <p:pic>
        <p:nvPicPr>
          <p:cNvPr id="6" name="Picture 5">
            <a:extLst>
              <a:ext uri="{FF2B5EF4-FFF2-40B4-BE49-F238E27FC236}">
                <a16:creationId xmlns:a16="http://schemas.microsoft.com/office/drawing/2014/main" id="{8B5A04EB-9E70-4487-8C3A-52C1FF3B0F17}"/>
              </a:ext>
            </a:extLst>
          </p:cNvPr>
          <p:cNvPicPr>
            <a:picLocks noChangeAspect="1"/>
          </p:cNvPicPr>
          <p:nvPr/>
        </p:nvPicPr>
        <p:blipFill rotWithShape="1">
          <a:blip r:embed="rId3"/>
          <a:srcRect l="2093" t="40809" r="25000" b="19944"/>
          <a:stretch/>
        </p:blipFill>
        <p:spPr>
          <a:xfrm>
            <a:off x="1167642" y="3606209"/>
            <a:ext cx="9856716" cy="2886666"/>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
        <p:nvSpPr>
          <p:cNvPr id="7" name="Flowchart: Alternate Process 6">
            <a:hlinkClick r:id="rId4"/>
            <a:extLst>
              <a:ext uri="{FF2B5EF4-FFF2-40B4-BE49-F238E27FC236}">
                <a16:creationId xmlns:a16="http://schemas.microsoft.com/office/drawing/2014/main" id="{969B60DE-1F3F-4917-B068-37C37FAAF6F2}"/>
              </a:ext>
            </a:extLst>
          </p:cNvPr>
          <p:cNvSpPr/>
          <p:nvPr/>
        </p:nvSpPr>
        <p:spPr>
          <a:xfrm>
            <a:off x="9601200" y="781844"/>
            <a:ext cx="1752600" cy="4921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MORE INFO</a:t>
            </a:r>
          </a:p>
        </p:txBody>
      </p:sp>
    </p:spTree>
    <p:extLst>
      <p:ext uri="{BB962C8B-B14F-4D97-AF65-F5344CB8AC3E}">
        <p14:creationId xmlns:p14="http://schemas.microsoft.com/office/powerpoint/2010/main" val="285901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Inspect the Call Stack</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08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Inspect the Call Stack</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Every method call is put onto the Call Stack (if you don't know what this means </a:t>
            </a:r>
            <a:r>
              <a:rPr lang="en-US">
                <a:sym typeface="Wingdings" panose="05000000000000000000" pitchFamily="2" charset="2"/>
              </a:rPr>
              <a:t> check out the C# Essential Slides on BlackBoard)</a:t>
            </a:r>
          </a:p>
          <a:p>
            <a:r>
              <a:rPr lang="en-US">
                <a:sym typeface="Wingdings" panose="05000000000000000000" pitchFamily="2" charset="2"/>
              </a:rPr>
              <a:t>The moment your program crashes or hits a breakpoint, you can inspect this call stack and double click calls to inspect the program flow:</a:t>
            </a:r>
            <a:endParaRPr lang="en-US"/>
          </a:p>
          <a:p>
            <a:pPr marL="0" indent="0">
              <a:buNone/>
            </a:pPr>
            <a:endParaRPr lang="en-US"/>
          </a:p>
        </p:txBody>
      </p:sp>
      <p:pic>
        <p:nvPicPr>
          <p:cNvPr id="7" name="Picture 6">
            <a:extLst>
              <a:ext uri="{FF2B5EF4-FFF2-40B4-BE49-F238E27FC236}">
                <a16:creationId xmlns:a16="http://schemas.microsoft.com/office/drawing/2014/main" id="{03A22E92-8633-4E75-AACF-E49FF28B7C34}"/>
              </a:ext>
            </a:extLst>
          </p:cNvPr>
          <p:cNvPicPr>
            <a:picLocks noChangeAspect="1"/>
          </p:cNvPicPr>
          <p:nvPr/>
        </p:nvPicPr>
        <p:blipFill rotWithShape="1">
          <a:blip r:embed="rId3"/>
          <a:srcRect l="74389" t="66712" r="12616" b="17742"/>
          <a:stretch/>
        </p:blipFill>
        <p:spPr>
          <a:xfrm>
            <a:off x="2527632" y="3830637"/>
            <a:ext cx="7136735" cy="2481263"/>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
        <p:nvSpPr>
          <p:cNvPr id="8" name="Flowchart: Alternate Process 7">
            <a:hlinkClick r:id="rId4"/>
            <a:extLst>
              <a:ext uri="{FF2B5EF4-FFF2-40B4-BE49-F238E27FC236}">
                <a16:creationId xmlns:a16="http://schemas.microsoft.com/office/drawing/2014/main" id="{F7369BC7-6850-4887-BA1A-4B9255D1988A}"/>
              </a:ext>
            </a:extLst>
          </p:cNvPr>
          <p:cNvSpPr/>
          <p:nvPr/>
        </p:nvSpPr>
        <p:spPr>
          <a:xfrm>
            <a:off x="9601200" y="781844"/>
            <a:ext cx="1752600" cy="4921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MORE INFO</a:t>
            </a:r>
          </a:p>
        </p:txBody>
      </p:sp>
    </p:spTree>
    <p:extLst>
      <p:ext uri="{BB962C8B-B14F-4D97-AF65-F5344CB8AC3E}">
        <p14:creationId xmlns:p14="http://schemas.microsoft.com/office/powerpoint/2010/main" val="252977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Visualize your program state</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392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Visualize your program state</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Debugging is great, printing debug info as well, but sometimes you need to visualize things (maybe even step by step) to actually get a grip on what is happening, for example during a step by step pathfinding algorithm (more about this in lecture 4):</a:t>
            </a:r>
          </a:p>
        </p:txBody>
      </p:sp>
      <p:pic>
        <p:nvPicPr>
          <p:cNvPr id="6" name="Picture 5">
            <a:extLst>
              <a:ext uri="{FF2B5EF4-FFF2-40B4-BE49-F238E27FC236}">
                <a16:creationId xmlns:a16="http://schemas.microsoft.com/office/drawing/2014/main" id="{C6A678FC-61ED-4C40-8642-9E6730771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441" y="3600819"/>
            <a:ext cx="2977117" cy="2977117"/>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Tree>
    <p:extLst>
      <p:ext uri="{BB962C8B-B14F-4D97-AF65-F5344CB8AC3E}">
        <p14:creationId xmlns:p14="http://schemas.microsoft.com/office/powerpoint/2010/main" val="184099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Visualize your program state</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There are two basic ways to do that for the assignments:</a:t>
            </a:r>
          </a:p>
          <a:p>
            <a:pPr marL="914400" lvl="1" indent="-457200">
              <a:buFont typeface="+mj-lt"/>
              <a:buAutoNum type="arabicPeriod"/>
            </a:pPr>
            <a:r>
              <a:rPr lang="en-US"/>
              <a:t>Do not execute the algorithm in one go, but trigger a next step on keypress</a:t>
            </a:r>
            <a:br>
              <a:rPr lang="en-US"/>
            </a:br>
            <a:r>
              <a:rPr lang="en-US"/>
              <a:t>For example instead of calling 'Generate' you would implement:</a:t>
            </a:r>
            <a:br>
              <a:rPr lang="en-US"/>
            </a:br>
            <a:r>
              <a:rPr lang="en-US"/>
              <a:t>Reset() &amp; Step(), where Reset() initializes the algorithm and Step() executes one step of your algorithm when you press a key and redraws.</a:t>
            </a:r>
            <a:br>
              <a:rPr lang="en-US"/>
            </a:br>
            <a:r>
              <a:rPr lang="en-US"/>
              <a:t>An example of this will be shown during one of the lectures.</a:t>
            </a:r>
          </a:p>
          <a:p>
            <a:pPr marL="914400" lvl="1" indent="-457200">
              <a:buFont typeface="+mj-lt"/>
              <a:buAutoNum type="arabicPeriod"/>
            </a:pPr>
            <a:r>
              <a:rPr lang="en-US"/>
              <a:t>A dirty trick to do the same will less hassle is using Threads, as in:</a:t>
            </a:r>
            <a:br>
              <a:rPr lang="en-US"/>
            </a:br>
            <a:r>
              <a:rPr lang="en-US" i="1"/>
              <a:t>new Thread (myAlgorithm.Generate).Start();</a:t>
            </a:r>
            <a:br>
              <a:rPr lang="en-US"/>
            </a:br>
            <a:r>
              <a:rPr lang="en-US"/>
              <a:t>and use </a:t>
            </a:r>
            <a:r>
              <a:rPr lang="en-US" i="1"/>
              <a:t>Thread.Sleep(1000); redraw();</a:t>
            </a:r>
            <a:r>
              <a:rPr lang="en-US"/>
              <a:t> in your algorithm loop.</a:t>
            </a:r>
            <a:br>
              <a:rPr lang="en-US"/>
            </a:br>
            <a:r>
              <a:rPr lang="en-US"/>
              <a:t>Note that the program might crash now and then, and you should never do this in production code, but for quick and dirty debugging it's fine.</a:t>
            </a:r>
            <a:br>
              <a:rPr lang="en-US"/>
            </a:br>
            <a:r>
              <a:rPr lang="en-US"/>
              <a:t>More info in threading will be provided during the networking course.</a:t>
            </a:r>
          </a:p>
        </p:txBody>
      </p:sp>
    </p:spTree>
    <p:extLst>
      <p:ext uri="{BB962C8B-B14F-4D97-AF65-F5344CB8AC3E}">
        <p14:creationId xmlns:p14="http://schemas.microsoft.com/office/powerpoint/2010/main" val="72312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Trace tables</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283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Divide &amp; Conquer</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633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Trace tables</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Trace tables keep track of all important algorithmic variables through the iterations of the algorithm line by line</a:t>
            </a:r>
          </a:p>
          <a:p>
            <a:r>
              <a:rPr lang="en-US"/>
              <a:t>Depending on the specific algorithm this might be very easy to do, or next to impossible.</a:t>
            </a:r>
          </a:p>
          <a:p>
            <a:r>
              <a:rPr lang="en-US"/>
              <a:t>In general it is very worthwhile to:</a:t>
            </a:r>
          </a:p>
          <a:p>
            <a:pPr lvl="1"/>
            <a:r>
              <a:rPr lang="en-US"/>
              <a:t>try to predict the output of the algorithm based on well chosen input </a:t>
            </a:r>
            <a:br>
              <a:rPr lang="en-US"/>
            </a:br>
            <a:r>
              <a:rPr lang="en-US"/>
              <a:t>(well chosen is 'leading to output that you can verify to be correct by hand')</a:t>
            </a:r>
          </a:p>
          <a:p>
            <a:pPr lvl="1"/>
            <a:r>
              <a:rPr lang="en-US"/>
              <a:t>execute the algorithm </a:t>
            </a:r>
          </a:p>
          <a:p>
            <a:pPr lvl="1"/>
            <a:r>
              <a:rPr lang="en-US"/>
              <a:t>compare the algorithm values/output with your predicted values</a:t>
            </a:r>
          </a:p>
        </p:txBody>
      </p:sp>
    </p:spTree>
    <p:extLst>
      <p:ext uri="{BB962C8B-B14F-4D97-AF65-F5344CB8AC3E}">
        <p14:creationId xmlns:p14="http://schemas.microsoft.com/office/powerpoint/2010/main" val="200309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Trace table example</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pPr marL="0" indent="0">
              <a:buNone/>
            </a:pPr>
            <a:r>
              <a:rPr lang="en-US"/>
              <a:t>int result = 0;</a:t>
            </a:r>
          </a:p>
          <a:p>
            <a:pPr marL="0" indent="0">
              <a:buNone/>
            </a:pPr>
            <a:r>
              <a:rPr lang="en-US"/>
              <a:t>for (int i = 0; i &lt; 4; i++) {</a:t>
            </a:r>
          </a:p>
          <a:p>
            <a:pPr marL="0" indent="0">
              <a:buNone/>
            </a:pPr>
            <a:r>
              <a:rPr lang="en-US"/>
              <a:t>	if (result % 2 == 0) result = result + i*4 + 1;</a:t>
            </a:r>
          </a:p>
          <a:p>
            <a:pPr marL="0" indent="0">
              <a:buNone/>
            </a:pPr>
            <a:r>
              <a:rPr lang="en-US"/>
              <a:t>	else result = result * 2;</a:t>
            </a:r>
          </a:p>
          <a:p>
            <a:pPr marL="0" indent="0">
              <a:buNone/>
            </a:pPr>
            <a:r>
              <a:rPr lang="en-US"/>
              <a:t>}</a:t>
            </a:r>
          </a:p>
        </p:txBody>
      </p:sp>
      <p:graphicFrame>
        <p:nvGraphicFramePr>
          <p:cNvPr id="4" name="Table 3">
            <a:extLst>
              <a:ext uri="{FF2B5EF4-FFF2-40B4-BE49-F238E27FC236}">
                <a16:creationId xmlns:a16="http://schemas.microsoft.com/office/drawing/2014/main" id="{16C90686-86FE-4901-A8C1-C63CB1648BCE}"/>
              </a:ext>
            </a:extLst>
          </p:cNvPr>
          <p:cNvGraphicFramePr>
            <a:graphicFrameLocks noGrp="1"/>
          </p:cNvGraphicFramePr>
          <p:nvPr>
            <p:extLst>
              <p:ext uri="{D42A27DB-BD31-4B8C-83A1-F6EECF244321}">
                <p14:modId xmlns:p14="http://schemas.microsoft.com/office/powerpoint/2010/main" val="1872830987"/>
              </p:ext>
            </p:extLst>
          </p:nvPr>
        </p:nvGraphicFramePr>
        <p:xfrm>
          <a:off x="2032000" y="417036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10754419"/>
                    </a:ext>
                  </a:extLst>
                </a:gridCol>
                <a:gridCol w="2709333">
                  <a:extLst>
                    <a:ext uri="{9D8B030D-6E8A-4147-A177-3AD203B41FA5}">
                      <a16:colId xmlns:a16="http://schemas.microsoft.com/office/drawing/2014/main" val="3626410982"/>
                    </a:ext>
                  </a:extLst>
                </a:gridCol>
                <a:gridCol w="2709333">
                  <a:extLst>
                    <a:ext uri="{9D8B030D-6E8A-4147-A177-3AD203B41FA5}">
                      <a16:colId xmlns:a16="http://schemas.microsoft.com/office/drawing/2014/main" val="4042859064"/>
                    </a:ext>
                  </a:extLst>
                </a:gridCol>
              </a:tblGrid>
              <a:tr h="370840">
                <a:tc>
                  <a:txBody>
                    <a:bodyPr/>
                    <a:lstStyle/>
                    <a:p>
                      <a:r>
                        <a:rPr lang="en-US"/>
                        <a:t>Start*</a:t>
                      </a:r>
                    </a:p>
                  </a:txBody>
                  <a:tcPr/>
                </a:tc>
                <a:tc>
                  <a:txBody>
                    <a:bodyPr/>
                    <a:lstStyle/>
                    <a:p>
                      <a:r>
                        <a:rPr lang="en-US"/>
                        <a:t>-</a:t>
                      </a:r>
                    </a:p>
                  </a:txBody>
                  <a:tcPr/>
                </a:tc>
                <a:tc>
                  <a:txBody>
                    <a:bodyPr/>
                    <a:lstStyle/>
                    <a:p>
                      <a:r>
                        <a:rPr lang="en-US"/>
                        <a:t>result = 0</a:t>
                      </a:r>
                    </a:p>
                  </a:txBody>
                  <a:tcPr/>
                </a:tc>
                <a:extLst>
                  <a:ext uri="{0D108BD9-81ED-4DB2-BD59-A6C34878D82A}">
                    <a16:rowId xmlns:a16="http://schemas.microsoft.com/office/drawing/2014/main" val="799410553"/>
                  </a:ext>
                </a:extLst>
              </a:tr>
              <a:tr h="370840">
                <a:tc>
                  <a:txBody>
                    <a:bodyPr/>
                    <a:lstStyle/>
                    <a:p>
                      <a:r>
                        <a:rPr lang="en-US"/>
                        <a:t>Iteration 1</a:t>
                      </a:r>
                    </a:p>
                  </a:txBody>
                  <a:tcPr/>
                </a:tc>
                <a:tc>
                  <a:txBody>
                    <a:bodyPr/>
                    <a:lstStyle/>
                    <a:p>
                      <a:r>
                        <a:rPr lang="en-US"/>
                        <a:t>i = 0</a:t>
                      </a:r>
                    </a:p>
                  </a:txBody>
                  <a:tcPr/>
                </a:tc>
                <a:tc>
                  <a:txBody>
                    <a:bodyPr/>
                    <a:lstStyle/>
                    <a:p>
                      <a:r>
                        <a:rPr lang="en-US"/>
                        <a:t>result = 1</a:t>
                      </a:r>
                    </a:p>
                  </a:txBody>
                  <a:tcPr/>
                </a:tc>
                <a:extLst>
                  <a:ext uri="{0D108BD9-81ED-4DB2-BD59-A6C34878D82A}">
                    <a16:rowId xmlns:a16="http://schemas.microsoft.com/office/drawing/2014/main" val="1853166190"/>
                  </a:ext>
                </a:extLst>
              </a:tr>
              <a:tr h="370840">
                <a:tc>
                  <a:txBody>
                    <a:bodyPr/>
                    <a:lstStyle/>
                    <a:p>
                      <a:r>
                        <a:rPr lang="en-US"/>
                        <a:t>Iteration 2</a:t>
                      </a:r>
                    </a:p>
                  </a:txBody>
                  <a:tcPr/>
                </a:tc>
                <a:tc>
                  <a:txBody>
                    <a:bodyPr/>
                    <a:lstStyle/>
                    <a:p>
                      <a:r>
                        <a:rPr lang="en-US"/>
                        <a:t>i = 1</a:t>
                      </a:r>
                    </a:p>
                  </a:txBody>
                  <a:tcPr/>
                </a:tc>
                <a:tc>
                  <a:txBody>
                    <a:bodyPr/>
                    <a:lstStyle/>
                    <a:p>
                      <a:r>
                        <a:rPr lang="en-US"/>
                        <a:t>result = 2</a:t>
                      </a:r>
                    </a:p>
                  </a:txBody>
                  <a:tcPr/>
                </a:tc>
                <a:extLst>
                  <a:ext uri="{0D108BD9-81ED-4DB2-BD59-A6C34878D82A}">
                    <a16:rowId xmlns:a16="http://schemas.microsoft.com/office/drawing/2014/main" val="814870760"/>
                  </a:ext>
                </a:extLst>
              </a:tr>
              <a:tr h="370840">
                <a:tc>
                  <a:txBody>
                    <a:bodyPr/>
                    <a:lstStyle/>
                    <a:p>
                      <a:r>
                        <a:rPr lang="en-US"/>
                        <a:t>Iteration 3</a:t>
                      </a:r>
                    </a:p>
                  </a:txBody>
                  <a:tcPr/>
                </a:tc>
                <a:tc>
                  <a:txBody>
                    <a:bodyPr/>
                    <a:lstStyle/>
                    <a:p>
                      <a:r>
                        <a:rPr lang="en-US"/>
                        <a:t>i = 2</a:t>
                      </a:r>
                    </a:p>
                  </a:txBody>
                  <a:tcPr/>
                </a:tc>
                <a:tc>
                  <a:txBody>
                    <a:bodyPr/>
                    <a:lstStyle/>
                    <a:p>
                      <a:r>
                        <a:rPr lang="en-US"/>
                        <a:t>result = 11</a:t>
                      </a:r>
                    </a:p>
                  </a:txBody>
                  <a:tcPr/>
                </a:tc>
                <a:extLst>
                  <a:ext uri="{0D108BD9-81ED-4DB2-BD59-A6C34878D82A}">
                    <a16:rowId xmlns:a16="http://schemas.microsoft.com/office/drawing/2014/main" val="3650801431"/>
                  </a:ext>
                </a:extLst>
              </a:tr>
              <a:tr h="370840">
                <a:tc>
                  <a:txBody>
                    <a:bodyPr/>
                    <a:lstStyle/>
                    <a:p>
                      <a:r>
                        <a:rPr lang="en-US"/>
                        <a:t>Iteration 4</a:t>
                      </a:r>
                    </a:p>
                  </a:txBody>
                  <a:tcPr/>
                </a:tc>
                <a:tc>
                  <a:txBody>
                    <a:bodyPr/>
                    <a:lstStyle/>
                    <a:p>
                      <a:r>
                        <a:rPr lang="en-US"/>
                        <a:t>i = 3</a:t>
                      </a:r>
                    </a:p>
                  </a:txBody>
                  <a:tcPr/>
                </a:tc>
                <a:tc>
                  <a:txBody>
                    <a:bodyPr/>
                    <a:lstStyle/>
                    <a:p>
                      <a:r>
                        <a:rPr lang="en-US"/>
                        <a:t>result = 22</a:t>
                      </a:r>
                    </a:p>
                  </a:txBody>
                  <a:tcPr/>
                </a:tc>
                <a:extLst>
                  <a:ext uri="{0D108BD9-81ED-4DB2-BD59-A6C34878D82A}">
                    <a16:rowId xmlns:a16="http://schemas.microsoft.com/office/drawing/2014/main" val="979074810"/>
                  </a:ext>
                </a:extLst>
              </a:tr>
            </a:tbl>
          </a:graphicData>
        </a:graphic>
      </p:graphicFrame>
      <p:sp>
        <p:nvSpPr>
          <p:cNvPr id="6" name="Rectangle 5">
            <a:extLst>
              <a:ext uri="{FF2B5EF4-FFF2-40B4-BE49-F238E27FC236}">
                <a16:creationId xmlns:a16="http://schemas.microsoft.com/office/drawing/2014/main" id="{0E36C6A8-F3D7-4402-8D1E-86D2259975E5}"/>
              </a:ext>
            </a:extLst>
          </p:cNvPr>
          <p:cNvSpPr/>
          <p:nvPr/>
        </p:nvSpPr>
        <p:spPr>
          <a:xfrm>
            <a:off x="0" y="6492875"/>
            <a:ext cx="11787907" cy="369332"/>
          </a:xfrm>
          <a:prstGeom prst="rect">
            <a:avLst/>
          </a:prstGeom>
        </p:spPr>
        <p:txBody>
          <a:bodyPr wrap="none">
            <a:spAutoFit/>
          </a:bodyPr>
          <a:lstStyle/>
          <a:p>
            <a:r>
              <a:rPr lang="en-US"/>
              <a:t>* Note that we could also do before and after values or a line by line approach as can be found under the 'more info' button</a:t>
            </a:r>
          </a:p>
        </p:txBody>
      </p:sp>
      <p:sp>
        <p:nvSpPr>
          <p:cNvPr id="7" name="Flowchart: Alternate Process 6">
            <a:hlinkClick r:id="rId3"/>
            <a:extLst>
              <a:ext uri="{FF2B5EF4-FFF2-40B4-BE49-F238E27FC236}">
                <a16:creationId xmlns:a16="http://schemas.microsoft.com/office/drawing/2014/main" id="{9839B01E-2F5A-4D97-9F1D-CE2598D1C273}"/>
              </a:ext>
            </a:extLst>
          </p:cNvPr>
          <p:cNvSpPr/>
          <p:nvPr/>
        </p:nvSpPr>
        <p:spPr>
          <a:xfrm>
            <a:off x="9601200" y="781844"/>
            <a:ext cx="1752600" cy="4921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MORE INFO</a:t>
            </a:r>
          </a:p>
        </p:txBody>
      </p:sp>
    </p:spTree>
    <p:extLst>
      <p:ext uri="{BB962C8B-B14F-4D97-AF65-F5344CB8AC3E}">
        <p14:creationId xmlns:p14="http://schemas.microsoft.com/office/powerpoint/2010/main" val="38104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Unit testing</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556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Unit testing</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fontScale="92500" lnSpcReduction="10000"/>
          </a:bodyPr>
          <a:lstStyle/>
          <a:p>
            <a:pPr marL="0" indent="0">
              <a:buNone/>
            </a:pPr>
            <a:r>
              <a:rPr lang="en-US"/>
              <a:t>This is a large topic, which we'll get into more in the second year. </a:t>
            </a:r>
            <a:br>
              <a:rPr lang="en-US"/>
            </a:br>
            <a:r>
              <a:rPr lang="en-US"/>
              <a:t>You had a taste of it during Physics Programming and the idea with unit testing is that you test the smallest units of your code to verify they are correct.</a:t>
            </a:r>
            <a:br>
              <a:rPr lang="en-US"/>
            </a:br>
            <a:br>
              <a:rPr lang="en-US"/>
            </a:br>
            <a:r>
              <a:rPr lang="en-US"/>
              <a:t>What you </a:t>
            </a:r>
            <a:r>
              <a:rPr lang="en-US" i="1"/>
              <a:t>haven't </a:t>
            </a:r>
            <a:r>
              <a:rPr lang="en-US"/>
              <a:t>seen yet is that there are actually unit testing frameworks to help you do that and make this easier on you, but the principle remains the same:</a:t>
            </a:r>
          </a:p>
          <a:p>
            <a:pPr marL="0" indent="0">
              <a:buNone/>
            </a:pPr>
            <a:endParaRPr lang="en-US"/>
          </a:p>
          <a:p>
            <a:pPr marL="0" indent="0">
              <a:buNone/>
            </a:pPr>
            <a:r>
              <a:rPr lang="en-US"/>
              <a:t>Verify that the foundations on which you are building your code are indeed functioning correctly. Through assert statements, through unit testing frameworks, through Console.WriteLine (myValue == expectedValue) etc.</a:t>
            </a:r>
          </a:p>
          <a:p>
            <a:pPr marL="0" indent="0">
              <a:buNone/>
            </a:pPr>
            <a:endParaRPr lang="en-US"/>
          </a:p>
        </p:txBody>
      </p:sp>
      <p:sp>
        <p:nvSpPr>
          <p:cNvPr id="4" name="Flowchart: Alternate Process 3">
            <a:hlinkClick r:id="rId3"/>
            <a:extLst>
              <a:ext uri="{FF2B5EF4-FFF2-40B4-BE49-F238E27FC236}">
                <a16:creationId xmlns:a16="http://schemas.microsoft.com/office/drawing/2014/main" id="{692EF7DD-92F3-4C3B-AAD8-E5CF5C699D7E}"/>
              </a:ext>
            </a:extLst>
          </p:cNvPr>
          <p:cNvSpPr/>
          <p:nvPr/>
        </p:nvSpPr>
        <p:spPr>
          <a:xfrm>
            <a:off x="9601200" y="781844"/>
            <a:ext cx="1752600" cy="4921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MORE INFO</a:t>
            </a:r>
          </a:p>
        </p:txBody>
      </p:sp>
    </p:spTree>
    <p:extLst>
      <p:ext uri="{BB962C8B-B14F-4D97-AF65-F5344CB8AC3E}">
        <p14:creationId xmlns:p14="http://schemas.microsoft.com/office/powerpoint/2010/main" val="379792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Pseudocode and drawings</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276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Pseudocode and drawings</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Pseudo code and drawings (sketches, flowcharts, doodles, etc) can help you describe and gain more clarity on your algorithm. For more information please refer to the "Describing algorithms" slides on blackboard.</a:t>
            </a:r>
          </a:p>
        </p:txBody>
      </p:sp>
    </p:spTree>
    <p:extLst>
      <p:ext uri="{BB962C8B-B14F-4D97-AF65-F5344CB8AC3E}">
        <p14:creationId xmlns:p14="http://schemas.microsoft.com/office/powerpoint/2010/main" val="15151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Divide and conquer</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a:t>Problems are either trivial or non trivial:</a:t>
            </a:r>
          </a:p>
          <a:p>
            <a:pPr lvl="1"/>
            <a:r>
              <a:rPr lang="en-US"/>
              <a:t>Trivial: they can be converted to code with little trouble</a:t>
            </a:r>
          </a:p>
          <a:p>
            <a:pPr lvl="1"/>
            <a:r>
              <a:rPr lang="en-US"/>
              <a:t>Non-trivial: they need to be split into sub problems in order to become trivial</a:t>
            </a:r>
          </a:p>
          <a:p>
            <a:r>
              <a:rPr lang="en-US"/>
              <a:t>Keep asking yourself:</a:t>
            </a:r>
          </a:p>
          <a:p>
            <a:pPr lvl="1"/>
            <a:r>
              <a:rPr lang="en-US"/>
              <a:t>Is this problem trivial or non trivial?</a:t>
            </a:r>
          </a:p>
          <a:p>
            <a:pPr lvl="1"/>
            <a:r>
              <a:rPr lang="en-US"/>
              <a:t>How can I split this problem into smaller problems?</a:t>
            </a:r>
          </a:p>
          <a:p>
            <a:r>
              <a:rPr lang="en-US"/>
              <a:t>As an example see the dungeon breakdown in the slides for lecture 1</a:t>
            </a:r>
          </a:p>
          <a:p>
            <a:r>
              <a:rPr lang="en-US"/>
              <a:t>The next principles also provide handholds/questions you can ask yourself, while you are trying to make problems 'smaller'</a:t>
            </a:r>
          </a:p>
        </p:txBody>
      </p:sp>
    </p:spTree>
    <p:extLst>
      <p:ext uri="{BB962C8B-B14F-4D97-AF65-F5344CB8AC3E}">
        <p14:creationId xmlns:p14="http://schemas.microsoft.com/office/powerpoint/2010/main" val="42756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Acting out the algorithm</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122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Acting out the algorithm</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pPr marL="0" indent="0" algn="ctr">
              <a:buNone/>
            </a:pPr>
            <a:r>
              <a:rPr lang="en-US" b="1"/>
              <a:t>If you cannot write down/visualize the algorithm step by step on paper, chances are you cannot implement it</a:t>
            </a:r>
          </a:p>
          <a:p>
            <a:endParaRPr lang="en-US"/>
          </a:p>
          <a:p>
            <a:r>
              <a:rPr lang="en-US"/>
              <a:t>Step 1 – Step away from the computer</a:t>
            </a:r>
          </a:p>
          <a:p>
            <a:r>
              <a:rPr lang="en-US"/>
              <a:t>Step 2 – Act out the algorithm on paper, re-tracing the steps</a:t>
            </a:r>
          </a:p>
          <a:p>
            <a:r>
              <a:rPr lang="en-US"/>
              <a:t>Step 3 – Prototype on the computer</a:t>
            </a:r>
          </a:p>
          <a:p>
            <a:r>
              <a:rPr lang="en-US"/>
              <a:t>Step 4 – Start over at step 1 if necessary</a:t>
            </a:r>
          </a:p>
          <a:p>
            <a:endParaRPr lang="en-US"/>
          </a:p>
        </p:txBody>
      </p:sp>
      <p:pic>
        <p:nvPicPr>
          <p:cNvPr id="4" name="Picture 3">
            <a:extLst>
              <a:ext uri="{FF2B5EF4-FFF2-40B4-BE49-F238E27FC236}">
                <a16:creationId xmlns:a16="http://schemas.microsoft.com/office/drawing/2014/main" id="{47A987A1-A324-4A3E-B54F-7A1BDB7B2034}"/>
              </a:ext>
            </a:extLst>
          </p:cNvPr>
          <p:cNvPicPr>
            <a:picLocks noChangeAspect="1"/>
          </p:cNvPicPr>
          <p:nvPr/>
        </p:nvPicPr>
        <p:blipFill rotWithShape="1">
          <a:blip r:embed="rId3">
            <a:extLst>
              <a:ext uri="{28A0092B-C50C-407E-A947-70E740481C1C}">
                <a14:useLocalDpi xmlns:a14="http://schemas.microsoft.com/office/drawing/2010/main" val="0"/>
              </a:ext>
            </a:extLst>
          </a:blip>
          <a:srcRect l="32953" t="10212" b="17195"/>
          <a:stretch/>
        </p:blipFill>
        <p:spPr>
          <a:xfrm rot="16200000">
            <a:off x="9069232" y="4027332"/>
            <a:ext cx="1839088" cy="2730048"/>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
        <p:nvSpPr>
          <p:cNvPr id="3" name="Speech Bubble: Rectangle 2">
            <a:extLst>
              <a:ext uri="{FF2B5EF4-FFF2-40B4-BE49-F238E27FC236}">
                <a16:creationId xmlns:a16="http://schemas.microsoft.com/office/drawing/2014/main" id="{D5A9CA61-FEEF-4D40-9509-B2AF54001B10}"/>
              </a:ext>
            </a:extLst>
          </p:cNvPr>
          <p:cNvSpPr/>
          <p:nvPr/>
        </p:nvSpPr>
        <p:spPr>
          <a:xfrm>
            <a:off x="6096000" y="5816009"/>
            <a:ext cx="1910316" cy="495891"/>
          </a:xfrm>
          <a:prstGeom prst="wedgeRectCallout">
            <a:avLst>
              <a:gd name="adj1" fmla="val 89928"/>
              <a:gd name="adj2" fmla="val -132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For example, for the dungeon assignment</a:t>
            </a:r>
          </a:p>
        </p:txBody>
      </p:sp>
    </p:spTree>
    <p:extLst>
      <p:ext uri="{BB962C8B-B14F-4D97-AF65-F5344CB8AC3E}">
        <p14:creationId xmlns:p14="http://schemas.microsoft.com/office/powerpoint/2010/main" val="343772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6C11-E4E5-4633-B89C-DB539EE047E6}"/>
              </a:ext>
            </a:extLst>
          </p:cNvPr>
          <p:cNvSpPr>
            <a:spLocks noGrp="1"/>
          </p:cNvSpPr>
          <p:nvPr>
            <p:ph type="ctrTitle"/>
          </p:nvPr>
        </p:nvSpPr>
        <p:spPr>
          <a:xfrm>
            <a:off x="0" y="1122363"/>
            <a:ext cx="12192000" cy="2387600"/>
          </a:xfrm>
        </p:spPr>
        <p:txBody>
          <a:bodyPr>
            <a:normAutofit/>
          </a:bodyPr>
          <a:lstStyle/>
          <a:p>
            <a:r>
              <a:rPr lang="en-US"/>
              <a:t>Iteration / MVP</a:t>
            </a:r>
          </a:p>
        </p:txBody>
      </p:sp>
      <p:sp>
        <p:nvSpPr>
          <p:cNvPr id="5" name="Subtitle 4">
            <a:extLst>
              <a:ext uri="{FF2B5EF4-FFF2-40B4-BE49-F238E27FC236}">
                <a16:creationId xmlns:a16="http://schemas.microsoft.com/office/drawing/2014/main" id="{A17CF8C3-AF2C-417B-93B2-4C9BA4AEB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160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3C3-FFD6-4681-932C-3BC840BC89C7}"/>
              </a:ext>
            </a:extLst>
          </p:cNvPr>
          <p:cNvSpPr>
            <a:spLocks noGrp="1"/>
          </p:cNvSpPr>
          <p:nvPr>
            <p:ph type="title"/>
          </p:nvPr>
        </p:nvSpPr>
        <p:spPr/>
        <p:txBody>
          <a:bodyPr/>
          <a:lstStyle/>
          <a:p>
            <a:r>
              <a:rPr lang="en-US"/>
              <a:t>Iteration</a:t>
            </a:r>
          </a:p>
        </p:txBody>
      </p:sp>
      <p:sp>
        <p:nvSpPr>
          <p:cNvPr id="5" name="Content Placeholder 4">
            <a:extLst>
              <a:ext uri="{FF2B5EF4-FFF2-40B4-BE49-F238E27FC236}">
                <a16:creationId xmlns:a16="http://schemas.microsoft.com/office/drawing/2014/main" id="{5A09D6AB-D514-4A42-A5A3-E8673C43F58F}"/>
              </a:ext>
            </a:extLst>
          </p:cNvPr>
          <p:cNvSpPr>
            <a:spLocks noGrp="1"/>
          </p:cNvSpPr>
          <p:nvPr>
            <p:ph idx="1"/>
          </p:nvPr>
        </p:nvSpPr>
        <p:spPr/>
        <p:txBody>
          <a:bodyPr>
            <a:normAutofit/>
          </a:bodyPr>
          <a:lstStyle/>
          <a:p>
            <a:r>
              <a:rPr lang="en-US" sz="2400"/>
              <a:t>Algorithm execution involves a lot of iteration (eg for loops)</a:t>
            </a:r>
          </a:p>
          <a:p>
            <a:r>
              <a:rPr lang="en-US" sz="2400"/>
              <a:t>But algorithm </a:t>
            </a:r>
            <a:r>
              <a:rPr lang="en-US" sz="2400" i="1"/>
              <a:t>development</a:t>
            </a:r>
            <a:r>
              <a:rPr lang="en-US" sz="2400"/>
              <a:t> ALSO involves a lot of iteration</a:t>
            </a:r>
          </a:p>
          <a:p>
            <a:r>
              <a:rPr lang="en-US" sz="2400"/>
              <a:t>Instead of Divide &amp; Conquer, we could say Iterate &amp; Conquer </a:t>
            </a:r>
            <a:r>
              <a:rPr lang="en-US" sz="2400">
                <a:sym typeface="Wingdings" panose="05000000000000000000" pitchFamily="2" charset="2"/>
              </a:rPr>
              <a:t></a:t>
            </a:r>
          </a:p>
          <a:p>
            <a:r>
              <a:rPr lang="en-US" sz="2400">
                <a:sym typeface="Wingdings" panose="05000000000000000000" pitchFamily="2" charset="2"/>
              </a:rPr>
              <a:t>For example, referring to the dungeon problem from assignment 1 again:</a:t>
            </a:r>
            <a:br>
              <a:rPr lang="en-US" sz="2400"/>
            </a:br>
            <a:endParaRPr lang="en-US" sz="2400"/>
          </a:p>
        </p:txBody>
      </p:sp>
      <p:sp>
        <p:nvSpPr>
          <p:cNvPr id="3" name="Rectangle 2">
            <a:extLst>
              <a:ext uri="{FF2B5EF4-FFF2-40B4-BE49-F238E27FC236}">
                <a16:creationId xmlns:a16="http://schemas.microsoft.com/office/drawing/2014/main" id="{803A9C91-70AD-4B87-B64C-8E929D8B34A1}"/>
              </a:ext>
            </a:extLst>
          </p:cNvPr>
          <p:cNvSpPr/>
          <p:nvPr/>
        </p:nvSpPr>
        <p:spPr>
          <a:xfrm>
            <a:off x="652246" y="3773567"/>
            <a:ext cx="2227020" cy="646331"/>
          </a:xfrm>
          <a:prstGeom prst="rect">
            <a:avLst/>
          </a:prstGeom>
        </p:spPr>
        <p:txBody>
          <a:bodyPr wrap="none">
            <a:spAutoFit/>
          </a:bodyPr>
          <a:lstStyle/>
          <a:p>
            <a:pPr algn="ctr"/>
            <a:r>
              <a:rPr lang="en-US"/>
              <a:t>First, simple iteration:</a:t>
            </a:r>
          </a:p>
          <a:p>
            <a:pPr algn="ctr"/>
            <a:r>
              <a:rPr lang="en-US"/>
              <a:t>Create 1 room</a:t>
            </a:r>
          </a:p>
        </p:txBody>
      </p:sp>
      <p:sp>
        <p:nvSpPr>
          <p:cNvPr id="7" name="Rectangle 6">
            <a:extLst>
              <a:ext uri="{FF2B5EF4-FFF2-40B4-BE49-F238E27FC236}">
                <a16:creationId xmlns:a16="http://schemas.microsoft.com/office/drawing/2014/main" id="{2C188177-2A8F-46D8-A480-1BDAF9765706}"/>
              </a:ext>
            </a:extLst>
          </p:cNvPr>
          <p:cNvSpPr/>
          <p:nvPr/>
        </p:nvSpPr>
        <p:spPr>
          <a:xfrm>
            <a:off x="3477527" y="3773567"/>
            <a:ext cx="2449388" cy="646331"/>
          </a:xfrm>
          <a:prstGeom prst="rect">
            <a:avLst/>
          </a:prstGeom>
        </p:spPr>
        <p:txBody>
          <a:bodyPr wrap="none">
            <a:spAutoFit/>
          </a:bodyPr>
          <a:lstStyle/>
          <a:p>
            <a:pPr algn="ctr"/>
            <a:r>
              <a:rPr lang="en-US"/>
              <a:t>Second, little bit harder:</a:t>
            </a:r>
          </a:p>
          <a:p>
            <a:pPr algn="ctr"/>
            <a:r>
              <a:rPr lang="en-US"/>
              <a:t>Split 1 room</a:t>
            </a:r>
          </a:p>
        </p:txBody>
      </p:sp>
      <p:sp>
        <p:nvSpPr>
          <p:cNvPr id="8" name="Rectangle 7">
            <a:extLst>
              <a:ext uri="{FF2B5EF4-FFF2-40B4-BE49-F238E27FC236}">
                <a16:creationId xmlns:a16="http://schemas.microsoft.com/office/drawing/2014/main" id="{B62A798F-97D6-4E53-9DFB-4624D19FD3E2}"/>
              </a:ext>
            </a:extLst>
          </p:cNvPr>
          <p:cNvSpPr/>
          <p:nvPr/>
        </p:nvSpPr>
        <p:spPr>
          <a:xfrm>
            <a:off x="6430630" y="3774975"/>
            <a:ext cx="2416111" cy="646331"/>
          </a:xfrm>
          <a:prstGeom prst="rect">
            <a:avLst/>
          </a:prstGeom>
        </p:spPr>
        <p:txBody>
          <a:bodyPr wrap="none">
            <a:spAutoFit/>
          </a:bodyPr>
          <a:lstStyle/>
          <a:p>
            <a:pPr algn="ctr"/>
            <a:r>
              <a:rPr lang="en-US"/>
              <a:t>Third, a little bit harder:</a:t>
            </a:r>
          </a:p>
          <a:p>
            <a:pPr algn="ctr"/>
            <a:r>
              <a:rPr lang="en-US"/>
              <a:t>Split </a:t>
            </a:r>
            <a:r>
              <a:rPr lang="en-US" i="1"/>
              <a:t>all</a:t>
            </a:r>
            <a:r>
              <a:rPr lang="en-US"/>
              <a:t> rooms</a:t>
            </a:r>
          </a:p>
        </p:txBody>
      </p:sp>
      <p:sp>
        <p:nvSpPr>
          <p:cNvPr id="9" name="Rectangle 8">
            <a:extLst>
              <a:ext uri="{FF2B5EF4-FFF2-40B4-BE49-F238E27FC236}">
                <a16:creationId xmlns:a16="http://schemas.microsoft.com/office/drawing/2014/main" id="{A9C73715-F6FA-4B35-9E20-B24977C35823}"/>
              </a:ext>
            </a:extLst>
          </p:cNvPr>
          <p:cNvSpPr/>
          <p:nvPr/>
        </p:nvSpPr>
        <p:spPr>
          <a:xfrm>
            <a:off x="9350456" y="3773567"/>
            <a:ext cx="2457276" cy="646331"/>
          </a:xfrm>
          <a:prstGeom prst="rect">
            <a:avLst/>
          </a:prstGeom>
        </p:spPr>
        <p:txBody>
          <a:bodyPr wrap="none">
            <a:spAutoFit/>
          </a:bodyPr>
          <a:lstStyle/>
          <a:p>
            <a:pPr algn="ctr"/>
            <a:r>
              <a:rPr lang="en-US"/>
              <a:t>Endboss:</a:t>
            </a:r>
          </a:p>
          <a:p>
            <a:pPr algn="ctr"/>
            <a:r>
              <a:rPr lang="en-US"/>
              <a:t>Split </a:t>
            </a:r>
            <a:r>
              <a:rPr lang="en-US" i="1"/>
              <a:t>all</a:t>
            </a:r>
            <a:r>
              <a:rPr lang="en-US"/>
              <a:t> rooms randomly</a:t>
            </a:r>
          </a:p>
        </p:txBody>
      </p:sp>
      <p:pic>
        <p:nvPicPr>
          <p:cNvPr id="23" name="Picture 22">
            <a:extLst>
              <a:ext uri="{FF2B5EF4-FFF2-40B4-BE49-F238E27FC236}">
                <a16:creationId xmlns:a16="http://schemas.microsoft.com/office/drawing/2014/main" id="{A143F5D3-14B0-4AE9-86D2-1CF7017F6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34" y="4487367"/>
            <a:ext cx="2554445" cy="2036240"/>
          </a:xfrm>
          <a:prstGeom prst="rect">
            <a:avLst/>
          </a:prstGeom>
          <a:effectLst>
            <a:reflection blurRad="6350" stA="52000" endA="300" endPos="35000" dir="5400000" sy="-100000" algn="bl" rotWithShape="0"/>
          </a:effectLst>
        </p:spPr>
      </p:pic>
      <p:pic>
        <p:nvPicPr>
          <p:cNvPr id="25" name="Picture 24">
            <a:extLst>
              <a:ext uri="{FF2B5EF4-FFF2-40B4-BE49-F238E27FC236}">
                <a16:creationId xmlns:a16="http://schemas.microsoft.com/office/drawing/2014/main" id="{4DDDC0A1-EB58-4F0B-860B-22219945B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4999" y="4487367"/>
            <a:ext cx="2554445" cy="2036240"/>
          </a:xfrm>
          <a:prstGeom prst="rect">
            <a:avLst/>
          </a:prstGeom>
          <a:effectLst>
            <a:reflection blurRad="6350" stA="52000" endA="300" endPos="35000" dir="5400000" sy="-100000" algn="bl" rotWithShape="0"/>
          </a:effectLst>
        </p:spPr>
      </p:pic>
      <p:pic>
        <p:nvPicPr>
          <p:cNvPr id="27" name="Picture 26">
            <a:extLst>
              <a:ext uri="{FF2B5EF4-FFF2-40B4-BE49-F238E27FC236}">
                <a16:creationId xmlns:a16="http://schemas.microsoft.com/office/drawing/2014/main" id="{32952CC4-DE98-4C0D-954F-AB55C0793C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1464" y="4487367"/>
            <a:ext cx="2554445" cy="2036240"/>
          </a:xfrm>
          <a:prstGeom prst="rect">
            <a:avLst/>
          </a:prstGeom>
          <a:effectLst>
            <a:reflection blurRad="6350" stA="52000" endA="300" endPos="35000" dir="5400000" sy="-100000" algn="bl" rotWithShape="0"/>
          </a:effectLst>
        </p:spPr>
      </p:pic>
      <p:pic>
        <p:nvPicPr>
          <p:cNvPr id="29" name="Picture 28">
            <a:extLst>
              <a:ext uri="{FF2B5EF4-FFF2-40B4-BE49-F238E27FC236}">
                <a16:creationId xmlns:a16="http://schemas.microsoft.com/office/drawing/2014/main" id="{AFEED74B-7C83-4E53-88CC-3BBD39ACCE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7930" y="4487367"/>
            <a:ext cx="2554445" cy="2036240"/>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66948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1910</TotalTime>
  <Words>1720</Words>
  <Application>Microsoft Office PowerPoint</Application>
  <PresentationFormat>Widescreen</PresentationFormat>
  <Paragraphs>254</Paragraphs>
  <Slides>45</Slides>
  <Notes>28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45</vt:i4>
      </vt:variant>
    </vt:vector>
  </HeadingPairs>
  <TitlesOfParts>
    <vt:vector size="49" baseType="lpstr">
      <vt:lpstr>Arial</vt:lpstr>
      <vt:lpstr>Calibri</vt:lpstr>
      <vt:lpstr>Calibri Light</vt:lpstr>
      <vt:lpstr>Office Theme</vt:lpstr>
      <vt:lpstr>Solving programming problems</vt:lpstr>
      <vt:lpstr>Introduction</vt:lpstr>
      <vt:lpstr>(Algorithmic) problem solving approaches</vt:lpstr>
      <vt:lpstr>Divide &amp; Conquer</vt:lpstr>
      <vt:lpstr>Divide and conquer</vt:lpstr>
      <vt:lpstr>Acting out the algorithm</vt:lpstr>
      <vt:lpstr>Acting out the algorithm</vt:lpstr>
      <vt:lpstr>Iteration / MVP</vt:lpstr>
      <vt:lpstr>Iteration</vt:lpstr>
      <vt:lpstr>Minimum viable product</vt:lpstr>
      <vt:lpstr>Experiment freely</vt:lpstr>
      <vt:lpstr>Experimentation </vt:lpstr>
      <vt:lpstr>Embrace failure</vt:lpstr>
      <vt:lpstr>Embrace failure</vt:lpstr>
      <vt:lpstr>Walk it off</vt:lpstr>
      <vt:lpstr>Walk it off</vt:lpstr>
      <vt:lpstr>Spam that Console</vt:lpstr>
      <vt:lpstr>Console.WriteLine is your 'friend'</vt:lpstr>
      <vt:lpstr>Example of a bad vs a good ToString method</vt:lpstr>
      <vt:lpstr>Advanced logging options</vt:lpstr>
      <vt:lpstr>Binary exclusion</vt:lpstr>
      <vt:lpstr>Binary exclusion</vt:lpstr>
      <vt:lpstr>Hypothesize</vt:lpstr>
      <vt:lpstr>Hypothesize</vt:lpstr>
      <vt:lpstr>Watching reruns</vt:lpstr>
      <vt:lpstr>Watching reruns</vt:lpstr>
      <vt:lpstr>Watching reruns</vt:lpstr>
      <vt:lpstr>Using the debugger</vt:lpstr>
      <vt:lpstr>Using the debugger</vt:lpstr>
      <vt:lpstr>Using the debugger</vt:lpstr>
      <vt:lpstr>Using the debugging toolbar 1/2</vt:lpstr>
      <vt:lpstr>Using the debugging toolbar 2/2</vt:lpstr>
      <vt:lpstr>Using the debugger</vt:lpstr>
      <vt:lpstr>Inspect the Call Stack</vt:lpstr>
      <vt:lpstr>Inspect the Call Stack</vt:lpstr>
      <vt:lpstr>Visualize your program state</vt:lpstr>
      <vt:lpstr>Visualize your program state</vt:lpstr>
      <vt:lpstr>Visualize your program state</vt:lpstr>
      <vt:lpstr>Trace tables</vt:lpstr>
      <vt:lpstr>Trace tables</vt:lpstr>
      <vt:lpstr>Trace table example</vt:lpstr>
      <vt:lpstr>Unit testing</vt:lpstr>
      <vt:lpstr>Unit testing</vt:lpstr>
      <vt:lpstr>Pseudocode and drawings</vt:lpstr>
      <vt:lpstr>Pseudocode and drawings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got 99 problems, but the algorithm ain't one :) </dc:title>
  <dc:creator>Hans Wichman</dc:creator>
  <cp:lastModifiedBy>Hans Wichman</cp:lastModifiedBy>
  <cp:revision>169</cp:revision>
  <dcterms:created xsi:type="dcterms:W3CDTF">2019-02-28T11:40:49Z</dcterms:created>
  <dcterms:modified xsi:type="dcterms:W3CDTF">2019-05-12T19:17:58Z</dcterms:modified>
</cp:coreProperties>
</file>