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2" r:id="rId3"/>
    <p:sldId id="286" r:id="rId4"/>
    <p:sldId id="291" r:id="rId5"/>
    <p:sldId id="290" r:id="rId6"/>
    <p:sldId id="287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0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41AF5-D9F9-4F98-A5E8-51B89399D39D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5450-869C-430F-9A0C-122A258E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974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734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4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53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64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91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83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7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02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58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32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85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57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45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2463973" y="24194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" name="Shape 36"/>
          <p:cNvSpPr/>
          <p:nvPr/>
        </p:nvSpPr>
        <p:spPr>
          <a:xfrm rot="8100000">
            <a:off x="8051973" y="27978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" name="Shape 37"/>
          <p:cNvSpPr/>
          <p:nvPr/>
        </p:nvSpPr>
        <p:spPr>
          <a:xfrm rot="8100000">
            <a:off x="9575973" y="28423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38" name="Shape 38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57116" y="2673450"/>
            <a:ext cx="12306099" cy="857049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68" name="Shape 68"/>
          <p:cNvSpPr/>
          <p:nvPr/>
        </p:nvSpPr>
        <p:spPr>
          <a:xfrm>
            <a:off x="3987601" y="2863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9" name="Shape 69"/>
          <p:cNvSpPr/>
          <p:nvPr/>
        </p:nvSpPr>
        <p:spPr>
          <a:xfrm>
            <a:off x="1447601" y="3244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0" name="Shape 70"/>
          <p:cNvSpPr/>
          <p:nvPr/>
        </p:nvSpPr>
        <p:spPr>
          <a:xfrm>
            <a:off x="6527601" y="27701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1" name="Shape 71"/>
          <p:cNvSpPr/>
          <p:nvPr/>
        </p:nvSpPr>
        <p:spPr>
          <a:xfrm rot="8100000">
            <a:off x="11599932" y="25210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797300" y="4484567"/>
            <a:ext cx="7480400" cy="1546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408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3" name="Shape 163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4" name="Shape 164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165" name="Shape 165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195" name="Shape 195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96" name="Shape 196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97" name="Shape 197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98" name="Shape 198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0224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6766" y="849033"/>
            <a:ext cx="12271933" cy="6067867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44634" y="1024134"/>
            <a:ext cx="12280867" cy="5874933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2463973" y="59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2" name="Shape 412"/>
          <p:cNvSpPr/>
          <p:nvPr/>
        </p:nvSpPr>
        <p:spPr>
          <a:xfrm rot="8100000">
            <a:off x="8051973" y="96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3" name="Shape 413"/>
          <p:cNvSpPr/>
          <p:nvPr/>
        </p:nvSpPr>
        <p:spPr>
          <a:xfrm rot="8100000">
            <a:off x="9575973" y="101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414" name="Shape 414"/>
          <p:cNvGrpSpPr/>
          <p:nvPr/>
        </p:nvGrpSpPr>
        <p:grpSpPr>
          <a:xfrm>
            <a:off x="-12700" y="869967"/>
            <a:ext cx="12223767" cy="793733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57116" y="844650"/>
            <a:ext cx="12306099" cy="857049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444" name="Shape 444"/>
          <p:cNvSpPr/>
          <p:nvPr/>
        </p:nvSpPr>
        <p:spPr>
          <a:xfrm>
            <a:off x="3987601" y="103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5" name="Shape 445"/>
          <p:cNvSpPr/>
          <p:nvPr/>
        </p:nvSpPr>
        <p:spPr>
          <a:xfrm>
            <a:off x="1447601" y="141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6" name="Shape 446"/>
          <p:cNvSpPr/>
          <p:nvPr/>
        </p:nvSpPr>
        <p:spPr>
          <a:xfrm>
            <a:off x="6527601" y="94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7" name="Shape 447"/>
          <p:cNvSpPr/>
          <p:nvPr/>
        </p:nvSpPr>
        <p:spPr>
          <a:xfrm rot="8100000">
            <a:off x="11599932" y="69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225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B6A16-A59A-4744-A46D-331C0B18E02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F1AB-7110-45AA-BA46-A0E9780C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3797300" y="4484568"/>
            <a:ext cx="7480400" cy="125376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/>
              <a:t>Network Analytics : Intrusion Detection using Machine Learning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933853" cy="25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886408" y="845500"/>
            <a:ext cx="9839392" cy="954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altLang="ko-KR" dirty="0"/>
              <a:t>Filter-based feature selection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548058" y="1898080"/>
            <a:ext cx="9361051" cy="262726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1"/>
            <a:r>
              <a:rPr lang="en-US" altLang="ja-JP" dirty="0"/>
              <a:t>Total number of features = 41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Selected number of features = 15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Method used = Pearson Correlation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92764" y="4013465"/>
            <a:ext cx="7503764" cy="15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7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886409" y="845500"/>
            <a:ext cx="9839392" cy="954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548058" y="1898080"/>
            <a:ext cx="9361051" cy="262726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1"/>
            <a:r>
              <a:rPr lang="en-US" dirty="0"/>
              <a:t>We need both accuracy and good response time!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altLang="ja-JP" dirty="0"/>
              <a:t>Evaluated different models on 10% data and then evaluated each of them.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26943"/>
              </p:ext>
            </p:extLst>
          </p:nvPr>
        </p:nvGraphicFramePr>
        <p:xfrm>
          <a:off x="3368351" y="3452326"/>
          <a:ext cx="5462406" cy="1236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0765">
                  <a:extLst>
                    <a:ext uri="{9D8B030D-6E8A-4147-A177-3AD203B41FA5}">
                      <a16:colId xmlns:a16="http://schemas.microsoft.com/office/drawing/2014/main" val="145754404"/>
                    </a:ext>
                  </a:extLst>
                </a:gridCol>
                <a:gridCol w="2731641">
                  <a:extLst>
                    <a:ext uri="{9D8B030D-6E8A-4147-A177-3AD203B41FA5}">
                      <a16:colId xmlns:a16="http://schemas.microsoft.com/office/drawing/2014/main" val="2421492624"/>
                    </a:ext>
                  </a:extLst>
                </a:gridCol>
              </a:tblGrid>
              <a:tr h="247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 (AUC)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998049"/>
                  </a:ext>
                </a:extLst>
              </a:tr>
              <a:tr h="247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0.995634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671962"/>
                  </a:ext>
                </a:extLst>
              </a:tr>
              <a:tr h="247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Boosted Decision Tree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0.999093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314164"/>
                  </a:ext>
                </a:extLst>
              </a:tr>
              <a:tr h="247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 Network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0.996295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957889"/>
                  </a:ext>
                </a:extLst>
              </a:tr>
              <a:tr h="247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 Vector Machines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0.994526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32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19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774441" y="845500"/>
            <a:ext cx="9951359" cy="954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dirty="0"/>
              <a:t>Tune Model hyper parameters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548058" y="1898080"/>
            <a:ext cx="9361051" cy="262726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1"/>
            <a:r>
              <a:rPr lang="en-US" dirty="0"/>
              <a:t>The model's </a:t>
            </a:r>
            <a:r>
              <a:rPr lang="en-US" i="1" dirty="0"/>
              <a:t>hyper parameters</a:t>
            </a:r>
            <a:r>
              <a:rPr lang="en-US" dirty="0"/>
              <a:t> are the settings and values you use when configuring and testing the model, with the aim of finding the best combination.</a:t>
            </a:r>
          </a:p>
          <a:p>
            <a:pPr lvl="1"/>
            <a:endParaRPr lang="en-US" altLang="ja-JP" dirty="0"/>
          </a:p>
          <a:p>
            <a:pPr lvl="1"/>
            <a:r>
              <a:rPr lang="en-US" dirty="0"/>
              <a:t>You get an accuracy report describing the different models that were created and their parameters, plus a trained model that you can save for re-use.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6476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4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5" name="Rectangle 10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5697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ko-KR" sz="4000"/>
              <a:t>Build System for selected model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lvl="1"/>
            <a:r>
              <a:rPr lang="en-US" altLang="ja-JP" sz="1800" dirty="0"/>
              <a:t>Boosted Decision Tree – For its high accuracy and good response time</a:t>
            </a:r>
          </a:p>
          <a:p>
            <a:pPr lvl="1"/>
            <a:endParaRPr lang="en-US" altLang="ja-JP" sz="1800" dirty="0"/>
          </a:p>
          <a:p>
            <a:pPr lvl="1"/>
            <a:r>
              <a:rPr lang="en-US" altLang="ja-JP" sz="1800" dirty="0"/>
              <a:t>Train the data 100% of the training data</a:t>
            </a:r>
          </a:p>
          <a:p>
            <a:pPr lvl="1"/>
            <a:endParaRPr lang="en-US" altLang="ja-JP" sz="1800" dirty="0"/>
          </a:p>
          <a:p>
            <a:pPr lvl="1"/>
            <a:r>
              <a:rPr lang="en-US" altLang="ja-JP" sz="1800" dirty="0"/>
              <a:t>Build and Deploy the model as a web service</a:t>
            </a:r>
          </a:p>
          <a:p>
            <a:pPr lvl="1"/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41550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/>
        </p:nvSpPr>
        <p:spPr>
          <a:xfrm>
            <a:off x="5431232" y="1396300"/>
            <a:ext cx="6176745" cy="480866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5689702" y="1651657"/>
            <a:ext cx="5659599" cy="3614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5" name="Shape 485"/>
          <p:cNvSpPr txBox="1">
            <a:spLocks/>
          </p:cNvSpPr>
          <p:nvPr/>
        </p:nvSpPr>
        <p:spPr>
          <a:xfrm>
            <a:off x="511330" y="1974504"/>
            <a:ext cx="5178372" cy="1076606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Machine Learning as a Service</a:t>
            </a:r>
          </a:p>
        </p:txBody>
      </p:sp>
      <p:sp>
        <p:nvSpPr>
          <p:cNvPr id="6" name="Shape 486"/>
          <p:cNvSpPr txBox="1">
            <a:spLocks/>
          </p:cNvSpPr>
          <p:nvPr/>
        </p:nvSpPr>
        <p:spPr>
          <a:xfrm>
            <a:off x="548059" y="3373957"/>
            <a:ext cx="4624497" cy="32881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Frontend : HTML5, CSS3, Bootstrap, jQuery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Backend : Python Flask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DEMO!</a:t>
            </a:r>
          </a:p>
          <a:p>
            <a:pPr lvl="1"/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13" y="2133125"/>
            <a:ext cx="5632588" cy="26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7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3797300" y="4484568"/>
            <a:ext cx="7480400" cy="125376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3018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altLang="ko-KR" dirty="0"/>
              <a:t>Intrusion Detection System(IDS)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89045" y="2053567"/>
            <a:ext cx="9774222" cy="25627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1"/>
            <a:r>
              <a:rPr lang="en-US" altLang="ja-JP" dirty="0"/>
              <a:t>Combination of software and hardware that attempts to </a:t>
            </a:r>
            <a:br>
              <a:rPr lang="en-US" altLang="ja-JP" dirty="0"/>
            </a:br>
            <a:r>
              <a:rPr lang="en-US" altLang="ja-JP" dirty="0"/>
              <a:t>perform intrusion detection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ja-JP" dirty="0"/>
              <a:t>Raise the alarm when </a:t>
            </a:r>
            <a:r>
              <a:rPr lang="en-US" altLang="ko-KR" dirty="0"/>
              <a:t>possible </a:t>
            </a:r>
            <a:r>
              <a:rPr lang="en-US" altLang="ja-JP" dirty="0"/>
              <a:t>intrusion </a:t>
            </a:r>
            <a:r>
              <a:rPr lang="en-US" altLang="ko-KR" dirty="0"/>
              <a:t>or suspicious patterns are observed</a:t>
            </a:r>
          </a:p>
        </p:txBody>
      </p:sp>
      <p:pic>
        <p:nvPicPr>
          <p:cNvPr id="5" name="Picture 8" descr="UNI000008bc3a6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744" y="4117558"/>
            <a:ext cx="790575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807519" y="4889083"/>
            <a:ext cx="8445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UNI000008bc3a6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69" y="4627145"/>
            <a:ext cx="10858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101775"/>
              </p:ext>
            </p:extLst>
          </p:nvPr>
        </p:nvGraphicFramePr>
        <p:xfrm>
          <a:off x="3162494" y="4565233"/>
          <a:ext cx="727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6" imgW="976680" imgH="976680" progId="Visio.Drawing.6">
                  <p:embed/>
                </p:oleObj>
              </mc:Choice>
              <mc:Fallback>
                <p:oleObj name="VISIO" r:id="rId6" imgW="976680" imgH="976680" progId="Visio.Drawing.6">
                  <p:embed/>
                  <p:pic>
                    <p:nvPicPr>
                      <p:cNvPr id="850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494" y="4565233"/>
                        <a:ext cx="7270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2" descr="gx270_sd_45degree_131x14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769" y="3852445"/>
            <a:ext cx="409575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d600_45degree_131x14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07" y="3804820"/>
            <a:ext cx="4079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044" y="5524083"/>
            <a:ext cx="477838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>
            <a:off x="4037207" y="4520783"/>
            <a:ext cx="1223962" cy="7381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altLang="ja-JP" sz="1400" b="1"/>
              <a:t>The Internet</a:t>
            </a:r>
          </a:p>
        </p:txBody>
      </p:sp>
      <p:cxnSp>
        <p:nvCxnSpPr>
          <p:cNvPr id="13" name="AutoShape 16"/>
          <p:cNvCxnSpPr>
            <a:cxnSpLocks noChangeShapeType="1"/>
            <a:stCxn id="12" idx="2"/>
            <a:endCxn id="23" idx="1"/>
          </p:cNvCxnSpPr>
          <p:nvPr/>
        </p:nvCxnSpPr>
        <p:spPr bwMode="auto">
          <a:xfrm>
            <a:off x="5259582" y="4890670"/>
            <a:ext cx="296862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7"/>
          <p:cNvCxnSpPr>
            <a:cxnSpLocks noChangeShapeType="1"/>
            <a:stCxn id="12" idx="0"/>
          </p:cNvCxnSpPr>
          <p:nvPr/>
        </p:nvCxnSpPr>
        <p:spPr bwMode="auto">
          <a:xfrm flipH="1" flipV="1">
            <a:off x="3889569" y="4887495"/>
            <a:ext cx="150813" cy="31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8" descr="computer33x38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019" y="5519320"/>
            <a:ext cx="31115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111694" y="5127208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Times New Roman" panose="02020603050405020304" pitchFamily="18" charset="0"/>
              </a:rPr>
              <a:t>Attacker</a:t>
            </a:r>
            <a:endParaRPr lang="en-US" altLang="ja-JP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7975794" y="4281070"/>
            <a:ext cx="0" cy="622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8501257" y="4281070"/>
            <a:ext cx="0" cy="622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7928169" y="4901783"/>
            <a:ext cx="0" cy="622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8406007" y="4901783"/>
            <a:ext cx="0" cy="622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 rot="1200000">
            <a:off x="5931094" y="4776370"/>
            <a:ext cx="690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000" b="1">
                <a:solidFill>
                  <a:srgbClr val="FF0000"/>
                </a:solidFill>
                <a:latin typeface="Times New Roman" panose="02020603050405020304" pitchFamily="18" charset="0"/>
              </a:rPr>
              <a:t>Intrusion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7302694" y="591619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</a:rPr>
              <a:t>Internal Network</a:t>
            </a:r>
            <a:endParaRPr lang="en-US" altLang="ja-JP">
              <a:latin typeface="Times New Roman" panose="02020603050405020304" pitchFamily="18" charset="0"/>
            </a:endParaRPr>
          </a:p>
        </p:txBody>
      </p:sp>
      <p:pic>
        <p:nvPicPr>
          <p:cNvPr id="23" name="Picture 27" descr="Router_Voice"/>
          <p:cNvPicPr>
            <a:picLocks noChangeAspect="1" noChangeArrowheads="1"/>
          </p:cNvPicPr>
          <p:nvPr/>
        </p:nvPicPr>
        <p:blipFill>
          <a:blip r:embed="rId1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44" y="4763670"/>
            <a:ext cx="434975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6243832" y="5189120"/>
            <a:ext cx="0" cy="465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" name="Picture 29" descr="3700MedSmlClea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69" y="5616158"/>
            <a:ext cx="957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5994594" y="4906545"/>
            <a:ext cx="714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6589907" y="4458870"/>
            <a:ext cx="776287" cy="1103313"/>
            <a:chOff x="3152" y="1965"/>
            <a:chExt cx="738" cy="1048"/>
          </a:xfrm>
        </p:grpSpPr>
        <p:pic>
          <p:nvPicPr>
            <p:cNvPr id="28" name="Picture 33" descr="firew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965"/>
              <a:ext cx="550" cy="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3152" y="2723"/>
              <a:ext cx="73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Times New Roman" panose="02020603050405020304" pitchFamily="18" charset="0"/>
                </a:rPr>
                <a:t>Firewall</a:t>
              </a:r>
              <a:endParaRPr lang="en-US" altLang="ja-JP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7269357" y="4892258"/>
            <a:ext cx="47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6561332" y="4889083"/>
            <a:ext cx="10636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7182044" y="4889083"/>
            <a:ext cx="1428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7162994" y="3892133"/>
            <a:ext cx="0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" name="Picture 40" descr="3700MedSmlClea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9" y="3447633"/>
            <a:ext cx="957262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1" descr="bigSwoopyArrowSmlGradL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119" y="4033420"/>
            <a:ext cx="4864100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Box 42"/>
          <p:cNvSpPr txBox="1">
            <a:spLocks noChangeArrowheads="1"/>
          </p:cNvSpPr>
          <p:nvPr/>
        </p:nvSpPr>
        <p:spPr bwMode="auto">
          <a:xfrm rot="1200000">
            <a:off x="7243957" y="4765258"/>
            <a:ext cx="6905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000" b="1">
                <a:solidFill>
                  <a:srgbClr val="FF0000"/>
                </a:solidFill>
                <a:latin typeface="Times New Roman" panose="02020603050405020304" pitchFamily="18" charset="0"/>
              </a:rPr>
              <a:t>Intrusion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5975544" y="569553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Times New Roman" panose="02020603050405020304" pitchFamily="18" charset="0"/>
              </a:rPr>
              <a:t>IDS</a:t>
            </a:r>
            <a:endParaRPr lang="en-US" altLang="ja-JP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667694" y="3480749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Times New Roman" panose="02020603050405020304" pitchFamily="18" charset="0"/>
              </a:rPr>
              <a:t>IDS</a:t>
            </a:r>
            <a:endParaRPr lang="en-US" altLang="ja-JP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altLang="ko-KR" dirty="0"/>
              <a:t>Why we need IDS?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1110343" y="1898080"/>
            <a:ext cx="8798766" cy="262726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1"/>
            <a:r>
              <a:rPr lang="en-US" altLang="ko-KR" dirty="0"/>
              <a:t>Unknown weakness or bugs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Complex, unforeseen attacks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Firewalls, security policies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Using information detected</a:t>
            </a:r>
          </a:p>
          <a:p>
            <a:pPr lvl="2"/>
            <a:r>
              <a:rPr lang="en-US" altLang="ko-KR" dirty="0"/>
              <a:t>Recover compromised system</a:t>
            </a:r>
          </a:p>
          <a:p>
            <a:pPr lvl="2"/>
            <a:r>
              <a:rPr lang="en-US" altLang="ko-KR" dirty="0"/>
              <a:t>Understand the attack mechanism</a:t>
            </a:r>
          </a:p>
          <a:p>
            <a:pPr lvl="2"/>
            <a:r>
              <a:rPr lang="en-US" altLang="ko-KR" dirty="0"/>
              <a:t>Detect novel attacks</a:t>
            </a:r>
          </a:p>
          <a:p>
            <a:pPr lvl="2"/>
            <a:r>
              <a:rPr lang="en-US" altLang="ko-KR" dirty="0"/>
              <a:t>Defend our systems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79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335" y="845500"/>
            <a:ext cx="9587465" cy="954400"/>
          </a:xfrm>
        </p:spPr>
        <p:txBody>
          <a:bodyPr/>
          <a:lstStyle/>
          <a:p>
            <a:r>
              <a:rPr lang="en-US" altLang="ko-KR" dirty="0"/>
              <a:t>Types of 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467" y="1623527"/>
            <a:ext cx="9328800" cy="394684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These are the main types of Intrusion Detection Systems: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• Host Based</a:t>
            </a:r>
            <a:br>
              <a:rPr lang="en-US" dirty="0"/>
            </a:br>
            <a:r>
              <a:rPr lang="en-US" dirty="0"/>
              <a:t>• Network Based</a:t>
            </a:r>
            <a:br>
              <a:rPr lang="en-US" dirty="0"/>
            </a:br>
            <a:r>
              <a:rPr lang="en-US" dirty="0"/>
              <a:t>• Stack Based</a:t>
            </a:r>
            <a:br>
              <a:rPr lang="en-US" dirty="0"/>
            </a:br>
            <a:r>
              <a:rPr lang="en-US" dirty="0"/>
              <a:t>• Signature Based</a:t>
            </a:r>
            <a:br>
              <a:rPr lang="en-US" dirty="0"/>
            </a:br>
            <a:r>
              <a:rPr lang="en-US" dirty="0"/>
              <a:t>• Anomaly Based</a:t>
            </a:r>
          </a:p>
        </p:txBody>
      </p:sp>
    </p:spTree>
    <p:extLst>
      <p:ext uri="{BB962C8B-B14F-4D97-AF65-F5344CB8AC3E}">
        <p14:creationId xmlns:p14="http://schemas.microsoft.com/office/powerpoint/2010/main" val="489979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250302" y="845500"/>
            <a:ext cx="9475498" cy="954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altLang="ko-KR" dirty="0"/>
              <a:t>KDD Cup 99 Data Set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1362269" y="1898080"/>
            <a:ext cx="8546840" cy="262726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altLang="ko-KR" dirty="0"/>
              <a:t>Modification of DARPA 1998 data set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DARPA 1998 data set</a:t>
            </a:r>
          </a:p>
          <a:p>
            <a:pPr lvl="1"/>
            <a:r>
              <a:rPr lang="en-US" altLang="ko-KR" dirty="0"/>
              <a:t>Managed by Lincoln Lab.(under DARPA sponsorship)</a:t>
            </a:r>
          </a:p>
          <a:p>
            <a:pPr lvl="1"/>
            <a:r>
              <a:rPr lang="en-US" altLang="ko-KR" dirty="0"/>
              <a:t>Simulated n</a:t>
            </a:r>
            <a:r>
              <a:rPr lang="en-US" altLang="ja-JP" dirty="0"/>
              <a:t>ine weeks of raw TCP dump data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dirty="0"/>
              <a:t>Attacks</a:t>
            </a:r>
          </a:p>
          <a:p>
            <a:pPr lvl="2"/>
            <a:r>
              <a:rPr lang="en-US" altLang="ko-KR" dirty="0"/>
              <a:t>38 different attacks against Unix/Linux machines</a:t>
            </a:r>
          </a:p>
          <a:p>
            <a:pPr lvl="2"/>
            <a:r>
              <a:rPr lang="en-US" altLang="ko-KR" dirty="0" err="1"/>
              <a:t>DoS</a:t>
            </a:r>
            <a:r>
              <a:rPr lang="en-US" altLang="ko-KR" dirty="0"/>
              <a:t>, Scan, Buffer overflow and so on.</a:t>
            </a:r>
          </a:p>
          <a:p>
            <a:pPr lvl="1"/>
            <a:r>
              <a:rPr lang="en-US" altLang="ko-KR" dirty="0"/>
              <a:t>Normal traffic</a:t>
            </a:r>
          </a:p>
          <a:p>
            <a:pPr lvl="2"/>
            <a:r>
              <a:rPr lang="en-US" altLang="ko-KR" dirty="0">
                <a:ea typeface="굴림" pitchFamily="50" charset="-128"/>
              </a:rPr>
              <a:t>1000’s of virtual hosts and 100’s of user automata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048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156996" y="845500"/>
            <a:ext cx="9568804" cy="954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altLang="ko-KR" dirty="0"/>
              <a:t>KDD Cup 99 Data Set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259632" y="1628775"/>
            <a:ext cx="10674221" cy="475297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Each connection </a:t>
            </a:r>
            <a:r>
              <a:rPr lang="en-US" altLang="ja-JP" dirty="0"/>
              <a:t>⇒</a:t>
            </a:r>
            <a:r>
              <a:rPr lang="ko-KR" altLang="ja-JP" dirty="0"/>
              <a:t> </a:t>
            </a:r>
            <a:r>
              <a:rPr lang="en-US" altLang="ko-KR" dirty="0"/>
              <a:t>41-dimensions vector</a:t>
            </a:r>
          </a:p>
          <a:p>
            <a:r>
              <a:rPr lang="en-US" altLang="ko-KR" dirty="0"/>
              <a:t>Samples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dirty="0"/>
              <a:t>5,tcp,smtp,SF,959,337,0,0,0,0,0,1,0,0,0,0,0,0,0,0,0,0,1,1,0.00,0.00,0.00,0.00,1.00,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dirty="0"/>
              <a:t>0.00,0.00,144,192,0.70,0.02,0.01,0.01,0.00,0.00,0.00,0.00,normal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9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dirty="0"/>
              <a:t>0,tcp,http,SF,54540,8314,0,0,0,2,0,1,1,0,0,0,0,0,0,0,0,0,2,2,0.00,0.00,0.00,0.00,1.0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dirty="0"/>
              <a:t>0,0.00,0.00,118,118,1.00,0.00,0.01,0.00,0.00,0.00,0.02,0.02,back.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900" dirty="0"/>
          </a:p>
          <a:p>
            <a:pPr lvl="1">
              <a:buFont typeface="Wingdings" panose="05000000000000000000" pitchFamily="2" charset="2"/>
              <a:buNone/>
            </a:pPr>
            <a:endParaRPr lang="en-US" altLang="ko-KR" sz="900" dirty="0"/>
          </a:p>
          <a:p>
            <a:pPr lvl="1">
              <a:buFont typeface="Wingdings" panose="05000000000000000000" pitchFamily="2" charset="2"/>
              <a:buNone/>
            </a:pPr>
            <a:endParaRPr lang="en-US" altLang="ko-KR" sz="800" dirty="0"/>
          </a:p>
          <a:p>
            <a:pPr lvl="1"/>
            <a:r>
              <a:rPr lang="en-US" altLang="ja-JP" sz="1800" dirty="0"/>
              <a:t>Numerical</a:t>
            </a:r>
            <a:r>
              <a:rPr lang="en-US" altLang="ko-KR" sz="1800" dirty="0"/>
              <a:t>: 34</a:t>
            </a:r>
            <a:r>
              <a:rPr lang="en-US" altLang="ja-JP" sz="1800" dirty="0"/>
              <a:t>, </a:t>
            </a:r>
            <a:r>
              <a:rPr lang="en-US" altLang="ko-KR" sz="1800" dirty="0"/>
              <a:t>C</a:t>
            </a:r>
            <a:r>
              <a:rPr lang="en-US" altLang="ja-JP" sz="1800" dirty="0"/>
              <a:t>ategorical</a:t>
            </a:r>
            <a:r>
              <a:rPr lang="en-US" altLang="ko-KR" sz="1800" dirty="0"/>
              <a:t>: 7</a:t>
            </a:r>
          </a:p>
          <a:p>
            <a:pPr lvl="1"/>
            <a:r>
              <a:rPr lang="en-US" altLang="ko-KR" sz="1800" dirty="0"/>
              <a:t>Basic feature</a:t>
            </a:r>
            <a:r>
              <a:rPr lang="ja-JP" altLang="en-US" sz="1800" dirty="0"/>
              <a:t>：</a:t>
            </a:r>
            <a:r>
              <a:rPr lang="ja-JP" altLang="ko-KR" sz="1800" dirty="0"/>
              <a:t> </a:t>
            </a:r>
            <a:r>
              <a:rPr lang="ko-KR" altLang="en-US" sz="1800" dirty="0"/>
              <a:t>“</a:t>
            </a:r>
            <a:r>
              <a:rPr lang="en-US" altLang="ja-JP" sz="1800" dirty="0"/>
              <a:t>duration</a:t>
            </a:r>
            <a:r>
              <a:rPr lang="en-US" altLang="ko-KR" sz="1800" dirty="0"/>
              <a:t>”</a:t>
            </a:r>
            <a:r>
              <a:rPr lang="en-US" altLang="ja-JP" sz="1800" dirty="0"/>
              <a:t>, </a:t>
            </a:r>
            <a:r>
              <a:rPr lang="en-US" altLang="ko-KR" sz="1800" dirty="0"/>
              <a:t>“</a:t>
            </a:r>
            <a:r>
              <a:rPr lang="en-US" altLang="ja-JP" sz="1800" dirty="0"/>
              <a:t>protocol</a:t>
            </a:r>
            <a:r>
              <a:rPr lang="en-US" altLang="ko-KR" sz="1800" dirty="0"/>
              <a:t>”…</a:t>
            </a:r>
            <a:endParaRPr lang="en-US" altLang="ja-JP" sz="1800" dirty="0"/>
          </a:p>
          <a:p>
            <a:pPr lvl="1"/>
            <a:r>
              <a:rPr lang="en-US" altLang="ko-KR" sz="1800" dirty="0"/>
              <a:t>Statistical feature</a:t>
            </a:r>
            <a:r>
              <a:rPr lang="ja-JP" altLang="en-US" sz="1800" dirty="0"/>
              <a:t>：</a:t>
            </a:r>
            <a:r>
              <a:rPr lang="ja-JP" altLang="ko-KR" sz="1800" dirty="0"/>
              <a:t> </a:t>
            </a:r>
            <a:r>
              <a:rPr lang="ko-KR" altLang="en-US" sz="1800" dirty="0"/>
              <a:t>“</a:t>
            </a:r>
            <a:r>
              <a:rPr lang="en-US" altLang="ja-JP" sz="1800" dirty="0"/>
              <a:t>number of connections to the same host as the current connection in the past two seconds</a:t>
            </a:r>
            <a:r>
              <a:rPr lang="en-US" altLang="ko-KR" sz="1800" dirty="0"/>
              <a:t>”…</a:t>
            </a:r>
            <a:r>
              <a:rPr lang="en-US" altLang="ja-JP" sz="1800" dirty="0"/>
              <a:t> </a:t>
            </a:r>
            <a:endParaRPr lang="en-US" altLang="ko-KR" sz="1800" dirty="0"/>
          </a:p>
          <a:p>
            <a:pPr lvl="1"/>
            <a:r>
              <a:rPr lang="en-US" altLang="ko-KR" sz="1800" dirty="0"/>
              <a:t>Label </a:t>
            </a:r>
            <a:r>
              <a:rPr lang="en-US" altLang="ja-JP" sz="1800" dirty="0"/>
              <a:t>⇒</a:t>
            </a:r>
            <a:r>
              <a:rPr lang="ja-JP" altLang="ko-KR" sz="1800" dirty="0"/>
              <a:t> </a:t>
            </a:r>
            <a:r>
              <a:rPr lang="en-US" altLang="ja-JP" sz="1800" dirty="0"/>
              <a:t> </a:t>
            </a:r>
            <a:r>
              <a:rPr lang="en-US" altLang="ko-KR" sz="1800" dirty="0"/>
              <a:t>“normal” or “name of attacks”</a:t>
            </a:r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2486025" y="6073775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000"/>
              <a:t> </a:t>
            </a:r>
          </a:p>
        </p:txBody>
      </p:sp>
      <p:sp>
        <p:nvSpPr>
          <p:cNvPr id="79" name="Text Box 68"/>
          <p:cNvSpPr txBox="1">
            <a:spLocks noChangeArrowheads="1"/>
          </p:cNvSpPr>
          <p:nvPr/>
        </p:nvSpPr>
        <p:spPr bwMode="auto">
          <a:xfrm>
            <a:off x="3992563" y="6092825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07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811763" y="697255"/>
            <a:ext cx="9027628" cy="870287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altLang="ko-KR" dirty="0"/>
              <a:t>FLOW: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9004" y="2020077"/>
            <a:ext cx="1782148" cy="615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29003" y="2020077"/>
            <a:ext cx="18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 of data in 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3428" y="1989566"/>
            <a:ext cx="1782148" cy="615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3427" y="1989566"/>
            <a:ext cx="18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 of data in Azure ML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7852" y="1974310"/>
            <a:ext cx="1782148" cy="615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7851" y="1974310"/>
            <a:ext cx="18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Filter-based Feature Selection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92276" y="1989566"/>
            <a:ext cx="1782148" cy="615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92275" y="1989566"/>
            <a:ext cx="18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92276" y="3569493"/>
            <a:ext cx="1782148" cy="615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92275" y="3569493"/>
            <a:ext cx="18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 Model Parameters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37852" y="3594725"/>
            <a:ext cx="1782148" cy="615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7851" y="3594725"/>
            <a:ext cx="18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system for selected model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83428" y="3594725"/>
            <a:ext cx="1782148" cy="615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3427" y="3594725"/>
            <a:ext cx="18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the selected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9004" y="3630515"/>
            <a:ext cx="1782148" cy="615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29002" y="3594725"/>
            <a:ext cx="18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website for ML as a Service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013785" y="2174232"/>
            <a:ext cx="373227" cy="27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368209" y="2208048"/>
            <a:ext cx="373227" cy="27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770841" y="2198717"/>
            <a:ext cx="373227" cy="27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8564427" y="2919411"/>
            <a:ext cx="785919" cy="279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7714854" y="3803231"/>
            <a:ext cx="373227" cy="27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5375980" y="3782696"/>
            <a:ext cx="373227" cy="27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3013785" y="3767441"/>
            <a:ext cx="373227" cy="27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8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755780" y="845500"/>
            <a:ext cx="9970020" cy="954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altLang="ko-KR" dirty="0"/>
              <a:t>Data pre-processing in R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548058" y="1898080"/>
            <a:ext cx="9361051" cy="262726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1"/>
            <a:r>
              <a:rPr lang="en-US" altLang="ko-KR" dirty="0"/>
              <a:t>Assign column values to the dataset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Transformation of labels into binomial classes</a:t>
            </a:r>
          </a:p>
        </p:txBody>
      </p:sp>
    </p:spTree>
    <p:extLst>
      <p:ext uri="{BB962C8B-B14F-4D97-AF65-F5344CB8AC3E}">
        <p14:creationId xmlns:p14="http://schemas.microsoft.com/office/powerpoint/2010/main" val="509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4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/>
          <p:cNvPicPr/>
          <p:nvPr/>
        </p:nvPicPr>
        <p:blipFill rotWithShape="1">
          <a:blip r:embed="rId3"/>
          <a:srcRect r="857"/>
          <a:stretch/>
        </p:blipFill>
        <p:spPr>
          <a:xfrm>
            <a:off x="7025951" y="2239347"/>
            <a:ext cx="4526386" cy="3978572"/>
          </a:xfrm>
          <a:prstGeom prst="rect">
            <a:avLst/>
          </a:prstGeom>
          <a:effectLst/>
        </p:spPr>
      </p:pic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48930" y="2438400"/>
            <a:ext cx="5127029" cy="3785419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lvl="1"/>
            <a:r>
              <a:rPr lang="en-US" altLang="ja-JP" dirty="0"/>
              <a:t>Store the Training and testing data in the Azure cloud storage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Specify the categorical variables by editing the metadata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Convert the categorical variables into dummy numerical variables</a:t>
            </a:r>
          </a:p>
        </p:txBody>
      </p:sp>
      <p:sp>
        <p:nvSpPr>
          <p:cNvPr id="5" name="Shape 485"/>
          <p:cNvSpPr txBox="1">
            <a:spLocks noGrp="1"/>
          </p:cNvSpPr>
          <p:nvPr>
            <p:ph type="title"/>
          </p:nvPr>
        </p:nvSpPr>
        <p:spPr>
          <a:xfrm>
            <a:off x="886408" y="629266"/>
            <a:ext cx="7809723" cy="16766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ko-KR" dirty="0"/>
              <a:t>Data pre-processing in Azure ML</a:t>
            </a:r>
          </a:p>
        </p:txBody>
      </p:sp>
    </p:spTree>
    <p:extLst>
      <p:ext uri="{BB962C8B-B14F-4D97-AF65-F5344CB8AC3E}">
        <p14:creationId xmlns:p14="http://schemas.microsoft.com/office/powerpoint/2010/main" val="130183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399</Words>
  <Application>Microsoft Office PowerPoint</Application>
  <PresentationFormat>Widescreen</PresentationFormat>
  <Paragraphs>115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맑은 고딕</vt:lpstr>
      <vt:lpstr>游ゴシック</vt:lpstr>
      <vt:lpstr>Arial</vt:lpstr>
      <vt:lpstr>Calibri</vt:lpstr>
      <vt:lpstr>Calibri Light</vt:lpstr>
      <vt:lpstr>굴림</vt:lpstr>
      <vt:lpstr>Source Sans Pro</vt:lpstr>
      <vt:lpstr>Times New Roman</vt:lpstr>
      <vt:lpstr>Wingdings</vt:lpstr>
      <vt:lpstr>Office Theme</vt:lpstr>
      <vt:lpstr>VISIO</vt:lpstr>
      <vt:lpstr>Network Analytics : Intrusion Detection using Machine Learning</vt:lpstr>
      <vt:lpstr>Intrusion Detection System(IDS)</vt:lpstr>
      <vt:lpstr>Why we need IDS?</vt:lpstr>
      <vt:lpstr>Types of IDS</vt:lpstr>
      <vt:lpstr>KDD Cup 99 Data Set</vt:lpstr>
      <vt:lpstr>KDD Cup 99 Data Set</vt:lpstr>
      <vt:lpstr>FLOW:</vt:lpstr>
      <vt:lpstr>Data pre-processing in R</vt:lpstr>
      <vt:lpstr>Data pre-processing in Azure ML</vt:lpstr>
      <vt:lpstr>Filter-based feature selection</vt:lpstr>
      <vt:lpstr>Model Selection</vt:lpstr>
      <vt:lpstr>Tune Model hyper parameters</vt:lpstr>
      <vt:lpstr>Build System for selected model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Analytics : Intrusion Detection using Machine Learning</dc:title>
  <dc:creator>Amulya Aankul</dc:creator>
  <cp:lastModifiedBy>Amulya Aankul</cp:lastModifiedBy>
  <cp:revision>15</cp:revision>
  <dcterms:created xsi:type="dcterms:W3CDTF">2016-12-17T01:05:30Z</dcterms:created>
  <dcterms:modified xsi:type="dcterms:W3CDTF">2016-12-17T05:05:16Z</dcterms:modified>
</cp:coreProperties>
</file>