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37.jpg" ContentType="image/png"/>
  <Override PartName="/ppt/notesSlides/notesSlide26.xml" ContentType="application/vnd.openxmlformats-officedocument.presentationml.notesSlide+xml"/>
  <Override PartName="/ppt/media/image39.jpg" ContentType="image/png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1" r:id="rId32"/>
    <p:sldId id="339" r:id="rId33"/>
  </p:sldIdLst>
  <p:sldSz cx="9144000" cy="5143500" type="screen16x9"/>
  <p:notesSz cx="6858000" cy="9144000"/>
  <p:embeddedFontLst>
    <p:embeddedFont>
      <p:font typeface="Anton" pitchFamily="2" charset="0"/>
      <p:regular r:id="rId36"/>
    </p:embeddedFont>
    <p:embeddedFont>
      <p:font typeface="Hind" panose="02000000000000000000" pitchFamily="2" charset="0"/>
      <p:regular r:id="rId37"/>
      <p:bold r:id="rId38"/>
    </p:embeddedFont>
    <p:embeddedFont>
      <p:font typeface="Hind Light" panose="02000000000000000000" pitchFamily="2" charset="0"/>
      <p:regular r:id="rId39"/>
    </p:embeddedFont>
    <p:embeddedFont>
      <p:font typeface="Nunito Light" pitchFamily="2" charset="0"/>
      <p:regular r:id="rId40"/>
      <p: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F1079-385A-4599-AA13-989A78020AFE}">
  <a:tblStyle styleId="{7ECF1079-385A-4599-AA13-989A78020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B1C5CD-D826-1980-6B83-531A94B33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F64CA-45A6-826E-A36D-F972DF823C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D1A7F-C106-4E23-9818-3264D8EA1EA5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0047-B7E1-79CA-FB09-600CE765C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8FB2-D446-6F37-521A-F1CCC9218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782A-6A9B-40DF-ADE6-B19EFF95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57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780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52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6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0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72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3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09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1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3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4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79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91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72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690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16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22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670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93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2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08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362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07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71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81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6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0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3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7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17289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-943205" y="1741563"/>
            <a:ext cx="1656312" cy="1660374"/>
            <a:chOff x="2929375" y="236175"/>
            <a:chExt cx="805325" cy="807300"/>
          </a:xfrm>
        </p:grpSpPr>
        <p:sp>
          <p:nvSpPr>
            <p:cNvPr id="182" name="Google Shape;182;p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02" name="Google Shape;202;p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5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206" name="Google Shape;206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5"/>
          <p:cNvGrpSpPr/>
          <p:nvPr/>
        </p:nvGrpSpPr>
        <p:grpSpPr>
          <a:xfrm>
            <a:off x="7931839" y="4065800"/>
            <a:ext cx="925310" cy="943383"/>
            <a:chOff x="595389" y="1761100"/>
            <a:chExt cx="925310" cy="943383"/>
          </a:xfrm>
        </p:grpSpPr>
        <p:cxnSp>
          <p:nvCxnSpPr>
            <p:cNvPr id="210" name="Google Shape;210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3" name="Google Shape;213;p5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214" name="Google Shape;214;p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1"/>
          </p:nvPr>
        </p:nvSpPr>
        <p:spPr>
          <a:xfrm>
            <a:off x="4955264" y="3344402"/>
            <a:ext cx="2976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2"/>
          </p:nvPr>
        </p:nvSpPr>
        <p:spPr>
          <a:xfrm>
            <a:off x="4955264" y="1967072"/>
            <a:ext cx="2976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3"/>
          </p:nvPr>
        </p:nvSpPr>
        <p:spPr>
          <a:xfrm>
            <a:off x="4955262" y="3024018"/>
            <a:ext cx="2976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4"/>
          </p:nvPr>
        </p:nvSpPr>
        <p:spPr>
          <a:xfrm>
            <a:off x="4955262" y="1646688"/>
            <a:ext cx="2976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>
            <a:spLocks noGrp="1"/>
          </p:cNvSpPr>
          <p:nvPr>
            <p:ph type="pic" idx="5"/>
          </p:nvPr>
        </p:nvSpPr>
        <p:spPr>
          <a:xfrm>
            <a:off x="1212113" y="1325975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3743857" y="4286576"/>
            <a:ext cx="1656312" cy="1660374"/>
            <a:chOff x="2929375" y="236175"/>
            <a:chExt cx="805325" cy="807300"/>
          </a:xfrm>
        </p:grpSpPr>
        <p:sp>
          <p:nvSpPr>
            <p:cNvPr id="296" name="Google Shape;296;p7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 rot="5400000">
            <a:off x="8456538" y="2939575"/>
            <a:ext cx="538025" cy="157800"/>
            <a:chOff x="2575325" y="1348650"/>
            <a:chExt cx="538025" cy="157800"/>
          </a:xfrm>
        </p:grpSpPr>
        <p:sp>
          <p:nvSpPr>
            <p:cNvPr id="316" name="Google Shape;316;p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325689" y="3992850"/>
            <a:ext cx="925310" cy="943383"/>
            <a:chOff x="595389" y="1761100"/>
            <a:chExt cx="925310" cy="943383"/>
          </a:xfrm>
        </p:grpSpPr>
        <p:cxnSp>
          <p:nvCxnSpPr>
            <p:cNvPr id="320" name="Google Shape;320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7"/>
          <p:cNvGrpSpPr/>
          <p:nvPr/>
        </p:nvGrpSpPr>
        <p:grpSpPr>
          <a:xfrm>
            <a:off x="7961339" y="68312"/>
            <a:ext cx="925310" cy="943383"/>
            <a:chOff x="595389" y="1761100"/>
            <a:chExt cx="925310" cy="943383"/>
          </a:xfrm>
        </p:grpSpPr>
        <p:cxnSp>
          <p:nvCxnSpPr>
            <p:cNvPr id="324" name="Google Shape;324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7" name="Google Shape;327;p7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328" name="Google Shape;328;p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subTitle" idx="1"/>
          </p:nvPr>
        </p:nvSpPr>
        <p:spPr>
          <a:xfrm>
            <a:off x="720000" y="1789050"/>
            <a:ext cx="4345800" cy="2178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348" name="Google Shape;348;p7"/>
          <p:cNvSpPr>
            <a:spLocks noGrp="1"/>
          </p:cNvSpPr>
          <p:nvPr>
            <p:ph type="pic" idx="2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5"/>
          <p:cNvSpPr/>
          <p:nvPr/>
        </p:nvSpPr>
        <p:spPr>
          <a:xfrm>
            <a:off x="6915625" y="0"/>
            <a:ext cx="2223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5"/>
          <p:cNvGrpSpPr/>
          <p:nvPr/>
        </p:nvGrpSpPr>
        <p:grpSpPr>
          <a:xfrm>
            <a:off x="-545080" y="4111613"/>
            <a:ext cx="1656312" cy="1660374"/>
            <a:chOff x="2929375" y="236175"/>
            <a:chExt cx="805325" cy="807300"/>
          </a:xfrm>
        </p:grpSpPr>
        <p:sp>
          <p:nvSpPr>
            <p:cNvPr id="769" name="Google Shape;769;p1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4302975" y="205500"/>
            <a:ext cx="538025" cy="157800"/>
            <a:chOff x="2575325" y="1348650"/>
            <a:chExt cx="538025" cy="157800"/>
          </a:xfrm>
        </p:grpSpPr>
        <p:sp>
          <p:nvSpPr>
            <p:cNvPr id="789" name="Google Shape;789;p1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5"/>
          <p:cNvGrpSpPr/>
          <p:nvPr/>
        </p:nvGrpSpPr>
        <p:grpSpPr>
          <a:xfrm>
            <a:off x="-179586" y="-290163"/>
            <a:ext cx="925310" cy="943383"/>
            <a:chOff x="595389" y="1761100"/>
            <a:chExt cx="925310" cy="943383"/>
          </a:xfrm>
        </p:grpSpPr>
        <p:cxnSp>
          <p:nvCxnSpPr>
            <p:cNvPr id="793" name="Google Shape;793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6" name="Google Shape;796;p15"/>
          <p:cNvGrpSpPr/>
          <p:nvPr/>
        </p:nvGrpSpPr>
        <p:grpSpPr>
          <a:xfrm>
            <a:off x="8529739" y="4073025"/>
            <a:ext cx="925310" cy="943383"/>
            <a:chOff x="595389" y="1761100"/>
            <a:chExt cx="925310" cy="943383"/>
          </a:xfrm>
        </p:grpSpPr>
        <p:cxnSp>
          <p:nvCxnSpPr>
            <p:cNvPr id="797" name="Google Shape;797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0" name="Google Shape;800;p15"/>
          <p:cNvGrpSpPr/>
          <p:nvPr/>
        </p:nvGrpSpPr>
        <p:grpSpPr>
          <a:xfrm>
            <a:off x="2987422" y="4744400"/>
            <a:ext cx="1584577" cy="196549"/>
            <a:chOff x="750197" y="155825"/>
            <a:chExt cx="1584577" cy="196549"/>
          </a:xfrm>
        </p:grpSpPr>
        <p:sp>
          <p:nvSpPr>
            <p:cNvPr id="801" name="Google Shape;801;p1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15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0" name="Google Shape;820;p15"/>
          <p:cNvSpPr txBox="1">
            <a:spLocks noGrp="1"/>
          </p:cNvSpPr>
          <p:nvPr>
            <p:ph type="title" idx="2" hasCustomPrompt="1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21" name="Google Shape;821;p15"/>
          <p:cNvSpPr txBox="1">
            <a:spLocks noGrp="1"/>
          </p:cNvSpPr>
          <p:nvPr>
            <p:ph type="subTitle" idx="1"/>
          </p:nvPr>
        </p:nvSpPr>
        <p:spPr>
          <a:xfrm>
            <a:off x="939663" y="336665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5"/>
          <p:cNvSpPr>
            <a:spLocks noGrp="1"/>
          </p:cNvSpPr>
          <p:nvPr>
            <p:ph type="pic" idx="3"/>
          </p:nvPr>
        </p:nvSpPr>
        <p:spPr>
          <a:xfrm>
            <a:off x="5625238" y="107060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823" name="Google Shape;823;p15"/>
          <p:cNvGrpSpPr/>
          <p:nvPr/>
        </p:nvGrpSpPr>
        <p:grpSpPr>
          <a:xfrm>
            <a:off x="7969795" y="-648662"/>
            <a:ext cx="1656312" cy="1660374"/>
            <a:chOff x="2929375" y="236175"/>
            <a:chExt cx="805325" cy="807300"/>
          </a:xfrm>
        </p:grpSpPr>
        <p:sp>
          <p:nvSpPr>
            <p:cNvPr id="824" name="Google Shape;824;p1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7"/>
          <p:cNvGrpSpPr/>
          <p:nvPr/>
        </p:nvGrpSpPr>
        <p:grpSpPr>
          <a:xfrm>
            <a:off x="7947370" y="-568374"/>
            <a:ext cx="1656312" cy="1660374"/>
            <a:chOff x="2929375" y="236175"/>
            <a:chExt cx="805325" cy="807300"/>
          </a:xfrm>
        </p:grpSpPr>
        <p:sp>
          <p:nvSpPr>
            <p:cNvPr id="1671" name="Google Shape;1671;p27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-401736" y="390950"/>
            <a:ext cx="925310" cy="943383"/>
            <a:chOff x="595389" y="1761100"/>
            <a:chExt cx="925310" cy="943383"/>
          </a:xfrm>
        </p:grpSpPr>
        <p:cxnSp>
          <p:nvCxnSpPr>
            <p:cNvPr id="1691" name="Google Shape;1691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4" name="Google Shape;1694;p27"/>
          <p:cNvGrpSpPr/>
          <p:nvPr/>
        </p:nvGrpSpPr>
        <p:grpSpPr>
          <a:xfrm>
            <a:off x="8568314" y="3963425"/>
            <a:ext cx="925310" cy="943383"/>
            <a:chOff x="595389" y="1761100"/>
            <a:chExt cx="925310" cy="943383"/>
          </a:xfrm>
        </p:grpSpPr>
        <p:cxnSp>
          <p:nvCxnSpPr>
            <p:cNvPr id="1695" name="Google Shape;1695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8" name="Google Shape;169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1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0" name="Google Shape;1700;p27"/>
          <p:cNvSpPr txBox="1">
            <a:spLocks noGrp="1"/>
          </p:cNvSpPr>
          <p:nvPr>
            <p:ph type="subTitle" idx="2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29"/>
          <p:cNvSpPr/>
          <p:nvPr/>
        </p:nvSpPr>
        <p:spPr>
          <a:xfrm>
            <a:off x="0" y="0"/>
            <a:ext cx="13398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8632895" y="1741563"/>
            <a:ext cx="1656312" cy="1660374"/>
            <a:chOff x="2929375" y="236175"/>
            <a:chExt cx="805325" cy="807300"/>
          </a:xfrm>
        </p:grpSpPr>
        <p:sp>
          <p:nvSpPr>
            <p:cNvPr id="1771" name="Google Shape;1771;p29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29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1791" name="Google Shape;1791;p2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29"/>
          <p:cNvGrpSpPr/>
          <p:nvPr/>
        </p:nvGrpSpPr>
        <p:grpSpPr>
          <a:xfrm>
            <a:off x="-253511" y="68312"/>
            <a:ext cx="925310" cy="943383"/>
            <a:chOff x="595389" y="1761100"/>
            <a:chExt cx="925310" cy="943383"/>
          </a:xfrm>
        </p:grpSpPr>
        <p:cxnSp>
          <p:nvCxnSpPr>
            <p:cNvPr id="1795" name="Google Shape;1795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7" name="Google Shape;1797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8" name="Google Shape;1798;p29"/>
          <p:cNvGrpSpPr/>
          <p:nvPr/>
        </p:nvGrpSpPr>
        <p:grpSpPr>
          <a:xfrm>
            <a:off x="8580189" y="4463100"/>
            <a:ext cx="925310" cy="943383"/>
            <a:chOff x="595389" y="1761100"/>
            <a:chExt cx="925310" cy="943383"/>
          </a:xfrm>
        </p:grpSpPr>
        <p:cxnSp>
          <p:nvCxnSpPr>
            <p:cNvPr id="1799" name="Google Shape;1799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0" name="Google Shape;1800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29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1803" name="Google Shape;1803;p2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1" name="Google Shape;1821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2" name="Google Shape;1822;p29"/>
          <p:cNvSpPr txBox="1">
            <a:spLocks noGrp="1"/>
          </p:cNvSpPr>
          <p:nvPr>
            <p:ph type="subTitle" idx="1"/>
          </p:nvPr>
        </p:nvSpPr>
        <p:spPr>
          <a:xfrm>
            <a:off x="3778749" y="196379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3" name="Google Shape;1823;p29"/>
          <p:cNvSpPr txBox="1">
            <a:spLocks noGrp="1"/>
          </p:cNvSpPr>
          <p:nvPr>
            <p:ph type="subTitle" idx="2"/>
          </p:nvPr>
        </p:nvSpPr>
        <p:spPr>
          <a:xfrm>
            <a:off x="6192753" y="196379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4" name="Google Shape;1824;p29"/>
          <p:cNvSpPr txBox="1">
            <a:spLocks noGrp="1"/>
          </p:cNvSpPr>
          <p:nvPr>
            <p:ph type="subTitle" idx="3"/>
          </p:nvPr>
        </p:nvSpPr>
        <p:spPr>
          <a:xfrm>
            <a:off x="3778653" y="352520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5" name="Google Shape;1825;p29"/>
          <p:cNvSpPr txBox="1">
            <a:spLocks noGrp="1"/>
          </p:cNvSpPr>
          <p:nvPr>
            <p:ph type="subTitle" idx="4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6" name="Google Shape;1826;p29"/>
          <p:cNvSpPr txBox="1">
            <a:spLocks noGrp="1"/>
          </p:cNvSpPr>
          <p:nvPr>
            <p:ph type="subTitle" idx="5"/>
          </p:nvPr>
        </p:nvSpPr>
        <p:spPr>
          <a:xfrm>
            <a:off x="3778600" y="1646525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7" name="Google Shape;1827;p29"/>
          <p:cNvSpPr txBox="1">
            <a:spLocks noGrp="1"/>
          </p:cNvSpPr>
          <p:nvPr>
            <p:ph type="subTitle" idx="6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29"/>
          <p:cNvSpPr txBox="1">
            <a:spLocks noGrp="1"/>
          </p:cNvSpPr>
          <p:nvPr>
            <p:ph type="subTitle" idx="7"/>
          </p:nvPr>
        </p:nvSpPr>
        <p:spPr>
          <a:xfrm>
            <a:off x="3778600" y="3194884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subTitle" idx="8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0" name="Google Shape;1830;p29"/>
          <p:cNvSpPr>
            <a:spLocks noGrp="1"/>
          </p:cNvSpPr>
          <p:nvPr>
            <p:ph type="pic" idx="9"/>
          </p:nvPr>
        </p:nvSpPr>
        <p:spPr>
          <a:xfrm>
            <a:off x="921425" y="1443900"/>
            <a:ext cx="2579100" cy="28542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1" r:id="rId6"/>
    <p:sldLayoutId id="2147483666" r:id="rId7"/>
    <p:sldLayoutId id="2147483673" r:id="rId8"/>
    <p:sldLayoutId id="2147483675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671634" y="1405400"/>
            <a:ext cx="5107373" cy="1837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photoplethysmography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energy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671634" y="3776523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ThS. Nguyễn Quốc Khoa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278;p39">
            <a:extLst>
              <a:ext uri="{FF2B5EF4-FFF2-40B4-BE49-F238E27FC236}">
                <a16:creationId xmlns:a16="http://schemas.microsoft.com/office/drawing/2014/main" id="{99680D36-9BEA-F4E0-70D2-41329B1E03D2}"/>
              </a:ext>
            </a:extLst>
          </p:cNvPr>
          <p:cNvSpPr txBox="1">
            <a:spLocks/>
          </p:cNvSpPr>
          <p:nvPr/>
        </p:nvSpPr>
        <p:spPr>
          <a:xfrm>
            <a:off x="657900" y="4248228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277;p39">
            <a:extLst>
              <a:ext uri="{FF2B5EF4-FFF2-40B4-BE49-F238E27FC236}">
                <a16:creationId xmlns:a16="http://schemas.microsoft.com/office/drawing/2014/main" id="{E297FC04-4048-FD91-B25D-074ACA796D90}"/>
              </a:ext>
            </a:extLst>
          </p:cNvPr>
          <p:cNvSpPr txBox="1">
            <a:spLocks/>
          </p:cNvSpPr>
          <p:nvPr/>
        </p:nvSpPr>
        <p:spPr>
          <a:xfrm>
            <a:off x="6355330" y="1234036"/>
            <a:ext cx="2298551" cy="217993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 LUẬN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69C3F-3D4E-5C5B-30C4-F80F12705E57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D3521E90-4612-60E5-1677-2C1AB232ED24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8" name="Picture 7" descr="A screen shot of a blue and yellow rectangle&#10;&#10;Description automatically generated">
            <a:extLst>
              <a:ext uri="{FF2B5EF4-FFF2-40B4-BE49-F238E27FC236}">
                <a16:creationId xmlns:a16="http://schemas.microsoft.com/office/drawing/2014/main" id="{21AAEEFC-8579-627D-DBCC-2534265B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585378"/>
            <a:ext cx="5438775" cy="1724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63158F-CD7E-E7AD-DCD5-47A5747CF2B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74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67"/>
          <p:cNvSpPr txBox="1"/>
          <p:nvPr/>
        </p:nvSpPr>
        <p:spPr>
          <a:xfrm>
            <a:off x="704189" y="2567218"/>
            <a:ext cx="1940486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Độ lợi TIA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4" name="Google Shape;2704;p67"/>
          <p:cNvSpPr txBox="1"/>
          <p:nvPr/>
        </p:nvSpPr>
        <p:spPr>
          <a:xfrm>
            <a:off x="2380939" y="3053809"/>
            <a:ext cx="2443486" cy="8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Một số cấu hình chung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7" name="Google Shape;2707;p67"/>
          <p:cNvSpPr txBox="1"/>
          <p:nvPr/>
        </p:nvSpPr>
        <p:spPr>
          <a:xfrm>
            <a:off x="6508158" y="2904134"/>
            <a:ext cx="1915933" cy="89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Cấu hình các pha tín hiệu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8" name="Google Shape;2708;p67"/>
          <p:cNvSpPr txBox="1"/>
          <p:nvPr/>
        </p:nvSpPr>
        <p:spPr>
          <a:xfrm>
            <a:off x="4444680" y="2451209"/>
            <a:ext cx="2179407" cy="7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Kích hoạt AACM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22493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1" name="Google Shape;2711;p67"/>
          <p:cNvSpPr txBox="1">
            <a:spLocks noGrp="1"/>
          </p:cNvSpPr>
          <p:nvPr>
            <p:ph type="title" idx="4294967295"/>
          </p:nvPr>
        </p:nvSpPr>
        <p:spPr>
          <a:xfrm>
            <a:off x="315660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2" name="Google Shape;2712;p67"/>
          <p:cNvSpPr txBox="1">
            <a:spLocks noGrp="1"/>
          </p:cNvSpPr>
          <p:nvPr>
            <p:ph type="title" idx="4294967295"/>
          </p:nvPr>
        </p:nvSpPr>
        <p:spPr>
          <a:xfrm>
            <a:off x="508828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3" name="Google Shape;2713;p67"/>
          <p:cNvSpPr txBox="1">
            <a:spLocks noGrp="1"/>
          </p:cNvSpPr>
          <p:nvPr>
            <p:ph type="title" idx="4294967295"/>
          </p:nvPr>
        </p:nvSpPr>
        <p:spPr>
          <a:xfrm>
            <a:off x="701995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14" name="Google Shape;2714;p67"/>
          <p:cNvCxnSpPr>
            <a:stCxn id="2710" idx="3"/>
            <a:endCxn id="2711" idx="1"/>
          </p:cNvCxnSpPr>
          <p:nvPr/>
        </p:nvCxnSpPr>
        <p:spPr>
          <a:xfrm>
            <a:off x="2117134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5" name="Google Shape;2715;p67"/>
          <p:cNvCxnSpPr>
            <a:stCxn id="2711" idx="3"/>
            <a:endCxn id="2712" idx="1"/>
          </p:cNvCxnSpPr>
          <p:nvPr/>
        </p:nvCxnSpPr>
        <p:spPr>
          <a:xfrm>
            <a:off x="4048809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6" name="Google Shape;2716;p67"/>
          <p:cNvCxnSpPr>
            <a:stCxn id="2712" idx="3"/>
            <a:endCxn id="2713" idx="1"/>
          </p:cNvCxnSpPr>
          <p:nvPr/>
        </p:nvCxnSpPr>
        <p:spPr>
          <a:xfrm>
            <a:off x="5980484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Google Shape;2717;p67"/>
          <p:cNvCxnSpPr>
            <a:cxnSpLocks/>
            <a:stCxn id="2710" idx="2"/>
            <a:endCxn id="2702" idx="0"/>
          </p:cNvCxnSpPr>
          <p:nvPr/>
        </p:nvCxnSpPr>
        <p:spPr>
          <a:xfrm>
            <a:off x="1671034" y="2090425"/>
            <a:ext cx="3398" cy="47679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8" name="Google Shape;2718;p67"/>
          <p:cNvCxnSpPr>
            <a:cxnSpLocks/>
            <a:stCxn id="2711" idx="2"/>
            <a:endCxn id="2704" idx="0"/>
          </p:cNvCxnSpPr>
          <p:nvPr/>
        </p:nvCxnSpPr>
        <p:spPr>
          <a:xfrm flipH="1">
            <a:off x="3602682" y="2090425"/>
            <a:ext cx="27" cy="96338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" name="Google Shape;2719;p67"/>
          <p:cNvCxnSpPr>
            <a:cxnSpLocks/>
            <a:stCxn id="2712" idx="2"/>
            <a:endCxn id="2708" idx="0"/>
          </p:cNvCxnSpPr>
          <p:nvPr/>
        </p:nvCxnSpPr>
        <p:spPr>
          <a:xfrm>
            <a:off x="5534384" y="2090425"/>
            <a:ext cx="0" cy="36078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0" name="Google Shape;2720;p67"/>
          <p:cNvCxnSpPr>
            <a:cxnSpLocks/>
            <a:stCxn id="2713" idx="2"/>
            <a:endCxn id="2707" idx="0"/>
          </p:cNvCxnSpPr>
          <p:nvPr/>
        </p:nvCxnSpPr>
        <p:spPr>
          <a:xfrm>
            <a:off x="7466059" y="2090425"/>
            <a:ext cx="66" cy="81370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294;p41">
            <a:extLst>
              <a:ext uri="{FF2B5EF4-FFF2-40B4-BE49-F238E27FC236}">
                <a16:creationId xmlns:a16="http://schemas.microsoft.com/office/drawing/2014/main" id="{F177DC35-170E-66A7-D368-837E6AF80E6F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911B0-7ADD-6DFC-8897-B893095E514F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5234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lợi bộ TIA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9" name="Google Shape;2369;p46"/>
          <p:cNvSpPr txBox="1">
            <a:spLocks noGrp="1"/>
          </p:cNvSpPr>
          <p:nvPr>
            <p:ph type="subTitle" idx="2"/>
          </p:nvPr>
        </p:nvSpPr>
        <p:spPr>
          <a:xfrm>
            <a:off x="5256518" y="1258895"/>
            <a:ext cx="3094330" cy="2103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KOhm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MOhm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khuếch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photodiode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ADC.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250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KOhm</a:t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 </a:t>
            </a:r>
            <a:br>
              <a:rPr lang="vi-VN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1E757-8EA1-4030-CA71-C4C65710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6" y="1381055"/>
            <a:ext cx="4821734" cy="2796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E6FC0-298C-9A76-E72A-6F3E17C4227C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386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cấu hình chung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CC141-4B87-77BC-9902-16A19A34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41" y="1701755"/>
            <a:ext cx="6172517" cy="1739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33624-46C2-8330-13C4-2F7183E81E24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541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 hoạt bộ AACM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280FC-F948-2D20-5D35-D5361116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3" y="1746207"/>
            <a:ext cx="3162463" cy="1651085"/>
          </a:xfrm>
          <a:prstGeom prst="rect">
            <a:avLst/>
          </a:prstGeom>
        </p:spPr>
      </p:pic>
      <p:sp>
        <p:nvSpPr>
          <p:cNvPr id="10" name="Google Shape;2369;p46">
            <a:extLst>
              <a:ext uri="{FF2B5EF4-FFF2-40B4-BE49-F238E27FC236}">
                <a16:creationId xmlns:a16="http://schemas.microsoft.com/office/drawing/2014/main" id="{76EF3AAD-2FF4-1044-232C-151FD711309E}"/>
              </a:ext>
            </a:extLst>
          </p:cNvPr>
          <p:cNvSpPr txBox="1">
            <a:spLocks/>
          </p:cNvSpPr>
          <p:nvPr/>
        </p:nvSpPr>
        <p:spPr>
          <a:xfrm>
            <a:off x="4572000" y="1519760"/>
            <a:ext cx="3094330" cy="210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PPG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nhiễu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AACM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AFE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br>
              <a:rPr lang="en-US" dirty="0">
                <a:latin typeface="+mj-lt"/>
              </a:rPr>
            </a:br>
            <a:r>
              <a:rPr lang="vi-VN" dirty="0">
                <a:latin typeface="+mj-lt"/>
              </a:rPr>
              <a:t> </a:t>
            </a:r>
            <a:br>
              <a:rPr lang="vi-VN" dirty="0">
                <a:latin typeface="+mj-lt"/>
              </a:rPr>
            </a:b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 </a:t>
            </a:r>
            <a:br>
              <a:rPr lang="vi-VN" dirty="0">
                <a:latin typeface="+mj-lt"/>
              </a:rPr>
            </a:br>
            <a:endParaRPr lang="vi-VN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6F0E7-575D-293C-3FAF-8C6174684391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0761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pha tín 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Google Shape;2361;p45">
            <a:extLst>
              <a:ext uri="{FF2B5EF4-FFF2-40B4-BE49-F238E27FC236}">
                <a16:creationId xmlns:a16="http://schemas.microsoft.com/office/drawing/2014/main" id="{6093044E-F717-9A5B-C93A-25B6356CBBCB}"/>
              </a:ext>
            </a:extLst>
          </p:cNvPr>
          <p:cNvSpPr txBox="1">
            <a:spLocks/>
          </p:cNvSpPr>
          <p:nvPr/>
        </p:nvSpPr>
        <p:spPr>
          <a:xfrm>
            <a:off x="1853906" y="1275556"/>
            <a:ext cx="5307675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SzPts val="1400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dummy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400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(ambient)</a:t>
            </a:r>
          </a:p>
          <a:p>
            <a:pPr>
              <a:buSzPts val="1400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</p:txBody>
      </p:sp>
      <p:sp>
        <p:nvSpPr>
          <p:cNvPr id="4" name="Google Shape;2361;p45">
            <a:extLst>
              <a:ext uri="{FF2B5EF4-FFF2-40B4-BE49-F238E27FC236}">
                <a16:creationId xmlns:a16="http://schemas.microsoft.com/office/drawing/2014/main" id="{667FD0FB-D2FA-3EFD-CD21-308D88DDDA93}"/>
              </a:ext>
            </a:extLst>
          </p:cNvPr>
          <p:cNvSpPr txBox="1">
            <a:spLocks/>
          </p:cNvSpPr>
          <p:nvPr/>
        </p:nvSpPr>
        <p:spPr>
          <a:xfrm>
            <a:off x="1853906" y="2571750"/>
            <a:ext cx="5307675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361;p45">
            <a:extLst>
              <a:ext uri="{FF2B5EF4-FFF2-40B4-BE49-F238E27FC236}">
                <a16:creationId xmlns:a16="http://schemas.microsoft.com/office/drawing/2014/main" id="{32018230-B4A2-B88F-3136-557E13D1FF5B}"/>
              </a:ext>
            </a:extLst>
          </p:cNvPr>
          <p:cNvSpPr txBox="1">
            <a:spLocks/>
          </p:cNvSpPr>
          <p:nvPr/>
        </p:nvSpPr>
        <p:spPr>
          <a:xfrm>
            <a:off x="1853906" y="2696109"/>
            <a:ext cx="5819740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AFE4420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LED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photodidode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(PD1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PD3)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10234-9303-C600-F05D-28805577F550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63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pha tín 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2361;p45">
            <a:extLst>
              <a:ext uri="{FF2B5EF4-FFF2-40B4-BE49-F238E27FC236}">
                <a16:creationId xmlns:a16="http://schemas.microsoft.com/office/drawing/2014/main" id="{667FD0FB-D2FA-3EFD-CD21-308D88DDDA93}"/>
              </a:ext>
            </a:extLst>
          </p:cNvPr>
          <p:cNvSpPr txBox="1">
            <a:spLocks/>
          </p:cNvSpPr>
          <p:nvPr/>
        </p:nvSpPr>
        <p:spPr>
          <a:xfrm>
            <a:off x="1853906" y="2571750"/>
            <a:ext cx="5307675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77D6E-A9CB-E2B8-2C90-6EA4B019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56" y="1196246"/>
            <a:ext cx="4591469" cy="3770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92EA5-1BAA-BCB7-03C0-995D121C5346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5508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luồng trong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Google Shape;2361;p45">
            <a:extLst>
              <a:ext uri="{FF2B5EF4-FFF2-40B4-BE49-F238E27FC236}">
                <a16:creationId xmlns:a16="http://schemas.microsoft.com/office/drawing/2014/main" id="{0D5C80BE-2695-EFF6-BE9A-D23B41E3B7DD}"/>
              </a:ext>
            </a:extLst>
          </p:cNvPr>
          <p:cNvSpPr txBox="1">
            <a:spLocks/>
          </p:cNvSpPr>
          <p:nvPr/>
        </p:nvSpPr>
        <p:spPr>
          <a:xfrm>
            <a:off x="1817330" y="1392845"/>
            <a:ext cx="5819740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Zephyr,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thread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FF53C-53F7-9412-A512-A6FC885E6456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1342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luồng trong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6A130637-2CE1-554B-798C-8D074E610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92845"/>
            <a:ext cx="2857500" cy="3073400"/>
          </a:xfrm>
          <a:prstGeom prst="rect">
            <a:avLst/>
          </a:prstGeom>
        </p:spPr>
      </p:pic>
      <p:sp>
        <p:nvSpPr>
          <p:cNvPr id="5" name="Google Shape;2361;p45">
            <a:extLst>
              <a:ext uri="{FF2B5EF4-FFF2-40B4-BE49-F238E27FC236}">
                <a16:creationId xmlns:a16="http://schemas.microsoft.com/office/drawing/2014/main" id="{AD6ADB26-16DE-40BC-24E1-A0FD242F3ED5}"/>
              </a:ext>
            </a:extLst>
          </p:cNvPr>
          <p:cNvSpPr txBox="1">
            <a:spLocks/>
          </p:cNvSpPr>
          <p:nvPr/>
        </p:nvSpPr>
        <p:spPr>
          <a:xfrm>
            <a:off x="3653318" y="1553534"/>
            <a:ext cx="5307675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</a:t>
            </a:r>
          </a:p>
          <a:p>
            <a:pPr>
              <a:spcBef>
                <a:spcPts val="1000"/>
              </a:spcBef>
              <a:buSzPts val="1400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SzPts val="1400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"Give"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semaphore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1000"/>
              </a:spcBef>
              <a:buSzPts val="1400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"Take"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semaphore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semaphore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chờ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B5C0A-03A8-7118-43D2-7B1133997AAA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9043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6234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6CD10-27F6-0A6A-8F12-17544F3E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39" y="501842"/>
            <a:ext cx="3405612" cy="4457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B1546-2005-21BF-0144-2C4351C5D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604" y="1733507"/>
            <a:ext cx="4692891" cy="1676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7E225-FCE4-0655-328B-54158A329829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635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092580" y="500023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531874" y="1452492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5164564" y="1450224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1666330" y="2747010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2823280" y="1450224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-178976" y="1894591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2112430" y="1921449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4453714" y="2307922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iện hệ thống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991029" y="365411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uả đạt được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6788833" y="1343415"/>
            <a:ext cx="2022595" cy="2672558"/>
          </a:xfrm>
          <a:prstGeom prst="rect">
            <a:avLst/>
          </a:prstGeom>
        </p:spPr>
      </p:pic>
      <p:sp>
        <p:nvSpPr>
          <p:cNvPr id="8" name="Google Shape;2298;p41">
            <a:extLst>
              <a:ext uri="{FF2B5EF4-FFF2-40B4-BE49-F238E27FC236}">
                <a16:creationId xmlns:a16="http://schemas.microsoft.com/office/drawing/2014/main" id="{F48E7929-DCE7-D6EA-98D3-C97830B9B18E}"/>
              </a:ext>
            </a:extLst>
          </p:cNvPr>
          <p:cNvSpPr txBox="1">
            <a:spLocks/>
          </p:cNvSpPr>
          <p:nvPr/>
        </p:nvSpPr>
        <p:spPr>
          <a:xfrm>
            <a:off x="4125900" y="2830756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2305;p41">
            <a:extLst>
              <a:ext uri="{FF2B5EF4-FFF2-40B4-BE49-F238E27FC236}">
                <a16:creationId xmlns:a16="http://schemas.microsoft.com/office/drawing/2014/main" id="{EE18AC22-E7DF-0E85-1215-6E93A7CF8C2C}"/>
              </a:ext>
            </a:extLst>
          </p:cNvPr>
          <p:cNvSpPr txBox="1">
            <a:spLocks/>
          </p:cNvSpPr>
          <p:nvPr/>
        </p:nvSpPr>
        <p:spPr>
          <a:xfrm>
            <a:off x="3415050" y="3327198"/>
            <a:ext cx="2313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24BA0-D901-5810-88CD-DE031D917CC5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53F1-2E40-C773-A509-CD5DA436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5" y="1771732"/>
            <a:ext cx="4896102" cy="174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1BC7C-8D93-7843-B2A0-47636E023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347" y="974766"/>
            <a:ext cx="3340272" cy="3340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D2029-C576-241E-32A3-5CA3C8B1933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237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A238-8B55-77E3-0F97-7ECA9BD9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5" y="666336"/>
            <a:ext cx="3816546" cy="4191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A68FD-73D0-0576-3A42-D59A3793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89" y="795022"/>
            <a:ext cx="4159464" cy="161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76058B-529F-5D4E-1B09-519C3769D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589" y="2571750"/>
            <a:ext cx="4470630" cy="2051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042ACC-3457-23A7-C5D5-6244A7C77F27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9071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E7F274-4607-9799-5348-069470EF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22" y="1038378"/>
            <a:ext cx="440055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BF96D-4B0E-FA9E-4444-E6263C1BBFF4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37404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B8E8F-5BE0-BAFF-6D2E-38D2C1006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55" y="919411"/>
            <a:ext cx="4667490" cy="685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12DF2-D786-5DF2-4814-A80ACCDE3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46" y="1786261"/>
            <a:ext cx="5023108" cy="2756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47EEB0-6971-3E56-C633-DC9E93320171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6688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" name="Picture 6" descr="A screenshot of a device&#10;&#10;Description automatically generated">
            <a:extLst>
              <a:ext uri="{FF2B5EF4-FFF2-40B4-BE49-F238E27FC236}">
                <a16:creationId xmlns:a16="http://schemas.microsoft.com/office/drawing/2014/main" id="{B57CF2DF-1475-019A-FBA1-DBD18E33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314450"/>
            <a:ext cx="6296025" cy="2514600"/>
          </a:xfrm>
          <a:prstGeom prst="rect">
            <a:avLst/>
          </a:prstGeom>
        </p:spPr>
      </p:pic>
      <p:pic>
        <p:nvPicPr>
          <p:cNvPr id="10" name="Picture 9" descr="A screenshot of a device&#10;&#10;Description automatically generated">
            <a:extLst>
              <a:ext uri="{FF2B5EF4-FFF2-40B4-BE49-F238E27FC236}">
                <a16:creationId xmlns:a16="http://schemas.microsoft.com/office/drawing/2014/main" id="{FA7E4171-1143-DA59-2A15-ADCFD6A3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87" y="1314450"/>
            <a:ext cx="6296025" cy="251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0FF91-A531-513E-08F0-4E324677CB54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2655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0F1703EE-B829-12D5-CDEB-59C35298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12" y="798652"/>
            <a:ext cx="1595788" cy="3546196"/>
          </a:xfrm>
          <a:prstGeom prst="rect">
            <a:avLst/>
          </a:prstGeom>
        </p:spPr>
      </p:pic>
      <p:pic>
        <p:nvPicPr>
          <p:cNvPr id="6" name="Picture 5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6E38A2E1-B214-997C-1243-FB8F28DF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72" y="798652"/>
            <a:ext cx="1595788" cy="3546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449BF-1F07-30B1-DB1F-3EC5BDACF60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6683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BF205658-FD14-B24D-ADD4-651E1B4C82B5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9A9145-29FF-A48C-A308-BD26DE33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06" y="1369237"/>
            <a:ext cx="4305300" cy="2609850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2F1EE5-A61A-0F22-2D66-C49701A9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645" y="636879"/>
            <a:ext cx="1741383" cy="3869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ED1FF-59E0-56ED-F4EB-A58789BE7E37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2559161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4;p41">
            <a:extLst>
              <a:ext uri="{FF2B5EF4-FFF2-40B4-BE49-F238E27FC236}">
                <a16:creationId xmlns:a16="http://schemas.microsoft.com/office/drawing/2014/main" id="{6D8031BE-A389-1ACF-2064-4493A44829AE}"/>
              </a:ext>
            </a:extLst>
          </p:cNvPr>
          <p:cNvSpPr txBox="1">
            <a:spLocks noGrp="1"/>
          </p:cNvSpPr>
          <p:nvPr/>
        </p:nvSpPr>
        <p:spPr>
          <a:xfrm>
            <a:off x="380518" y="2804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" name="Picture 8" descr="A diagram of a device&#10;&#10;Description automatically generated">
            <a:extLst>
              <a:ext uri="{FF2B5EF4-FFF2-40B4-BE49-F238E27FC236}">
                <a16:creationId xmlns:a16="http://schemas.microsoft.com/office/drawing/2014/main" id="{BD6FE495-219E-484B-DB3C-33D0C4F9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85" y="280452"/>
            <a:ext cx="3189326" cy="1110395"/>
          </a:xfrm>
          <a:prstGeom prst="rect">
            <a:avLst/>
          </a:prstGeom>
        </p:spPr>
      </p:pic>
      <p:pic>
        <p:nvPicPr>
          <p:cNvPr id="10" name="Picture 9" descr="A graph showing a line&#10;&#10;Description automatically generated">
            <a:extLst>
              <a:ext uri="{FF2B5EF4-FFF2-40B4-BE49-F238E27FC236}">
                <a16:creationId xmlns:a16="http://schemas.microsoft.com/office/drawing/2014/main" id="{C881AB65-3D0D-8EF0-24BC-10AC2D75F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35" y="1559891"/>
            <a:ext cx="5940425" cy="3225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A6810-2DF6-57B5-ADC7-78A9ECB85A12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0133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4;p41">
            <a:extLst>
              <a:ext uri="{FF2B5EF4-FFF2-40B4-BE49-F238E27FC236}">
                <a16:creationId xmlns:a16="http://schemas.microsoft.com/office/drawing/2014/main" id="{6D8031BE-A389-1ACF-2064-4493A44829AE}"/>
              </a:ext>
            </a:extLst>
          </p:cNvPr>
          <p:cNvSpPr txBox="1">
            <a:spLocks noGrp="1"/>
          </p:cNvSpPr>
          <p:nvPr/>
        </p:nvSpPr>
        <p:spPr>
          <a:xfrm>
            <a:off x="380518" y="2804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Picture 1" descr="A diagram of a device&#10;&#10;Description automatically generated">
            <a:extLst>
              <a:ext uri="{FF2B5EF4-FFF2-40B4-BE49-F238E27FC236}">
                <a16:creationId xmlns:a16="http://schemas.microsoft.com/office/drawing/2014/main" id="{173BF17D-0A2A-C623-9D69-03BA9A15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61" y="448285"/>
            <a:ext cx="5418233" cy="4378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652338-140F-58B0-A15D-EF22F083C85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19870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4;p41">
            <a:extLst>
              <a:ext uri="{FF2B5EF4-FFF2-40B4-BE49-F238E27FC236}">
                <a16:creationId xmlns:a16="http://schemas.microsoft.com/office/drawing/2014/main" id="{6D8031BE-A389-1ACF-2064-4493A44829AE}"/>
              </a:ext>
            </a:extLst>
          </p:cNvPr>
          <p:cNvSpPr txBox="1">
            <a:spLocks noGrp="1"/>
          </p:cNvSpPr>
          <p:nvPr/>
        </p:nvSpPr>
        <p:spPr>
          <a:xfrm>
            <a:off x="380518" y="2804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" name="Picture 2" descr="A graph showing a line&#10;&#10;Description automatically generated">
            <a:extLst>
              <a:ext uri="{FF2B5EF4-FFF2-40B4-BE49-F238E27FC236}">
                <a16:creationId xmlns:a16="http://schemas.microsoft.com/office/drawing/2014/main" id="{19720F37-CF2E-B99D-A6F1-ACE2FB14E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98" y="1306602"/>
            <a:ext cx="2482850" cy="2266950"/>
          </a:xfrm>
          <a:prstGeom prst="rect">
            <a:avLst/>
          </a:prstGeom>
        </p:spPr>
      </p:pic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F365BF92-5283-B7FB-B896-097CC6D72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98" y="1306602"/>
            <a:ext cx="2387600" cy="2254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7F260-5B5C-8317-2EAA-2B4B3BFAB4AC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012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355830" y="785506"/>
            <a:ext cx="3535855" cy="56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thực hiện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1" name="Google Shape;2361;p45"/>
          <p:cNvSpPr txBox="1">
            <a:spLocks noGrp="1"/>
          </p:cNvSpPr>
          <p:nvPr>
            <p:ph type="subTitle" idx="1"/>
          </p:nvPr>
        </p:nvSpPr>
        <p:spPr>
          <a:xfrm>
            <a:off x="237248" y="1220235"/>
            <a:ext cx="5307675" cy="12961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theo dõi thường xuyên tình trạng vết mổ, các vết thương hở của bệnh nhân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BLE thuận tiện cho các ứng dụng IoT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360;p45">
            <a:extLst>
              <a:ext uri="{FF2B5EF4-FFF2-40B4-BE49-F238E27FC236}">
                <a16:creationId xmlns:a16="http://schemas.microsoft.com/office/drawing/2014/main" id="{C371410C-B569-8707-5353-A62EA8543B02}"/>
              </a:ext>
            </a:extLst>
          </p:cNvPr>
          <p:cNvSpPr txBox="1">
            <a:spLocks/>
          </p:cNvSpPr>
          <p:nvPr/>
        </p:nvSpPr>
        <p:spPr>
          <a:xfrm>
            <a:off x="355830" y="2174005"/>
            <a:ext cx="3535855" cy="56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Google Shape;2361;p45">
            <a:extLst>
              <a:ext uri="{FF2B5EF4-FFF2-40B4-BE49-F238E27FC236}">
                <a16:creationId xmlns:a16="http://schemas.microsoft.com/office/drawing/2014/main" id="{5995EF32-138B-0D2A-931E-EF55AB8BC6E2}"/>
              </a:ext>
            </a:extLst>
          </p:cNvPr>
          <p:cNvSpPr txBox="1">
            <a:spLocks/>
          </p:cNvSpPr>
          <p:nvPr/>
        </p:nvSpPr>
        <p:spPr>
          <a:xfrm>
            <a:off x="222617" y="2619755"/>
            <a:ext cx="5307675" cy="129619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1000"/>
              </a:spcBef>
              <a:buSzPts val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AFE4420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AFE4420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 nRF5340</a:t>
            </a:r>
          </a:p>
          <a:p>
            <a:pPr>
              <a:buSzPts val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4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294;p41">
            <a:extLst>
              <a:ext uri="{FF2B5EF4-FFF2-40B4-BE49-F238E27FC236}">
                <a16:creationId xmlns:a16="http://schemas.microsoft.com/office/drawing/2014/main" id="{DA6A10C9-6B5F-97E6-819A-EC68D33D023D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" name="Google Shape;2518;p56">
            <a:extLst>
              <a:ext uri="{FF2B5EF4-FFF2-40B4-BE49-F238E27FC236}">
                <a16:creationId xmlns:a16="http://schemas.microsoft.com/office/drawing/2014/main" id="{780DADBD-B839-7E6B-B717-413653A7873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18" b="16612"/>
          <a:stretch/>
        </p:blipFill>
        <p:spPr>
          <a:xfrm>
            <a:off x="5648874" y="1170763"/>
            <a:ext cx="2748301" cy="2752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1F8B6-BF00-14A1-54F2-B1B22933D9A5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524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48"/>
          <p:cNvSpPr/>
          <p:nvPr/>
        </p:nvSpPr>
        <p:spPr>
          <a:xfrm>
            <a:off x="4405225" y="3448150"/>
            <a:ext cx="333600" cy="33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8"/>
          <p:cNvSpPr/>
          <p:nvPr/>
        </p:nvSpPr>
        <p:spPr>
          <a:xfrm>
            <a:off x="4405225" y="2815975"/>
            <a:ext cx="333600" cy="33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6" name="Google Shape;2406;p48"/>
          <p:cNvSpPr txBox="1">
            <a:spLocks noGrp="1"/>
          </p:cNvSpPr>
          <p:nvPr>
            <p:ph type="subTitle" idx="4294967295"/>
          </p:nvPr>
        </p:nvSpPr>
        <p:spPr>
          <a:xfrm>
            <a:off x="720080" y="1962370"/>
            <a:ext cx="2220630" cy="609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PPG</a:t>
            </a: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1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0" name="Google Shape;2410;p48"/>
          <p:cNvSpPr txBox="1">
            <a:spLocks noGrp="1"/>
          </p:cNvSpPr>
          <p:nvPr>
            <p:ph type="subTitle" idx="4294967295"/>
          </p:nvPr>
        </p:nvSpPr>
        <p:spPr>
          <a:xfrm>
            <a:off x="719950" y="1630725"/>
            <a:ext cx="195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Kết quả đạt được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397" name="Google Shape;2397;p48"/>
          <p:cNvSpPr txBox="1">
            <a:spLocks noGrp="1"/>
          </p:cNvSpPr>
          <p:nvPr>
            <p:ph type="subTitle" idx="4294967295"/>
          </p:nvPr>
        </p:nvSpPr>
        <p:spPr>
          <a:xfrm>
            <a:off x="6469852" y="1630725"/>
            <a:ext cx="195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Hướng phát triển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395" name="Google Shape;2395;p48"/>
          <p:cNvSpPr txBox="1">
            <a:spLocks noGrp="1"/>
          </p:cNvSpPr>
          <p:nvPr>
            <p:ph type="subTitle" idx="4294967295"/>
          </p:nvPr>
        </p:nvSpPr>
        <p:spPr>
          <a:xfrm>
            <a:off x="3561340" y="1263422"/>
            <a:ext cx="195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H</a:t>
            </a: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ạn chế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4" name="Google Shape;2406;p48">
            <a:extLst>
              <a:ext uri="{FF2B5EF4-FFF2-40B4-BE49-F238E27FC236}">
                <a16:creationId xmlns:a16="http://schemas.microsoft.com/office/drawing/2014/main" id="{85422C8B-EF3A-6A34-C02D-E8403386A2F3}"/>
              </a:ext>
            </a:extLst>
          </p:cNvPr>
          <p:cNvSpPr txBox="1">
            <a:spLocks/>
          </p:cNvSpPr>
          <p:nvPr/>
        </p:nvSpPr>
        <p:spPr>
          <a:xfrm>
            <a:off x="3562809" y="1803635"/>
            <a:ext cx="2220630" cy="60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06;p48">
            <a:extLst>
              <a:ext uri="{FF2B5EF4-FFF2-40B4-BE49-F238E27FC236}">
                <a16:creationId xmlns:a16="http://schemas.microsoft.com/office/drawing/2014/main" id="{81A280F7-E7B7-F7B4-8E5F-6CF2F574B3FF}"/>
              </a:ext>
            </a:extLst>
          </p:cNvPr>
          <p:cNvSpPr txBox="1">
            <a:spLocks/>
          </p:cNvSpPr>
          <p:nvPr/>
        </p:nvSpPr>
        <p:spPr>
          <a:xfrm>
            <a:off x="6336505" y="1962370"/>
            <a:ext cx="2220630" cy="60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294;p41">
            <a:extLst>
              <a:ext uri="{FF2B5EF4-FFF2-40B4-BE49-F238E27FC236}">
                <a16:creationId xmlns:a16="http://schemas.microsoft.com/office/drawing/2014/main" id="{02ABC1F5-A61D-CEBF-20A9-2B3EBC8ADE32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4C1B5-514F-EC07-E70B-B3C95D417233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661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44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334" name="Google Shape;2334;p4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44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338" name="Google Shape;2338;p4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28;p73">
            <a:extLst>
              <a:ext uri="{FF2B5EF4-FFF2-40B4-BE49-F238E27FC236}">
                <a16:creationId xmlns:a16="http://schemas.microsoft.com/office/drawing/2014/main" id="{7A95DF5F-D75E-B7B4-1DED-08474470D097}"/>
              </a:ext>
            </a:extLst>
          </p:cNvPr>
          <p:cNvSpPr txBox="1">
            <a:spLocks/>
          </p:cNvSpPr>
          <p:nvPr/>
        </p:nvSpPr>
        <p:spPr>
          <a:xfrm flipH="1">
            <a:off x="2661550" y="992163"/>
            <a:ext cx="38520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>
                <a:solidFill>
                  <a:schemeClr val="accent3"/>
                </a:solidFill>
              </a:rPr>
              <a:t>Thanks</a:t>
            </a:r>
            <a:r>
              <a:rPr lang="en-US" sz="6000"/>
              <a:t>!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C34F-628F-FA1A-05F2-390319683AE7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4087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4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03" name="Google Shape;2603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117" r="27113"/>
          <a:stretch/>
        </p:blipFill>
        <p:spPr>
          <a:xfrm>
            <a:off x="5625238" y="1070600"/>
            <a:ext cx="2579101" cy="3169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10AF05-6BFC-B3AA-BB7C-D7C100A809C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8058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67"/>
          <p:cNvSpPr txBox="1"/>
          <p:nvPr/>
        </p:nvSpPr>
        <p:spPr>
          <a:xfrm>
            <a:off x="704189" y="2339347"/>
            <a:ext cx="1924732" cy="79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SoC nRF5340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4" name="Google Shape;2704;p67"/>
          <p:cNvSpPr txBox="1"/>
          <p:nvPr/>
        </p:nvSpPr>
        <p:spPr>
          <a:xfrm>
            <a:off x="2380939" y="3053809"/>
            <a:ext cx="2443486" cy="8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Bluetooth Low Energy - BLE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7" name="Google Shape;2707;p67"/>
          <p:cNvSpPr txBox="1"/>
          <p:nvPr/>
        </p:nvSpPr>
        <p:spPr>
          <a:xfrm>
            <a:off x="6508159" y="3365725"/>
            <a:ext cx="1915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AFE4420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08" name="Google Shape;2708;p67"/>
          <p:cNvSpPr txBox="1"/>
          <p:nvPr/>
        </p:nvSpPr>
        <p:spPr>
          <a:xfrm>
            <a:off x="4451589" y="2489367"/>
            <a:ext cx="2179407" cy="62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Tín hiệu PPG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22493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1" name="Google Shape;2711;p67"/>
          <p:cNvSpPr txBox="1">
            <a:spLocks noGrp="1"/>
          </p:cNvSpPr>
          <p:nvPr>
            <p:ph type="title" idx="4294967295"/>
          </p:nvPr>
        </p:nvSpPr>
        <p:spPr>
          <a:xfrm>
            <a:off x="315660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2" name="Google Shape;2712;p67"/>
          <p:cNvSpPr txBox="1">
            <a:spLocks noGrp="1"/>
          </p:cNvSpPr>
          <p:nvPr>
            <p:ph type="title" idx="4294967295"/>
          </p:nvPr>
        </p:nvSpPr>
        <p:spPr>
          <a:xfrm>
            <a:off x="508828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3" name="Google Shape;2713;p67"/>
          <p:cNvSpPr txBox="1">
            <a:spLocks noGrp="1"/>
          </p:cNvSpPr>
          <p:nvPr>
            <p:ph type="title" idx="4294967295"/>
          </p:nvPr>
        </p:nvSpPr>
        <p:spPr>
          <a:xfrm>
            <a:off x="701995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14" name="Google Shape;2714;p67"/>
          <p:cNvCxnSpPr>
            <a:stCxn id="2710" idx="3"/>
            <a:endCxn id="2711" idx="1"/>
          </p:cNvCxnSpPr>
          <p:nvPr/>
        </p:nvCxnSpPr>
        <p:spPr>
          <a:xfrm>
            <a:off x="2117134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5" name="Google Shape;2715;p67"/>
          <p:cNvCxnSpPr>
            <a:stCxn id="2711" idx="3"/>
            <a:endCxn id="2712" idx="1"/>
          </p:cNvCxnSpPr>
          <p:nvPr/>
        </p:nvCxnSpPr>
        <p:spPr>
          <a:xfrm>
            <a:off x="4048809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6" name="Google Shape;2716;p67"/>
          <p:cNvCxnSpPr>
            <a:stCxn id="2712" idx="3"/>
            <a:endCxn id="2713" idx="1"/>
          </p:cNvCxnSpPr>
          <p:nvPr/>
        </p:nvCxnSpPr>
        <p:spPr>
          <a:xfrm>
            <a:off x="5980484" y="1870675"/>
            <a:ext cx="1039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Google Shape;2717;p67"/>
          <p:cNvCxnSpPr>
            <a:cxnSpLocks/>
            <a:stCxn id="2710" idx="2"/>
            <a:endCxn id="2702" idx="0"/>
          </p:cNvCxnSpPr>
          <p:nvPr/>
        </p:nvCxnSpPr>
        <p:spPr>
          <a:xfrm flipH="1">
            <a:off x="1666555" y="2090425"/>
            <a:ext cx="4479" cy="24892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8" name="Google Shape;2718;p67"/>
          <p:cNvCxnSpPr>
            <a:cxnSpLocks/>
            <a:stCxn id="2711" idx="2"/>
            <a:endCxn id="2704" idx="0"/>
          </p:cNvCxnSpPr>
          <p:nvPr/>
        </p:nvCxnSpPr>
        <p:spPr>
          <a:xfrm flipH="1">
            <a:off x="3602682" y="2090425"/>
            <a:ext cx="27" cy="96338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" name="Google Shape;2719;p67"/>
          <p:cNvCxnSpPr>
            <a:cxnSpLocks/>
            <a:stCxn id="2712" idx="2"/>
            <a:endCxn id="2708" idx="0"/>
          </p:cNvCxnSpPr>
          <p:nvPr/>
        </p:nvCxnSpPr>
        <p:spPr>
          <a:xfrm>
            <a:off x="5534384" y="2090425"/>
            <a:ext cx="6909" cy="39894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0" name="Google Shape;2720;p67"/>
          <p:cNvCxnSpPr>
            <a:stCxn id="2713" idx="2"/>
            <a:endCxn id="2707" idx="0"/>
          </p:cNvCxnSpPr>
          <p:nvPr/>
        </p:nvCxnSpPr>
        <p:spPr>
          <a:xfrm>
            <a:off x="7466059" y="2090425"/>
            <a:ext cx="0" cy="127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907CB569-EFE9-D037-8703-B6F54EBE1176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B9844-526D-2987-3DA0-F29B69A437DE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818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59097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SoC nRF5340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751B7852-1BE4-5B98-940C-B73DCCDD13D7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E3FE00-504D-5A13-3C8A-96A6D695751E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l="18300" r="18300"/>
          <a:stretch/>
        </p:blipFill>
        <p:spPr/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D0053C26-63CB-D216-60BF-30C518A45EB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72000" y="2429629"/>
            <a:ext cx="5391302" cy="477600"/>
          </a:xfrm>
        </p:spPr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17AE912-AEC9-791E-4EB3-8C749F5CDC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0" y="1749101"/>
            <a:ext cx="2976600" cy="477600"/>
          </a:xfrm>
        </p:spPr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CAA32ED8-E576-2FB5-8B4F-E8A2880BFC12}"/>
              </a:ext>
            </a:extLst>
          </p:cNvPr>
          <p:cNvSpPr txBox="1">
            <a:spLocks/>
          </p:cNvSpPr>
          <p:nvPr/>
        </p:nvSpPr>
        <p:spPr>
          <a:xfrm>
            <a:off x="4572000" y="3110157"/>
            <a:ext cx="3752698" cy="54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370C2-CE3F-68F9-F0F0-88C02521ABAC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53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720000" y="65685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1" name="Google Shape;2361;p45"/>
          <p:cNvSpPr txBox="1">
            <a:spLocks noGrp="1"/>
          </p:cNvSpPr>
          <p:nvPr>
            <p:ph type="subTitle" idx="1"/>
          </p:nvPr>
        </p:nvSpPr>
        <p:spPr>
          <a:xfrm>
            <a:off x="720000" y="1376043"/>
            <a:ext cx="3749301" cy="11370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CD7CA160-FEE1-AC53-EC6D-88B328604A0F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91DCD-16BC-3C4C-B2A5-3621392D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330" y="1573553"/>
            <a:ext cx="3749301" cy="2631998"/>
          </a:xfrm>
          <a:prstGeom prst="rect">
            <a:avLst/>
          </a:prstGeom>
        </p:spPr>
      </p:pic>
      <p:sp>
        <p:nvSpPr>
          <p:cNvPr id="13" name="Google Shape;2361;p45">
            <a:extLst>
              <a:ext uri="{FF2B5EF4-FFF2-40B4-BE49-F238E27FC236}">
                <a16:creationId xmlns:a16="http://schemas.microsoft.com/office/drawing/2014/main" id="{B4E899EB-92E4-611A-E7A0-4528B4B74B8B}"/>
              </a:ext>
            </a:extLst>
          </p:cNvPr>
          <p:cNvSpPr txBox="1">
            <a:spLocks/>
          </p:cNvSpPr>
          <p:nvPr/>
        </p:nvSpPr>
        <p:spPr>
          <a:xfrm>
            <a:off x="719999" y="2457473"/>
            <a:ext cx="3749301" cy="113703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Clr>
                <a:srgbClr val="333333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</a:t>
            </a:r>
          </a:p>
          <a:p>
            <a:pPr>
              <a:buSzPts val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</a:p>
          <a:p>
            <a:pPr>
              <a:buSzPts val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>
              <a:buSzPts val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>
              <a:buSzPts val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>
              <a:buSzPts val="1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43DC87-64B6-2C9C-DD46-CA174A164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15" y="1376043"/>
            <a:ext cx="2635385" cy="3232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D1E90-9BFC-7BF2-441F-E97B939C4579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53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49"/>
          <p:cNvSpPr txBox="1">
            <a:spLocks noGrp="1"/>
          </p:cNvSpPr>
          <p:nvPr>
            <p:ph type="title"/>
          </p:nvPr>
        </p:nvSpPr>
        <p:spPr>
          <a:xfrm>
            <a:off x="921425" y="62870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photoplethysmography - PPG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" name="Google Shape;2416;p49"/>
          <p:cNvSpPr txBox="1">
            <a:spLocks noGrp="1"/>
          </p:cNvSpPr>
          <p:nvPr>
            <p:ph type="subTitle" idx="1"/>
          </p:nvPr>
        </p:nvSpPr>
        <p:spPr>
          <a:xfrm>
            <a:off x="3961480" y="1963191"/>
            <a:ext cx="4433302" cy="161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Photoplethysmography (PPG) là một phương pháp không xâm lấn để đo lường sự thay đổi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về khối lượng máu trong mạch dưới da, dựa vào các đặc tính quang học của cơ thể người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như khả năng hấp thụ và phản xạ ánh sáng từ mô mạch máu trong cơ thể</a:t>
            </a:r>
            <a:endParaRPr dirty="0">
              <a:latin typeface="+mj-lt"/>
            </a:endParaRPr>
          </a:p>
        </p:txBody>
      </p:sp>
      <p:sp>
        <p:nvSpPr>
          <p:cNvPr id="2420" name="Google Shape;2420;p49"/>
          <p:cNvSpPr txBox="1">
            <a:spLocks noGrp="1"/>
          </p:cNvSpPr>
          <p:nvPr>
            <p:ph type="subTitle" idx="5"/>
          </p:nvPr>
        </p:nvSpPr>
        <p:spPr>
          <a:xfrm>
            <a:off x="3961480" y="1594996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94;p41">
            <a:extLst>
              <a:ext uri="{FF2B5EF4-FFF2-40B4-BE49-F238E27FC236}">
                <a16:creationId xmlns:a16="http://schemas.microsoft.com/office/drawing/2014/main" id="{5CC1E593-2387-6988-97E5-1C59C8071F1E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6B3B5-F7FE-5299-4CE4-419F5A64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8" y="1594996"/>
            <a:ext cx="2451226" cy="1441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F19A89-F3A6-FB66-5ACB-4B030B75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8" y="3126403"/>
            <a:ext cx="2451226" cy="1365163"/>
          </a:xfrm>
          <a:prstGeom prst="rect">
            <a:avLst/>
          </a:prstGeom>
        </p:spPr>
      </p:pic>
      <p:sp>
        <p:nvSpPr>
          <p:cNvPr id="21" name="Google Shape;2361;p45">
            <a:extLst>
              <a:ext uri="{FF2B5EF4-FFF2-40B4-BE49-F238E27FC236}">
                <a16:creationId xmlns:a16="http://schemas.microsoft.com/office/drawing/2014/main" id="{7E81F241-24CC-5106-116C-248DD7824580}"/>
              </a:ext>
            </a:extLst>
          </p:cNvPr>
          <p:cNvSpPr txBox="1">
            <a:spLocks/>
          </p:cNvSpPr>
          <p:nvPr/>
        </p:nvSpPr>
        <p:spPr>
          <a:xfrm>
            <a:off x="3961480" y="3240469"/>
            <a:ext cx="3749301" cy="11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Clr>
                <a:srgbClr val="333333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spcBef>
                <a:spcPts val="1000"/>
              </a:spcBef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</a:p>
          <a:p>
            <a:pPr algn="l"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E597A4-48DD-79B8-79D1-9FAEB49A9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48" y="1816263"/>
            <a:ext cx="3251367" cy="1905098"/>
          </a:xfrm>
          <a:prstGeom prst="rect">
            <a:avLst/>
          </a:prstGeom>
        </p:spPr>
      </p:pic>
      <p:sp>
        <p:nvSpPr>
          <p:cNvPr id="24" name="Google Shape;2361;p45">
            <a:extLst>
              <a:ext uri="{FF2B5EF4-FFF2-40B4-BE49-F238E27FC236}">
                <a16:creationId xmlns:a16="http://schemas.microsoft.com/office/drawing/2014/main" id="{2B8AFB3B-156A-D9D2-7288-9C37558FA823}"/>
              </a:ext>
            </a:extLst>
          </p:cNvPr>
          <p:cNvSpPr txBox="1">
            <a:spLocks/>
          </p:cNvSpPr>
          <p:nvPr/>
        </p:nvSpPr>
        <p:spPr>
          <a:xfrm>
            <a:off x="4572000" y="1963191"/>
            <a:ext cx="3749301" cy="11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Clr>
                <a:srgbClr val="333333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Hind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2361;p45">
            <a:extLst>
              <a:ext uri="{FF2B5EF4-FFF2-40B4-BE49-F238E27FC236}">
                <a16:creationId xmlns:a16="http://schemas.microsoft.com/office/drawing/2014/main" id="{B4D1F783-E0D0-0FDD-A655-D52F71B9912D}"/>
              </a:ext>
            </a:extLst>
          </p:cNvPr>
          <p:cNvSpPr txBox="1">
            <a:spLocks/>
          </p:cNvSpPr>
          <p:nvPr/>
        </p:nvSpPr>
        <p:spPr>
          <a:xfrm>
            <a:off x="4645481" y="1963191"/>
            <a:ext cx="3749301" cy="11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Clr>
                <a:srgbClr val="333333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</a:t>
            </a:r>
          </a:p>
          <a:p>
            <a:pPr algn="l">
              <a:buFont typeface="Hind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DC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52FBD69-3ACD-EAC6-6517-EA1238781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48" y="1494931"/>
            <a:ext cx="2387723" cy="2387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3A790-415E-6E3D-BC22-487FF0FEF7E7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8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" grpId="0" build="p"/>
      <p:bldP spid="2420" grpId="0" build="p"/>
      <p:bldP spid="21" grpId="0"/>
      <p:bldP spid="24" grpId="0"/>
      <p:bldP spid="24" grpId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632227" y="497899"/>
            <a:ext cx="2279222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AFE4420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87C02-D399-C507-4CF5-CBD49546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17" y="1356852"/>
            <a:ext cx="6783044" cy="3288749"/>
          </a:xfrm>
          <a:prstGeom prst="rect">
            <a:avLst/>
          </a:prstGeom>
        </p:spPr>
      </p:pic>
      <p:sp>
        <p:nvSpPr>
          <p:cNvPr id="6" name="Google Shape;2294;p41">
            <a:extLst>
              <a:ext uri="{FF2B5EF4-FFF2-40B4-BE49-F238E27FC236}">
                <a16:creationId xmlns:a16="http://schemas.microsoft.com/office/drawing/2014/main" id="{34930872-0F5A-E133-EEE8-73BC6332A5AF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B0392-74E5-F736-56E8-C6F5DDABE1AD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801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624911" y="291427"/>
            <a:ext cx="2279222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AFE4420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294;p41">
            <a:extLst>
              <a:ext uri="{FF2B5EF4-FFF2-40B4-BE49-F238E27FC236}">
                <a16:creationId xmlns:a16="http://schemas.microsoft.com/office/drawing/2014/main" id="{34930872-0F5A-E133-EEE8-73BC6332A5AF}"/>
              </a:ext>
            </a:extLst>
          </p:cNvPr>
          <p:cNvSpPr txBox="1">
            <a:spLocks noGrp="1"/>
          </p:cNvSpPr>
          <p:nvPr/>
        </p:nvSpPr>
        <p:spPr>
          <a:xfrm>
            <a:off x="4125900" y="16475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96AE4-2BBA-2191-7930-D4CD3EC4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55" y="810727"/>
            <a:ext cx="5871330" cy="4221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B35E94-E2B3-837C-9DB4-D3561C29E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35" y="1012186"/>
            <a:ext cx="5507159" cy="2933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61488A-8C19-BC4F-465C-0D77B8A2B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674" y="1916725"/>
            <a:ext cx="5899453" cy="1124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358413-3AE3-2A12-6F75-0E443DC5D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674" y="1507129"/>
            <a:ext cx="5848651" cy="19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AC21B-70C7-06CB-7F9F-9343F2EC733D}"/>
              </a:ext>
            </a:extLst>
          </p:cNvPr>
          <p:cNvSpPr txBox="1"/>
          <p:nvPr/>
        </p:nvSpPr>
        <p:spPr>
          <a:xfrm>
            <a:off x="8800186" y="4835723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276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848</Words>
  <Application>Microsoft Office PowerPoint</Application>
  <PresentationFormat>On-screen Show (16:9)</PresentationFormat>
  <Paragraphs>169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Anton</vt:lpstr>
      <vt:lpstr>Hind</vt:lpstr>
      <vt:lpstr>Hind Light</vt:lpstr>
      <vt:lpstr>Nunito Light</vt:lpstr>
      <vt:lpstr>Times New Roman</vt:lpstr>
      <vt:lpstr>Roboto</vt:lpstr>
      <vt:lpstr>Poppins</vt:lpstr>
      <vt:lpstr>Bachelor's Degree in Electronics Engineering by Slidesgo</vt:lpstr>
      <vt:lpstr>Thu thập dữ liệu thô về tín hiệu photoplethysmography và truyền dữ liệu thông qua kết nối bluetooth low energy</vt:lpstr>
      <vt:lpstr>Nội dung</vt:lpstr>
      <vt:lpstr>Lý do thực hiện?</vt:lpstr>
      <vt:lpstr>01</vt:lpstr>
      <vt:lpstr>Chip SoC nRF5340</vt:lpstr>
      <vt:lpstr>Bluetooth Low Energy?</vt:lpstr>
      <vt:lpstr>Tín hiệu photoplethysmography - PPG?</vt:lpstr>
      <vt:lpstr>AFE4420?</vt:lpstr>
      <vt:lpstr>AFE4420?</vt:lpstr>
      <vt:lpstr>Tổng quan hệ thống?</vt:lpstr>
      <vt:lpstr>01</vt:lpstr>
      <vt:lpstr>Độ lợi bộ TIA</vt:lpstr>
      <vt:lpstr>Một số cấu hình chung</vt:lpstr>
      <vt:lpstr>Kích hoạt bộ AACM</vt:lpstr>
      <vt:lpstr>Cấu hình pha tín hiệu</vt:lpstr>
      <vt:lpstr>Cấu hình pha tín hiệu</vt:lpstr>
      <vt:lpstr>Đa luồng trong hệ thống</vt:lpstr>
      <vt:lpstr>Đa luồng trong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Bachelor's Degree in Electronics Engineering</dc:title>
  <cp:lastModifiedBy>Ngoc Tung Nguyen</cp:lastModifiedBy>
  <cp:revision>24</cp:revision>
  <dcterms:modified xsi:type="dcterms:W3CDTF">2023-07-09T14:11:11Z</dcterms:modified>
</cp:coreProperties>
</file>