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Medium" panose="00000600000000000000" pitchFamily="2" charset="0"/>
      <p:regular r:id="rId9"/>
      <p:italic r:id="rId10"/>
    </p:embeddedFont>
    <p:embeddedFont>
      <p:font typeface="Sniglet"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32" Type="http://schemas.openxmlformats.org/officeDocument/2006/relationships/image" Target="../media/image31.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3.svg"/><Relationship Id="rId18" Type="http://schemas.openxmlformats.org/officeDocument/2006/relationships/image" Target="../media/image20.png"/><Relationship Id="rId3" Type="http://schemas.openxmlformats.org/officeDocument/2006/relationships/image" Target="../media/image32.png"/><Relationship Id="rId21" Type="http://schemas.openxmlformats.org/officeDocument/2006/relationships/image" Target="../media/image25.svg"/><Relationship Id="rId7" Type="http://schemas.openxmlformats.org/officeDocument/2006/relationships/image" Target="../media/image36.png"/><Relationship Id="rId12" Type="http://schemas.openxmlformats.org/officeDocument/2006/relationships/image" Target="../media/image12.png"/><Relationship Id="rId17" Type="http://schemas.openxmlformats.org/officeDocument/2006/relationships/image" Target="../media/image19.svg"/><Relationship Id="rId2" Type="http://schemas.openxmlformats.org/officeDocument/2006/relationships/image" Target="../media/image1.jpeg"/><Relationship Id="rId16" Type="http://schemas.openxmlformats.org/officeDocument/2006/relationships/image" Target="../media/image18.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11.svg"/><Relationship Id="rId5" Type="http://schemas.openxmlformats.org/officeDocument/2006/relationships/image" Target="../media/image34.png"/><Relationship Id="rId15" Type="http://schemas.openxmlformats.org/officeDocument/2006/relationships/image" Target="../media/image17.svg"/><Relationship Id="rId23" Type="http://schemas.openxmlformats.org/officeDocument/2006/relationships/image" Target="../media/image27.svg"/><Relationship Id="rId10" Type="http://schemas.openxmlformats.org/officeDocument/2006/relationships/image" Target="../media/image10.png"/><Relationship Id="rId19" Type="http://schemas.openxmlformats.org/officeDocument/2006/relationships/image" Target="../media/image21.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16.png"/><Relationship Id="rId22"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9.png"/><Relationship Id="rId7" Type="http://schemas.openxmlformats.org/officeDocument/2006/relationships/image" Target="../media/image20.png"/><Relationship Id="rId12" Type="http://schemas.openxmlformats.org/officeDocument/2006/relationships/image" Target="../media/image2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6.png"/><Relationship Id="rId5" Type="http://schemas.openxmlformats.org/officeDocument/2006/relationships/image" Target="../media/image12.png"/><Relationship Id="rId10" Type="http://schemas.openxmlformats.org/officeDocument/2006/relationships/image" Target="../media/image23.svg"/><Relationship Id="rId4" Type="http://schemas.openxmlformats.org/officeDocument/2006/relationships/image" Target="../media/image40.sv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41.png"/><Relationship Id="rId5" Type="http://schemas.openxmlformats.org/officeDocument/2006/relationships/image" Target="../media/image20.png"/><Relationship Id="rId10" Type="http://schemas.openxmlformats.org/officeDocument/2006/relationships/image" Target="../media/image27.svg"/><Relationship Id="rId4" Type="http://schemas.openxmlformats.org/officeDocument/2006/relationships/image" Target="../media/image13.sv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42.png"/><Relationship Id="rId5" Type="http://schemas.openxmlformats.org/officeDocument/2006/relationships/image" Target="../media/image20.png"/><Relationship Id="rId10" Type="http://schemas.openxmlformats.org/officeDocument/2006/relationships/image" Target="../media/image27.svg"/><Relationship Id="rId4" Type="http://schemas.openxmlformats.org/officeDocument/2006/relationships/image" Target="../media/image13.sv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hyperlink" Target="https://youtu.be/uwosd7ob31U"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sp>
        <p:nvSpPr>
          <p:cNvPr id="3" name="Freeform 3"/>
          <p:cNvSpPr/>
          <p:nvPr/>
        </p:nvSpPr>
        <p:spPr>
          <a:xfrm>
            <a:off x="14737688" y="-2838202"/>
            <a:ext cx="4437069" cy="4578589"/>
          </a:xfrm>
          <a:custGeom>
            <a:avLst/>
            <a:gdLst/>
            <a:ahLst/>
            <a:cxnLst/>
            <a:rect l="l" t="t" r="r" b="b"/>
            <a:pathLst>
              <a:path w="4437069" h="4578589">
                <a:moveTo>
                  <a:pt x="0" y="0"/>
                </a:moveTo>
                <a:lnTo>
                  <a:pt x="4437069" y="0"/>
                </a:lnTo>
                <a:lnTo>
                  <a:pt x="4437069" y="4578589"/>
                </a:lnTo>
                <a:lnTo>
                  <a:pt x="0" y="45785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2247900" y="8754164"/>
            <a:ext cx="7315200" cy="4081836"/>
          </a:xfrm>
          <a:custGeom>
            <a:avLst/>
            <a:gdLst/>
            <a:ahLst/>
            <a:cxnLst/>
            <a:rect l="l" t="t" r="r" b="b"/>
            <a:pathLst>
              <a:path w="7315200" h="4081836">
                <a:moveTo>
                  <a:pt x="0" y="0"/>
                </a:moveTo>
                <a:lnTo>
                  <a:pt x="7315200" y="0"/>
                </a:lnTo>
                <a:lnTo>
                  <a:pt x="7315200" y="4081836"/>
                </a:lnTo>
                <a:lnTo>
                  <a:pt x="0" y="40818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4069687" y="5048250"/>
            <a:ext cx="10148625" cy="1912671"/>
            <a:chOff x="0" y="0"/>
            <a:chExt cx="3608400" cy="680061"/>
          </a:xfrm>
        </p:grpSpPr>
        <p:sp>
          <p:nvSpPr>
            <p:cNvPr id="6" name="Freeform 6"/>
            <p:cNvSpPr/>
            <p:nvPr/>
          </p:nvSpPr>
          <p:spPr>
            <a:xfrm>
              <a:off x="0" y="0"/>
              <a:ext cx="3608400" cy="680061"/>
            </a:xfrm>
            <a:custGeom>
              <a:avLst/>
              <a:gdLst/>
              <a:ahLst/>
              <a:cxnLst/>
              <a:rect l="l" t="t" r="r" b="b"/>
              <a:pathLst>
                <a:path w="3608400" h="680061">
                  <a:moveTo>
                    <a:pt x="28988" y="0"/>
                  </a:moveTo>
                  <a:lnTo>
                    <a:pt x="3579411" y="0"/>
                  </a:lnTo>
                  <a:cubicBezTo>
                    <a:pt x="3595421" y="0"/>
                    <a:pt x="3608400" y="12979"/>
                    <a:pt x="3608400" y="28988"/>
                  </a:cubicBezTo>
                  <a:lnTo>
                    <a:pt x="3608400" y="651072"/>
                  </a:lnTo>
                  <a:cubicBezTo>
                    <a:pt x="3608400" y="667082"/>
                    <a:pt x="3595421" y="680061"/>
                    <a:pt x="3579411" y="680061"/>
                  </a:cubicBezTo>
                  <a:lnTo>
                    <a:pt x="28988" y="680061"/>
                  </a:lnTo>
                  <a:cubicBezTo>
                    <a:pt x="12979" y="680061"/>
                    <a:pt x="0" y="667082"/>
                    <a:pt x="0" y="651072"/>
                  </a:cubicBezTo>
                  <a:lnTo>
                    <a:pt x="0" y="28988"/>
                  </a:lnTo>
                  <a:cubicBezTo>
                    <a:pt x="0" y="12979"/>
                    <a:pt x="12979" y="0"/>
                    <a:pt x="28988" y="0"/>
                  </a:cubicBezTo>
                  <a:close/>
                </a:path>
              </a:pathLst>
            </a:custGeom>
            <a:solidFill>
              <a:srgbClr val="FBBD07"/>
            </a:solidFill>
          </p:spPr>
          <p:txBody>
            <a:bodyPr/>
            <a:lstStyle/>
            <a:p>
              <a:endParaRPr lang="en-US"/>
            </a:p>
          </p:txBody>
        </p:sp>
        <p:sp>
          <p:nvSpPr>
            <p:cNvPr id="7" name="TextBox 7"/>
            <p:cNvSpPr txBox="1"/>
            <p:nvPr/>
          </p:nvSpPr>
          <p:spPr>
            <a:xfrm>
              <a:off x="0" y="0"/>
              <a:ext cx="3608400" cy="680061"/>
            </a:xfrm>
            <a:prstGeom prst="rect">
              <a:avLst/>
            </a:prstGeom>
          </p:spPr>
          <p:txBody>
            <a:bodyPr lIns="50800" tIns="50800" rIns="50800" bIns="50800" rtlCol="0" anchor="ctr"/>
            <a:lstStyle/>
            <a:p>
              <a:pPr algn="ctr">
                <a:lnSpc>
                  <a:spcPts val="2399"/>
                </a:lnSpc>
              </a:pPr>
              <a:endParaRPr/>
            </a:p>
          </p:txBody>
        </p:sp>
      </p:grpSp>
      <p:sp>
        <p:nvSpPr>
          <p:cNvPr id="8" name="TextBox 8"/>
          <p:cNvSpPr txBox="1"/>
          <p:nvPr/>
        </p:nvSpPr>
        <p:spPr>
          <a:xfrm>
            <a:off x="4192406" y="3985601"/>
            <a:ext cx="9903189" cy="4105862"/>
          </a:xfrm>
          <a:prstGeom prst="rect">
            <a:avLst/>
          </a:prstGeom>
        </p:spPr>
        <p:txBody>
          <a:bodyPr lIns="0" tIns="0" rIns="0" bIns="0" rtlCol="0" anchor="t">
            <a:spAutoFit/>
          </a:bodyPr>
          <a:lstStyle/>
          <a:p>
            <a:pPr algn="ctr">
              <a:lnSpc>
                <a:spcPts val="8063"/>
              </a:lnSpc>
            </a:pPr>
            <a:r>
              <a:rPr lang="en-US" sz="7535" spc="67">
                <a:solidFill>
                  <a:srgbClr val="000000"/>
                </a:solidFill>
                <a:latin typeface="Sniglet"/>
              </a:rPr>
              <a:t>VISUALIZATION OF OPERATIONS ON TREE DATA STRUCTURES</a:t>
            </a:r>
          </a:p>
          <a:p>
            <a:pPr marL="0" lvl="0" indent="0" algn="ctr">
              <a:lnSpc>
                <a:spcPts val="8063"/>
              </a:lnSpc>
            </a:pPr>
            <a:r>
              <a:rPr lang="en-US" sz="7535" spc="67">
                <a:solidFill>
                  <a:srgbClr val="000000"/>
                </a:solidFill>
                <a:latin typeface="Sniglet"/>
              </a:rPr>
              <a:t>NHÓM 30</a:t>
            </a:r>
          </a:p>
        </p:txBody>
      </p:sp>
      <p:sp>
        <p:nvSpPr>
          <p:cNvPr id="9" name="Freeform 9"/>
          <p:cNvSpPr/>
          <p:nvPr/>
        </p:nvSpPr>
        <p:spPr>
          <a:xfrm rot="512040">
            <a:off x="13479940" y="5600828"/>
            <a:ext cx="2104366" cy="2397597"/>
          </a:xfrm>
          <a:custGeom>
            <a:avLst/>
            <a:gdLst/>
            <a:ahLst/>
            <a:cxnLst/>
            <a:rect l="l" t="t" r="r" b="b"/>
            <a:pathLst>
              <a:path w="2104366" h="2397597">
                <a:moveTo>
                  <a:pt x="0" y="0"/>
                </a:moveTo>
                <a:lnTo>
                  <a:pt x="2104365" y="0"/>
                </a:lnTo>
                <a:lnTo>
                  <a:pt x="2104365" y="2397597"/>
                </a:lnTo>
                <a:lnTo>
                  <a:pt x="0" y="23975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rot="-10168386">
            <a:off x="3478906" y="2825347"/>
            <a:ext cx="1618145" cy="3476825"/>
          </a:xfrm>
          <a:custGeom>
            <a:avLst/>
            <a:gdLst/>
            <a:ahLst/>
            <a:cxnLst/>
            <a:rect l="l" t="t" r="r" b="b"/>
            <a:pathLst>
              <a:path w="1618145" h="3476825">
                <a:moveTo>
                  <a:pt x="0" y="0"/>
                </a:moveTo>
                <a:lnTo>
                  <a:pt x="1618145" y="0"/>
                </a:lnTo>
                <a:lnTo>
                  <a:pt x="1618145" y="3476825"/>
                </a:lnTo>
                <a:lnTo>
                  <a:pt x="0" y="3476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1" name="Freeform 11"/>
          <p:cNvSpPr/>
          <p:nvPr/>
        </p:nvSpPr>
        <p:spPr>
          <a:xfrm>
            <a:off x="16875876" y="443502"/>
            <a:ext cx="2824249" cy="4120257"/>
          </a:xfrm>
          <a:custGeom>
            <a:avLst/>
            <a:gdLst/>
            <a:ahLst/>
            <a:cxnLst/>
            <a:rect l="l" t="t" r="r" b="b"/>
            <a:pathLst>
              <a:path w="2824249" h="4120257">
                <a:moveTo>
                  <a:pt x="0" y="0"/>
                </a:moveTo>
                <a:lnTo>
                  <a:pt x="2824248" y="0"/>
                </a:lnTo>
                <a:lnTo>
                  <a:pt x="2824248" y="4120257"/>
                </a:lnTo>
                <a:lnTo>
                  <a:pt x="0" y="412025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2" name="Freeform 12"/>
          <p:cNvSpPr/>
          <p:nvPr/>
        </p:nvSpPr>
        <p:spPr>
          <a:xfrm>
            <a:off x="963967" y="-3068919"/>
            <a:ext cx="4437069" cy="4578589"/>
          </a:xfrm>
          <a:custGeom>
            <a:avLst/>
            <a:gdLst/>
            <a:ahLst/>
            <a:cxnLst/>
            <a:rect l="l" t="t" r="r" b="b"/>
            <a:pathLst>
              <a:path w="4437069" h="4578589">
                <a:moveTo>
                  <a:pt x="0" y="0"/>
                </a:moveTo>
                <a:lnTo>
                  <a:pt x="4437069" y="0"/>
                </a:lnTo>
                <a:lnTo>
                  <a:pt x="4437069" y="4578589"/>
                </a:lnTo>
                <a:lnTo>
                  <a:pt x="0" y="45785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Freeform 13"/>
          <p:cNvSpPr/>
          <p:nvPr/>
        </p:nvSpPr>
        <p:spPr>
          <a:xfrm rot="-5706399">
            <a:off x="-821984" y="-119140"/>
            <a:ext cx="2895213" cy="2168778"/>
          </a:xfrm>
          <a:custGeom>
            <a:avLst/>
            <a:gdLst/>
            <a:ahLst/>
            <a:cxnLst/>
            <a:rect l="l" t="t" r="r" b="b"/>
            <a:pathLst>
              <a:path w="2895213" h="2168778">
                <a:moveTo>
                  <a:pt x="0" y="0"/>
                </a:moveTo>
                <a:lnTo>
                  <a:pt x="2895213" y="0"/>
                </a:lnTo>
                <a:lnTo>
                  <a:pt x="2895213" y="2168778"/>
                </a:lnTo>
                <a:lnTo>
                  <a:pt x="0" y="216877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4" name="Freeform 14"/>
          <p:cNvSpPr/>
          <p:nvPr/>
        </p:nvSpPr>
        <p:spPr>
          <a:xfrm>
            <a:off x="13313692" y="-2226988"/>
            <a:ext cx="3647632" cy="3289501"/>
          </a:xfrm>
          <a:custGeom>
            <a:avLst/>
            <a:gdLst/>
            <a:ahLst/>
            <a:cxnLst/>
            <a:rect l="l" t="t" r="r" b="b"/>
            <a:pathLst>
              <a:path w="3647632" h="3289501">
                <a:moveTo>
                  <a:pt x="0" y="0"/>
                </a:moveTo>
                <a:lnTo>
                  <a:pt x="3647632" y="0"/>
                </a:lnTo>
                <a:lnTo>
                  <a:pt x="3647632" y="3289500"/>
                </a:lnTo>
                <a:lnTo>
                  <a:pt x="0" y="32895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5" name="Freeform 15"/>
          <p:cNvSpPr/>
          <p:nvPr/>
        </p:nvSpPr>
        <p:spPr>
          <a:xfrm>
            <a:off x="7941523" y="-2700100"/>
            <a:ext cx="4960858" cy="3716134"/>
          </a:xfrm>
          <a:custGeom>
            <a:avLst/>
            <a:gdLst/>
            <a:ahLst/>
            <a:cxnLst/>
            <a:rect l="l" t="t" r="r" b="b"/>
            <a:pathLst>
              <a:path w="4960858" h="3716134">
                <a:moveTo>
                  <a:pt x="0" y="0"/>
                </a:moveTo>
                <a:lnTo>
                  <a:pt x="4960858" y="0"/>
                </a:lnTo>
                <a:lnTo>
                  <a:pt x="4960858" y="3716134"/>
                </a:lnTo>
                <a:lnTo>
                  <a:pt x="0" y="3716134"/>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6" name="Freeform 16"/>
          <p:cNvSpPr/>
          <p:nvPr/>
        </p:nvSpPr>
        <p:spPr>
          <a:xfrm>
            <a:off x="5719107" y="9081603"/>
            <a:ext cx="4152694" cy="3110745"/>
          </a:xfrm>
          <a:custGeom>
            <a:avLst/>
            <a:gdLst/>
            <a:ahLst/>
            <a:cxnLst/>
            <a:rect l="l" t="t" r="r" b="b"/>
            <a:pathLst>
              <a:path w="4152694" h="3110745">
                <a:moveTo>
                  <a:pt x="0" y="0"/>
                </a:moveTo>
                <a:lnTo>
                  <a:pt x="4152694" y="0"/>
                </a:lnTo>
                <a:lnTo>
                  <a:pt x="4152694" y="3110745"/>
                </a:lnTo>
                <a:lnTo>
                  <a:pt x="0" y="3110745"/>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7" name="Freeform 17"/>
          <p:cNvSpPr/>
          <p:nvPr/>
        </p:nvSpPr>
        <p:spPr>
          <a:xfrm>
            <a:off x="-1316652" y="9542168"/>
            <a:ext cx="6302421" cy="1489663"/>
          </a:xfrm>
          <a:custGeom>
            <a:avLst/>
            <a:gdLst/>
            <a:ahLst/>
            <a:cxnLst/>
            <a:rect l="l" t="t" r="r" b="b"/>
            <a:pathLst>
              <a:path w="6302421" h="1489663">
                <a:moveTo>
                  <a:pt x="0" y="0"/>
                </a:moveTo>
                <a:lnTo>
                  <a:pt x="6302421" y="0"/>
                </a:lnTo>
                <a:lnTo>
                  <a:pt x="6302421" y="1489664"/>
                </a:lnTo>
                <a:lnTo>
                  <a:pt x="0" y="1489664"/>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18" name="Freeform 18"/>
          <p:cNvSpPr/>
          <p:nvPr/>
        </p:nvSpPr>
        <p:spPr>
          <a:xfrm>
            <a:off x="-1596093" y="1985920"/>
            <a:ext cx="3139098" cy="3665613"/>
          </a:xfrm>
          <a:custGeom>
            <a:avLst/>
            <a:gdLst/>
            <a:ahLst/>
            <a:cxnLst/>
            <a:rect l="l" t="t" r="r" b="b"/>
            <a:pathLst>
              <a:path w="3139098" h="3665613">
                <a:moveTo>
                  <a:pt x="0" y="0"/>
                </a:moveTo>
                <a:lnTo>
                  <a:pt x="3139098" y="0"/>
                </a:lnTo>
                <a:lnTo>
                  <a:pt x="3139098" y="3665613"/>
                </a:lnTo>
                <a:lnTo>
                  <a:pt x="0" y="366561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19" name="Freeform 19"/>
          <p:cNvSpPr/>
          <p:nvPr/>
        </p:nvSpPr>
        <p:spPr>
          <a:xfrm rot="-5400000">
            <a:off x="13654032" y="9677739"/>
            <a:ext cx="7315200" cy="4081836"/>
          </a:xfrm>
          <a:custGeom>
            <a:avLst/>
            <a:gdLst/>
            <a:ahLst/>
            <a:cxnLst/>
            <a:rect l="l" t="t" r="r" b="b"/>
            <a:pathLst>
              <a:path w="7315200" h="4081836">
                <a:moveTo>
                  <a:pt x="0" y="0"/>
                </a:moveTo>
                <a:lnTo>
                  <a:pt x="7315200" y="0"/>
                </a:lnTo>
                <a:lnTo>
                  <a:pt x="7315200" y="4081835"/>
                </a:lnTo>
                <a:lnTo>
                  <a:pt x="0" y="40818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0" name="Freeform 20"/>
          <p:cNvSpPr/>
          <p:nvPr/>
        </p:nvSpPr>
        <p:spPr>
          <a:xfrm>
            <a:off x="13877339" y="9258300"/>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21" name="Freeform 21"/>
          <p:cNvSpPr/>
          <p:nvPr/>
        </p:nvSpPr>
        <p:spPr>
          <a:xfrm>
            <a:off x="3287060" y="-1363968"/>
            <a:ext cx="4227952" cy="2329217"/>
          </a:xfrm>
          <a:custGeom>
            <a:avLst/>
            <a:gdLst/>
            <a:ahLst/>
            <a:cxnLst/>
            <a:rect l="l" t="t" r="r" b="b"/>
            <a:pathLst>
              <a:path w="4227952" h="2329217">
                <a:moveTo>
                  <a:pt x="0" y="0"/>
                </a:moveTo>
                <a:lnTo>
                  <a:pt x="4227952" y="0"/>
                </a:lnTo>
                <a:lnTo>
                  <a:pt x="4227952" y="2329217"/>
                </a:lnTo>
                <a:lnTo>
                  <a:pt x="0" y="2329217"/>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en-US"/>
          </a:p>
        </p:txBody>
      </p:sp>
      <p:sp>
        <p:nvSpPr>
          <p:cNvPr id="22" name="Freeform 22"/>
          <p:cNvSpPr/>
          <p:nvPr/>
        </p:nvSpPr>
        <p:spPr>
          <a:xfrm rot="-5400000">
            <a:off x="16152730" y="6228588"/>
            <a:ext cx="4159882" cy="1142077"/>
          </a:xfrm>
          <a:custGeom>
            <a:avLst/>
            <a:gdLst/>
            <a:ahLst/>
            <a:cxnLst/>
            <a:rect l="l" t="t" r="r" b="b"/>
            <a:pathLst>
              <a:path w="4159882" h="1142077">
                <a:moveTo>
                  <a:pt x="0" y="0"/>
                </a:moveTo>
                <a:lnTo>
                  <a:pt x="4159882" y="0"/>
                </a:lnTo>
                <a:lnTo>
                  <a:pt x="4159882" y="1142077"/>
                </a:lnTo>
                <a:lnTo>
                  <a:pt x="0" y="1142077"/>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en-US"/>
          </a:p>
        </p:txBody>
      </p:sp>
      <p:sp>
        <p:nvSpPr>
          <p:cNvPr id="23" name="Freeform 23"/>
          <p:cNvSpPr/>
          <p:nvPr/>
        </p:nvSpPr>
        <p:spPr>
          <a:xfrm rot="-10800000">
            <a:off x="-1886565" y="6314134"/>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txBody>
          <a:bodyPr/>
          <a:lstStyle/>
          <a:p>
            <a:endParaRPr lang="en-US"/>
          </a:p>
        </p:txBody>
      </p:sp>
      <p:sp>
        <p:nvSpPr>
          <p:cNvPr id="24" name="Freeform 24"/>
          <p:cNvSpPr/>
          <p:nvPr/>
        </p:nvSpPr>
        <p:spPr>
          <a:xfrm rot="-10800000">
            <a:off x="10605226" y="9354259"/>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txBody>
          <a:bodyPr/>
          <a:lstStyle/>
          <a:p>
            <a:endParaRPr lang="en-US"/>
          </a:p>
        </p:txBody>
      </p:sp>
      <p:sp>
        <p:nvSpPr>
          <p:cNvPr id="25" name="Freeform 25"/>
          <p:cNvSpPr/>
          <p:nvPr/>
        </p:nvSpPr>
        <p:spPr>
          <a:xfrm>
            <a:off x="12899090" y="3613969"/>
            <a:ext cx="978248" cy="949790"/>
          </a:xfrm>
          <a:custGeom>
            <a:avLst/>
            <a:gdLst/>
            <a:ahLst/>
            <a:cxnLst/>
            <a:rect l="l" t="t" r="r" b="b"/>
            <a:pathLst>
              <a:path w="978248" h="949790">
                <a:moveTo>
                  <a:pt x="0" y="0"/>
                </a:moveTo>
                <a:lnTo>
                  <a:pt x="978249" y="0"/>
                </a:lnTo>
                <a:lnTo>
                  <a:pt x="978249" y="949790"/>
                </a:lnTo>
                <a:lnTo>
                  <a:pt x="0" y="949790"/>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txBody>
          <a:bodyPr/>
          <a:lstStyle/>
          <a:p>
            <a:endParaRPr lang="en-US"/>
          </a:p>
        </p:txBody>
      </p:sp>
      <p:sp>
        <p:nvSpPr>
          <p:cNvPr id="26" name="Freeform 26"/>
          <p:cNvSpPr/>
          <p:nvPr/>
        </p:nvSpPr>
        <p:spPr>
          <a:xfrm flipH="1">
            <a:off x="6378778" y="7581876"/>
            <a:ext cx="747522" cy="958361"/>
          </a:xfrm>
          <a:custGeom>
            <a:avLst/>
            <a:gdLst/>
            <a:ahLst/>
            <a:cxnLst/>
            <a:rect l="l" t="t" r="r" b="b"/>
            <a:pathLst>
              <a:path w="747522" h="958361">
                <a:moveTo>
                  <a:pt x="747521" y="0"/>
                </a:moveTo>
                <a:lnTo>
                  <a:pt x="0" y="0"/>
                </a:lnTo>
                <a:lnTo>
                  <a:pt x="0" y="958361"/>
                </a:lnTo>
                <a:lnTo>
                  <a:pt x="747521" y="958361"/>
                </a:lnTo>
                <a:lnTo>
                  <a:pt x="747521" y="0"/>
                </a:lnTo>
                <a:close/>
              </a:path>
            </a:pathLst>
          </a:custGeom>
          <a:blipFill>
            <a:blip r:embed="rId31">
              <a:extLst>
                <a:ext uri="{96DAC541-7B7A-43D3-8B79-37D633B846F1}">
                  <asvg:svgBlip xmlns:asvg="http://schemas.microsoft.com/office/drawing/2016/SVG/main" r:embed="rId32"/>
                </a:ext>
              </a:extLst>
            </a:blip>
            <a:stretch>
              <a:fillRect/>
            </a:stretch>
          </a:blipFill>
        </p:spPr>
        <p:txBody>
          <a:bodyPr/>
          <a:lstStyle/>
          <a:p>
            <a:endParaRPr lang="en-US"/>
          </a:p>
        </p:txBody>
      </p:sp>
      <p:sp>
        <p:nvSpPr>
          <p:cNvPr id="27" name="Freeform 27"/>
          <p:cNvSpPr/>
          <p:nvPr/>
        </p:nvSpPr>
        <p:spPr>
          <a:xfrm>
            <a:off x="10744910" y="1909870"/>
            <a:ext cx="811822" cy="1040797"/>
          </a:xfrm>
          <a:custGeom>
            <a:avLst/>
            <a:gdLst/>
            <a:ahLst/>
            <a:cxnLst/>
            <a:rect l="l" t="t" r="r" b="b"/>
            <a:pathLst>
              <a:path w="811822" h="1040797">
                <a:moveTo>
                  <a:pt x="0" y="0"/>
                </a:moveTo>
                <a:lnTo>
                  <a:pt x="811822" y="0"/>
                </a:lnTo>
                <a:lnTo>
                  <a:pt x="811822" y="1040797"/>
                </a:lnTo>
                <a:lnTo>
                  <a:pt x="0" y="1040797"/>
                </a:lnTo>
                <a:lnTo>
                  <a:pt x="0" y="0"/>
                </a:lnTo>
                <a:close/>
              </a:path>
            </a:pathLst>
          </a:custGeom>
          <a:blipFill>
            <a:blip r:embed="rId31">
              <a:extLst>
                <a:ext uri="{96DAC541-7B7A-43D3-8B79-37D633B846F1}">
                  <asvg:svgBlip xmlns:asvg="http://schemas.microsoft.com/office/drawing/2016/SVG/main" r:embed="rId32"/>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dirty="0"/>
          </a:p>
        </p:txBody>
      </p:sp>
      <p:sp>
        <p:nvSpPr>
          <p:cNvPr id="3" name="Freeform 3"/>
          <p:cNvSpPr/>
          <p:nvPr/>
        </p:nvSpPr>
        <p:spPr>
          <a:xfrm>
            <a:off x="10304946" y="962025"/>
            <a:ext cx="3590570" cy="1788757"/>
          </a:xfrm>
          <a:custGeom>
            <a:avLst/>
            <a:gdLst/>
            <a:ahLst/>
            <a:cxnLst/>
            <a:rect l="l" t="t" r="r" b="b"/>
            <a:pathLst>
              <a:path w="3590570" h="1788757">
                <a:moveTo>
                  <a:pt x="0" y="0"/>
                </a:moveTo>
                <a:lnTo>
                  <a:pt x="3590570" y="0"/>
                </a:lnTo>
                <a:lnTo>
                  <a:pt x="3590570" y="1788757"/>
                </a:lnTo>
                <a:lnTo>
                  <a:pt x="0" y="17887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3951245" y="1412818"/>
            <a:ext cx="10388200" cy="972896"/>
          </a:xfrm>
          <a:prstGeom prst="rect">
            <a:avLst/>
          </a:prstGeom>
        </p:spPr>
        <p:txBody>
          <a:bodyPr lIns="0" tIns="0" rIns="0" bIns="0" rtlCol="0" anchor="t">
            <a:spAutoFit/>
          </a:bodyPr>
          <a:lstStyle/>
          <a:p>
            <a:pPr marL="0" lvl="0" indent="0" algn="ctr">
              <a:lnSpc>
                <a:spcPts val="7440"/>
              </a:lnSpc>
            </a:pPr>
            <a:r>
              <a:rPr lang="en-US" sz="6953" spc="62">
                <a:solidFill>
                  <a:srgbClr val="000000"/>
                </a:solidFill>
                <a:latin typeface="Sniglet"/>
              </a:rPr>
              <a:t>MEMBERS &amp; ASSIGNMENT</a:t>
            </a:r>
          </a:p>
        </p:txBody>
      </p:sp>
      <p:grpSp>
        <p:nvGrpSpPr>
          <p:cNvPr id="5" name="Group 5"/>
          <p:cNvGrpSpPr/>
          <p:nvPr/>
        </p:nvGrpSpPr>
        <p:grpSpPr>
          <a:xfrm>
            <a:off x="1502881" y="3394314"/>
            <a:ext cx="15390525" cy="6591511"/>
            <a:chOff x="0" y="0"/>
            <a:chExt cx="20520700" cy="8788682"/>
          </a:xfrm>
        </p:grpSpPr>
        <p:grpSp>
          <p:nvGrpSpPr>
            <p:cNvPr id="6" name="Group 6"/>
            <p:cNvGrpSpPr>
              <a:grpSpLocks noChangeAspect="1"/>
            </p:cNvGrpSpPr>
            <p:nvPr/>
          </p:nvGrpSpPr>
          <p:grpSpPr>
            <a:xfrm>
              <a:off x="5249712" y="0"/>
              <a:ext cx="4774760" cy="4774760"/>
              <a:chOff x="0" y="0"/>
              <a:chExt cx="34823400" cy="34823400"/>
            </a:xfrm>
          </p:grpSpPr>
          <p:sp>
            <p:nvSpPr>
              <p:cNvPr id="7" name="Freeform 7"/>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5"/>
                <a:stretch>
                  <a:fillRect t="-8224" b="-8224"/>
                </a:stretch>
              </a:blipFill>
            </p:spPr>
            <p:txBody>
              <a:bodyPr/>
              <a:lstStyle/>
              <a:p>
                <a:endParaRPr lang="en-US"/>
              </a:p>
            </p:txBody>
          </p:sp>
          <p:sp>
            <p:nvSpPr>
              <p:cNvPr id="8" name="Freeform 8"/>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6"/>
                <a:stretch>
                  <a:fillRect/>
                </a:stretch>
              </a:blipFill>
            </p:spPr>
            <p:txBody>
              <a:bodyPr/>
              <a:lstStyle/>
              <a:p>
                <a:endParaRPr lang="en-US"/>
              </a:p>
            </p:txBody>
          </p:sp>
        </p:grpSp>
        <p:sp>
          <p:nvSpPr>
            <p:cNvPr id="9" name="TextBox 9"/>
            <p:cNvSpPr txBox="1"/>
            <p:nvPr/>
          </p:nvSpPr>
          <p:spPr>
            <a:xfrm>
              <a:off x="5553153" y="5191458"/>
              <a:ext cx="3993589" cy="3597224"/>
            </a:xfrm>
            <a:prstGeom prst="rect">
              <a:avLst/>
            </a:prstGeom>
          </p:spPr>
          <p:txBody>
            <a:bodyPr lIns="0" tIns="0" rIns="0" bIns="0" rtlCol="0" anchor="t">
              <a:spAutoFit/>
            </a:bodyPr>
            <a:lstStyle/>
            <a:p>
              <a:pPr marL="0" lvl="0" indent="0" algn="ctr">
                <a:lnSpc>
                  <a:spcPts val="3506"/>
                </a:lnSpc>
              </a:pPr>
              <a:r>
                <a:rPr lang="en-US" sz="3277" spc="29" dirty="0">
                  <a:solidFill>
                    <a:srgbClr val="000000"/>
                  </a:solidFill>
                  <a:latin typeface="Sniglet"/>
                </a:rPr>
                <a:t>Lê </a:t>
              </a:r>
              <a:r>
                <a:rPr lang="en-US" sz="3277" spc="29" dirty="0" err="1">
                  <a:solidFill>
                    <a:srgbClr val="000000"/>
                  </a:solidFill>
                  <a:latin typeface="Sniglet"/>
                </a:rPr>
                <a:t>Hữu</a:t>
              </a:r>
              <a:r>
                <a:rPr lang="en-US" sz="3277" spc="29" dirty="0">
                  <a:solidFill>
                    <a:srgbClr val="000000"/>
                  </a:solidFill>
                  <a:latin typeface="Sniglet"/>
                </a:rPr>
                <a:t> </a:t>
              </a:r>
              <a:r>
                <a:rPr lang="en-US" sz="3277" spc="29" dirty="0" err="1">
                  <a:solidFill>
                    <a:srgbClr val="000000"/>
                  </a:solidFill>
                  <a:latin typeface="Sniglet"/>
                </a:rPr>
                <a:t>Tài</a:t>
              </a:r>
              <a:endParaRPr lang="en-US" sz="3277" spc="29" dirty="0">
                <a:solidFill>
                  <a:srgbClr val="000000"/>
                </a:solidFill>
                <a:latin typeface="Sniglet"/>
              </a:endParaRPr>
            </a:p>
            <a:p>
              <a:pPr marL="0" lvl="0" indent="0" algn="ctr">
                <a:lnSpc>
                  <a:spcPts val="3506"/>
                </a:lnSpc>
              </a:pPr>
              <a:r>
                <a:rPr lang="en-US" sz="3277" spc="29" dirty="0">
                  <a:solidFill>
                    <a:srgbClr val="000000"/>
                  </a:solidFill>
                  <a:latin typeface="Sniglet"/>
                </a:rPr>
                <a:t>Research tree data structures and operations</a:t>
              </a:r>
            </a:p>
            <a:p>
              <a:pPr marL="0" lvl="0" indent="0" algn="ctr">
                <a:lnSpc>
                  <a:spcPts val="3506"/>
                </a:lnSpc>
              </a:pPr>
              <a:r>
                <a:rPr lang="en-US" sz="3277" spc="29" dirty="0">
                  <a:solidFill>
                    <a:srgbClr val="000000"/>
                  </a:solidFill>
                  <a:latin typeface="Sniglet"/>
                </a:rPr>
                <a:t>AVL</a:t>
              </a:r>
            </a:p>
            <a:p>
              <a:pPr marL="0" lvl="0" indent="0" algn="ctr">
                <a:lnSpc>
                  <a:spcPts val="3506"/>
                </a:lnSpc>
              </a:pPr>
              <a:r>
                <a:rPr lang="en-US" sz="3277" spc="29" dirty="0" err="1">
                  <a:solidFill>
                    <a:srgbClr val="000000"/>
                  </a:solidFill>
                  <a:latin typeface="Sniglet"/>
                </a:rPr>
                <a:t>Báo</a:t>
              </a:r>
              <a:r>
                <a:rPr lang="en-US" sz="3277" spc="29" dirty="0">
                  <a:solidFill>
                    <a:srgbClr val="000000"/>
                  </a:solidFill>
                  <a:latin typeface="Sniglet"/>
                </a:rPr>
                <a:t> </a:t>
              </a:r>
              <a:r>
                <a:rPr lang="en-US" sz="3277" spc="29" dirty="0" err="1">
                  <a:solidFill>
                    <a:srgbClr val="000000"/>
                  </a:solidFill>
                  <a:latin typeface="Sniglet"/>
                </a:rPr>
                <a:t>cáo</a:t>
              </a:r>
              <a:endParaRPr lang="en-US" sz="3277" spc="29" dirty="0">
                <a:solidFill>
                  <a:srgbClr val="000000"/>
                </a:solidFill>
                <a:latin typeface="Sniglet"/>
              </a:endParaRPr>
            </a:p>
          </p:txBody>
        </p:sp>
        <p:grpSp>
          <p:nvGrpSpPr>
            <p:cNvPr id="10" name="Group 10"/>
            <p:cNvGrpSpPr>
              <a:grpSpLocks noChangeAspect="1"/>
            </p:cNvGrpSpPr>
            <p:nvPr/>
          </p:nvGrpSpPr>
          <p:grpSpPr>
            <a:xfrm>
              <a:off x="0" y="0"/>
              <a:ext cx="4774760" cy="4774760"/>
              <a:chOff x="0" y="0"/>
              <a:chExt cx="34823400" cy="34823400"/>
            </a:xfrm>
          </p:grpSpPr>
          <p:sp>
            <p:nvSpPr>
              <p:cNvPr id="11" name="Freeform 11"/>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7"/>
                <a:stretch>
                  <a:fillRect t="-6497" b="-6497"/>
                </a:stretch>
              </a:blipFill>
            </p:spPr>
            <p:txBody>
              <a:bodyPr/>
              <a:lstStyle/>
              <a:p>
                <a:endParaRPr lang="en-US"/>
              </a:p>
            </p:txBody>
          </p:sp>
          <p:sp>
            <p:nvSpPr>
              <p:cNvPr id="12" name="Freeform 12"/>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6"/>
                <a:stretch>
                  <a:fillRect/>
                </a:stretch>
              </a:blipFill>
            </p:spPr>
            <p:txBody>
              <a:bodyPr/>
              <a:lstStyle/>
              <a:p>
                <a:endParaRPr lang="en-US"/>
              </a:p>
            </p:txBody>
          </p:sp>
        </p:grpSp>
        <p:sp>
          <p:nvSpPr>
            <p:cNvPr id="13" name="TextBox 13"/>
            <p:cNvSpPr txBox="1"/>
            <p:nvPr/>
          </p:nvSpPr>
          <p:spPr>
            <a:xfrm>
              <a:off x="89920" y="5047170"/>
              <a:ext cx="4588612" cy="3597224"/>
            </a:xfrm>
            <a:prstGeom prst="rect">
              <a:avLst/>
            </a:prstGeom>
          </p:spPr>
          <p:txBody>
            <a:bodyPr wrap="square" lIns="0" tIns="0" rIns="0" bIns="0" rtlCol="0" anchor="t">
              <a:spAutoFit/>
            </a:bodyPr>
            <a:lstStyle/>
            <a:p>
              <a:pPr algn="ctr">
                <a:lnSpc>
                  <a:spcPts val="3506"/>
                </a:lnSpc>
              </a:pPr>
              <a:r>
                <a:rPr lang="en-US" sz="3277" spc="29" dirty="0">
                  <a:solidFill>
                    <a:srgbClr val="000000"/>
                  </a:solidFill>
                  <a:latin typeface="Sniglet"/>
                </a:rPr>
                <a:t>NGUYỄN LÊ SƠN -20215131</a:t>
              </a:r>
            </a:p>
            <a:p>
              <a:pPr algn="ctr">
                <a:lnSpc>
                  <a:spcPts val="3506"/>
                </a:lnSpc>
              </a:pPr>
              <a:r>
                <a:rPr lang="en-US" sz="3277" spc="29" dirty="0">
                  <a:solidFill>
                    <a:srgbClr val="000000"/>
                  </a:solidFill>
                  <a:latin typeface="Sniglet"/>
                </a:rPr>
                <a:t>TEAM LEAD</a:t>
              </a:r>
            </a:p>
            <a:p>
              <a:pPr marL="0" lvl="0" indent="0" algn="ctr">
                <a:lnSpc>
                  <a:spcPts val="3506"/>
                </a:lnSpc>
              </a:pPr>
              <a:r>
                <a:rPr lang="en-US" sz="3277" spc="29" dirty="0">
                  <a:solidFill>
                    <a:srgbClr val="000000"/>
                  </a:solidFill>
                  <a:latin typeface="Sniglet"/>
                </a:rPr>
                <a:t> GENERIC TREE, RED-BLACK-TREE, REPORT, SLIDE</a:t>
              </a:r>
            </a:p>
          </p:txBody>
        </p:sp>
        <p:grpSp>
          <p:nvGrpSpPr>
            <p:cNvPr id="14" name="Group 14"/>
            <p:cNvGrpSpPr>
              <a:grpSpLocks noChangeAspect="1"/>
            </p:cNvGrpSpPr>
            <p:nvPr/>
          </p:nvGrpSpPr>
          <p:grpSpPr>
            <a:xfrm>
              <a:off x="10496228" y="0"/>
              <a:ext cx="4774760" cy="4774760"/>
              <a:chOff x="0" y="0"/>
              <a:chExt cx="34823400" cy="34823400"/>
            </a:xfrm>
          </p:grpSpPr>
          <p:sp>
            <p:nvSpPr>
              <p:cNvPr id="15" name="Freeform 15"/>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8"/>
                <a:stretch>
                  <a:fillRect t="-7720" b="-7720"/>
                </a:stretch>
              </a:blipFill>
            </p:spPr>
            <p:txBody>
              <a:bodyPr/>
              <a:lstStyle/>
              <a:p>
                <a:endParaRPr lang="en-US"/>
              </a:p>
            </p:txBody>
          </p:sp>
          <p:sp>
            <p:nvSpPr>
              <p:cNvPr id="16" name="Freeform 1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6"/>
                <a:stretch>
                  <a:fillRect/>
                </a:stretch>
              </a:blipFill>
            </p:spPr>
            <p:txBody>
              <a:bodyPr/>
              <a:lstStyle/>
              <a:p>
                <a:endParaRPr lang="en-US"/>
              </a:p>
            </p:txBody>
          </p:sp>
        </p:grpSp>
        <p:sp>
          <p:nvSpPr>
            <p:cNvPr id="17" name="TextBox 17"/>
            <p:cNvSpPr txBox="1"/>
            <p:nvPr/>
          </p:nvSpPr>
          <p:spPr>
            <a:xfrm>
              <a:off x="11201857" y="5253887"/>
              <a:ext cx="3363503" cy="1801861"/>
            </a:xfrm>
            <a:prstGeom prst="rect">
              <a:avLst/>
            </a:prstGeom>
          </p:spPr>
          <p:txBody>
            <a:bodyPr lIns="0" tIns="0" rIns="0" bIns="0" rtlCol="0" anchor="t">
              <a:spAutoFit/>
            </a:bodyPr>
            <a:lstStyle/>
            <a:p>
              <a:pPr marL="0" lvl="0" indent="0" algn="ctr">
                <a:lnSpc>
                  <a:spcPts val="3506"/>
                </a:lnSpc>
              </a:pPr>
              <a:r>
                <a:rPr lang="vi-VN" sz="3277" spc="29" dirty="0">
                  <a:solidFill>
                    <a:srgbClr val="000000"/>
                  </a:solidFill>
                  <a:latin typeface="Sniglet"/>
                </a:rPr>
                <a:t>Nguyễn Trung Sơn</a:t>
              </a:r>
            </a:p>
            <a:p>
              <a:pPr marL="0" lvl="0" indent="0" algn="ctr">
                <a:lnSpc>
                  <a:spcPts val="3506"/>
                </a:lnSpc>
              </a:pPr>
              <a:r>
                <a:rPr lang="vi-VN" sz="3277" spc="29" dirty="0">
                  <a:solidFill>
                    <a:srgbClr val="000000"/>
                  </a:solidFill>
                  <a:latin typeface="Sniglet"/>
                </a:rPr>
                <a:t>BST</a:t>
              </a:r>
              <a:endParaRPr lang="en-US" sz="3277" spc="29" dirty="0">
                <a:solidFill>
                  <a:srgbClr val="000000"/>
                </a:solidFill>
                <a:latin typeface="Sniglet"/>
              </a:endParaRPr>
            </a:p>
          </p:txBody>
        </p:sp>
        <p:grpSp>
          <p:nvGrpSpPr>
            <p:cNvPr id="18" name="Group 18"/>
            <p:cNvGrpSpPr>
              <a:grpSpLocks noChangeAspect="1"/>
            </p:cNvGrpSpPr>
            <p:nvPr/>
          </p:nvGrpSpPr>
          <p:grpSpPr>
            <a:xfrm>
              <a:off x="15745940" y="0"/>
              <a:ext cx="4774760" cy="4774760"/>
              <a:chOff x="0" y="0"/>
              <a:chExt cx="34823400" cy="34823400"/>
            </a:xfrm>
          </p:grpSpPr>
          <p:sp>
            <p:nvSpPr>
              <p:cNvPr id="19" name="Freeform 19"/>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9"/>
                <a:stretch>
                  <a:fillRect t="-8394" b="-8394"/>
                </a:stretch>
              </a:blipFill>
            </p:spPr>
            <p:txBody>
              <a:bodyPr/>
              <a:lstStyle/>
              <a:p>
                <a:endParaRPr lang="en-US"/>
              </a:p>
            </p:txBody>
          </p:sp>
          <p:sp>
            <p:nvSpPr>
              <p:cNvPr id="20" name="Freeform 2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6"/>
                <a:stretch>
                  <a:fillRect/>
                </a:stretch>
              </a:blipFill>
            </p:spPr>
            <p:txBody>
              <a:bodyPr/>
              <a:lstStyle/>
              <a:p>
                <a:endParaRPr lang="en-US"/>
              </a:p>
            </p:txBody>
          </p:sp>
        </p:grpSp>
        <p:sp>
          <p:nvSpPr>
            <p:cNvPr id="21" name="TextBox 21"/>
            <p:cNvSpPr txBox="1"/>
            <p:nvPr/>
          </p:nvSpPr>
          <p:spPr>
            <a:xfrm>
              <a:off x="16451569" y="5253887"/>
              <a:ext cx="3363503" cy="1203407"/>
            </a:xfrm>
            <a:prstGeom prst="rect">
              <a:avLst/>
            </a:prstGeom>
          </p:spPr>
          <p:txBody>
            <a:bodyPr lIns="0" tIns="0" rIns="0" bIns="0" rtlCol="0" anchor="t">
              <a:spAutoFit/>
            </a:bodyPr>
            <a:lstStyle/>
            <a:p>
              <a:pPr marL="0" lvl="0" indent="0" algn="ctr">
                <a:lnSpc>
                  <a:spcPts val="3506"/>
                </a:lnSpc>
              </a:pPr>
              <a:r>
                <a:rPr lang="vi-VN" sz="3277" spc="29" dirty="0">
                  <a:solidFill>
                    <a:srgbClr val="000000"/>
                  </a:solidFill>
                  <a:latin typeface="Sniglet"/>
                </a:rPr>
                <a:t>Đoàn Bá Sơn</a:t>
              </a:r>
            </a:p>
            <a:p>
              <a:pPr marL="0" lvl="0" indent="0" algn="ctr">
                <a:lnSpc>
                  <a:spcPts val="3506"/>
                </a:lnSpc>
              </a:pPr>
              <a:r>
                <a:rPr lang="vi-VN" sz="3277" spc="29" dirty="0">
                  <a:solidFill>
                    <a:srgbClr val="000000"/>
                  </a:solidFill>
                  <a:latin typeface="Sniglet"/>
                </a:rPr>
                <a:t>BST</a:t>
              </a:r>
              <a:endParaRPr lang="en-US" sz="3277" spc="29" dirty="0">
                <a:solidFill>
                  <a:srgbClr val="000000"/>
                </a:solidFill>
                <a:latin typeface="Sniglet"/>
              </a:endParaRPr>
            </a:p>
          </p:txBody>
        </p:sp>
      </p:grpSp>
      <p:sp>
        <p:nvSpPr>
          <p:cNvPr id="22" name="Freeform 22"/>
          <p:cNvSpPr/>
          <p:nvPr/>
        </p:nvSpPr>
        <p:spPr>
          <a:xfrm>
            <a:off x="16537372" y="-646433"/>
            <a:ext cx="3099457" cy="4521755"/>
          </a:xfrm>
          <a:custGeom>
            <a:avLst/>
            <a:gdLst/>
            <a:ahLst/>
            <a:cxnLst/>
            <a:rect l="l" t="t" r="r" b="b"/>
            <a:pathLst>
              <a:path w="3099457" h="4521755">
                <a:moveTo>
                  <a:pt x="0" y="0"/>
                </a:moveTo>
                <a:lnTo>
                  <a:pt x="3099457" y="0"/>
                </a:lnTo>
                <a:lnTo>
                  <a:pt x="3099457" y="4521755"/>
                </a:lnTo>
                <a:lnTo>
                  <a:pt x="0" y="45217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3" name="Freeform 23"/>
          <p:cNvSpPr/>
          <p:nvPr/>
        </p:nvSpPr>
        <p:spPr>
          <a:xfrm>
            <a:off x="-428932" y="-1279763"/>
            <a:ext cx="3863626" cy="2894207"/>
          </a:xfrm>
          <a:custGeom>
            <a:avLst/>
            <a:gdLst/>
            <a:ahLst/>
            <a:cxnLst/>
            <a:rect l="l" t="t" r="r" b="b"/>
            <a:pathLst>
              <a:path w="3863626" h="2894207">
                <a:moveTo>
                  <a:pt x="0" y="0"/>
                </a:moveTo>
                <a:lnTo>
                  <a:pt x="3863626" y="0"/>
                </a:lnTo>
                <a:lnTo>
                  <a:pt x="3863626" y="2894208"/>
                </a:lnTo>
                <a:lnTo>
                  <a:pt x="0" y="28942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24" name="Freeform 24"/>
          <p:cNvSpPr/>
          <p:nvPr/>
        </p:nvSpPr>
        <p:spPr>
          <a:xfrm>
            <a:off x="-2636573" y="9542168"/>
            <a:ext cx="6302421" cy="1489663"/>
          </a:xfrm>
          <a:custGeom>
            <a:avLst/>
            <a:gdLst/>
            <a:ahLst/>
            <a:cxnLst/>
            <a:rect l="l" t="t" r="r" b="b"/>
            <a:pathLst>
              <a:path w="6302421" h="1489663">
                <a:moveTo>
                  <a:pt x="0" y="0"/>
                </a:moveTo>
                <a:lnTo>
                  <a:pt x="6302421" y="0"/>
                </a:lnTo>
                <a:lnTo>
                  <a:pt x="6302421" y="1489664"/>
                </a:lnTo>
                <a:lnTo>
                  <a:pt x="0" y="148966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25" name="Freeform 25"/>
          <p:cNvSpPr/>
          <p:nvPr/>
        </p:nvSpPr>
        <p:spPr>
          <a:xfrm>
            <a:off x="-1731370" y="1054072"/>
            <a:ext cx="3139098" cy="3665613"/>
          </a:xfrm>
          <a:custGeom>
            <a:avLst/>
            <a:gdLst/>
            <a:ahLst/>
            <a:cxnLst/>
            <a:rect l="l" t="t" r="r" b="b"/>
            <a:pathLst>
              <a:path w="3139098" h="3665613">
                <a:moveTo>
                  <a:pt x="0" y="0"/>
                </a:moveTo>
                <a:lnTo>
                  <a:pt x="3139098" y="0"/>
                </a:lnTo>
                <a:lnTo>
                  <a:pt x="3139098" y="3665613"/>
                </a:lnTo>
                <a:lnTo>
                  <a:pt x="0" y="366561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26" name="Freeform 26"/>
          <p:cNvSpPr/>
          <p:nvPr/>
        </p:nvSpPr>
        <p:spPr>
          <a:xfrm>
            <a:off x="15217614" y="9258300"/>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27" name="Freeform 27"/>
          <p:cNvSpPr/>
          <p:nvPr/>
        </p:nvSpPr>
        <p:spPr>
          <a:xfrm rot="-5400000">
            <a:off x="15867919" y="5592525"/>
            <a:ext cx="4734142" cy="1299737"/>
          </a:xfrm>
          <a:custGeom>
            <a:avLst/>
            <a:gdLst/>
            <a:ahLst/>
            <a:cxnLst/>
            <a:rect l="l" t="t" r="r" b="b"/>
            <a:pathLst>
              <a:path w="4734142" h="1299737">
                <a:moveTo>
                  <a:pt x="0" y="0"/>
                </a:moveTo>
                <a:lnTo>
                  <a:pt x="4734142" y="0"/>
                </a:lnTo>
                <a:lnTo>
                  <a:pt x="4734142" y="1299737"/>
                </a:lnTo>
                <a:lnTo>
                  <a:pt x="0" y="129973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8" name="Freeform 28"/>
          <p:cNvSpPr/>
          <p:nvPr/>
        </p:nvSpPr>
        <p:spPr>
          <a:xfrm rot="-10800000">
            <a:off x="-2313395" y="5386164"/>
            <a:ext cx="3721123" cy="3274589"/>
          </a:xfrm>
          <a:custGeom>
            <a:avLst/>
            <a:gdLst/>
            <a:ahLst/>
            <a:cxnLst/>
            <a:rect l="l" t="t" r="r" b="b"/>
            <a:pathLst>
              <a:path w="3721123" h="3274589">
                <a:moveTo>
                  <a:pt x="0" y="0"/>
                </a:moveTo>
                <a:lnTo>
                  <a:pt x="3721123" y="0"/>
                </a:lnTo>
                <a:lnTo>
                  <a:pt x="3721123" y="3274589"/>
                </a:lnTo>
                <a:lnTo>
                  <a:pt x="0" y="3274589"/>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sp>
        <p:nvSpPr>
          <p:cNvPr id="3" name="Freeform 3"/>
          <p:cNvSpPr/>
          <p:nvPr/>
        </p:nvSpPr>
        <p:spPr>
          <a:xfrm>
            <a:off x="9844120" y="2480824"/>
            <a:ext cx="7415180" cy="5325351"/>
          </a:xfrm>
          <a:custGeom>
            <a:avLst/>
            <a:gdLst/>
            <a:ahLst/>
            <a:cxnLst/>
            <a:rect l="l" t="t" r="r" b="b"/>
            <a:pathLst>
              <a:path w="7415180" h="5325351">
                <a:moveTo>
                  <a:pt x="0" y="0"/>
                </a:moveTo>
                <a:lnTo>
                  <a:pt x="7415180" y="0"/>
                </a:lnTo>
                <a:lnTo>
                  <a:pt x="7415180" y="5325352"/>
                </a:lnTo>
                <a:lnTo>
                  <a:pt x="0" y="5325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409700" y="2245538"/>
            <a:ext cx="7433797" cy="2199005"/>
          </a:xfrm>
          <a:prstGeom prst="rect">
            <a:avLst/>
          </a:prstGeom>
        </p:spPr>
        <p:txBody>
          <a:bodyPr lIns="0" tIns="0" rIns="0" bIns="0" rtlCol="0" anchor="t">
            <a:spAutoFit/>
          </a:bodyPr>
          <a:lstStyle/>
          <a:p>
            <a:pPr marL="0" lvl="0" indent="0">
              <a:lnSpc>
                <a:spcPts val="8560"/>
              </a:lnSpc>
            </a:pPr>
            <a:r>
              <a:rPr lang="en-US" sz="8000" spc="72">
                <a:solidFill>
                  <a:srgbClr val="000000"/>
                </a:solidFill>
                <a:latin typeface="Sniglet"/>
              </a:rPr>
              <a:t>PROBLEM STATEMENT</a:t>
            </a:r>
          </a:p>
        </p:txBody>
      </p:sp>
      <p:sp>
        <p:nvSpPr>
          <p:cNvPr id="5" name="TextBox 5"/>
          <p:cNvSpPr txBox="1"/>
          <p:nvPr/>
        </p:nvSpPr>
        <p:spPr>
          <a:xfrm>
            <a:off x="1409700" y="4634687"/>
            <a:ext cx="7433797" cy="3511550"/>
          </a:xfrm>
          <a:prstGeom prst="rect">
            <a:avLst/>
          </a:prstGeom>
        </p:spPr>
        <p:txBody>
          <a:bodyPr lIns="0" tIns="0" rIns="0" bIns="0" rtlCol="0" anchor="t">
            <a:spAutoFit/>
          </a:bodyPr>
          <a:lstStyle/>
          <a:p>
            <a:pPr>
              <a:lnSpc>
                <a:spcPts val="2800"/>
              </a:lnSpc>
            </a:pPr>
            <a:r>
              <a:rPr lang="en-US" sz="2000">
                <a:solidFill>
                  <a:srgbClr val="000000"/>
                </a:solidFill>
                <a:latin typeface="Montserrat Medium"/>
              </a:rPr>
              <a:t>Picture this: You're a computer science student or just someone who's curious about how tree structures work, but you're struggling to grasp it all. Fear not! A genius project is in the works to create an interactive tool that will help you visualize and understand the ins and outs of different tree structures. You'll be able to play around with various tree types and control the operations with the click of a button. Hit pause, step-by-step, or go full speed ahead! This tool is sure to be a game-changer for anyone interested in computer science!</a:t>
            </a:r>
          </a:p>
        </p:txBody>
      </p:sp>
      <p:sp>
        <p:nvSpPr>
          <p:cNvPr id="6" name="Freeform 6"/>
          <p:cNvSpPr/>
          <p:nvPr/>
        </p:nvSpPr>
        <p:spPr>
          <a:xfrm rot="-5706399">
            <a:off x="-1246843" y="-119140"/>
            <a:ext cx="2895213" cy="2168778"/>
          </a:xfrm>
          <a:custGeom>
            <a:avLst/>
            <a:gdLst/>
            <a:ahLst/>
            <a:cxnLst/>
            <a:rect l="l" t="t" r="r" b="b"/>
            <a:pathLst>
              <a:path w="2895213" h="2168778">
                <a:moveTo>
                  <a:pt x="0" y="0"/>
                </a:moveTo>
                <a:lnTo>
                  <a:pt x="2895214" y="0"/>
                </a:lnTo>
                <a:lnTo>
                  <a:pt x="2895214" y="2168778"/>
                </a:lnTo>
                <a:lnTo>
                  <a:pt x="0" y="21687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3877339" y="9258300"/>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a:off x="1922176" y="-1363968"/>
            <a:ext cx="4227952" cy="2329217"/>
          </a:xfrm>
          <a:custGeom>
            <a:avLst/>
            <a:gdLst/>
            <a:ahLst/>
            <a:cxnLst/>
            <a:rect l="l" t="t" r="r" b="b"/>
            <a:pathLst>
              <a:path w="4227952" h="2329217">
                <a:moveTo>
                  <a:pt x="0" y="0"/>
                </a:moveTo>
                <a:lnTo>
                  <a:pt x="4227951" y="0"/>
                </a:lnTo>
                <a:lnTo>
                  <a:pt x="4227951" y="2329217"/>
                </a:lnTo>
                <a:lnTo>
                  <a:pt x="0" y="232921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9" name="Freeform 9"/>
          <p:cNvSpPr/>
          <p:nvPr/>
        </p:nvSpPr>
        <p:spPr>
          <a:xfrm rot="-10800000">
            <a:off x="10605226" y="9354259"/>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sp>
        <p:nvSpPr>
          <p:cNvPr id="3" name="Freeform 3"/>
          <p:cNvSpPr/>
          <p:nvPr/>
        </p:nvSpPr>
        <p:spPr>
          <a:xfrm rot="-5706399">
            <a:off x="-1246843" y="-119140"/>
            <a:ext cx="2895213" cy="2168778"/>
          </a:xfrm>
          <a:custGeom>
            <a:avLst/>
            <a:gdLst/>
            <a:ahLst/>
            <a:cxnLst/>
            <a:rect l="l" t="t" r="r" b="b"/>
            <a:pathLst>
              <a:path w="2895213" h="2168778">
                <a:moveTo>
                  <a:pt x="0" y="0"/>
                </a:moveTo>
                <a:lnTo>
                  <a:pt x="2895214" y="0"/>
                </a:lnTo>
                <a:lnTo>
                  <a:pt x="2895214" y="2168778"/>
                </a:lnTo>
                <a:lnTo>
                  <a:pt x="0" y="21687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3877339" y="9258300"/>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922176" y="-1363968"/>
            <a:ext cx="4227952" cy="2329217"/>
          </a:xfrm>
          <a:custGeom>
            <a:avLst/>
            <a:gdLst/>
            <a:ahLst/>
            <a:cxnLst/>
            <a:rect l="l" t="t" r="r" b="b"/>
            <a:pathLst>
              <a:path w="4227952" h="2329217">
                <a:moveTo>
                  <a:pt x="0" y="0"/>
                </a:moveTo>
                <a:lnTo>
                  <a:pt x="4227951" y="0"/>
                </a:lnTo>
                <a:lnTo>
                  <a:pt x="4227951" y="2329217"/>
                </a:lnTo>
                <a:lnTo>
                  <a:pt x="0" y="23292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rot="-10800000">
            <a:off x="10605226" y="9354259"/>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Freeform 7"/>
          <p:cNvSpPr/>
          <p:nvPr/>
        </p:nvSpPr>
        <p:spPr>
          <a:xfrm>
            <a:off x="10254639" y="648326"/>
            <a:ext cx="6531705" cy="8383606"/>
          </a:xfrm>
          <a:custGeom>
            <a:avLst/>
            <a:gdLst/>
            <a:ahLst/>
            <a:cxnLst/>
            <a:rect l="l" t="t" r="r" b="b"/>
            <a:pathLst>
              <a:path w="6531705" h="8383606">
                <a:moveTo>
                  <a:pt x="0" y="0"/>
                </a:moveTo>
                <a:lnTo>
                  <a:pt x="6531704" y="0"/>
                </a:lnTo>
                <a:lnTo>
                  <a:pt x="6531704" y="8383606"/>
                </a:lnTo>
                <a:lnTo>
                  <a:pt x="0" y="8383606"/>
                </a:lnTo>
                <a:lnTo>
                  <a:pt x="0" y="0"/>
                </a:lnTo>
                <a:close/>
              </a:path>
            </a:pathLst>
          </a:custGeom>
          <a:blipFill>
            <a:blip r:embed="rId11"/>
            <a:stretch>
              <a:fillRect l="-23297" t="-3966" r="-36198" b="-5047"/>
            </a:stretch>
          </a:blipFill>
        </p:spPr>
        <p:txBody>
          <a:bodyPr/>
          <a:lstStyle/>
          <a:p>
            <a:endParaRPr lang="en-US"/>
          </a:p>
        </p:txBody>
      </p:sp>
      <p:sp>
        <p:nvSpPr>
          <p:cNvPr id="8" name="TextBox 8"/>
          <p:cNvSpPr txBox="1"/>
          <p:nvPr/>
        </p:nvSpPr>
        <p:spPr>
          <a:xfrm>
            <a:off x="1409700" y="2840672"/>
            <a:ext cx="8271775" cy="2199005"/>
          </a:xfrm>
          <a:prstGeom prst="rect">
            <a:avLst/>
          </a:prstGeom>
        </p:spPr>
        <p:txBody>
          <a:bodyPr lIns="0" tIns="0" rIns="0" bIns="0" rtlCol="0" anchor="t">
            <a:spAutoFit/>
          </a:bodyPr>
          <a:lstStyle/>
          <a:p>
            <a:pPr marL="0" lvl="0" indent="0">
              <a:lnSpc>
                <a:spcPts val="8560"/>
              </a:lnSpc>
            </a:pPr>
            <a:r>
              <a:rPr lang="en-US" sz="8000" spc="72">
                <a:solidFill>
                  <a:srgbClr val="000000"/>
                </a:solidFill>
                <a:latin typeface="Sniglet"/>
              </a:rPr>
              <a:t>USE CASE DIAGRAM</a:t>
            </a:r>
          </a:p>
        </p:txBody>
      </p:sp>
      <p:sp>
        <p:nvSpPr>
          <p:cNvPr id="9" name="TextBox 9"/>
          <p:cNvSpPr txBox="1"/>
          <p:nvPr/>
        </p:nvSpPr>
        <p:spPr>
          <a:xfrm>
            <a:off x="1409700" y="5639753"/>
            <a:ext cx="8606966" cy="2454275"/>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Montserrat Medium"/>
              </a:rPr>
              <a:t>This is a software that allows users to visualize tree data structures. The user selects a tree type, chooses an operation to visualize, and provides the necessary parameters. The software then visualizes the operation on the selected tree. Users can control the execution, undo/redo operations, and return to the main menu to choose a different tree type or start a new visualization. They can also quit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sp>
        <p:nvSpPr>
          <p:cNvPr id="3" name="Freeform 3"/>
          <p:cNvSpPr/>
          <p:nvPr/>
        </p:nvSpPr>
        <p:spPr>
          <a:xfrm rot="-5706399">
            <a:off x="-1246843" y="-119140"/>
            <a:ext cx="2895213" cy="2168778"/>
          </a:xfrm>
          <a:custGeom>
            <a:avLst/>
            <a:gdLst/>
            <a:ahLst/>
            <a:cxnLst/>
            <a:rect l="l" t="t" r="r" b="b"/>
            <a:pathLst>
              <a:path w="2895213" h="2168778">
                <a:moveTo>
                  <a:pt x="0" y="0"/>
                </a:moveTo>
                <a:lnTo>
                  <a:pt x="2895214" y="0"/>
                </a:lnTo>
                <a:lnTo>
                  <a:pt x="2895214" y="2168778"/>
                </a:lnTo>
                <a:lnTo>
                  <a:pt x="0" y="21687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008172" y="9025746"/>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922176" y="-1363968"/>
            <a:ext cx="4227952" cy="2329217"/>
          </a:xfrm>
          <a:custGeom>
            <a:avLst/>
            <a:gdLst/>
            <a:ahLst/>
            <a:cxnLst/>
            <a:rect l="l" t="t" r="r" b="b"/>
            <a:pathLst>
              <a:path w="4227952" h="2329217">
                <a:moveTo>
                  <a:pt x="0" y="0"/>
                </a:moveTo>
                <a:lnTo>
                  <a:pt x="4227951" y="0"/>
                </a:lnTo>
                <a:lnTo>
                  <a:pt x="4227951" y="2329217"/>
                </a:lnTo>
                <a:lnTo>
                  <a:pt x="0" y="23292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rot="-10800000">
            <a:off x="6228735" y="9025746"/>
            <a:ext cx="3288575" cy="2893946"/>
          </a:xfrm>
          <a:custGeom>
            <a:avLst/>
            <a:gdLst/>
            <a:ahLst/>
            <a:cxnLst/>
            <a:rect l="l" t="t" r="r" b="b"/>
            <a:pathLst>
              <a:path w="3288575" h="2893946">
                <a:moveTo>
                  <a:pt x="0" y="0"/>
                </a:moveTo>
                <a:lnTo>
                  <a:pt x="3288575" y="0"/>
                </a:lnTo>
                <a:lnTo>
                  <a:pt x="3288575" y="2893946"/>
                </a:lnTo>
                <a:lnTo>
                  <a:pt x="0" y="28939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Freeform 7"/>
          <p:cNvSpPr/>
          <p:nvPr/>
        </p:nvSpPr>
        <p:spPr>
          <a:xfrm>
            <a:off x="9144000" y="2218864"/>
            <a:ext cx="8894084" cy="5849272"/>
          </a:xfrm>
          <a:custGeom>
            <a:avLst/>
            <a:gdLst/>
            <a:ahLst/>
            <a:cxnLst/>
            <a:rect l="l" t="t" r="r" b="b"/>
            <a:pathLst>
              <a:path w="8894084" h="5849272">
                <a:moveTo>
                  <a:pt x="0" y="0"/>
                </a:moveTo>
                <a:lnTo>
                  <a:pt x="8894084" y="0"/>
                </a:lnTo>
                <a:lnTo>
                  <a:pt x="8894084" y="5849272"/>
                </a:lnTo>
                <a:lnTo>
                  <a:pt x="0" y="5849272"/>
                </a:lnTo>
                <a:lnTo>
                  <a:pt x="0" y="0"/>
                </a:lnTo>
                <a:close/>
              </a:path>
            </a:pathLst>
          </a:custGeom>
          <a:blipFill>
            <a:blip r:embed="rId11"/>
            <a:stretch>
              <a:fillRect l="-15723" t="-5057" r="-9978" b="-5726"/>
            </a:stretch>
          </a:blipFill>
        </p:spPr>
        <p:txBody>
          <a:bodyPr/>
          <a:lstStyle/>
          <a:p>
            <a:endParaRPr lang="en-US"/>
          </a:p>
        </p:txBody>
      </p:sp>
      <p:sp>
        <p:nvSpPr>
          <p:cNvPr id="8" name="TextBox 8"/>
          <p:cNvSpPr txBox="1"/>
          <p:nvPr/>
        </p:nvSpPr>
        <p:spPr>
          <a:xfrm>
            <a:off x="1409700" y="2421751"/>
            <a:ext cx="7433797" cy="2199005"/>
          </a:xfrm>
          <a:prstGeom prst="rect">
            <a:avLst/>
          </a:prstGeom>
        </p:spPr>
        <p:txBody>
          <a:bodyPr lIns="0" tIns="0" rIns="0" bIns="0" rtlCol="0" anchor="t">
            <a:spAutoFit/>
          </a:bodyPr>
          <a:lstStyle/>
          <a:p>
            <a:pPr marL="0" lvl="0" indent="0">
              <a:lnSpc>
                <a:spcPts val="8560"/>
              </a:lnSpc>
            </a:pPr>
            <a:r>
              <a:rPr lang="en-US" sz="8000" spc="72">
                <a:solidFill>
                  <a:srgbClr val="000000"/>
                </a:solidFill>
                <a:latin typeface="Sniglet"/>
              </a:rPr>
              <a:t>GENERAL CLASS DIAGRAM</a:t>
            </a:r>
          </a:p>
        </p:txBody>
      </p:sp>
      <p:sp>
        <p:nvSpPr>
          <p:cNvPr id="9" name="TextBox 9"/>
          <p:cNvSpPr txBox="1"/>
          <p:nvPr/>
        </p:nvSpPr>
        <p:spPr>
          <a:xfrm>
            <a:off x="1409700" y="4810900"/>
            <a:ext cx="7433797" cy="3159125"/>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Montserrat Medium"/>
              </a:rPr>
              <a:t>The Tree interface declares the methods that all types of trees should implement. The AbstractTree abstract class implements the Tree interface, serves as a base for specific tree types, and encapsulates common behavior among them. The GenericTree, BST, AVL, and BalancedBinaryTree concrete classes extend the AbstractTree class and provide specific implementations of methods for each type of tree. This relationship is an example of inheritance in object-oriented programming.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grpSp>
        <p:nvGrpSpPr>
          <p:cNvPr id="3" name="Group 3"/>
          <p:cNvGrpSpPr/>
          <p:nvPr/>
        </p:nvGrpSpPr>
        <p:grpSpPr>
          <a:xfrm>
            <a:off x="514350" y="545638"/>
            <a:ext cx="17259300" cy="9195725"/>
            <a:chOff x="0" y="0"/>
            <a:chExt cx="6136640" cy="3269591"/>
          </a:xfrm>
        </p:grpSpPr>
        <p:sp>
          <p:nvSpPr>
            <p:cNvPr id="4" name="Freeform 4"/>
            <p:cNvSpPr/>
            <p:nvPr/>
          </p:nvSpPr>
          <p:spPr>
            <a:xfrm>
              <a:off x="0" y="0"/>
              <a:ext cx="6136640" cy="3269591"/>
            </a:xfrm>
            <a:custGeom>
              <a:avLst/>
              <a:gdLst/>
              <a:ahLst/>
              <a:cxnLst/>
              <a:rect l="l" t="t" r="r" b="b"/>
              <a:pathLst>
                <a:path w="6136640" h="3269591">
                  <a:moveTo>
                    <a:pt x="17045" y="0"/>
                  </a:moveTo>
                  <a:lnTo>
                    <a:pt x="6119595" y="0"/>
                  </a:lnTo>
                  <a:cubicBezTo>
                    <a:pt x="6129009" y="0"/>
                    <a:pt x="6136640" y="7632"/>
                    <a:pt x="6136640" y="17045"/>
                  </a:cubicBezTo>
                  <a:lnTo>
                    <a:pt x="6136640" y="3252546"/>
                  </a:lnTo>
                  <a:cubicBezTo>
                    <a:pt x="6136640" y="3261960"/>
                    <a:pt x="6129009" y="3269591"/>
                    <a:pt x="6119595" y="3269591"/>
                  </a:cubicBezTo>
                  <a:lnTo>
                    <a:pt x="17045" y="3269591"/>
                  </a:lnTo>
                  <a:cubicBezTo>
                    <a:pt x="7632" y="3269591"/>
                    <a:pt x="0" y="3261960"/>
                    <a:pt x="0" y="3252546"/>
                  </a:cubicBezTo>
                  <a:lnTo>
                    <a:pt x="0" y="17045"/>
                  </a:lnTo>
                  <a:cubicBezTo>
                    <a:pt x="0" y="7632"/>
                    <a:pt x="7632" y="0"/>
                    <a:pt x="17045" y="0"/>
                  </a:cubicBezTo>
                  <a:close/>
                </a:path>
              </a:pathLst>
            </a:custGeom>
            <a:solidFill>
              <a:srgbClr val="FBBD07"/>
            </a:solidFill>
          </p:spPr>
          <p:txBody>
            <a:bodyPr/>
            <a:lstStyle/>
            <a:p>
              <a:endParaRPr lang="en-US"/>
            </a:p>
          </p:txBody>
        </p:sp>
        <p:sp>
          <p:nvSpPr>
            <p:cNvPr id="5" name="TextBox 5"/>
            <p:cNvSpPr txBox="1"/>
            <p:nvPr/>
          </p:nvSpPr>
          <p:spPr>
            <a:xfrm>
              <a:off x="0" y="0"/>
              <a:ext cx="6136640" cy="3269591"/>
            </a:xfrm>
            <a:prstGeom prst="rect">
              <a:avLst/>
            </a:prstGeom>
          </p:spPr>
          <p:txBody>
            <a:bodyPr lIns="50800" tIns="50800" rIns="50800" bIns="50800" rtlCol="0" anchor="ctr"/>
            <a:lstStyle/>
            <a:p>
              <a:pPr algn="ctr">
                <a:lnSpc>
                  <a:spcPts val="2399"/>
                </a:lnSpc>
              </a:pPr>
              <a:endParaRPr/>
            </a:p>
          </p:txBody>
        </p:sp>
      </p:grpSp>
      <p:sp>
        <p:nvSpPr>
          <p:cNvPr id="6" name="TextBox 6"/>
          <p:cNvSpPr txBox="1"/>
          <p:nvPr/>
        </p:nvSpPr>
        <p:spPr>
          <a:xfrm>
            <a:off x="4414139" y="4639310"/>
            <a:ext cx="9459722" cy="1113155"/>
          </a:xfrm>
          <a:prstGeom prst="rect">
            <a:avLst/>
          </a:prstGeom>
        </p:spPr>
        <p:txBody>
          <a:bodyPr lIns="0" tIns="0" rIns="0" bIns="0" rtlCol="0" anchor="t">
            <a:spAutoFit/>
          </a:bodyPr>
          <a:lstStyle/>
          <a:p>
            <a:pPr marL="0" lvl="0" indent="0" algn="ctr">
              <a:lnSpc>
                <a:spcPts val="8560"/>
              </a:lnSpc>
            </a:pPr>
            <a:r>
              <a:rPr lang="en-US" sz="8000" u="sng" spc="72">
                <a:solidFill>
                  <a:srgbClr val="000000"/>
                </a:solidFill>
                <a:latin typeface="Sniglet"/>
                <a:hlinkClick r:id="rId3" tooltip="https://youtu.be/uwosd7ob31U"/>
              </a:rPr>
              <a:t>LINK DEMO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0000"/>
            </a:blip>
            <a:stretch>
              <a:fillRect t="-9259" b="-9259"/>
            </a:stretch>
          </a:blipFill>
        </p:spPr>
        <p:txBody>
          <a:bodyPr/>
          <a:lstStyle/>
          <a:p>
            <a:endParaRPr lang="en-US"/>
          </a:p>
        </p:txBody>
      </p:sp>
      <p:grpSp>
        <p:nvGrpSpPr>
          <p:cNvPr id="3" name="Group 3"/>
          <p:cNvGrpSpPr/>
          <p:nvPr/>
        </p:nvGrpSpPr>
        <p:grpSpPr>
          <a:xfrm>
            <a:off x="4767509" y="2474792"/>
            <a:ext cx="8752982" cy="1712977"/>
            <a:chOff x="0" y="0"/>
            <a:chExt cx="3826681" cy="748890"/>
          </a:xfrm>
        </p:grpSpPr>
        <p:sp>
          <p:nvSpPr>
            <p:cNvPr id="4" name="Freeform 4"/>
            <p:cNvSpPr/>
            <p:nvPr/>
          </p:nvSpPr>
          <p:spPr>
            <a:xfrm>
              <a:off x="0" y="0"/>
              <a:ext cx="3826682" cy="748890"/>
            </a:xfrm>
            <a:custGeom>
              <a:avLst/>
              <a:gdLst/>
              <a:ahLst/>
              <a:cxnLst/>
              <a:rect l="l" t="t" r="r" b="b"/>
              <a:pathLst>
                <a:path w="3826682" h="748890">
                  <a:moveTo>
                    <a:pt x="33611" y="0"/>
                  </a:moveTo>
                  <a:lnTo>
                    <a:pt x="3793071" y="0"/>
                  </a:lnTo>
                  <a:cubicBezTo>
                    <a:pt x="3801985" y="0"/>
                    <a:pt x="3810534" y="3541"/>
                    <a:pt x="3816837" y="9844"/>
                  </a:cubicBezTo>
                  <a:cubicBezTo>
                    <a:pt x="3823140" y="16148"/>
                    <a:pt x="3826682" y="24697"/>
                    <a:pt x="3826682" y="33611"/>
                  </a:cubicBezTo>
                  <a:lnTo>
                    <a:pt x="3826682" y="715279"/>
                  </a:lnTo>
                  <a:cubicBezTo>
                    <a:pt x="3826682" y="724193"/>
                    <a:pt x="3823140" y="732742"/>
                    <a:pt x="3816837" y="739045"/>
                  </a:cubicBezTo>
                  <a:cubicBezTo>
                    <a:pt x="3810534" y="745349"/>
                    <a:pt x="3801985" y="748890"/>
                    <a:pt x="3793071" y="748890"/>
                  </a:cubicBezTo>
                  <a:lnTo>
                    <a:pt x="33611" y="748890"/>
                  </a:lnTo>
                  <a:cubicBezTo>
                    <a:pt x="24697" y="748890"/>
                    <a:pt x="16148" y="745349"/>
                    <a:pt x="9844" y="739045"/>
                  </a:cubicBezTo>
                  <a:cubicBezTo>
                    <a:pt x="3541" y="732742"/>
                    <a:pt x="0" y="724193"/>
                    <a:pt x="0" y="715279"/>
                  </a:cubicBezTo>
                  <a:lnTo>
                    <a:pt x="0" y="33611"/>
                  </a:lnTo>
                  <a:cubicBezTo>
                    <a:pt x="0" y="24697"/>
                    <a:pt x="3541" y="16148"/>
                    <a:pt x="9844" y="9844"/>
                  </a:cubicBezTo>
                  <a:cubicBezTo>
                    <a:pt x="16148" y="3541"/>
                    <a:pt x="24697" y="0"/>
                    <a:pt x="33611" y="0"/>
                  </a:cubicBezTo>
                  <a:close/>
                </a:path>
              </a:pathLst>
            </a:custGeom>
            <a:solidFill>
              <a:srgbClr val="FBBD07"/>
            </a:solidFill>
          </p:spPr>
          <p:txBody>
            <a:bodyPr/>
            <a:lstStyle/>
            <a:p>
              <a:endParaRPr lang="en-US"/>
            </a:p>
          </p:txBody>
        </p:sp>
        <p:sp>
          <p:nvSpPr>
            <p:cNvPr id="5" name="TextBox 5"/>
            <p:cNvSpPr txBox="1"/>
            <p:nvPr/>
          </p:nvSpPr>
          <p:spPr>
            <a:xfrm>
              <a:off x="0" y="0"/>
              <a:ext cx="3826681" cy="748890"/>
            </a:xfrm>
            <a:prstGeom prst="rect">
              <a:avLst/>
            </a:prstGeom>
          </p:spPr>
          <p:txBody>
            <a:bodyPr lIns="50800" tIns="50800" rIns="50800" bIns="50800" rtlCol="0" anchor="ctr"/>
            <a:lstStyle/>
            <a:p>
              <a:pPr algn="ctr">
                <a:lnSpc>
                  <a:spcPts val="2399"/>
                </a:lnSpc>
              </a:pPr>
              <a:endParaRPr/>
            </a:p>
          </p:txBody>
        </p:sp>
      </p:grpSp>
      <p:sp>
        <p:nvSpPr>
          <p:cNvPr id="6" name="TextBox 6"/>
          <p:cNvSpPr txBox="1"/>
          <p:nvPr/>
        </p:nvSpPr>
        <p:spPr>
          <a:xfrm>
            <a:off x="5155807" y="2490002"/>
            <a:ext cx="7976387" cy="5478446"/>
          </a:xfrm>
          <a:prstGeom prst="rect">
            <a:avLst/>
          </a:prstGeom>
        </p:spPr>
        <p:txBody>
          <a:bodyPr lIns="0" tIns="0" rIns="0" bIns="0" rtlCol="0" anchor="t">
            <a:spAutoFit/>
          </a:bodyPr>
          <a:lstStyle/>
          <a:p>
            <a:pPr marL="0" lvl="0" indent="0" algn="ctr">
              <a:lnSpc>
                <a:spcPts val="14271"/>
              </a:lnSpc>
            </a:pPr>
            <a:r>
              <a:rPr lang="en-US" sz="13338" spc="120">
                <a:solidFill>
                  <a:srgbClr val="000000"/>
                </a:solidFill>
                <a:latin typeface="Sniglet"/>
              </a:rPr>
              <a:t>THANK YOU VERY MUCH!</a:t>
            </a:r>
          </a:p>
        </p:txBody>
      </p:sp>
      <p:sp>
        <p:nvSpPr>
          <p:cNvPr id="7" name="Freeform 7"/>
          <p:cNvSpPr/>
          <p:nvPr/>
        </p:nvSpPr>
        <p:spPr>
          <a:xfrm>
            <a:off x="16875876" y="443502"/>
            <a:ext cx="2824249" cy="4120257"/>
          </a:xfrm>
          <a:custGeom>
            <a:avLst/>
            <a:gdLst/>
            <a:ahLst/>
            <a:cxnLst/>
            <a:rect l="l" t="t" r="r" b="b"/>
            <a:pathLst>
              <a:path w="2824249" h="4120257">
                <a:moveTo>
                  <a:pt x="0" y="0"/>
                </a:moveTo>
                <a:lnTo>
                  <a:pt x="2824248" y="0"/>
                </a:lnTo>
                <a:lnTo>
                  <a:pt x="2824248" y="4120257"/>
                </a:lnTo>
                <a:lnTo>
                  <a:pt x="0" y="41202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rot="-5706399">
            <a:off x="-821984" y="-119140"/>
            <a:ext cx="2895213" cy="2168778"/>
          </a:xfrm>
          <a:custGeom>
            <a:avLst/>
            <a:gdLst/>
            <a:ahLst/>
            <a:cxnLst/>
            <a:rect l="l" t="t" r="r" b="b"/>
            <a:pathLst>
              <a:path w="2895213" h="2168778">
                <a:moveTo>
                  <a:pt x="0" y="0"/>
                </a:moveTo>
                <a:lnTo>
                  <a:pt x="2895213" y="0"/>
                </a:lnTo>
                <a:lnTo>
                  <a:pt x="2895213" y="2168778"/>
                </a:lnTo>
                <a:lnTo>
                  <a:pt x="0" y="21687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3313692" y="-2226988"/>
            <a:ext cx="3647632" cy="3289501"/>
          </a:xfrm>
          <a:custGeom>
            <a:avLst/>
            <a:gdLst/>
            <a:ahLst/>
            <a:cxnLst/>
            <a:rect l="l" t="t" r="r" b="b"/>
            <a:pathLst>
              <a:path w="3647632" h="3289501">
                <a:moveTo>
                  <a:pt x="0" y="0"/>
                </a:moveTo>
                <a:lnTo>
                  <a:pt x="3647632" y="0"/>
                </a:lnTo>
                <a:lnTo>
                  <a:pt x="3647632" y="3289500"/>
                </a:lnTo>
                <a:lnTo>
                  <a:pt x="0" y="32895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10" name="Freeform 10"/>
          <p:cNvSpPr/>
          <p:nvPr/>
        </p:nvSpPr>
        <p:spPr>
          <a:xfrm>
            <a:off x="7941523" y="-2700100"/>
            <a:ext cx="4960858" cy="3716134"/>
          </a:xfrm>
          <a:custGeom>
            <a:avLst/>
            <a:gdLst/>
            <a:ahLst/>
            <a:cxnLst/>
            <a:rect l="l" t="t" r="r" b="b"/>
            <a:pathLst>
              <a:path w="4960858" h="3716134">
                <a:moveTo>
                  <a:pt x="0" y="0"/>
                </a:moveTo>
                <a:lnTo>
                  <a:pt x="4960858" y="0"/>
                </a:lnTo>
                <a:lnTo>
                  <a:pt x="4960858" y="3716134"/>
                </a:lnTo>
                <a:lnTo>
                  <a:pt x="0" y="371613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1" name="Freeform 11"/>
          <p:cNvSpPr/>
          <p:nvPr/>
        </p:nvSpPr>
        <p:spPr>
          <a:xfrm>
            <a:off x="5719107" y="9081603"/>
            <a:ext cx="4152694" cy="3110745"/>
          </a:xfrm>
          <a:custGeom>
            <a:avLst/>
            <a:gdLst/>
            <a:ahLst/>
            <a:cxnLst/>
            <a:rect l="l" t="t" r="r" b="b"/>
            <a:pathLst>
              <a:path w="4152694" h="3110745">
                <a:moveTo>
                  <a:pt x="0" y="0"/>
                </a:moveTo>
                <a:lnTo>
                  <a:pt x="4152694" y="0"/>
                </a:lnTo>
                <a:lnTo>
                  <a:pt x="4152694" y="3110745"/>
                </a:lnTo>
                <a:lnTo>
                  <a:pt x="0" y="3110745"/>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2" name="Freeform 12"/>
          <p:cNvSpPr/>
          <p:nvPr/>
        </p:nvSpPr>
        <p:spPr>
          <a:xfrm>
            <a:off x="-1316652" y="9542168"/>
            <a:ext cx="6302421" cy="1489663"/>
          </a:xfrm>
          <a:custGeom>
            <a:avLst/>
            <a:gdLst/>
            <a:ahLst/>
            <a:cxnLst/>
            <a:rect l="l" t="t" r="r" b="b"/>
            <a:pathLst>
              <a:path w="6302421" h="1489663">
                <a:moveTo>
                  <a:pt x="0" y="0"/>
                </a:moveTo>
                <a:lnTo>
                  <a:pt x="6302421" y="0"/>
                </a:lnTo>
                <a:lnTo>
                  <a:pt x="6302421" y="1489664"/>
                </a:lnTo>
                <a:lnTo>
                  <a:pt x="0" y="148966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3" name="Freeform 13"/>
          <p:cNvSpPr/>
          <p:nvPr/>
        </p:nvSpPr>
        <p:spPr>
          <a:xfrm>
            <a:off x="-1596093" y="1985920"/>
            <a:ext cx="3139098" cy="3665613"/>
          </a:xfrm>
          <a:custGeom>
            <a:avLst/>
            <a:gdLst/>
            <a:ahLst/>
            <a:cxnLst/>
            <a:rect l="l" t="t" r="r" b="b"/>
            <a:pathLst>
              <a:path w="3139098" h="3665613">
                <a:moveTo>
                  <a:pt x="0" y="0"/>
                </a:moveTo>
                <a:lnTo>
                  <a:pt x="3139098" y="0"/>
                </a:lnTo>
                <a:lnTo>
                  <a:pt x="3139098" y="3665613"/>
                </a:lnTo>
                <a:lnTo>
                  <a:pt x="0" y="36656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4" name="Freeform 14"/>
          <p:cNvSpPr/>
          <p:nvPr/>
        </p:nvSpPr>
        <p:spPr>
          <a:xfrm>
            <a:off x="13877339" y="9258300"/>
            <a:ext cx="5475211" cy="657025"/>
          </a:xfrm>
          <a:custGeom>
            <a:avLst/>
            <a:gdLst/>
            <a:ahLst/>
            <a:cxnLst/>
            <a:rect l="l" t="t" r="r" b="b"/>
            <a:pathLst>
              <a:path w="5475211" h="657025">
                <a:moveTo>
                  <a:pt x="0" y="0"/>
                </a:moveTo>
                <a:lnTo>
                  <a:pt x="5475211" y="0"/>
                </a:lnTo>
                <a:lnTo>
                  <a:pt x="5475211" y="657025"/>
                </a:lnTo>
                <a:lnTo>
                  <a:pt x="0" y="65702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5" name="Freeform 15"/>
          <p:cNvSpPr/>
          <p:nvPr/>
        </p:nvSpPr>
        <p:spPr>
          <a:xfrm>
            <a:off x="3287060" y="-1363968"/>
            <a:ext cx="4227952" cy="2329217"/>
          </a:xfrm>
          <a:custGeom>
            <a:avLst/>
            <a:gdLst/>
            <a:ahLst/>
            <a:cxnLst/>
            <a:rect l="l" t="t" r="r" b="b"/>
            <a:pathLst>
              <a:path w="4227952" h="2329217">
                <a:moveTo>
                  <a:pt x="0" y="0"/>
                </a:moveTo>
                <a:lnTo>
                  <a:pt x="4227952" y="0"/>
                </a:lnTo>
                <a:lnTo>
                  <a:pt x="4227952" y="2329217"/>
                </a:lnTo>
                <a:lnTo>
                  <a:pt x="0" y="232921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6" name="Freeform 16"/>
          <p:cNvSpPr/>
          <p:nvPr/>
        </p:nvSpPr>
        <p:spPr>
          <a:xfrm rot="-5400000">
            <a:off x="16152730" y="6228588"/>
            <a:ext cx="4159882" cy="1142077"/>
          </a:xfrm>
          <a:custGeom>
            <a:avLst/>
            <a:gdLst/>
            <a:ahLst/>
            <a:cxnLst/>
            <a:rect l="l" t="t" r="r" b="b"/>
            <a:pathLst>
              <a:path w="4159882" h="1142077">
                <a:moveTo>
                  <a:pt x="0" y="0"/>
                </a:moveTo>
                <a:lnTo>
                  <a:pt x="4159882" y="0"/>
                </a:lnTo>
                <a:lnTo>
                  <a:pt x="4159882" y="1142077"/>
                </a:lnTo>
                <a:lnTo>
                  <a:pt x="0" y="114207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17" name="Freeform 17"/>
          <p:cNvSpPr/>
          <p:nvPr/>
        </p:nvSpPr>
        <p:spPr>
          <a:xfrm rot="-10800000">
            <a:off x="-1886565" y="6314134"/>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18" name="Freeform 18"/>
          <p:cNvSpPr/>
          <p:nvPr/>
        </p:nvSpPr>
        <p:spPr>
          <a:xfrm rot="-10800000">
            <a:off x="10605226" y="9354259"/>
            <a:ext cx="2915265" cy="2565433"/>
          </a:xfrm>
          <a:custGeom>
            <a:avLst/>
            <a:gdLst/>
            <a:ahLst/>
            <a:cxnLst/>
            <a:rect l="l" t="t" r="r" b="b"/>
            <a:pathLst>
              <a:path w="2915265" h="2565433">
                <a:moveTo>
                  <a:pt x="0" y="0"/>
                </a:moveTo>
                <a:lnTo>
                  <a:pt x="2915265" y="0"/>
                </a:lnTo>
                <a:lnTo>
                  <a:pt x="2915265" y="2565433"/>
                </a:lnTo>
                <a:lnTo>
                  <a:pt x="0" y="256543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324</Words>
  <Application>Microsoft Office PowerPoint</Application>
  <PresentationFormat>Custom</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Sniglet</vt:lpstr>
      <vt:lpstr>Calibri</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group Z</dc:title>
  <cp:lastModifiedBy>Nguyen Le Son 20215131</cp:lastModifiedBy>
  <cp:revision>3</cp:revision>
  <dcterms:created xsi:type="dcterms:W3CDTF">2006-08-16T00:00:00Z</dcterms:created>
  <dcterms:modified xsi:type="dcterms:W3CDTF">2024-01-13T00:24:40Z</dcterms:modified>
  <dc:identifier>DAF4-Auy4hs</dc:identifier>
</cp:coreProperties>
</file>