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2"/>
  </p:notesMasterIdLst>
  <p:handoutMasterIdLst>
    <p:handoutMasterId r:id="rId13"/>
  </p:handoutMasterIdLst>
  <p:sldIdLst>
    <p:sldId id="257" r:id="rId2"/>
    <p:sldId id="265" r:id="rId3"/>
    <p:sldId id="276" r:id="rId4"/>
    <p:sldId id="275" r:id="rId5"/>
    <p:sldId id="261" r:id="rId6"/>
    <p:sldId id="277" r:id="rId7"/>
    <p:sldId id="274" r:id="rId8"/>
    <p:sldId id="279" r:id="rId9"/>
    <p:sldId id="280" r:id="rId10"/>
    <p:sldId id="26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93" d="100"/>
          <a:sy n="93" d="100"/>
        </p:scale>
        <p:origin x="11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3/13/2025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3/13/2025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3/13/2025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3/13/2025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3/13/2025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3/13/2025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3/13/2025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3/13/2025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3/13/2025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3/13/2025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83" r:id="rId4"/>
    <p:sldLayoutId id="2147483679" r:id="rId5"/>
    <p:sldLayoutId id="2147483680" r:id="rId6"/>
    <p:sldLayoutId id="2147483681" r:id="rId7"/>
    <p:sldLayoutId id="2147483682" r:id="rId8"/>
    <p:sldLayoutId id="214748367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156156" y="2283014"/>
            <a:ext cx="8317976" cy="1145986"/>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2800" dirty="0"/>
              <a:t>Path planning for indoor Mobile robot based on deep learning</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a:t>SUBTITLE. SUBTITLE. SUBTITLE.</a:t>
            </a:r>
          </a:p>
          <a:p>
            <a:r>
              <a:rPr lang="en-US" sz="2800" b="0" dirty="0"/>
              <a:t>SUBTITLE. SUBTITLE.</a:t>
            </a:r>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RRT-Planner</a:t>
            </a:r>
          </a:p>
        </p:txBody>
      </p:sp>
      <p:pic>
        <p:nvPicPr>
          <p:cNvPr id="9" name="Content Placeholder 8">
            <a:extLst>
              <a:ext uri="{FF2B5EF4-FFF2-40B4-BE49-F238E27FC236}">
                <a16:creationId xmlns:a16="http://schemas.microsoft.com/office/drawing/2014/main" id="{6B1A3A76-A2D2-E34F-782A-9393844D3B08}"/>
              </a:ext>
            </a:extLst>
          </p:cNvPr>
          <p:cNvPicPr>
            <a:picLocks noGrp="1" noChangeAspect="1"/>
          </p:cNvPicPr>
          <p:nvPr>
            <p:ph sz="quarter" idx="13"/>
          </p:nvPr>
        </p:nvPicPr>
        <p:blipFill>
          <a:blip r:embed="rId2"/>
          <a:stretch>
            <a:fillRect/>
          </a:stretch>
        </p:blipFill>
        <p:spPr>
          <a:xfrm>
            <a:off x="2516878" y="900114"/>
            <a:ext cx="4823260" cy="5302250"/>
          </a:xfrm>
        </p:spPr>
      </p:pic>
    </p:spTree>
    <p:extLst>
      <p:ext uri="{BB962C8B-B14F-4D97-AF65-F5344CB8AC3E}">
        <p14:creationId xmlns:p14="http://schemas.microsoft.com/office/powerpoint/2010/main" val="29236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B63A5-9011-611C-6F7A-6B2A9ADB405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2DDFC5-1FC2-3265-1498-32CB53925532}"/>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763A0D10-6CA7-D195-4FEE-767797F1D22A}"/>
              </a:ext>
            </a:extLst>
          </p:cNvPr>
          <p:cNvSpPr>
            <a:spLocks noGrp="1"/>
          </p:cNvSpPr>
          <p:nvPr>
            <p:ph type="title"/>
          </p:nvPr>
        </p:nvSpPr>
        <p:spPr/>
        <p:txBody>
          <a:bodyPr/>
          <a:lstStyle/>
          <a:p>
            <a:r>
              <a:rPr lang="en-US" dirty="0"/>
              <a:t>RRT-Planner</a:t>
            </a:r>
          </a:p>
        </p:txBody>
      </p:sp>
      <p:pic>
        <p:nvPicPr>
          <p:cNvPr id="9" name="Content Placeholder 8">
            <a:extLst>
              <a:ext uri="{FF2B5EF4-FFF2-40B4-BE49-F238E27FC236}">
                <a16:creationId xmlns:a16="http://schemas.microsoft.com/office/drawing/2014/main" id="{74C9EFA5-B56C-E40A-62DA-465B7E73B943}"/>
              </a:ext>
            </a:extLst>
          </p:cNvPr>
          <p:cNvPicPr>
            <a:picLocks noGrp="1" noChangeAspect="1"/>
          </p:cNvPicPr>
          <p:nvPr>
            <p:ph sz="quarter" idx="13"/>
          </p:nvPr>
        </p:nvPicPr>
        <p:blipFill>
          <a:blip r:embed="rId2"/>
          <a:stretch>
            <a:fillRect/>
          </a:stretch>
        </p:blipFill>
        <p:spPr>
          <a:xfrm>
            <a:off x="483586" y="2092603"/>
            <a:ext cx="4157479" cy="3510176"/>
          </a:xfrm>
        </p:spPr>
      </p:pic>
      <p:pic>
        <p:nvPicPr>
          <p:cNvPr id="6" name="Picture 5">
            <a:extLst>
              <a:ext uri="{FF2B5EF4-FFF2-40B4-BE49-F238E27FC236}">
                <a16:creationId xmlns:a16="http://schemas.microsoft.com/office/drawing/2014/main" id="{F8FE794A-7480-984A-BFC7-6363D900DA30}"/>
              </a:ext>
            </a:extLst>
          </p:cNvPr>
          <p:cNvPicPr>
            <a:picLocks noChangeAspect="1"/>
          </p:cNvPicPr>
          <p:nvPr/>
        </p:nvPicPr>
        <p:blipFill>
          <a:blip r:embed="rId3"/>
          <a:stretch>
            <a:fillRect/>
          </a:stretch>
        </p:blipFill>
        <p:spPr>
          <a:xfrm>
            <a:off x="4963852" y="2092602"/>
            <a:ext cx="3929465" cy="3355387"/>
          </a:xfrm>
          <a:prstGeom prst="rect">
            <a:avLst/>
          </a:prstGeom>
        </p:spPr>
      </p:pic>
      <p:sp>
        <p:nvSpPr>
          <p:cNvPr id="7" name="Rectangle 6">
            <a:extLst>
              <a:ext uri="{FF2B5EF4-FFF2-40B4-BE49-F238E27FC236}">
                <a16:creationId xmlns:a16="http://schemas.microsoft.com/office/drawing/2014/main" id="{616B52B9-3B02-CF0B-8FE8-64A69EDB9153}"/>
              </a:ext>
            </a:extLst>
          </p:cNvPr>
          <p:cNvSpPr/>
          <p:nvPr/>
        </p:nvSpPr>
        <p:spPr>
          <a:xfrm>
            <a:off x="5699411" y="1665116"/>
            <a:ext cx="2746319" cy="2883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vật</a:t>
            </a:r>
            <a:r>
              <a:rPr lang="en-US" dirty="0"/>
              <a:t> </a:t>
            </a:r>
            <a:r>
              <a:rPr lang="en-US" dirty="0" err="1"/>
              <a:t>cản</a:t>
            </a:r>
            <a:r>
              <a:rPr lang="en-US" dirty="0"/>
              <a:t> </a:t>
            </a:r>
            <a:r>
              <a:rPr lang="en-US" dirty="0" err="1"/>
              <a:t>là</a:t>
            </a:r>
            <a:r>
              <a:rPr lang="en-US" dirty="0"/>
              <a:t> </a:t>
            </a:r>
            <a:r>
              <a:rPr lang="en-US" dirty="0" err="1"/>
              <a:t>tĩnh</a:t>
            </a:r>
            <a:r>
              <a:rPr lang="en-US" dirty="0"/>
              <a:t>, </a:t>
            </a:r>
            <a:r>
              <a:rPr lang="en-US" dirty="0" err="1"/>
              <a:t>sau</a:t>
            </a:r>
            <a:r>
              <a:rPr lang="en-US" dirty="0"/>
              <a:t> </a:t>
            </a:r>
            <a:r>
              <a:rPr lang="en-US" dirty="0" err="1"/>
              <a:t>khi</a:t>
            </a:r>
            <a:r>
              <a:rPr lang="en-US" dirty="0"/>
              <a:t> </a:t>
            </a:r>
            <a:r>
              <a:rPr lang="en-US" dirty="0" err="1"/>
              <a:t>tìm</a:t>
            </a:r>
            <a:r>
              <a:rPr lang="en-US" dirty="0"/>
              <a:t> </a:t>
            </a:r>
            <a:r>
              <a:rPr lang="en-US" dirty="0" err="1"/>
              <a:t>được</a:t>
            </a:r>
            <a:r>
              <a:rPr lang="en-US" dirty="0"/>
              <a:t> </a:t>
            </a:r>
            <a:r>
              <a:rPr lang="en-US" dirty="0" err="1"/>
              <a:t>đường</a:t>
            </a:r>
            <a:r>
              <a:rPr lang="en-US" dirty="0"/>
              <a:t> </a:t>
            </a:r>
            <a:r>
              <a:rPr lang="en-US" dirty="0" err="1"/>
              <a:t>đi</a:t>
            </a:r>
            <a:endParaRPr lang="en-US" dirty="0"/>
          </a:p>
        </p:txBody>
      </p:sp>
      <p:sp>
        <p:nvSpPr>
          <p:cNvPr id="13" name="Rectangle 12">
            <a:extLst>
              <a:ext uri="{FF2B5EF4-FFF2-40B4-BE49-F238E27FC236}">
                <a16:creationId xmlns:a16="http://schemas.microsoft.com/office/drawing/2014/main" id="{9D49A7E3-1CE1-6B43-A9AF-84E0AB241F67}"/>
              </a:ext>
            </a:extLst>
          </p:cNvPr>
          <p:cNvSpPr/>
          <p:nvPr/>
        </p:nvSpPr>
        <p:spPr>
          <a:xfrm>
            <a:off x="1130182" y="1645519"/>
            <a:ext cx="2746319" cy="2883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vật</a:t>
            </a:r>
            <a:r>
              <a:rPr lang="en-US" dirty="0"/>
              <a:t> </a:t>
            </a:r>
            <a:r>
              <a:rPr lang="en-US" dirty="0" err="1"/>
              <a:t>cản</a:t>
            </a:r>
            <a:r>
              <a:rPr lang="en-US" dirty="0"/>
              <a:t> </a:t>
            </a:r>
            <a:r>
              <a:rPr lang="en-US" dirty="0" err="1"/>
              <a:t>là</a:t>
            </a:r>
            <a:r>
              <a:rPr lang="en-US" dirty="0"/>
              <a:t> </a:t>
            </a:r>
            <a:r>
              <a:rPr lang="en-US" dirty="0" err="1"/>
              <a:t>tĩnh</a:t>
            </a:r>
            <a:r>
              <a:rPr lang="en-US" dirty="0"/>
              <a:t>, </a:t>
            </a:r>
            <a:r>
              <a:rPr lang="en-US" dirty="0" err="1"/>
              <a:t>trạng</a:t>
            </a:r>
            <a:r>
              <a:rPr lang="en-US" dirty="0"/>
              <a:t> </a:t>
            </a:r>
            <a:r>
              <a:rPr lang="en-US" dirty="0" err="1"/>
              <a:t>thái</a:t>
            </a:r>
            <a:r>
              <a:rPr lang="en-US" dirty="0"/>
              <a:t> ban </a:t>
            </a:r>
            <a:r>
              <a:rPr lang="en-US" dirty="0" err="1"/>
              <a:t>đầu</a:t>
            </a:r>
            <a:endParaRPr lang="en-US" dirty="0"/>
          </a:p>
        </p:txBody>
      </p:sp>
    </p:spTree>
    <p:extLst>
      <p:ext uri="{BB962C8B-B14F-4D97-AF65-F5344CB8AC3E}">
        <p14:creationId xmlns:p14="http://schemas.microsoft.com/office/powerpoint/2010/main" val="366599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08AAD-10D3-B0CF-ADB2-B915846F35C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B6E07B-B9E5-58E8-C34A-B8D596816D6D}"/>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435B65F-42D1-D89D-B18C-F58E94643138}"/>
              </a:ext>
            </a:extLst>
          </p:cNvPr>
          <p:cNvSpPr>
            <a:spLocks noGrp="1"/>
          </p:cNvSpPr>
          <p:nvPr>
            <p:ph type="title"/>
          </p:nvPr>
        </p:nvSpPr>
        <p:spPr/>
        <p:txBody>
          <a:bodyPr/>
          <a:lstStyle/>
          <a:p>
            <a:r>
              <a:rPr lang="en-US" dirty="0"/>
              <a:t>RRT-Planner</a:t>
            </a:r>
          </a:p>
        </p:txBody>
      </p:sp>
      <p:sp>
        <p:nvSpPr>
          <p:cNvPr id="4" name="Content Placeholder 3">
            <a:extLst>
              <a:ext uri="{FF2B5EF4-FFF2-40B4-BE49-F238E27FC236}">
                <a16:creationId xmlns:a16="http://schemas.microsoft.com/office/drawing/2014/main" id="{D2374A85-C3F4-2DFA-01D4-74F558D38188}"/>
              </a:ext>
            </a:extLst>
          </p:cNvPr>
          <p:cNvSpPr>
            <a:spLocks noGrp="1"/>
          </p:cNvSpPr>
          <p:nvPr>
            <p:ph sz="quarter" idx="13"/>
          </p:nvPr>
        </p:nvSpPr>
        <p:spPr>
          <a:xfrm>
            <a:off x="250683" y="777303"/>
            <a:ext cx="8674100" cy="5303393"/>
          </a:xfrm>
        </p:spPr>
        <p:txBody>
          <a:bodyPr/>
          <a:lstStyle/>
          <a:p>
            <a:endParaRPr lang="en-US" sz="2400" dirty="0"/>
          </a:p>
        </p:txBody>
      </p:sp>
      <p:grpSp>
        <p:nvGrpSpPr>
          <p:cNvPr id="13" name="Group 12">
            <a:extLst>
              <a:ext uri="{FF2B5EF4-FFF2-40B4-BE49-F238E27FC236}">
                <a16:creationId xmlns:a16="http://schemas.microsoft.com/office/drawing/2014/main" id="{27C7ACE5-6B62-163A-75CF-363F4A1450CD}"/>
              </a:ext>
            </a:extLst>
          </p:cNvPr>
          <p:cNvGrpSpPr/>
          <p:nvPr/>
        </p:nvGrpSpPr>
        <p:grpSpPr>
          <a:xfrm>
            <a:off x="469790" y="1444054"/>
            <a:ext cx="3923570" cy="4395299"/>
            <a:chOff x="469790" y="1444054"/>
            <a:chExt cx="3923570" cy="4395299"/>
          </a:xfrm>
        </p:grpSpPr>
        <p:sp>
          <p:nvSpPr>
            <p:cNvPr id="11" name="Rectangle 10">
              <a:extLst>
                <a:ext uri="{FF2B5EF4-FFF2-40B4-BE49-F238E27FC236}">
                  <a16:creationId xmlns:a16="http://schemas.microsoft.com/office/drawing/2014/main" id="{B65CF0AF-3BEF-A864-B11D-D4E385DFBFAB}"/>
                </a:ext>
              </a:extLst>
            </p:cNvPr>
            <p:cNvSpPr/>
            <p:nvPr/>
          </p:nvSpPr>
          <p:spPr>
            <a:xfrm>
              <a:off x="1143925" y="1444054"/>
              <a:ext cx="2575301" cy="5189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Dấu</a:t>
              </a:r>
              <a:r>
                <a:rPr lang="en-US" dirty="0"/>
                <a:t> </a:t>
              </a:r>
              <a:r>
                <a:rPr lang="en-US" dirty="0" err="1"/>
                <a:t>cộng</a:t>
              </a:r>
              <a:r>
                <a:rPr lang="en-US" dirty="0"/>
                <a:t> </a:t>
              </a:r>
              <a:r>
                <a:rPr lang="en-US" dirty="0" err="1"/>
                <a:t>là</a:t>
              </a:r>
              <a:r>
                <a:rPr lang="en-US" dirty="0"/>
                <a:t> </a:t>
              </a:r>
              <a:r>
                <a:rPr lang="en-US" dirty="0" err="1"/>
                <a:t>vật</a:t>
              </a:r>
              <a:r>
                <a:rPr lang="en-US" dirty="0"/>
                <a:t> </a:t>
              </a:r>
              <a:r>
                <a:rPr lang="en-US" dirty="0" err="1"/>
                <a:t>cản</a:t>
              </a:r>
              <a:r>
                <a:rPr lang="en-US" dirty="0"/>
                <a:t> </a:t>
              </a:r>
              <a:r>
                <a:rPr lang="en-US" dirty="0" err="1"/>
                <a:t>động</a:t>
              </a:r>
              <a:r>
                <a:rPr lang="en-US" dirty="0"/>
                <a:t>, </a:t>
              </a:r>
              <a:r>
                <a:rPr lang="en-US" dirty="0" err="1"/>
                <a:t>trạng</a:t>
              </a:r>
              <a:r>
                <a:rPr lang="en-US" dirty="0"/>
                <a:t> </a:t>
              </a:r>
              <a:r>
                <a:rPr lang="en-US" dirty="0" err="1"/>
                <a:t>thái</a:t>
              </a:r>
              <a:r>
                <a:rPr lang="en-US" dirty="0"/>
                <a:t> ban </a:t>
              </a:r>
              <a:r>
                <a:rPr lang="en-US" dirty="0" err="1"/>
                <a:t>đầu</a:t>
              </a:r>
              <a:r>
                <a:rPr lang="en-US" dirty="0"/>
                <a:t> </a:t>
              </a:r>
            </a:p>
          </p:txBody>
        </p:sp>
        <p:pic>
          <p:nvPicPr>
            <p:cNvPr id="9" name="Picture 8">
              <a:extLst>
                <a:ext uri="{FF2B5EF4-FFF2-40B4-BE49-F238E27FC236}">
                  <a16:creationId xmlns:a16="http://schemas.microsoft.com/office/drawing/2014/main" id="{D9F66989-AD17-FC53-AFAE-5D2398B7DE7F}"/>
                </a:ext>
              </a:extLst>
            </p:cNvPr>
            <p:cNvPicPr>
              <a:picLocks noChangeAspect="1"/>
            </p:cNvPicPr>
            <p:nvPr/>
          </p:nvPicPr>
          <p:blipFill>
            <a:blip r:embed="rId2"/>
            <a:stretch>
              <a:fillRect/>
            </a:stretch>
          </p:blipFill>
          <p:spPr>
            <a:xfrm>
              <a:off x="469790" y="2204392"/>
              <a:ext cx="3923570" cy="3634961"/>
            </a:xfrm>
            <a:prstGeom prst="rect">
              <a:avLst/>
            </a:prstGeom>
          </p:spPr>
        </p:pic>
      </p:grpSp>
      <p:pic>
        <p:nvPicPr>
          <p:cNvPr id="15" name="Picture 14">
            <a:extLst>
              <a:ext uri="{FF2B5EF4-FFF2-40B4-BE49-F238E27FC236}">
                <a16:creationId xmlns:a16="http://schemas.microsoft.com/office/drawing/2014/main" id="{974192DC-B27F-763A-E1D2-6544A5AD1093}"/>
              </a:ext>
            </a:extLst>
          </p:cNvPr>
          <p:cNvPicPr>
            <a:picLocks noChangeAspect="1"/>
          </p:cNvPicPr>
          <p:nvPr/>
        </p:nvPicPr>
        <p:blipFill>
          <a:blip r:embed="rId3"/>
          <a:stretch>
            <a:fillRect/>
          </a:stretch>
        </p:blipFill>
        <p:spPr>
          <a:xfrm>
            <a:off x="4750640" y="2325358"/>
            <a:ext cx="3998253" cy="3410424"/>
          </a:xfrm>
          <a:prstGeom prst="rect">
            <a:avLst/>
          </a:prstGeom>
        </p:spPr>
      </p:pic>
      <p:sp>
        <p:nvSpPr>
          <p:cNvPr id="16" name="Rectangle 15">
            <a:extLst>
              <a:ext uri="{FF2B5EF4-FFF2-40B4-BE49-F238E27FC236}">
                <a16:creationId xmlns:a16="http://schemas.microsoft.com/office/drawing/2014/main" id="{9C050729-89D0-45A1-8E69-769C17D4F278}"/>
              </a:ext>
            </a:extLst>
          </p:cNvPr>
          <p:cNvSpPr/>
          <p:nvPr/>
        </p:nvSpPr>
        <p:spPr>
          <a:xfrm>
            <a:off x="5336106" y="1559411"/>
            <a:ext cx="2802055" cy="5189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Dấu</a:t>
            </a:r>
            <a:r>
              <a:rPr lang="en-US" dirty="0"/>
              <a:t> </a:t>
            </a:r>
            <a:r>
              <a:rPr lang="en-US" dirty="0" err="1"/>
              <a:t>cộng</a:t>
            </a:r>
            <a:r>
              <a:rPr lang="en-US" dirty="0"/>
              <a:t> </a:t>
            </a:r>
            <a:r>
              <a:rPr lang="en-US" dirty="0" err="1"/>
              <a:t>là</a:t>
            </a:r>
            <a:r>
              <a:rPr lang="en-US" dirty="0"/>
              <a:t> </a:t>
            </a:r>
            <a:r>
              <a:rPr lang="en-US" dirty="0" err="1"/>
              <a:t>vật</a:t>
            </a:r>
            <a:r>
              <a:rPr lang="en-US" dirty="0"/>
              <a:t> </a:t>
            </a:r>
            <a:r>
              <a:rPr lang="en-US" dirty="0" err="1"/>
              <a:t>cản</a:t>
            </a:r>
            <a:r>
              <a:rPr lang="en-US" dirty="0"/>
              <a:t> </a:t>
            </a:r>
            <a:r>
              <a:rPr lang="en-US" dirty="0" err="1"/>
              <a:t>động</a:t>
            </a:r>
            <a:r>
              <a:rPr lang="en-US" dirty="0"/>
              <a:t>, </a:t>
            </a:r>
            <a:r>
              <a:rPr lang="en-US" dirty="0" err="1"/>
              <a:t>sau</a:t>
            </a:r>
            <a:r>
              <a:rPr lang="en-US" dirty="0"/>
              <a:t> </a:t>
            </a:r>
            <a:r>
              <a:rPr lang="en-US" dirty="0" err="1"/>
              <a:t>khi</a:t>
            </a:r>
            <a:r>
              <a:rPr lang="en-US" dirty="0"/>
              <a:t> </a:t>
            </a:r>
            <a:r>
              <a:rPr lang="en-US" dirty="0" err="1"/>
              <a:t>tìm</a:t>
            </a:r>
            <a:r>
              <a:rPr lang="en-US" dirty="0"/>
              <a:t> </a:t>
            </a:r>
            <a:r>
              <a:rPr lang="en-US" dirty="0" err="1"/>
              <a:t>được</a:t>
            </a:r>
            <a:r>
              <a:rPr lang="en-US" dirty="0"/>
              <a:t> </a:t>
            </a:r>
            <a:r>
              <a:rPr lang="en-US" dirty="0" err="1"/>
              <a:t>đường</a:t>
            </a:r>
            <a:r>
              <a:rPr lang="en-US" dirty="0"/>
              <a:t> </a:t>
            </a:r>
            <a:r>
              <a:rPr lang="en-US" dirty="0" err="1"/>
              <a:t>đi</a:t>
            </a:r>
            <a:endParaRPr lang="en-US" dirty="0"/>
          </a:p>
        </p:txBody>
      </p:sp>
    </p:spTree>
    <p:extLst>
      <p:ext uri="{BB962C8B-B14F-4D97-AF65-F5344CB8AC3E}">
        <p14:creationId xmlns:p14="http://schemas.microsoft.com/office/powerpoint/2010/main" val="156114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5</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dirty="0"/>
              <a:t>APF</a:t>
            </a:r>
          </a:p>
        </p:txBody>
      </p:sp>
      <p:sp>
        <p:nvSpPr>
          <p:cNvPr id="3" name="Chart Placeholder 2">
            <a:extLst>
              <a:ext uri="{FF2B5EF4-FFF2-40B4-BE49-F238E27FC236}">
                <a16:creationId xmlns:a16="http://schemas.microsoft.com/office/drawing/2014/main" id="{C8196C5E-7B93-4E81-B617-CD97C06D6032}"/>
              </a:ext>
            </a:extLst>
          </p:cNvPr>
          <p:cNvSpPr>
            <a:spLocks noGrp="1"/>
          </p:cNvSpPr>
          <p:nvPr>
            <p:ph type="chart" sz="quarter" idx="4294967295"/>
          </p:nvPr>
        </p:nvSpPr>
        <p:spPr>
          <a:xfrm>
            <a:off x="247651" y="1406769"/>
            <a:ext cx="4324350" cy="4655894"/>
          </a:xfrm>
          <a:prstGeom prst="rect">
            <a:avLst/>
          </a:prstGeom>
        </p:spPr>
        <p:txBody>
          <a:bodyPr/>
          <a:lstStyle/>
          <a:p>
            <a:endParaRPr lang="en-US" dirty="0"/>
          </a:p>
        </p:txBody>
      </p:sp>
      <p:pic>
        <p:nvPicPr>
          <p:cNvPr id="9" name="Picture Placeholder 8">
            <a:extLst>
              <a:ext uri="{FF2B5EF4-FFF2-40B4-BE49-F238E27FC236}">
                <a16:creationId xmlns:a16="http://schemas.microsoft.com/office/drawing/2014/main" id="{B7D9C8B5-87E5-B6D6-B75C-55EB92551699}"/>
              </a:ext>
            </a:extLst>
          </p:cNvPr>
          <p:cNvPicPr>
            <a:picLocks noGrp="1" noChangeAspect="1"/>
          </p:cNvPicPr>
          <p:nvPr>
            <p:ph type="pic" sz="quarter" idx="4294967295"/>
          </p:nvPr>
        </p:nvPicPr>
        <p:blipFill>
          <a:blip r:embed="rId2"/>
          <a:stretch>
            <a:fillRect/>
          </a:stretch>
        </p:blipFill>
        <p:spPr>
          <a:xfrm>
            <a:off x="4660869" y="1406769"/>
            <a:ext cx="4083844" cy="4656137"/>
          </a:xfrm>
          <a:prstGeom prst="rect">
            <a:avLst/>
          </a:prstGeom>
        </p:spPr>
      </p:pic>
      <p:grpSp>
        <p:nvGrpSpPr>
          <p:cNvPr id="11" name="Group 10">
            <a:extLst>
              <a:ext uri="{FF2B5EF4-FFF2-40B4-BE49-F238E27FC236}">
                <a16:creationId xmlns:a16="http://schemas.microsoft.com/office/drawing/2014/main" id="{A1CE6A8F-59F9-3879-2085-D1635675ED1B}"/>
              </a:ext>
            </a:extLst>
          </p:cNvPr>
          <p:cNvGrpSpPr/>
          <p:nvPr/>
        </p:nvGrpSpPr>
        <p:grpSpPr>
          <a:xfrm>
            <a:off x="230991" y="1406769"/>
            <a:ext cx="4378035" cy="4735732"/>
            <a:chOff x="230991" y="1406769"/>
            <a:chExt cx="4378035" cy="4735732"/>
          </a:xfrm>
        </p:grpSpPr>
        <p:pic>
          <p:nvPicPr>
            <p:cNvPr id="7" name="Picture 6">
              <a:extLst>
                <a:ext uri="{FF2B5EF4-FFF2-40B4-BE49-F238E27FC236}">
                  <a16:creationId xmlns:a16="http://schemas.microsoft.com/office/drawing/2014/main" id="{6CEDAB72-D94F-9466-A8CD-1D5F1DC7F4C5}"/>
                </a:ext>
              </a:extLst>
            </p:cNvPr>
            <p:cNvPicPr>
              <a:picLocks noChangeAspect="1"/>
            </p:cNvPicPr>
            <p:nvPr/>
          </p:nvPicPr>
          <p:blipFill>
            <a:blip r:embed="rId3"/>
            <a:stretch>
              <a:fillRect/>
            </a:stretch>
          </p:blipFill>
          <p:spPr>
            <a:xfrm>
              <a:off x="230991" y="1406769"/>
              <a:ext cx="4378035" cy="4735732"/>
            </a:xfrm>
            <a:prstGeom prst="rect">
              <a:avLst/>
            </a:prstGeom>
          </p:spPr>
        </p:pic>
        <p:sp>
          <p:nvSpPr>
            <p:cNvPr id="10" name="Rectangle 9">
              <a:extLst>
                <a:ext uri="{FF2B5EF4-FFF2-40B4-BE49-F238E27FC236}">
                  <a16:creationId xmlns:a16="http://schemas.microsoft.com/office/drawing/2014/main" id="{0CDB22E5-EE62-5625-EAF5-E1BB83C4796B}"/>
                </a:ext>
              </a:extLst>
            </p:cNvPr>
            <p:cNvSpPr/>
            <p:nvPr/>
          </p:nvSpPr>
          <p:spPr>
            <a:xfrm>
              <a:off x="1063689" y="1522612"/>
              <a:ext cx="2304662" cy="3638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vật</a:t>
              </a:r>
              <a:r>
                <a:rPr lang="en-US" dirty="0"/>
                <a:t> </a:t>
              </a:r>
              <a:r>
                <a:rPr lang="en-US" dirty="0" err="1"/>
                <a:t>cản</a:t>
              </a:r>
              <a:r>
                <a:rPr lang="en-US" dirty="0"/>
                <a:t> </a:t>
              </a:r>
              <a:r>
                <a:rPr lang="en-US" dirty="0" err="1"/>
                <a:t>là</a:t>
              </a:r>
              <a:r>
                <a:rPr lang="en-US" dirty="0"/>
                <a:t> </a:t>
              </a:r>
              <a:r>
                <a:rPr lang="en-US" dirty="0" err="1"/>
                <a:t>tĩnh</a:t>
              </a:r>
              <a:endParaRPr lang="en-US" dirty="0"/>
            </a:p>
          </p:txBody>
        </p:sp>
      </p:grpSp>
      <p:sp>
        <p:nvSpPr>
          <p:cNvPr id="12" name="Rectangle 11">
            <a:extLst>
              <a:ext uri="{FF2B5EF4-FFF2-40B4-BE49-F238E27FC236}">
                <a16:creationId xmlns:a16="http://schemas.microsoft.com/office/drawing/2014/main" id="{CAED2303-BD55-4574-F913-C240C9EC159B}"/>
              </a:ext>
            </a:extLst>
          </p:cNvPr>
          <p:cNvSpPr/>
          <p:nvPr/>
        </p:nvSpPr>
        <p:spPr>
          <a:xfrm>
            <a:off x="5579732" y="1367510"/>
            <a:ext cx="2575301" cy="5189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Dấu</a:t>
            </a:r>
            <a:r>
              <a:rPr lang="en-US" dirty="0"/>
              <a:t> </a:t>
            </a:r>
            <a:r>
              <a:rPr lang="en-US" dirty="0" err="1"/>
              <a:t>cộng</a:t>
            </a:r>
            <a:r>
              <a:rPr lang="en-US" dirty="0"/>
              <a:t> </a:t>
            </a:r>
            <a:r>
              <a:rPr lang="en-US" dirty="0" err="1"/>
              <a:t>là</a:t>
            </a:r>
            <a:r>
              <a:rPr lang="en-US" dirty="0"/>
              <a:t> </a:t>
            </a:r>
            <a:r>
              <a:rPr lang="en-US" dirty="0" err="1"/>
              <a:t>vật</a:t>
            </a:r>
            <a:r>
              <a:rPr lang="en-US" dirty="0"/>
              <a:t> </a:t>
            </a:r>
            <a:r>
              <a:rPr lang="en-US" dirty="0" err="1"/>
              <a:t>cản</a:t>
            </a:r>
            <a:r>
              <a:rPr lang="en-US" dirty="0"/>
              <a:t> </a:t>
            </a:r>
            <a:r>
              <a:rPr lang="en-US" dirty="0" err="1"/>
              <a:t>động</a:t>
            </a:r>
            <a:r>
              <a:rPr lang="en-US" dirty="0"/>
              <a:t> </a:t>
            </a:r>
          </a:p>
        </p:txBody>
      </p:sp>
    </p:spTree>
    <p:extLst>
      <p:ext uri="{BB962C8B-B14F-4D97-AF65-F5344CB8AC3E}">
        <p14:creationId xmlns:p14="http://schemas.microsoft.com/office/powerpoint/2010/main" val="6408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8CF0F-EE5F-A717-4466-3C4D35286AF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CDD805-4942-1FE3-B1F2-A894C186F1A2}"/>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0749F55E-B9CD-D86C-44EE-1529460F623E}"/>
              </a:ext>
            </a:extLst>
          </p:cNvPr>
          <p:cNvSpPr>
            <a:spLocks noGrp="1"/>
          </p:cNvSpPr>
          <p:nvPr>
            <p:ph type="title"/>
          </p:nvPr>
        </p:nvSpPr>
        <p:spPr/>
        <p:txBody>
          <a:bodyPr/>
          <a:lstStyle/>
          <a:p>
            <a:r>
              <a:rPr lang="en-US" dirty="0"/>
              <a:t>RRT vs APF</a:t>
            </a:r>
          </a:p>
        </p:txBody>
      </p:sp>
      <p:sp>
        <p:nvSpPr>
          <p:cNvPr id="4" name="Text Placeholder 3">
            <a:extLst>
              <a:ext uri="{FF2B5EF4-FFF2-40B4-BE49-F238E27FC236}">
                <a16:creationId xmlns:a16="http://schemas.microsoft.com/office/drawing/2014/main" id="{1856E387-B04B-1375-61C8-9C342EA3E653}"/>
              </a:ext>
            </a:extLst>
          </p:cNvPr>
          <p:cNvSpPr>
            <a:spLocks noGrp="1"/>
          </p:cNvSpPr>
          <p:nvPr>
            <p:ph type="body" sz="quarter" idx="13"/>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993F9C60-EA16-0183-027C-251F607C900F}"/>
              </a:ext>
            </a:extLst>
          </p:cNvPr>
          <p:cNvPicPr>
            <a:picLocks noChangeAspect="1"/>
          </p:cNvPicPr>
          <p:nvPr/>
        </p:nvPicPr>
        <p:blipFill>
          <a:blip r:embed="rId2"/>
          <a:stretch>
            <a:fillRect/>
          </a:stretch>
        </p:blipFill>
        <p:spPr>
          <a:xfrm>
            <a:off x="417162" y="2076450"/>
            <a:ext cx="4000664" cy="3368980"/>
          </a:xfrm>
          <a:prstGeom prst="rect">
            <a:avLst/>
          </a:prstGeom>
        </p:spPr>
      </p:pic>
      <p:sp>
        <p:nvSpPr>
          <p:cNvPr id="7" name="Rectangle 6">
            <a:extLst>
              <a:ext uri="{FF2B5EF4-FFF2-40B4-BE49-F238E27FC236}">
                <a16:creationId xmlns:a16="http://schemas.microsoft.com/office/drawing/2014/main" id="{B55F753D-6085-B0EB-86B0-81AF2876F387}"/>
              </a:ext>
            </a:extLst>
          </p:cNvPr>
          <p:cNvSpPr/>
          <p:nvPr/>
        </p:nvSpPr>
        <p:spPr>
          <a:xfrm>
            <a:off x="1420238" y="1712068"/>
            <a:ext cx="1757464" cy="364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RRT </a:t>
            </a:r>
          </a:p>
        </p:txBody>
      </p:sp>
      <p:pic>
        <p:nvPicPr>
          <p:cNvPr id="9" name="Picture 8">
            <a:extLst>
              <a:ext uri="{FF2B5EF4-FFF2-40B4-BE49-F238E27FC236}">
                <a16:creationId xmlns:a16="http://schemas.microsoft.com/office/drawing/2014/main" id="{3C7DF2F3-3B65-3827-9117-2FC856B0FC72}"/>
              </a:ext>
            </a:extLst>
          </p:cNvPr>
          <p:cNvPicPr>
            <a:picLocks noChangeAspect="1"/>
          </p:cNvPicPr>
          <p:nvPr/>
        </p:nvPicPr>
        <p:blipFill>
          <a:blip r:embed="rId3"/>
          <a:stretch>
            <a:fillRect/>
          </a:stretch>
        </p:blipFill>
        <p:spPr>
          <a:xfrm>
            <a:off x="4610215" y="2218405"/>
            <a:ext cx="3951949" cy="3085070"/>
          </a:xfrm>
          <a:prstGeom prst="rect">
            <a:avLst/>
          </a:prstGeom>
        </p:spPr>
      </p:pic>
      <p:sp>
        <p:nvSpPr>
          <p:cNvPr id="10" name="Rectangle 9">
            <a:extLst>
              <a:ext uri="{FF2B5EF4-FFF2-40B4-BE49-F238E27FC236}">
                <a16:creationId xmlns:a16="http://schemas.microsoft.com/office/drawing/2014/main" id="{68015BAD-5908-03C9-E18B-C3620D8CDAEE}"/>
              </a:ext>
            </a:extLst>
          </p:cNvPr>
          <p:cNvSpPr/>
          <p:nvPr/>
        </p:nvSpPr>
        <p:spPr>
          <a:xfrm>
            <a:off x="5966298" y="1742278"/>
            <a:ext cx="1757464" cy="364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APF</a:t>
            </a:r>
          </a:p>
        </p:txBody>
      </p:sp>
    </p:spTree>
    <p:extLst>
      <p:ext uri="{BB962C8B-B14F-4D97-AF65-F5344CB8AC3E}">
        <p14:creationId xmlns:p14="http://schemas.microsoft.com/office/powerpoint/2010/main" val="41515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331FF-7367-F4F4-10DC-9F4CB489203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7" name="Content Placeholder 6">
            <a:extLst>
              <a:ext uri="{FF2B5EF4-FFF2-40B4-BE49-F238E27FC236}">
                <a16:creationId xmlns:a16="http://schemas.microsoft.com/office/drawing/2014/main" id="{880F7F21-60A2-B00C-B55E-6FB24996FDE3}"/>
              </a:ext>
            </a:extLst>
          </p:cNvPr>
          <p:cNvSpPr>
            <a:spLocks noGrp="1"/>
          </p:cNvSpPr>
          <p:nvPr>
            <p:ph sz="half" idx="1"/>
          </p:nvPr>
        </p:nvSpPr>
        <p:spPr>
          <a:xfrm>
            <a:off x="235077" y="1709039"/>
            <a:ext cx="4179951" cy="4351338"/>
          </a:xfrm>
        </p:spPr>
        <p:txBody>
          <a:bodyPr/>
          <a:lstStyle/>
          <a:p>
            <a:r>
              <a:rPr lang="en-US" sz="2400" dirty="0" err="1"/>
              <a:t>Khám</a:t>
            </a:r>
            <a:r>
              <a:rPr lang="en-US" sz="2400" dirty="0"/>
              <a:t> </a:t>
            </a:r>
            <a:r>
              <a:rPr lang="en-US" sz="2400" dirty="0" err="1"/>
              <a:t>phá</a:t>
            </a:r>
            <a:r>
              <a:rPr lang="en-US" sz="2400" dirty="0"/>
              <a:t> </a:t>
            </a:r>
            <a:r>
              <a:rPr lang="en-US" sz="2400" dirty="0" err="1"/>
              <a:t>nhanh</a:t>
            </a:r>
            <a:r>
              <a:rPr lang="en-US" sz="2400" dirty="0"/>
              <a:t> </a:t>
            </a:r>
            <a:r>
              <a:rPr lang="en-US" sz="2400" dirty="0" err="1"/>
              <a:t>không</a:t>
            </a:r>
            <a:r>
              <a:rPr lang="en-US" sz="2400" dirty="0"/>
              <a:t> </a:t>
            </a:r>
            <a:r>
              <a:rPr lang="en-US" sz="2400" dirty="0" err="1"/>
              <a:t>gian</a:t>
            </a:r>
            <a:r>
              <a:rPr lang="en-US" sz="2400" dirty="0"/>
              <a:t> :</a:t>
            </a:r>
            <a:br>
              <a:rPr lang="en-US" sz="2400" dirty="0"/>
            </a:br>
            <a:r>
              <a:rPr lang="en-US" sz="2400" dirty="0"/>
              <a:t>	</a:t>
            </a:r>
            <a:endParaRPr lang="en-US" sz="1800" dirty="0"/>
          </a:p>
          <a:p>
            <a:pPr marL="914400" lvl="1" indent="-457200">
              <a:buFont typeface="+mj-lt"/>
              <a:buAutoNum type="arabicPeriod"/>
            </a:pPr>
            <a:r>
              <a:rPr lang="vi-VN" sz="1800" dirty="0"/>
              <a:t>Cơ chế lấy mẫu ngẫu nhiên giúp RRT nhanh chóng khám phá các khu vực chưa biết hoặc ít được khám phá </a:t>
            </a:r>
            <a:endParaRPr lang="en-US" sz="1800" dirty="0"/>
          </a:p>
          <a:p>
            <a:pPr lvl="1">
              <a:buFont typeface="Wingdings" panose="05000000000000000000" pitchFamily="2" charset="2"/>
              <a:buChar char="è"/>
            </a:pPr>
            <a:r>
              <a:rPr lang="vi-VN" sz="1800" dirty="0"/>
              <a:t>hữu ích trong môi trường rộng lớn hoặc phức tạp</a:t>
            </a:r>
            <a:endParaRPr lang="en-US" sz="1800" dirty="0"/>
          </a:p>
          <a:p>
            <a:pPr marL="800100" lvl="1" indent="-342900">
              <a:buFont typeface="+mj-lt"/>
              <a:buAutoNum type="arabicPeriod"/>
            </a:pPr>
            <a:endParaRPr lang="en-US" sz="1800" dirty="0"/>
          </a:p>
          <a:p>
            <a:pPr marL="800100" lvl="1" indent="-342900">
              <a:buFont typeface="+mj-lt"/>
              <a:buAutoNum type="arabicPeriod" startAt="2"/>
            </a:pPr>
            <a:r>
              <a:rPr lang="vi-VN" sz="1800" dirty="0"/>
              <a:t>RRT có thể gặp khó khăn khi tìm đường đi qua các hành lang hẹp hoặc các khu vực chật chội.</a:t>
            </a:r>
            <a:endParaRPr lang="en-US" sz="1800" dirty="0"/>
          </a:p>
        </p:txBody>
      </p:sp>
      <p:sp>
        <p:nvSpPr>
          <p:cNvPr id="8" name="Content Placeholder 7">
            <a:extLst>
              <a:ext uri="{FF2B5EF4-FFF2-40B4-BE49-F238E27FC236}">
                <a16:creationId xmlns:a16="http://schemas.microsoft.com/office/drawing/2014/main" id="{14CFC120-6382-123F-A50F-E0523CFD82D4}"/>
              </a:ext>
            </a:extLst>
          </p:cNvPr>
          <p:cNvSpPr>
            <a:spLocks noGrp="1"/>
          </p:cNvSpPr>
          <p:nvPr>
            <p:ph sz="half" idx="2"/>
          </p:nvPr>
        </p:nvSpPr>
        <p:spPr>
          <a:xfrm>
            <a:off x="4572000" y="1709039"/>
            <a:ext cx="4179950" cy="4351338"/>
          </a:xfrm>
        </p:spPr>
        <p:txBody>
          <a:bodyPr/>
          <a:lstStyle/>
          <a:p>
            <a:r>
              <a:rPr lang="vi-VN" sz="2400" dirty="0"/>
              <a:t>Đường đi không tối ưu (Suboptimal Paths):</a:t>
            </a:r>
          </a:p>
          <a:p>
            <a:endParaRPr lang="vi-VN" dirty="0"/>
          </a:p>
          <a:p>
            <a:pPr marL="800100" lvl="1" indent="-342900">
              <a:buFont typeface="+mj-lt"/>
              <a:buAutoNum type="arabicPeriod"/>
            </a:pPr>
            <a:r>
              <a:rPr lang="vi-VN" sz="1800" dirty="0"/>
              <a:t>Do tính chất ngẫu nhiên, đường đi tìm được bởi RRT thường không phải là đường đi tối ưu về độ dài, thời gian, năng lượng tiêu thụ hoặc các tiêu chí tối ưu khác.</a:t>
            </a:r>
          </a:p>
          <a:p>
            <a:pPr marL="800100" lvl="1" indent="-342900">
              <a:buFont typeface="+mj-lt"/>
              <a:buAutoNum type="arabicPeriod"/>
            </a:pPr>
            <a:r>
              <a:rPr lang="vi-VN" sz="1800" dirty="0"/>
              <a:t>RRT tập trung vào việc tìm một đường đi khả thi một cách nhanh chóng, hơn là tìm đường đi tốt nhất.</a:t>
            </a:r>
            <a:endParaRPr lang="en-US" sz="1800" dirty="0"/>
          </a:p>
        </p:txBody>
      </p:sp>
      <p:sp>
        <p:nvSpPr>
          <p:cNvPr id="3" name="Title 2">
            <a:extLst>
              <a:ext uri="{FF2B5EF4-FFF2-40B4-BE49-F238E27FC236}">
                <a16:creationId xmlns:a16="http://schemas.microsoft.com/office/drawing/2014/main" id="{CA942A98-C171-982E-551D-E59FBFEFF92E}"/>
              </a:ext>
            </a:extLst>
          </p:cNvPr>
          <p:cNvSpPr>
            <a:spLocks noGrp="1"/>
          </p:cNvSpPr>
          <p:nvPr>
            <p:ph type="title"/>
          </p:nvPr>
        </p:nvSpPr>
        <p:spPr/>
        <p:txBody>
          <a:bodyPr/>
          <a:lstStyle/>
          <a:p>
            <a:r>
              <a:rPr lang="en-US" dirty="0" err="1"/>
              <a:t>Ưu</a:t>
            </a:r>
            <a:r>
              <a:rPr lang="en-US" dirty="0"/>
              <a:t> </a:t>
            </a:r>
            <a:r>
              <a:rPr lang="en-US" dirty="0" err="1"/>
              <a:t>nhược</a:t>
            </a:r>
            <a:r>
              <a:rPr lang="en-US" dirty="0"/>
              <a:t> </a:t>
            </a:r>
            <a:r>
              <a:rPr lang="en-US" dirty="0" err="1"/>
              <a:t>điểm</a:t>
            </a:r>
            <a:r>
              <a:rPr lang="en-US" dirty="0"/>
              <a:t> RRT</a:t>
            </a:r>
          </a:p>
        </p:txBody>
      </p:sp>
      <p:sp>
        <p:nvSpPr>
          <p:cNvPr id="9" name="Rectangle 8">
            <a:extLst>
              <a:ext uri="{FF2B5EF4-FFF2-40B4-BE49-F238E27FC236}">
                <a16:creationId xmlns:a16="http://schemas.microsoft.com/office/drawing/2014/main" id="{39311A2E-1324-CC0A-5622-2461380D5A74}"/>
              </a:ext>
            </a:extLst>
          </p:cNvPr>
          <p:cNvSpPr/>
          <p:nvPr/>
        </p:nvSpPr>
        <p:spPr>
          <a:xfrm>
            <a:off x="1438275" y="1233487"/>
            <a:ext cx="1209675" cy="451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Ưu</a:t>
            </a:r>
            <a:r>
              <a:rPr lang="en-US" dirty="0"/>
              <a:t> </a:t>
            </a:r>
            <a:r>
              <a:rPr lang="en-US" dirty="0" err="1"/>
              <a:t>điểm</a:t>
            </a:r>
            <a:endParaRPr lang="en-US" dirty="0"/>
          </a:p>
        </p:txBody>
      </p:sp>
      <p:sp>
        <p:nvSpPr>
          <p:cNvPr id="10" name="Rectangle 9">
            <a:extLst>
              <a:ext uri="{FF2B5EF4-FFF2-40B4-BE49-F238E27FC236}">
                <a16:creationId xmlns:a16="http://schemas.microsoft.com/office/drawing/2014/main" id="{33F41BA9-3592-4E81-18F3-F69A0993DD4F}"/>
              </a:ext>
            </a:extLst>
          </p:cNvPr>
          <p:cNvSpPr/>
          <p:nvPr/>
        </p:nvSpPr>
        <p:spPr>
          <a:xfrm>
            <a:off x="6134100" y="1257300"/>
            <a:ext cx="1362075" cy="451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Nhược</a:t>
            </a:r>
            <a:r>
              <a:rPr lang="en-US" dirty="0"/>
              <a:t> </a:t>
            </a:r>
            <a:r>
              <a:rPr lang="en-US" dirty="0" err="1"/>
              <a:t>điểm</a:t>
            </a:r>
            <a:endParaRPr lang="en-US" dirty="0"/>
          </a:p>
        </p:txBody>
      </p:sp>
    </p:spTree>
    <p:extLst>
      <p:ext uri="{BB962C8B-B14F-4D97-AF65-F5344CB8AC3E}">
        <p14:creationId xmlns:p14="http://schemas.microsoft.com/office/powerpoint/2010/main" val="113095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07320-10DC-4B40-E58F-8B8CB2C8913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A2519E-E0D3-9348-A23C-655E3D5B7F17}"/>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D64E237D-364E-18E6-B0EE-60613F2B5315}"/>
              </a:ext>
            </a:extLst>
          </p:cNvPr>
          <p:cNvSpPr>
            <a:spLocks noGrp="1"/>
          </p:cNvSpPr>
          <p:nvPr>
            <p:ph type="title"/>
          </p:nvPr>
        </p:nvSpPr>
        <p:spPr/>
        <p:txBody>
          <a:bodyPr/>
          <a:lstStyle/>
          <a:p>
            <a:r>
              <a:rPr lang="en-US" dirty="0" err="1"/>
              <a:t>Ưu</a:t>
            </a:r>
            <a:r>
              <a:rPr lang="en-US" dirty="0"/>
              <a:t> </a:t>
            </a:r>
            <a:r>
              <a:rPr lang="en-US" dirty="0" err="1"/>
              <a:t>nhược</a:t>
            </a:r>
            <a:r>
              <a:rPr lang="en-US" dirty="0"/>
              <a:t> </a:t>
            </a:r>
            <a:r>
              <a:rPr lang="en-US" dirty="0" err="1"/>
              <a:t>điểm</a:t>
            </a:r>
            <a:r>
              <a:rPr lang="en-US" dirty="0"/>
              <a:t> RRT</a:t>
            </a:r>
          </a:p>
        </p:txBody>
      </p:sp>
      <p:pic>
        <p:nvPicPr>
          <p:cNvPr id="14" name="Content Placeholder 13">
            <a:extLst>
              <a:ext uri="{FF2B5EF4-FFF2-40B4-BE49-F238E27FC236}">
                <a16:creationId xmlns:a16="http://schemas.microsoft.com/office/drawing/2014/main" id="{FBD1AA49-657F-A505-E043-52638514AED9}"/>
              </a:ext>
            </a:extLst>
          </p:cNvPr>
          <p:cNvPicPr>
            <a:picLocks noGrp="1" noChangeAspect="1"/>
          </p:cNvPicPr>
          <p:nvPr>
            <p:ph sz="quarter" idx="13"/>
          </p:nvPr>
        </p:nvPicPr>
        <p:blipFill>
          <a:blip r:embed="rId2"/>
          <a:stretch>
            <a:fillRect/>
          </a:stretch>
        </p:blipFill>
        <p:spPr>
          <a:xfrm>
            <a:off x="1413037" y="841375"/>
            <a:ext cx="6317925" cy="5303838"/>
          </a:xfrm>
        </p:spPr>
      </p:pic>
    </p:spTree>
    <p:extLst>
      <p:ext uri="{BB962C8B-B14F-4D97-AF65-F5344CB8AC3E}">
        <p14:creationId xmlns:p14="http://schemas.microsoft.com/office/powerpoint/2010/main" val="23882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3E98A21-E5EF-3688-B356-3DFCEC0D714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7AE542-666B-F355-D6AC-01369E17C4FB}"/>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2BE71E5F-2BF0-9801-1A59-E4218CC38872}"/>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7CF76699-82BF-DBBF-03AD-A31F61406E24}"/>
              </a:ext>
            </a:extLst>
          </p:cNvPr>
          <p:cNvSpPr>
            <a:spLocks noGrp="1"/>
          </p:cNvSpPr>
          <p:nvPr>
            <p:ph type="body" sz="quarter" idx="13"/>
          </p:nvPr>
        </p:nvSpPr>
        <p:spPr/>
        <p:txBody>
          <a:bodyPr/>
          <a:lstStyle/>
          <a:p>
            <a:r>
              <a:rPr lang="en-US" dirty="0" err="1"/>
              <a:t>Goolenet</a:t>
            </a:r>
            <a:r>
              <a:rPr lang="en-US" dirty="0"/>
              <a:t> </a:t>
            </a:r>
            <a:r>
              <a:rPr lang="en-US" dirty="0" err="1"/>
              <a:t>phân</a:t>
            </a:r>
            <a:r>
              <a:rPr lang="en-US" dirty="0"/>
              <a:t> </a:t>
            </a:r>
            <a:r>
              <a:rPr lang="en-US" dirty="0" err="1"/>
              <a:t>biệt</a:t>
            </a:r>
            <a:r>
              <a:rPr lang="en-US" dirty="0"/>
              <a:t> </a:t>
            </a:r>
            <a:r>
              <a:rPr lang="en-US" dirty="0" err="1"/>
              <a:t>tĩnh</a:t>
            </a:r>
            <a:r>
              <a:rPr lang="en-US" dirty="0"/>
              <a:t>, </a:t>
            </a:r>
            <a:r>
              <a:rPr lang="en-US" dirty="0" err="1"/>
              <a:t>động</a:t>
            </a:r>
            <a:r>
              <a:rPr lang="en-US" dirty="0"/>
              <a:t>(</a:t>
            </a:r>
            <a:r>
              <a:rPr lang="en-US" dirty="0" err="1"/>
              <a:t>về</a:t>
            </a:r>
            <a:r>
              <a:rPr lang="en-US" dirty="0"/>
              <a:t> </a:t>
            </a:r>
            <a:r>
              <a:rPr lang="en-US" dirty="0" err="1"/>
              <a:t>triển</a:t>
            </a:r>
            <a:r>
              <a:rPr lang="en-US" dirty="0"/>
              <a:t> </a:t>
            </a:r>
            <a:r>
              <a:rPr lang="en-US" dirty="0" err="1"/>
              <a:t>khai</a:t>
            </a:r>
            <a:r>
              <a:rPr lang="en-US" dirty="0"/>
              <a:t>)</a:t>
            </a:r>
          </a:p>
          <a:p>
            <a:r>
              <a:rPr lang="en-US" dirty="0" err="1"/>
              <a:t>Ưu</a:t>
            </a:r>
            <a:r>
              <a:rPr lang="en-US" dirty="0"/>
              <a:t> </a:t>
            </a:r>
            <a:r>
              <a:rPr lang="en-US" dirty="0" err="1"/>
              <a:t>nhược</a:t>
            </a:r>
            <a:r>
              <a:rPr lang="en-US" dirty="0"/>
              <a:t> </a:t>
            </a:r>
            <a:r>
              <a:rPr lang="en-US" dirty="0" err="1"/>
              <a:t>điểm</a:t>
            </a:r>
            <a:r>
              <a:rPr lang="en-US" dirty="0"/>
              <a:t> RRT, </a:t>
            </a:r>
            <a:r>
              <a:rPr lang="en-US" dirty="0" err="1"/>
              <a:t>khắc</a:t>
            </a:r>
            <a:r>
              <a:rPr lang="en-US" dirty="0"/>
              <a:t> </a:t>
            </a:r>
            <a:r>
              <a:rPr lang="en-US" dirty="0" err="1"/>
              <a:t>phục</a:t>
            </a:r>
            <a:endParaRPr lang="en-US" dirty="0"/>
          </a:p>
          <a:p>
            <a:r>
              <a:rPr lang="en-US" dirty="0" err="1"/>
              <a:t>Bẫy</a:t>
            </a:r>
            <a:r>
              <a:rPr lang="en-US" dirty="0"/>
              <a:t> map -&gt;</a:t>
            </a:r>
            <a:r>
              <a:rPr lang="en-US" dirty="0" err="1"/>
              <a:t>nhược</a:t>
            </a:r>
            <a:r>
              <a:rPr lang="en-US" dirty="0"/>
              <a:t> </a:t>
            </a:r>
            <a:r>
              <a:rPr lang="en-US" dirty="0" err="1"/>
              <a:t>điểm</a:t>
            </a:r>
            <a:r>
              <a:rPr lang="en-US" dirty="0"/>
              <a:t> RRT</a:t>
            </a:r>
          </a:p>
          <a:p>
            <a:r>
              <a:rPr lang="en-US" dirty="0" err="1"/>
              <a:t>Đồng</a:t>
            </a:r>
            <a:r>
              <a:rPr lang="en-US" dirty="0"/>
              <a:t> </a:t>
            </a:r>
            <a:r>
              <a:rPr lang="en-US" dirty="0" err="1"/>
              <a:t>nhất</a:t>
            </a:r>
            <a:r>
              <a:rPr lang="en-US" dirty="0"/>
              <a:t> map 2 </a:t>
            </a:r>
            <a:r>
              <a:rPr lang="en-US" dirty="0" err="1"/>
              <a:t>thuật</a:t>
            </a:r>
            <a:r>
              <a:rPr lang="en-US" dirty="0"/>
              <a:t> </a:t>
            </a:r>
            <a:r>
              <a:rPr lang="en-US" dirty="0" err="1"/>
              <a:t>toán</a:t>
            </a:r>
            <a:endParaRPr lang="en-US" dirty="0"/>
          </a:p>
        </p:txBody>
      </p:sp>
    </p:spTree>
    <p:extLst>
      <p:ext uri="{BB962C8B-B14F-4D97-AF65-F5344CB8AC3E}">
        <p14:creationId xmlns:p14="http://schemas.microsoft.com/office/powerpoint/2010/main" val="2619741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TotalTime>
  <Words>277</Words>
  <Application>Microsoft Office PowerPoint</Application>
  <PresentationFormat>On-screen Show (4:3)</PresentationFormat>
  <Paragraphs>44</Paragraphs>
  <Slides>10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Lato</vt:lpstr>
      <vt:lpstr>Wingdings</vt:lpstr>
      <vt:lpstr>Office Theme</vt:lpstr>
      <vt:lpstr>PowerPoint Presentation</vt:lpstr>
      <vt:lpstr>RRT-Planner</vt:lpstr>
      <vt:lpstr>RRT-Planner</vt:lpstr>
      <vt:lpstr>RRT-Planner</vt:lpstr>
      <vt:lpstr>APF</vt:lpstr>
      <vt:lpstr>RRT vs APF</vt:lpstr>
      <vt:lpstr>Ưu nhược điểm RRT</vt:lpstr>
      <vt:lpstr>Ưu nhược điểm RRT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Nhat Minh 20225043</cp:lastModifiedBy>
  <cp:revision>15</cp:revision>
  <dcterms:created xsi:type="dcterms:W3CDTF">2021-05-28T04:32:29Z</dcterms:created>
  <dcterms:modified xsi:type="dcterms:W3CDTF">2025-03-13T10:06:15Z</dcterms:modified>
</cp:coreProperties>
</file>