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0" r:id="rId5"/>
    <p:sldId id="258" r:id="rId6"/>
    <p:sldId id="259" r:id="rId7"/>
    <p:sldId id="260" r:id="rId8"/>
    <p:sldId id="261" r:id="rId9"/>
    <p:sldId id="262" r:id="rId10"/>
    <p:sldId id="303" r:id="rId11"/>
    <p:sldId id="263" r:id="rId12"/>
    <p:sldId id="264" r:id="rId13"/>
    <p:sldId id="265" r:id="rId14"/>
    <p:sldId id="304" r:id="rId15"/>
    <p:sldId id="266" r:id="rId16"/>
    <p:sldId id="267" r:id="rId17"/>
    <p:sldId id="268" r:id="rId18"/>
    <p:sldId id="269" r:id="rId19"/>
    <p:sldId id="270" r:id="rId20"/>
    <p:sldId id="271" r:id="rId21"/>
    <p:sldId id="272" r:id="rId22"/>
    <p:sldId id="273" r:id="rId23"/>
    <p:sldId id="274" r:id="rId24"/>
    <p:sldId id="321" r:id="rId25"/>
  </p:sldIdLst>
  <p:sldSz cx="12192000" cy="6858000"/>
  <p:notesSz cx="6858000" cy="9144000"/>
  <p:embeddedFontLst>
    <p:embeddedFont>
      <p:font typeface="DM Sans"/>
      <p:regular r:id="rId29"/>
    </p:embeddedFont>
    <p:embeddedFont>
      <p:font typeface="Barlow Condensed" panose="00000506000000000000"/>
      <p:regular r:id="rId30"/>
      <p:bold r:id="rId31"/>
      <p:italic r:id="rId32"/>
      <p:boldItalic r:id="rId33"/>
    </p:embeddedFont>
    <p:embeddedFont>
      <p:font typeface="Poppins" panose="00000500000000000000"/>
      <p:regular r:id="rId34"/>
      <p:bold r:id="rId35"/>
      <p:italic r:id="rId36"/>
    </p:embeddedFont>
    <p:embeddedFont>
      <p:font typeface="Homemade Apple" panose="0200000000000000000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46"/>
        <p:guide pos="3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fcd4d26018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a073618e60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073618e60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9" name="Shape 849"/>
        <p:cNvGrpSpPr/>
        <p:nvPr/>
      </p:nvGrpSpPr>
      <p:grpSpPr>
        <a:xfrm>
          <a:off x="0" y="0"/>
          <a:ext cx="0" cy="0"/>
          <a:chOff x="0" y="0"/>
          <a:chExt cx="0" cy="0"/>
        </a:xfrm>
      </p:grpSpPr>
      <p:sp>
        <p:nvSpPr>
          <p:cNvPr id="850" name="Google Shape;85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6" name="Shape 856"/>
        <p:cNvGrpSpPr/>
        <p:nvPr/>
      </p:nvGrpSpPr>
      <p:grpSpPr>
        <a:xfrm>
          <a:off x="0" y="0"/>
          <a:ext cx="0" cy="0"/>
          <a:chOff x="0" y="0"/>
          <a:chExt cx="0" cy="0"/>
        </a:xfrm>
      </p:grpSpPr>
      <p:sp>
        <p:nvSpPr>
          <p:cNvPr id="857" name="Google Shape;857;ga073618e60_0_1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073618e60_0_1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7" name="Shape 867"/>
        <p:cNvGrpSpPr/>
        <p:nvPr/>
      </p:nvGrpSpPr>
      <p:grpSpPr>
        <a:xfrm>
          <a:off x="0" y="0"/>
          <a:ext cx="0" cy="0"/>
          <a:chOff x="0" y="0"/>
          <a:chExt cx="0" cy="0"/>
        </a:xfrm>
      </p:grpSpPr>
      <p:sp>
        <p:nvSpPr>
          <p:cNvPr id="868" name="Google Shape;868;ga073618e60_0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a073618e60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0" name="Shape 890"/>
        <p:cNvGrpSpPr/>
        <p:nvPr/>
      </p:nvGrpSpPr>
      <p:grpSpPr>
        <a:xfrm>
          <a:off x="0" y="0"/>
          <a:ext cx="0" cy="0"/>
          <a:chOff x="0" y="0"/>
          <a:chExt cx="0" cy="0"/>
        </a:xfrm>
      </p:grpSpPr>
      <p:sp>
        <p:nvSpPr>
          <p:cNvPr id="891" name="Google Shape;891;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0" name="Shape 910"/>
        <p:cNvGrpSpPr/>
        <p:nvPr/>
      </p:nvGrpSpPr>
      <p:grpSpPr>
        <a:xfrm>
          <a:off x="0" y="0"/>
          <a:ext cx="0" cy="0"/>
          <a:chOff x="0" y="0"/>
          <a:chExt cx="0" cy="0"/>
        </a:xfrm>
      </p:grpSpPr>
      <p:sp>
        <p:nvSpPr>
          <p:cNvPr id="911" name="Google Shape;911;ga073618e60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a073618e60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1" name="Shape 1131"/>
        <p:cNvGrpSpPr/>
        <p:nvPr/>
      </p:nvGrpSpPr>
      <p:grpSpPr>
        <a:xfrm>
          <a:off x="0" y="0"/>
          <a:ext cx="0" cy="0"/>
          <a:chOff x="0" y="0"/>
          <a:chExt cx="0" cy="0"/>
        </a:xfrm>
      </p:grpSpPr>
      <p:sp>
        <p:nvSpPr>
          <p:cNvPr id="1132" name="Google Shape;1132;ga073618e60_0_6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073618e60_0_6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2" name="Shape 1152"/>
        <p:cNvGrpSpPr/>
        <p:nvPr/>
      </p:nvGrpSpPr>
      <p:grpSpPr>
        <a:xfrm>
          <a:off x="0" y="0"/>
          <a:ext cx="0" cy="0"/>
          <a:chOff x="0" y="0"/>
          <a:chExt cx="0" cy="0"/>
        </a:xfrm>
      </p:grpSpPr>
      <p:sp>
        <p:nvSpPr>
          <p:cNvPr id="1153" name="Google Shape;1153;ga073618e60_0_6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073618e60_0_6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3" name="Shape 753"/>
        <p:cNvGrpSpPr/>
        <p:nvPr/>
      </p:nvGrpSpPr>
      <p:grpSpPr>
        <a:xfrm>
          <a:off x="0" y="0"/>
          <a:ext cx="0" cy="0"/>
          <a:chOff x="0" y="0"/>
          <a:chExt cx="0" cy="0"/>
        </a:xfrm>
      </p:grpSpPr>
      <p:sp>
        <p:nvSpPr>
          <p:cNvPr id="754" name="Google Shape;754;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0" name="Shape 770"/>
        <p:cNvGrpSpPr/>
        <p:nvPr/>
      </p:nvGrpSpPr>
      <p:grpSpPr>
        <a:xfrm>
          <a:off x="0" y="0"/>
          <a:ext cx="0" cy="0"/>
          <a:chOff x="0" y="0"/>
          <a:chExt cx="0" cy="0"/>
        </a:xfrm>
      </p:grpSpPr>
      <p:sp>
        <p:nvSpPr>
          <p:cNvPr id="771" name="Google Shape;77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7" name="Shape 777"/>
        <p:cNvGrpSpPr/>
        <p:nvPr/>
      </p:nvGrpSpPr>
      <p:grpSpPr>
        <a:xfrm>
          <a:off x="0" y="0"/>
          <a:ext cx="0" cy="0"/>
          <a:chOff x="0" y="0"/>
          <a:chExt cx="0" cy="0"/>
        </a:xfrm>
      </p:grpSpPr>
      <p:sp>
        <p:nvSpPr>
          <p:cNvPr id="778" name="Google Shape;77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5" name="Shape 785"/>
        <p:cNvGrpSpPr/>
        <p:nvPr/>
      </p:nvGrpSpPr>
      <p:grpSpPr>
        <a:xfrm>
          <a:off x="0" y="0"/>
          <a:ext cx="0" cy="0"/>
          <a:chOff x="0" y="0"/>
          <a:chExt cx="0" cy="0"/>
        </a:xfrm>
      </p:grpSpPr>
      <p:sp>
        <p:nvSpPr>
          <p:cNvPr id="786" name="Google Shape;786;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5" name="Shape 795"/>
        <p:cNvGrpSpPr/>
        <p:nvPr/>
      </p:nvGrpSpPr>
      <p:grpSpPr>
        <a:xfrm>
          <a:off x="0" y="0"/>
          <a:ext cx="0" cy="0"/>
          <a:chOff x="0" y="0"/>
          <a:chExt cx="0" cy="0"/>
        </a:xfrm>
      </p:grpSpPr>
      <p:sp>
        <p:nvSpPr>
          <p:cNvPr id="796" name="Google Shape;796;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7" name="Shape 807"/>
        <p:cNvGrpSpPr/>
        <p:nvPr/>
      </p:nvGrpSpPr>
      <p:grpSpPr>
        <a:xfrm>
          <a:off x="0" y="0"/>
          <a:ext cx="0" cy="0"/>
          <a:chOff x="0" y="0"/>
          <a:chExt cx="0" cy="0"/>
        </a:xfrm>
      </p:grpSpPr>
      <p:sp>
        <p:nvSpPr>
          <p:cNvPr id="808" name="Google Shape;808;gfcd4d26018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fcd4d26018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4" name="Shape 814"/>
        <p:cNvGrpSpPr/>
        <p:nvPr/>
      </p:nvGrpSpPr>
      <p:grpSpPr>
        <a:xfrm>
          <a:off x="0" y="0"/>
          <a:ext cx="0" cy="0"/>
          <a:chOff x="0" y="0"/>
          <a:chExt cx="0" cy="0"/>
        </a:xfrm>
      </p:grpSpPr>
      <p:sp>
        <p:nvSpPr>
          <p:cNvPr id="815" name="Google Shape;815;gfcd4d2601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cd4d2601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fcd4d26018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9"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4" name="Google Shape;44;p2"/>
          <p:cNvSpPr txBox="1"/>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318"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11"/>
          <p:cNvSpPr txBox="1"/>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353" name="Google Shape;353;p11"/>
          <p:cNvSpPr txBox="1"/>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354" name="Google Shape;354;p11"/>
          <p:cNvSpPr txBox="1"/>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355" name="Google Shape;355;p11"/>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56" name="Google Shape;356;p11"/>
          <p:cNvSpPr txBox="1"/>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357" name="Google Shape;357;p11"/>
          <p:cNvSpPr txBox="1"/>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358" name="Google Shape;358;p11"/>
          <p:cNvSpPr txBox="1"/>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360"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4" name="Google Shape;394;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395" name="Google Shape;395;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396" name="Google Shape;396;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397" name="Google Shape;397;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98" name="Google Shape;398;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399" name="Google Shape;399;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400" name="Google Shape;400;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402"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13"/>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438" name="Google Shape;438;p13"/>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441" name="Google Shape;441;p13"/>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442" name="Google Shape;442;p13"/>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444" name="Shape 444"/>
        <p:cNvGrpSpPr/>
        <p:nvPr/>
      </p:nvGrpSpPr>
      <p:grpSpPr>
        <a:xfrm>
          <a:off x="0" y="0"/>
          <a:ext cx="0" cy="0"/>
          <a:chOff x="0" y="0"/>
          <a:chExt cx="0" cy="0"/>
        </a:xfrm>
      </p:grpSpPr>
      <p:sp>
        <p:nvSpPr>
          <p:cNvPr id="445" name="Google Shape;445;p14"/>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46" name="Google Shape;446;p14"/>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47" name="Google Shape;447;p14"/>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48" name="Google Shape;448;p14"/>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49" name="Google Shape;449;p14"/>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50" name="Google Shape;450;p14"/>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451" name="Google Shape;451;p14"/>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52" name="Google Shape;452;p14"/>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453" name="Google Shape;453;p14"/>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454" name="Google Shape;454;p14"/>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455" name="Google Shape;455;p14"/>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456" name="Google Shape;456;p14"/>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457" name="Google Shape;457;p14"/>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492"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6" name="Google Shape;526;p15"/>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527" name="Google Shape;527;p15"/>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528" name="Google Shape;528;p15"/>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29" name="Google Shape;529;p15"/>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530" name="Google Shape;530;p15"/>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532"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66" name="Google Shape;566;p16"/>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567" name="Google Shape;567;p16"/>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568" name="Google Shape;568;p16"/>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569" name="Google Shape;569;p16"/>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570" name="Google Shape;570;p16"/>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571" name="Google Shape;571;p16"/>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72" name="Google Shape;572;p16"/>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573" name="Google Shape;573;p16"/>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574" name="Google Shape;574;p16"/>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575" name="Google Shape;575;p16"/>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576" name="Google Shape;576;p16"/>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578" name="Shape 578"/>
        <p:cNvGrpSpPr/>
        <p:nvPr/>
      </p:nvGrpSpPr>
      <p:grpSpPr>
        <a:xfrm>
          <a:off x="0" y="0"/>
          <a:ext cx="0" cy="0"/>
          <a:chOff x="0" y="0"/>
          <a:chExt cx="0" cy="0"/>
        </a:xfrm>
      </p:grpSpPr>
      <p:sp>
        <p:nvSpPr>
          <p:cNvPr id="579" name="Google Shape;579;p17"/>
          <p:cNvSpPr txBox="1"/>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80" name="Google Shape;580;p17"/>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615" name="Shape 615"/>
        <p:cNvGrpSpPr/>
        <p:nvPr/>
      </p:nvGrpSpPr>
      <p:grpSpPr>
        <a:xfrm>
          <a:off x="0" y="0"/>
          <a:ext cx="0" cy="0"/>
          <a:chOff x="0" y="0"/>
          <a:chExt cx="0" cy="0"/>
        </a:xfrm>
      </p:grpSpPr>
      <p:sp>
        <p:nvSpPr>
          <p:cNvPr id="616" name="Google Shape;616;p18"/>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17" name="Google Shape;617;p18"/>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652" name="Shape 652"/>
        <p:cNvGrpSpPr/>
        <p:nvPr/>
      </p:nvGrpSpPr>
      <p:grpSpPr>
        <a:xfrm>
          <a:off x="0" y="0"/>
          <a:ext cx="0" cy="0"/>
          <a:chOff x="0" y="0"/>
          <a:chExt cx="0" cy="0"/>
        </a:xfrm>
      </p:grpSpPr>
      <p:sp>
        <p:nvSpPr>
          <p:cNvPr id="653" name="Google Shape;653;p19"/>
          <p:cNvSpPr txBox="1"/>
          <p:nvPr>
            <p:ph type="title"/>
          </p:nvPr>
        </p:nvSpPr>
        <p:spPr>
          <a:xfrm>
            <a:off x="858975" y="1150325"/>
            <a:ext cx="10356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54" name="Google Shape;654;p19"/>
          <p:cNvSpPr txBox="1"/>
          <p:nvPr>
            <p:ph type="body" idx="1"/>
          </p:nvPr>
        </p:nvSpPr>
        <p:spPr>
          <a:xfrm>
            <a:off x="859161" y="2150975"/>
            <a:ext cx="10356000" cy="31068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Clr>
                <a:schemeClr val="dk1"/>
              </a:buClr>
              <a:buSzPts val="19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88" name="Google Shape;688;p1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689"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3" name="Google Shape;723;p20"/>
          <p:cNvSpPr txBox="1"/>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p:txBody>
      </p:sp>
      <p:sp>
        <p:nvSpPr>
          <p:cNvPr id="724" name="Google Shape;724;p20"/>
          <p:cNvSpPr txBox="1"/>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25" name="Google Shape;725;p20"/>
          <p:cNvSpPr txBox="1"/>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46" name="Shape 46"/>
        <p:cNvGrpSpPr/>
        <p:nvPr/>
      </p:nvGrpSpPr>
      <p:grpSpPr>
        <a:xfrm>
          <a:off x="0" y="0"/>
          <a:ext cx="0" cy="0"/>
          <a:chOff x="0" y="0"/>
          <a:chExt cx="0" cy="0"/>
        </a:xfrm>
      </p:grpSpPr>
      <p:sp>
        <p:nvSpPr>
          <p:cNvPr id="47" name="Google Shape;47;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727"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49"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4"/>
          <p:cNvSpPr txBox="1"/>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4" name="Google Shape;84;p4"/>
          <p:cNvSpPr txBox="1"/>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86"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1" name="Google Shape;121;p5"/>
          <p:cNvSpPr txBox="1"/>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22" name="Google Shape;122;p5"/>
          <p:cNvSpPr txBox="1"/>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23" name="Google Shape;123;p5"/>
          <p:cNvSpPr txBox="1"/>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24" name="Google Shape;124;p5"/>
          <p:cNvSpPr txBox="1"/>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25" name="Google Shape;125;p5"/>
          <p:cNvSpPr txBox="1"/>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6" name="Google Shape;126;p5"/>
          <p:cNvSpPr txBox="1"/>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7" name="Google Shape;127;p5"/>
          <p:cNvSpPr txBox="1"/>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8" name="Google Shape;128;p5"/>
          <p:cNvSpPr txBox="1"/>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30" name="Shape 130"/>
        <p:cNvGrpSpPr/>
        <p:nvPr/>
      </p:nvGrpSpPr>
      <p:grpSpPr>
        <a:xfrm>
          <a:off x="0" y="0"/>
          <a:ext cx="0" cy="0"/>
          <a:chOff x="0" y="0"/>
          <a:chExt cx="0" cy="0"/>
        </a:xfrm>
      </p:grpSpPr>
      <p:sp>
        <p:nvSpPr>
          <p:cNvPr id="131" name="Google Shape;131;p6"/>
          <p:cNvSpPr txBox="1"/>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32" name="Google Shape;132;p6"/>
          <p:cNvSpPr txBox="1"/>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67"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02" name="Google Shape;202;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03" name="Google Shape;203;p7"/>
          <p:cNvSpPr txBox="1"/>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04" name="Google Shape;204;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05" name="Google Shape;205;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207"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42" name="Google Shape;242;p8"/>
          <p:cNvSpPr txBox="1"/>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43" name="Google Shape;243;p8"/>
          <p:cNvSpPr txBox="1"/>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245"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280" name="Google Shape;280;p9"/>
          <p:cNvSpPr txBox="1"/>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282"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10"/>
          <p:cNvSpPr txBox="1"/>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vi.wikipedia.org/wiki/X%C3%A1c_su%E1%BA%A5t_c%C3%B3_%C4%91i%E1%BB%81u_ki%E1%BB%87n" TargetMode="External"/></Relationships>
</file>

<file path=ppt/slides/_rels/slide16.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1" Type="http://schemas.openxmlformats.org/officeDocument/2006/relationships/notesSlide" Target="../notesSlides/notesSlide13.xml"/><Relationship Id="rId10" Type="http://schemas.openxmlformats.org/officeDocument/2006/relationships/slideLayout" Target="../slideLayouts/slideLayout12.xml"/><Relationship Id="rId1" Type="http://schemas.openxmlformats.org/officeDocument/2006/relationships/hyperlink" Target="https://machinelearningcoban.com/2017/01/16/gradientdescent2/#-stochastic-gradient-descent" TargetMode="Externa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5.xml"/><Relationship Id="rId2" Type="http://schemas.openxmlformats.org/officeDocument/2006/relationships/image" Target="../media/image39.png"/><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22"/>
          <p:cNvSpPr/>
          <p:nvPr/>
        </p:nvSpPr>
        <p:spPr>
          <a:xfrm>
            <a:off x="5346700" y="4274185"/>
            <a:ext cx="5150485" cy="104013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2"/>
          <p:cNvSpPr txBox="1"/>
          <p:nvPr>
            <p:ph type="subTitle" idx="1"/>
          </p:nvPr>
        </p:nvSpPr>
        <p:spPr>
          <a:xfrm>
            <a:off x="5606415" y="3895725"/>
            <a:ext cx="5674995" cy="1797050"/>
          </a:xfrm>
          <a:prstGeom prst="rect">
            <a:avLst/>
          </a:prstGeom>
        </p:spPr>
        <p:txBody>
          <a:bodyPr spcFirstLastPara="1" wrap="square" lIns="121900" tIns="121900" rIns="121900" bIns="121900" anchor="ctr" anchorCtr="0">
            <a:noAutofit/>
          </a:bodyPr>
          <a:lstStyle/>
          <a:p>
            <a:pPr marL="0" lvl="0" indent="0" algn="l" rtl="0">
              <a:lnSpc>
                <a:spcPct val="130000"/>
              </a:lnSpc>
              <a:spcBef>
                <a:spcPts val="0"/>
              </a:spcBef>
              <a:spcAft>
                <a:spcPts val="0"/>
              </a:spcAft>
              <a:buNone/>
            </a:pPr>
            <a:r>
              <a:rPr lang="en-US" altLang="en-GB" sz="2000">
                <a:solidFill>
                  <a:srgbClr val="FF0000"/>
                </a:solidFill>
                <a:latin typeface="Times New Roman" panose="02020603050405020304" charset="0"/>
                <a:cs typeface="Times New Roman" panose="02020603050405020304" charset="0"/>
              </a:rPr>
              <a:t>Sinh Viên Thực Hiện: Nguyễn Thị Ngoan</a:t>
            </a:r>
            <a:endParaRPr lang="en-US" altLang="en-GB" sz="2000">
              <a:solidFill>
                <a:srgbClr val="FF0000"/>
              </a:solidFill>
              <a:latin typeface="Times New Roman" panose="02020603050405020304" charset="0"/>
              <a:cs typeface="Times New Roman" panose="02020603050405020304" charset="0"/>
            </a:endParaRPr>
          </a:p>
          <a:p>
            <a:pPr marL="0" lvl="0" indent="0" algn="l" rtl="0">
              <a:lnSpc>
                <a:spcPct val="130000"/>
              </a:lnSpc>
              <a:spcBef>
                <a:spcPts val="0"/>
              </a:spcBef>
              <a:spcAft>
                <a:spcPts val="0"/>
              </a:spcAft>
              <a:buNone/>
            </a:pPr>
            <a:r>
              <a:rPr lang="en-US" altLang="en-GB" sz="2000">
                <a:solidFill>
                  <a:srgbClr val="FF0000"/>
                </a:solidFill>
                <a:latin typeface="Times New Roman" panose="02020603050405020304" charset="0"/>
                <a:cs typeface="Times New Roman" panose="02020603050405020304" charset="0"/>
              </a:rPr>
              <a:t>  Lớp: CNTT14-05_MSV: 1451020291</a:t>
            </a:r>
            <a:endParaRPr lang="en-US" altLang="en-GB" sz="2000">
              <a:solidFill>
                <a:srgbClr val="FF0000"/>
              </a:solidFill>
              <a:latin typeface="Times New Roman" panose="02020603050405020304" charset="0"/>
              <a:cs typeface="Times New Roman" panose="02020603050405020304" charset="0"/>
            </a:endParaRPr>
          </a:p>
        </p:txBody>
      </p:sp>
      <p:sp>
        <p:nvSpPr>
          <p:cNvPr id="744" name="Google Shape;744;p22"/>
          <p:cNvSpPr/>
          <p:nvPr/>
        </p:nvSpPr>
        <p:spPr>
          <a:xfrm>
            <a:off x="1397635" y="876300"/>
            <a:ext cx="7723505" cy="1368425"/>
          </a:xfrm>
          <a:prstGeom prst="rect">
            <a:avLst/>
          </a:prstGeom>
        </p:spPr>
        <p:txBody>
          <a:bodyPr>
            <a:prstTxWarp prst="textPlain">
              <a:avLst>
                <a:gd name="adj" fmla="val 50159"/>
              </a:avLst>
            </a:prstTxWarp>
          </a:bodyPr>
          <a:lstStyle/>
          <a:p>
            <a:pPr lvl="0" algn="ctr"/>
            <a:r>
              <a:rPr lang="en-US" b="1" i="0">
                <a:ln>
                  <a:noFill/>
                </a:ln>
                <a:gradFill>
                  <a:gsLst>
                    <a:gs pos="0">
                      <a:schemeClr val="accent1"/>
                    </a:gs>
                    <a:gs pos="100000">
                      <a:schemeClr val="accent2"/>
                    </a:gs>
                  </a:gsLst>
                  <a:lin ang="2700006" scaled="0"/>
                </a:gradFill>
                <a:latin typeface="DM Sans"/>
              </a:rPr>
              <a:t>MACHINE LEARNING</a:t>
            </a:r>
            <a:endParaRPr lang="en-US" b="1" i="0">
              <a:ln>
                <a:noFill/>
              </a:ln>
              <a:gradFill>
                <a:gsLst>
                  <a:gs pos="0">
                    <a:schemeClr val="accent1"/>
                  </a:gs>
                  <a:gs pos="100000">
                    <a:schemeClr val="accent2"/>
                  </a:gs>
                </a:gsLst>
                <a:lin ang="2700006" scaled="0"/>
              </a:gradFill>
              <a:latin typeface="DM Sans"/>
            </a:endParaRPr>
          </a:p>
        </p:txBody>
      </p:sp>
      <p:sp>
        <p:nvSpPr>
          <p:cNvPr id="745" name="Google Shape;745;p22"/>
          <p:cNvSpPr/>
          <p:nvPr/>
        </p:nvSpPr>
        <p:spPr>
          <a:xfrm>
            <a:off x="1218565" y="3138170"/>
            <a:ext cx="9663430" cy="877570"/>
          </a:xfrm>
          <a:prstGeom prst="rect">
            <a:avLst/>
          </a:prstGeom>
        </p:spPr>
        <p:txBody>
          <a:bodyPr>
            <a:prstTxWarp prst="textPlain">
              <a:avLst/>
            </a:prstTxWarp>
          </a:bodyPr>
          <a:lstStyle/>
          <a:p>
            <a:pPr lvl="0" algn="ctr"/>
            <a:r>
              <a:rPr lang="en-US" b="1" i="0">
                <a:ln>
                  <a:noFill/>
                </a:ln>
                <a:gradFill>
                  <a:gsLst>
                    <a:gs pos="0">
                      <a:schemeClr val="accent1"/>
                    </a:gs>
                    <a:gs pos="100000">
                      <a:schemeClr val="accent2"/>
                    </a:gs>
                  </a:gsLst>
                  <a:lin ang="2700006" scaled="0"/>
                </a:gradFill>
                <a:latin typeface="DM Sans"/>
              </a:rPr>
              <a:t>LOGITIS REGRESSION</a:t>
            </a:r>
            <a:endParaRPr lang="en-US" b="1" i="0">
              <a:ln>
                <a:noFill/>
              </a:ln>
              <a:gradFill>
                <a:gsLst>
                  <a:gs pos="0">
                    <a:schemeClr val="accent1"/>
                  </a:gs>
                  <a:gs pos="100000">
                    <a:schemeClr val="accent2"/>
                  </a:gs>
                </a:gsLst>
                <a:lin ang="2700006" scaled="0"/>
              </a:gradFill>
              <a:latin typeface="DM Sans"/>
            </a:endParaRPr>
          </a:p>
          <a:p>
            <a:pPr lvl="0" algn="ctr"/>
            <a:r>
              <a:rPr lang="en-US" b="1" i="0">
                <a:ln>
                  <a:noFill/>
                </a:ln>
                <a:gradFill>
                  <a:gsLst>
                    <a:gs pos="0">
                      <a:schemeClr val="accent1"/>
                    </a:gs>
                    <a:gs pos="100000">
                      <a:schemeClr val="accent2"/>
                    </a:gs>
                  </a:gsLst>
                  <a:lin ang="2700006" scaled="0"/>
                </a:gradFill>
                <a:latin typeface="DM Sans"/>
              </a:rPr>
              <a:t>(LR)</a:t>
            </a:r>
            <a:endParaRPr lang="en-US" b="1" i="0">
              <a:ln>
                <a:noFill/>
              </a:ln>
              <a:gradFill>
                <a:gsLst>
                  <a:gs pos="0">
                    <a:schemeClr val="accent1"/>
                  </a:gs>
                  <a:gs pos="100000">
                    <a:schemeClr val="accent2"/>
                  </a:gs>
                </a:gsLst>
                <a:lin ang="2700006" scaled="0"/>
              </a:gradFill>
              <a:latin typeface="DM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4">
                                            <p:txEl>
                                              <p:pRg st="0" end="0"/>
                                            </p:txEl>
                                          </p:spTgt>
                                        </p:tgtEl>
                                        <p:attrNameLst>
                                          <p:attrName>style.visibility</p:attrName>
                                        </p:attrNameLst>
                                      </p:cBhvr>
                                      <p:to>
                                        <p:strVal val="visible"/>
                                      </p:to>
                                    </p:set>
                                    <p:animEffect transition="in" filter="box(in)">
                                      <p:cBhvr>
                                        <p:cTn id="7" dur="2000"/>
                                        <p:tgtEl>
                                          <p:spTgt spid="7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5">
                                            <p:txEl>
                                              <p:pRg st="0" end="0"/>
                                            </p:txEl>
                                          </p:spTgt>
                                        </p:tgtEl>
                                        <p:attrNameLst>
                                          <p:attrName>style.visibility</p:attrName>
                                        </p:attrNameLst>
                                      </p:cBhvr>
                                      <p:to>
                                        <p:strVal val="visible"/>
                                      </p:to>
                                    </p:set>
                                    <p:animEffect transition="in" filter="box(in)">
                                      <p:cBhvr>
                                        <p:cTn id="12" dur="2000"/>
                                        <p:tgtEl>
                                          <p:spTgt spid="745">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5">
                                            <p:txEl>
                                              <p:pRg st="1" end="1"/>
                                            </p:txEl>
                                          </p:spTgt>
                                        </p:tgtEl>
                                        <p:attrNameLst>
                                          <p:attrName>style.visibility</p:attrName>
                                        </p:attrNameLst>
                                      </p:cBhvr>
                                      <p:to>
                                        <p:strVal val="visible"/>
                                      </p:to>
                                    </p:set>
                                    <p:animEffect transition="in" filter="box(in)">
                                      <p:cBhvr>
                                        <p:cTn id="15" dur="2000"/>
                                        <p:tgtEl>
                                          <p:spTgt spid="7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743">
                                            <p:txEl>
                                              <p:pRg st="0" end="0"/>
                                            </p:txEl>
                                          </p:spTgt>
                                        </p:tgtEl>
                                        <p:attrNameLst>
                                          <p:attrName>style.visibility</p:attrName>
                                        </p:attrNameLst>
                                      </p:cBhvr>
                                      <p:to>
                                        <p:strVal val="visible"/>
                                      </p:to>
                                    </p:set>
                                    <p:animEffect transition="in" filter="checkerboard(across)">
                                      <p:cBhvr>
                                        <p:cTn id="20" dur="500"/>
                                        <p:tgtEl>
                                          <p:spTgt spid="743">
                                            <p:txEl>
                                              <p:pRg st="0" end="0"/>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743">
                                            <p:txEl>
                                              <p:pRg st="1" end="1"/>
                                            </p:txEl>
                                          </p:spTgt>
                                        </p:tgtEl>
                                        <p:attrNameLst>
                                          <p:attrName>style.visibility</p:attrName>
                                        </p:attrNameLst>
                                      </p:cBhvr>
                                      <p:to>
                                        <p:strVal val="visible"/>
                                      </p:to>
                                    </p:set>
                                    <p:animEffect transition="in" filter="checkerboard(across)">
                                      <p:cBhvr>
                                        <p:cTn id="23" dur="500"/>
                                        <p:tgtEl>
                                          <p:spTgt spid="7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17" name="Shape 817"/>
        <p:cNvGrpSpPr/>
        <p:nvPr/>
      </p:nvGrpSpPr>
      <p:grpSpPr>
        <a:xfrm>
          <a:off x="0" y="0"/>
          <a:ext cx="0" cy="0"/>
          <a:chOff x="0" y="0"/>
          <a:chExt cx="0" cy="0"/>
        </a:xfrm>
      </p:grpSpPr>
      <p:sp>
        <p:nvSpPr>
          <p:cNvPr id="818" name="Google Shape;818;p30"/>
          <p:cNvSpPr txBox="1"/>
          <p:nvPr>
            <p:ph type="title"/>
          </p:nvPr>
        </p:nvSpPr>
        <p:spPr>
          <a:xfrm>
            <a:off x="885190" y="293370"/>
            <a:ext cx="10647680" cy="92900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000">
                <a:latin typeface="Times New Roman" panose="02020603050405020304" charset="0"/>
                <a:cs typeface="Times New Roman" panose="02020603050405020304" charset="0"/>
              </a:rPr>
              <a:t>5. Các thuật toán Machine Learning</a:t>
            </a:r>
            <a:endParaRPr lang="en-US" sz="4000">
              <a:latin typeface="Times New Roman" panose="02020603050405020304" charset="0"/>
              <a:cs typeface="Times New Roman" panose="02020603050405020304" charset="0"/>
            </a:endParaRPr>
          </a:p>
        </p:txBody>
      </p:sp>
      <p:sp>
        <p:nvSpPr>
          <p:cNvPr id="2" name="Text Placeholder 1"/>
          <p:cNvSpPr/>
          <p:nvPr>
            <p:ph type="body" idx="1"/>
          </p:nvPr>
        </p:nvSpPr>
        <p:spPr>
          <a:xfrm>
            <a:off x="549275" y="1222375"/>
            <a:ext cx="11319510" cy="5218430"/>
          </a:xfrm>
        </p:spPr>
        <p:txBody>
          <a:bodyPr/>
          <a:p>
            <a:pPr marL="107950" indent="0" algn="l">
              <a:lnSpc>
                <a:spcPct val="125000"/>
              </a:lnSpc>
              <a:buNone/>
            </a:pPr>
            <a:r>
              <a:rPr lang="en-US">
                <a:latin typeface="Times New Roman" panose="02020603050405020304" charset="0"/>
                <a:cs typeface="Times New Roman" panose="02020603050405020304" charset="0"/>
              </a:rPr>
              <a:t>*</a:t>
            </a:r>
            <a:r>
              <a:rPr lang="en-US" b="1">
                <a:solidFill>
                  <a:srgbClr val="FF0000"/>
                </a:solidFill>
                <a:latin typeface="Times New Roman" panose="02020603050405020304" charset="0"/>
                <a:cs typeface="Times New Roman" panose="02020603050405020304" charset="0"/>
              </a:rPr>
              <a:t> Support Vector Machines:</a:t>
            </a:r>
            <a:r>
              <a:rPr lang="en-US">
                <a:latin typeface="Times New Roman" panose="02020603050405020304" charset="0"/>
                <a:cs typeface="Times New Roman" panose="02020603050405020304" charset="0"/>
              </a:rPr>
              <a:t> Một thuật toán cố gắng xây dựng một siêu mặt phẳng trong không gian nhiều chiều để phân biệt các đối tượng ở các lớp khác nhau; Làm sao cho khoảng cách giữa 2 đối tượng khác label gần nhau nhất có khoảng cách cực đại. Ý tưởng của thuật toán cực kỳ đơn giản, nhưng mô hình này lại rất phức tạp và có hiệu quả. Thực tế, ở một số bài toán, SVM là một mô hình machine learning cho hiệu quả tốt nhất. </a:t>
            </a:r>
            <a:endParaRPr lang="en-US">
              <a:latin typeface="Times New Roman" panose="02020603050405020304" charset="0"/>
              <a:cs typeface="Times New Roman" panose="02020603050405020304" charset="0"/>
            </a:endParaRPr>
          </a:p>
          <a:p>
            <a:pPr marL="107950" indent="0" algn="l">
              <a:lnSpc>
                <a:spcPct val="125000"/>
              </a:lnSpc>
              <a:buNone/>
            </a:pPr>
            <a:r>
              <a:rPr lang="en-US" b="1">
                <a:solidFill>
                  <a:schemeClr val="bg2"/>
                </a:solidFill>
                <a:latin typeface="Times New Roman" panose="02020603050405020304" charset="0"/>
                <a:cs typeface="Times New Roman" panose="02020603050405020304" charset="0"/>
              </a:rPr>
              <a:t>* </a:t>
            </a:r>
            <a:r>
              <a:rPr lang="en-US" b="1">
                <a:solidFill>
                  <a:srgbClr val="FF0000"/>
                </a:solidFill>
                <a:latin typeface="Times New Roman" panose="02020603050405020304" charset="0"/>
                <a:cs typeface="Times New Roman" panose="02020603050405020304" charset="0"/>
              </a:rPr>
              <a:t>Mô hình xác suất(Probabilistic Models)</a:t>
            </a:r>
            <a:r>
              <a:rPr lang="en-US">
                <a:latin typeface="Times New Roman" panose="02020603050405020304" charset="0"/>
                <a:cs typeface="Times New Roman" panose="02020603050405020304" charset="0"/>
              </a:rPr>
              <a:t>: Các mô hình này cố gắng giải quyết bài toán bằng phân bố xác suất. Một thuật toán phổ biến nhất là phân loại Naive Bayes; Nó sử dụng lý thuyết Bayes và giả thiết các đặc trưng là độc lập. Điểm mạnh của mô hình xác suất là đơn giản nhưng hiệu quả. Đầu ra của nó không chỉ là label mà còn đi kèm xác suất thể hiện độ chính xác cho kết quả đó.</a:t>
            </a:r>
            <a:endParaRPr lang="en-US">
              <a:latin typeface="Times New Roman" panose="02020603050405020304" charset="0"/>
              <a:cs typeface="Times New Roman" panose="02020603050405020304" charset="0"/>
            </a:endParaRPr>
          </a:p>
          <a:p>
            <a:pPr marL="107950" indent="0" algn="l">
              <a:lnSpc>
                <a:spcPct val="125000"/>
              </a:lnSpc>
              <a:buNone/>
            </a:pPr>
            <a:r>
              <a:rPr lang="en-US">
                <a:latin typeface="Times New Roman" panose="02020603050405020304" charset="0"/>
                <a:cs typeface="Times New Roman" panose="02020603050405020304" charset="0"/>
              </a:rPr>
              <a:t>* </a:t>
            </a:r>
            <a:r>
              <a:rPr lang="en-US" b="1">
                <a:solidFill>
                  <a:srgbClr val="FF0000"/>
                </a:solidFill>
                <a:latin typeface="Times New Roman" panose="02020603050405020304" charset="0"/>
                <a:cs typeface="Times New Roman" panose="02020603050405020304" charset="0"/>
              </a:rPr>
              <a:t>Học sâu(Deep learning)</a:t>
            </a:r>
            <a:r>
              <a:rPr lang="en-US">
                <a:latin typeface="Times New Roman" panose="02020603050405020304" charset="0"/>
                <a:cs typeface="Times New Roman" panose="02020603050405020304" charset="0"/>
              </a:rPr>
              <a:t>: Hiện đang là xu hướng trong machine learning dựa trên các mô hình mạng nơ ron nhân tạo(Artificial Neural Networks). Mạng nơ ron có cách tiếp cận kết nối và sử dụng ý tưởng theo cách bộ não con người làm việc. Chúng bao gồm số lượng lớn các nơ ron liên kết với nhau; được tổ chức thành các lớp(layers). Học sâu liên tục được phát triển với các cấu trúc mới sâu hơn; Nó không chỉ cố gắng học mà còn xây dựng các cấu trúc biểu diễn các đặc trưng quan trọng một cách tự động.</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8"/>
                                        </p:tgtEl>
                                        <p:attrNameLst>
                                          <p:attrName>style.visibility</p:attrName>
                                        </p:attrNameLst>
                                      </p:cBhvr>
                                      <p:to>
                                        <p:strVal val="visible"/>
                                      </p:to>
                                    </p:set>
                                    <p:animEffect transition="in" filter="box(in)">
                                      <p:cBhvr>
                                        <p:cTn id="7" dur="2000"/>
                                        <p:tgtEl>
                                          <p:spTgt spid="8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 grpId="0"/>
      <p:bldP spid="8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826" name="Google Shape;826;p31"/>
          <p:cNvSpPr txBox="1"/>
          <p:nvPr>
            <p:ph type="title"/>
          </p:nvPr>
        </p:nvSpPr>
        <p:spPr>
          <a:xfrm>
            <a:off x="507365" y="0"/>
            <a:ext cx="11684635" cy="151320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000">
                <a:latin typeface="Times New Roman" panose="02020603050405020304" charset="0"/>
                <a:cs typeface="Times New Roman" panose="02020603050405020304" charset="0"/>
              </a:rPr>
              <a:t>6. Bài tập về một số thuật toán trong Machine Learning.</a:t>
            </a:r>
            <a:endParaRPr lang="en-US" sz="4000">
              <a:latin typeface="Times New Roman" panose="02020603050405020304" charset="0"/>
              <a:cs typeface="Times New Roman" panose="02020603050405020304" charset="0"/>
            </a:endParaRPr>
          </a:p>
        </p:txBody>
      </p:sp>
      <mc:AlternateContent xmlns:mc="http://schemas.openxmlformats.org/markup-compatibility/2006">
        <mc:Choice xmlns:a14="http://schemas.microsoft.com/office/drawing/2010/main" Requires="a14">
          <p:sp>
            <p:nvSpPr>
              <p:cNvPr id="827" name="Google Shape;827;p31"/>
              <p:cNvSpPr txBox="1"/>
              <p:nvPr>
                <p:ph type="body" idx="1"/>
              </p:nvPr>
            </p:nvSpPr>
            <p:spPr>
              <a:xfrm>
                <a:off x="428625" y="1513205"/>
                <a:ext cx="7701915" cy="4883785"/>
              </a:xfrm>
              <a:prstGeom prst="rect">
                <a:avLst/>
              </a:prstGeom>
            </p:spPr>
            <p:txBody>
              <a:bodyPr spcFirstLastPara="1" wrap="square" lIns="121900" tIns="121900" rIns="121900" bIns="121900" anchor="t" anchorCtr="0">
                <a:noAutofit/>
              </a:bodyPr>
              <a:lstStyle/>
              <a:p>
                <a:pPr marL="0" lvl="0" indent="0" algn="l" rtl="0">
                  <a:lnSpc>
                    <a:spcPct val="65000"/>
                  </a:lnSpc>
                  <a:spcBef>
                    <a:spcPts val="2100"/>
                  </a:spcBef>
                  <a:spcAft>
                    <a:spcPts val="0"/>
                  </a:spcAft>
                  <a:buNone/>
                </a:pPr>
                <a:r>
                  <a:rPr lang="en-US" sz="3000">
                    <a:solidFill>
                      <a:schemeClr val="accent1">
                        <a:lumMod val="50000"/>
                      </a:schemeClr>
                    </a:solidFill>
                    <a:latin typeface="Times New Roman" panose="02020603050405020304" charset="0"/>
                    <a:cs typeface="Times New Roman" panose="02020603050405020304" charset="0"/>
                  </a:rPr>
                  <a:t>6.1- Logistic Regression.</a:t>
                </a:r>
                <a:endParaRPr lang="en-US" sz="3000">
                  <a:solidFill>
                    <a:schemeClr val="accent1">
                      <a:lumMod val="50000"/>
                    </a:schemeClr>
                  </a:solidFill>
                  <a:latin typeface="Times New Roman" panose="02020603050405020304" charset="0"/>
                  <a:cs typeface="Times New Roman" panose="02020603050405020304" charset="0"/>
                </a:endParaRPr>
              </a:p>
              <a:p>
                <a:pPr marL="0" lvl="0" indent="0" algn="l" rtl="0">
                  <a:lnSpc>
                    <a:spcPct val="65000"/>
                  </a:lnSpc>
                  <a:spcBef>
                    <a:spcPts val="2100"/>
                  </a:spcBef>
                  <a:spcAft>
                    <a:spcPts val="0"/>
                  </a:spcAft>
                  <a:buNone/>
                </a:pPr>
                <a:r>
                  <a:rPr lang="en-US">
                    <a:solidFill>
                      <a:schemeClr val="tx2"/>
                    </a:solidFill>
                    <a:latin typeface="Times New Roman" panose="02020603050405020304" charset="0"/>
                    <a:cs typeface="Times New Roman" panose="02020603050405020304" charset="0"/>
                  </a:rPr>
                  <a:t>6.1.1-  Giới thiệu </a:t>
                </a:r>
                <a:endParaRPr lang="en-US">
                  <a:solidFill>
                    <a:schemeClr val="tx2"/>
                  </a:solidFill>
                  <a:latin typeface="Times New Roman" panose="02020603050405020304" charset="0"/>
                  <a:cs typeface="Times New Roman" panose="02020603050405020304" charset="0"/>
                </a:endParaRPr>
              </a:p>
              <a:p>
                <a:pPr marL="0" lvl="0" indent="0" algn="l" rtl="0">
                  <a:lnSpc>
                    <a:spcPct val="105000"/>
                  </a:lnSpc>
                  <a:spcBef>
                    <a:spcPts val="2100"/>
                  </a:spcBef>
                  <a:spcAft>
                    <a:spcPts val="0"/>
                  </a:spcAft>
                  <a:buNone/>
                </a:pPr>
                <a:r>
                  <a:rPr lang="vi-VN" dirty="0" smtClean="0">
                    <a:latin typeface="+mj-lt"/>
                    <a:sym typeface="+mn-ea"/>
                  </a:rPr>
                  <a:t>Hai mô hình tuyến tính (linear models) Linear Regression và Perceptron Learning Algorithm (PLA) chúng ta</a:t>
                </a:r>
                <a:r>
                  <a:rPr lang="en-US" altLang="vi-VN" dirty="0" smtClean="0">
                    <a:latin typeface="+mj-lt"/>
                    <a:sym typeface="+mn-ea"/>
                  </a:rPr>
                  <a:t> đã biết đều có chung một dạng: </a:t>
                </a:r>
                <a:r>
                  <a:rPr lang="vi-VN" b="1" dirty="0" smtClean="0">
                    <a:solidFill>
                      <a:srgbClr val="FF0000"/>
                    </a:solidFill>
                    <a:latin typeface="+mj-lt"/>
                    <a:sym typeface="+mn-ea"/>
                  </a:rPr>
                  <a:t>y=f(</a:t>
                </a:r>
                <a14:m>
                  <m:oMath xmlns:m="http://schemas.openxmlformats.org/officeDocument/2006/math">
                    <m:sSup>
                      <m:sSupPr>
                        <m:ctrlPr>
                          <a:rPr lang="vi-VN" b="1" i="1" smtClean="0">
                            <a:solidFill>
                              <a:srgbClr val="FF0000"/>
                            </a:solidFill>
                            <a:latin typeface="+mj-lt"/>
                          </a:rPr>
                        </m:ctrlPr>
                      </m:sSupPr>
                      <m:e>
                        <m:r>
                          <a:rPr lang="vi-VN" b="1" i="1">
                            <a:solidFill>
                              <a:srgbClr val="FF0000"/>
                            </a:solidFill>
                            <a:latin typeface="+mj-lt"/>
                          </a:rPr>
                          <m:t>𝒘</m:t>
                        </m:r>
                      </m:e>
                      <m:sup>
                        <m:r>
                          <a:rPr lang="vi-VN" b="1" i="1">
                            <a:solidFill>
                              <a:srgbClr val="FF0000"/>
                            </a:solidFill>
                            <a:latin typeface="+mj-lt"/>
                          </a:rPr>
                          <m:t>𝑻</m:t>
                        </m:r>
                      </m:sup>
                    </m:sSup>
                  </m:oMath>
                </a14:m>
                <a:r>
                  <a:rPr lang="vi-VN" b="1" dirty="0" smtClean="0">
                    <a:solidFill>
                      <a:srgbClr val="FF0000"/>
                    </a:solidFill>
                    <a:latin typeface="+mj-lt"/>
                    <a:sym typeface="+mn-ea"/>
                  </a:rPr>
                  <a:t>x)</a:t>
                </a:r>
                <a:endParaRPr lang="en-US" altLang="vi-VN" dirty="0" smtClean="0">
                  <a:latin typeface="+mj-lt"/>
                  <a:sym typeface="+mn-ea"/>
                </a:endParaRPr>
              </a:p>
              <a:p>
                <a:pPr marL="0" lvl="0" indent="0" algn="l" rtl="0">
                  <a:lnSpc>
                    <a:spcPct val="105000"/>
                  </a:lnSpc>
                  <a:spcBef>
                    <a:spcPts val="2100"/>
                  </a:spcBef>
                  <a:spcAft>
                    <a:spcPts val="0"/>
                  </a:spcAft>
                  <a:buNone/>
                </a:pPr>
                <a:r>
                  <a:rPr lang="en-US" altLang="vi-VN" dirty="0" smtClean="0">
                    <a:latin typeface="+mj-lt"/>
                    <a:sym typeface="+mn-ea"/>
                  </a:rPr>
                  <a:t>T</a:t>
                </a:r>
                <a:r>
                  <a:rPr lang="vi-VN" dirty="0" smtClean="0">
                    <a:latin typeface="+mj-lt"/>
                    <a:sym typeface="+mn-ea"/>
                  </a:rPr>
                  <a:t>rong đó f() được gọi là activation function, và x được hiểu là dữ liệu mở rộng với x</a:t>
                </a:r>
                <a:r>
                  <a:rPr lang="vi-VN" dirty="0">
                    <a:latin typeface="+mj-lt"/>
                    <a:sym typeface="+mn-ea"/>
                  </a:rPr>
                  <a:t> </a:t>
                </a:r>
                <a:r>
                  <a:rPr lang="vi-VN" dirty="0" smtClean="0">
                    <a:latin typeface="+mj-lt"/>
                    <a:sym typeface="+mn-ea"/>
                  </a:rPr>
                  <a:t>0=1 được thêm vào để thuận tiện cho việc tính toán.</a:t>
                </a:r>
                <a:endParaRPr lang="vi-VN" dirty="0" smtClean="0">
                  <a:latin typeface="+mj-lt"/>
                  <a:sym typeface="+mn-ea"/>
                </a:endParaRPr>
              </a:p>
              <a:p>
                <a:pPr marL="0" lvl="0" indent="0" algn="l" rtl="0">
                  <a:lnSpc>
                    <a:spcPct val="105000"/>
                  </a:lnSpc>
                  <a:spcBef>
                    <a:spcPts val="2100"/>
                  </a:spcBef>
                  <a:spcAft>
                    <a:spcPts val="0"/>
                  </a:spcAft>
                  <a:buNone/>
                </a:pPr>
                <a:r>
                  <a:rPr lang="vi-VN" dirty="0" smtClean="0">
                    <a:latin typeface="+mj-lt"/>
                    <a:sym typeface="+mn-ea"/>
                  </a:rPr>
                  <a:t>Với linear regression thì f(s)=s, với PLA thì f(s)=sgn(s). Trong linear regression, tích vô hướng </a:t>
                </a:r>
                <a14:m>
                  <m:oMath xmlns:m="http://schemas.openxmlformats.org/officeDocument/2006/math">
                    <m:sSup>
                      <m:sSupPr>
                        <m:ctrlPr>
                          <a:rPr lang="vi-VN" b="1" i="1" smtClean="0">
                            <a:solidFill>
                              <a:srgbClr val="FF0000"/>
                            </a:solidFill>
                            <a:latin typeface="+mj-lt"/>
                          </a:rPr>
                        </m:ctrlPr>
                      </m:sSupPr>
                      <m:e>
                        <m:r>
                          <a:rPr lang="vi-VN" b="1" i="1">
                            <a:solidFill>
                              <a:srgbClr val="FF0000"/>
                            </a:solidFill>
                            <a:latin typeface="+mj-lt"/>
                          </a:rPr>
                          <m:t>𝒘</m:t>
                        </m:r>
                      </m:e>
                      <m:sup>
                        <m:r>
                          <a:rPr lang="vi-VN" b="1" i="1">
                            <a:solidFill>
                              <a:srgbClr val="FF0000"/>
                            </a:solidFill>
                            <a:latin typeface="+mj-lt"/>
                          </a:rPr>
                          <m:t>𝑻</m:t>
                        </m:r>
                      </m:sup>
                    </m:sSup>
                  </m:oMath>
                </a14:m>
                <a:r>
                  <a:rPr lang="vi-VN" b="1" dirty="0" smtClean="0">
                    <a:solidFill>
                      <a:srgbClr val="FF0000"/>
                    </a:solidFill>
                    <a:latin typeface="+mj-lt"/>
                    <a:sym typeface="+mn-ea"/>
                  </a:rPr>
                  <a:t>x</a:t>
                </a:r>
                <a:endParaRPr lang="vi-VN" dirty="0" smtClean="0">
                  <a:latin typeface="+mj-lt"/>
                </a:endParaRPr>
              </a:p>
              <a:p>
                <a:pPr marL="0" lvl="0" indent="0" algn="l" rtl="0">
                  <a:lnSpc>
                    <a:spcPct val="105000"/>
                  </a:lnSpc>
                  <a:spcBef>
                    <a:spcPts val="2100"/>
                  </a:spcBef>
                  <a:spcAft>
                    <a:spcPts val="0"/>
                  </a:spcAft>
                  <a:buNone/>
                </a:pPr>
                <a:r>
                  <a:rPr lang="vi-VN" dirty="0" smtClean="0">
                    <a:latin typeface="+mj-lt"/>
                    <a:sym typeface="+mn-ea"/>
                  </a:rPr>
                  <a:t> được trực tiếp sử dụng để dự đoán output y, loại này phù hợp nếu chúng ta cần dự đoán một giá trị thực của đầu ra không bị chặn trên và dưới.</a:t>
                </a:r>
                <a:endParaRPr lang="vi-VN" dirty="0" smtClean="0">
                  <a:latin typeface="+mj-lt"/>
                  <a:sym typeface="+mn-ea"/>
                </a:endParaRPr>
              </a:p>
              <a:p>
                <a:pPr marL="0" lvl="0" indent="0" algn="l" rtl="0">
                  <a:lnSpc>
                    <a:spcPct val="105000"/>
                  </a:lnSpc>
                  <a:spcBef>
                    <a:spcPts val="2100"/>
                  </a:spcBef>
                  <a:spcAft>
                    <a:spcPts val="0"/>
                  </a:spcAft>
                  <a:buNone/>
                </a:pPr>
                <a:r>
                  <a:rPr lang="vi-VN" dirty="0" smtClean="0">
                    <a:latin typeface="+mj-lt"/>
                    <a:sym typeface="+mn-ea"/>
                  </a:rPr>
                  <a:t>Trong PLA, đầu ra chỉ nhận một trong hai giá trị 1hoặc −1, phù hợp với các bài toán binary classification.</a:t>
                </a:r>
                <a:endParaRPr lang="vi-VN" dirty="0" smtClean="0">
                  <a:latin typeface="+mj-lt"/>
                </a:endParaRPr>
              </a:p>
              <a:p>
                <a:pPr marL="0" lvl="0" indent="0" algn="l" rtl="0">
                  <a:lnSpc>
                    <a:spcPct val="105000"/>
                  </a:lnSpc>
                  <a:spcBef>
                    <a:spcPts val="2100"/>
                  </a:spcBef>
                  <a:spcAft>
                    <a:spcPts val="0"/>
                  </a:spcAft>
                  <a:buNone/>
                </a:pPr>
                <a:r>
                  <a:rPr lang="vi-VN" dirty="0">
                    <a:latin typeface="+mj-lt"/>
                    <a:sym typeface="+mn-ea"/>
                  </a:rPr>
                  <a:t>Trong dạng này, đầu ra có thể được thể hiện dưới dạng xác suất (probability).</a:t>
                </a:r>
                <a:endParaRPr lang="vi-VN" dirty="0" smtClean="0">
                  <a:latin typeface="+mj-lt"/>
                </a:endParaRPr>
              </a:p>
              <a:p>
                <a:pPr marL="0" lvl="0" indent="0" algn="l" rtl="0">
                  <a:lnSpc>
                    <a:spcPct val="125000"/>
                  </a:lnSpc>
                  <a:spcBef>
                    <a:spcPts val="2100"/>
                  </a:spcBef>
                  <a:spcAft>
                    <a:spcPts val="0"/>
                  </a:spcAft>
                  <a:buNone/>
                </a:pPr>
                <a:endParaRPr lang="en-US">
                  <a:solidFill>
                    <a:schemeClr val="tx2"/>
                  </a:solidFill>
                  <a:latin typeface="Times New Roman" panose="02020603050405020304" charset="0"/>
                  <a:cs typeface="Times New Roman" panose="02020603050405020304" charset="0"/>
                </a:endParaRPr>
              </a:p>
              <a:p>
                <a:pPr marL="0" lvl="0" indent="0" algn="l" rtl="0">
                  <a:lnSpc>
                    <a:spcPct val="125000"/>
                  </a:lnSpc>
                  <a:spcBef>
                    <a:spcPts val="2100"/>
                  </a:spcBef>
                  <a:spcAft>
                    <a:spcPts val="0"/>
                  </a:spcAft>
                  <a:buNone/>
                </a:pPr>
                <a:endParaRPr lang="en-US">
                  <a:solidFill>
                    <a:schemeClr val="tx2"/>
                  </a:solidFill>
                  <a:latin typeface="Times New Roman" panose="02020603050405020304" charset="0"/>
                  <a:cs typeface="Times New Roman" panose="02020603050405020304" charset="0"/>
                </a:endParaRPr>
              </a:p>
              <a:p>
                <a:pPr marL="0" lvl="0" indent="0" algn="l" rtl="0">
                  <a:lnSpc>
                    <a:spcPct val="125000"/>
                  </a:lnSpc>
                  <a:spcBef>
                    <a:spcPts val="2100"/>
                  </a:spcBef>
                  <a:spcAft>
                    <a:spcPts val="0"/>
                  </a:spcAft>
                  <a:buNone/>
                </a:pPr>
                <a:endParaRPr lang="en-US">
                  <a:solidFill>
                    <a:schemeClr val="accent1">
                      <a:lumMod val="50000"/>
                    </a:schemeClr>
                  </a:solidFill>
                  <a:latin typeface="Times New Roman" panose="02020603050405020304" charset="0"/>
                  <a:cs typeface="Times New Roman" panose="02020603050405020304" charset="0"/>
                </a:endParaRPr>
              </a:p>
              <a:p>
                <a:pPr marL="0" lvl="0" indent="0" algn="l" rtl="0">
                  <a:lnSpc>
                    <a:spcPct val="125000"/>
                  </a:lnSpc>
                  <a:spcBef>
                    <a:spcPts val="2100"/>
                  </a:spcBef>
                  <a:spcAft>
                    <a:spcPts val="2100"/>
                  </a:spcAft>
                  <a:buNone/>
                </a:pPr>
                <a:endParaRPr lang="en-US">
                  <a:solidFill>
                    <a:schemeClr val="accent1">
                      <a:lumMod val="50000"/>
                    </a:schemeClr>
                  </a:solidFill>
                  <a:latin typeface="Times New Roman" panose="02020603050405020304" charset="0"/>
                  <a:cs typeface="Times New Roman" panose="02020603050405020304" charset="0"/>
                </a:endParaRPr>
              </a:p>
            </p:txBody>
          </p:sp>
        </mc:Choice>
        <mc:Fallback>
          <p:sp>
            <p:nvSpPr>
              <p:cNvPr id="827" name="Google Shape;827;p31"/>
              <p:cNvSpPr txBox="1">
                <a:spLocks noRot="1" noChangeAspect="1" noMove="1" noResize="1" noEditPoints="1" noAdjustHandles="1" noChangeArrowheads="1" noChangeShapeType="1" noTextEdit="1"/>
              </p:cNvSpPr>
              <p:nvPr>
                <p:ph type="body" idx="1"/>
              </p:nvPr>
            </p:nvSpPr>
            <p:spPr>
              <a:xfrm>
                <a:off x="428625" y="1513205"/>
                <a:ext cx="7701915" cy="4883785"/>
              </a:xfrm>
              <a:prstGeom prst="rect">
                <a:avLst/>
              </a:prstGeom>
              <a:blipFill rotWithShape="1">
                <a:blip r:embed="rId1"/>
                <a:stretch>
                  <a:fillRect b="-78065"/>
                </a:stretch>
              </a:blipFill>
            </p:spPr>
            <p:txBody>
              <a:bodyPr/>
              <a:lstStyle/>
              <a:p>
                <a:r>
                  <a:rPr lang="en-US" altLang="en-US">
                    <a:noFill/>
                  </a:rPr>
                  <a:t> </a:t>
                </a:r>
              </a:p>
            </p:txBody>
          </p:sp>
        </mc:Fallback>
      </mc:AlternateContent>
      <p:sp>
        <p:nvSpPr>
          <p:cNvPr id="2" name="Text Box 1"/>
          <p:cNvSpPr txBox="1"/>
          <p:nvPr/>
        </p:nvSpPr>
        <p:spPr>
          <a:xfrm>
            <a:off x="8130540" y="2068195"/>
            <a:ext cx="3757930" cy="4184650"/>
          </a:xfrm>
          <a:prstGeom prst="rect">
            <a:avLst/>
          </a:prstGeom>
          <a:noFill/>
        </p:spPr>
        <p:txBody>
          <a:bodyPr wrap="square" rtlCol="0" anchor="t">
            <a:spAutoFit/>
          </a:bodyPr>
          <a:p>
            <a:pPr algn="l"/>
            <a:r>
              <a:rPr lang="en-US" altLang="vi-VN" sz="1900" dirty="0">
                <a:solidFill>
                  <a:schemeClr val="bg2"/>
                </a:solidFill>
                <a:latin typeface="+mj-lt"/>
                <a:sym typeface="+mn-ea"/>
              </a:rPr>
              <a:t> </a:t>
            </a:r>
            <a:r>
              <a:rPr lang="vi-VN" sz="1900" dirty="0">
                <a:solidFill>
                  <a:schemeClr val="bg2"/>
                </a:solidFill>
                <a:latin typeface="+mj-lt"/>
                <a:sym typeface="+mn-ea"/>
              </a:rPr>
              <a:t>Ví dụ: xác suất thi đỗ nếu biết thời gian ôn thi,</a:t>
            </a:r>
            <a:r>
              <a:rPr lang="en-US" altLang="vi-VN" sz="1900" dirty="0">
                <a:solidFill>
                  <a:schemeClr val="bg2"/>
                </a:solidFill>
                <a:latin typeface="+mj-lt"/>
                <a:sym typeface="+mn-ea"/>
              </a:rPr>
              <a:t> </a:t>
            </a:r>
            <a:r>
              <a:rPr lang="vi-VN" sz="1900" dirty="0">
                <a:solidFill>
                  <a:schemeClr val="bg2"/>
                </a:solidFill>
                <a:latin typeface="+mj-lt"/>
                <a:sym typeface="+mn-ea"/>
              </a:rPr>
              <a:t>xác suất ngày mai có mưa dựa thông tin đo được trong ngày hôm nay,… Mô hình mới này của chúng ta có tên là </a:t>
            </a:r>
            <a:r>
              <a:rPr lang="vi-VN" sz="1900" i="1" dirty="0">
                <a:solidFill>
                  <a:schemeClr val="bg2"/>
                </a:solidFill>
                <a:latin typeface="+mj-lt"/>
                <a:sym typeface="+mn-ea"/>
              </a:rPr>
              <a:t>logistic regression</a:t>
            </a:r>
            <a:r>
              <a:rPr lang="vi-VN" sz="1900" dirty="0">
                <a:solidFill>
                  <a:schemeClr val="bg2"/>
                </a:solidFill>
                <a:latin typeface="+mj-lt"/>
                <a:sym typeface="+mn-ea"/>
              </a:rPr>
              <a:t>. Mô hình này giống với linear regression ở khía cạnh đầu ra là số thực, và giống với PLA ở việc đầu ra bị chặn (trong đoạn [0,1][0,1]). Mặc dù trong tên có chứa từ </a:t>
            </a:r>
            <a:r>
              <a:rPr lang="vi-VN" sz="1900" i="1" dirty="0">
                <a:solidFill>
                  <a:schemeClr val="bg2"/>
                </a:solidFill>
                <a:latin typeface="+mj-lt"/>
                <a:sym typeface="+mn-ea"/>
              </a:rPr>
              <a:t>regression</a:t>
            </a:r>
            <a:r>
              <a:rPr lang="vi-VN" sz="1900" dirty="0">
                <a:solidFill>
                  <a:schemeClr val="bg2"/>
                </a:solidFill>
                <a:latin typeface="+mj-lt"/>
                <a:sym typeface="+mn-ea"/>
              </a:rPr>
              <a:t>, logistic regression thường được sử dụng nhiều hơn cho các bài toán classification.</a:t>
            </a:r>
            <a:endParaRPr lang="vi-VN" sz="1900" dirty="0">
              <a:solidFill>
                <a:schemeClr val="bg2"/>
              </a:solidFill>
              <a:latin typeface="+mj-l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6"/>
                                        </p:tgtEl>
                                        <p:attrNameLst>
                                          <p:attrName>style.visibility</p:attrName>
                                        </p:attrNameLst>
                                      </p:cBhvr>
                                      <p:to>
                                        <p:strVal val="visible"/>
                                      </p:to>
                                    </p:set>
                                    <p:animEffect transition="in" filter="circle(in)">
                                      <p:cBhvr>
                                        <p:cTn id="7" dur="2000"/>
                                        <p:tgtEl>
                                          <p:spTgt spid="8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7">
                                            <p:txEl>
                                              <p:pRg st="0" end="0"/>
                                            </p:txEl>
                                          </p:spTgt>
                                        </p:tgtEl>
                                        <p:attrNameLst>
                                          <p:attrName>style.visibility</p:attrName>
                                        </p:attrNameLst>
                                      </p:cBhvr>
                                      <p:to>
                                        <p:strVal val="visible"/>
                                      </p:to>
                                    </p:set>
                                    <p:animEffect transition="in" filter="box(in)">
                                      <p:cBhvr>
                                        <p:cTn id="12" dur="2000"/>
                                        <p:tgtEl>
                                          <p:spTgt spid="8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27">
                                            <p:txEl>
                                              <p:pRg st="1" end="1"/>
                                            </p:txEl>
                                          </p:spTgt>
                                        </p:tgtEl>
                                        <p:attrNameLst>
                                          <p:attrName>style.visibility</p:attrName>
                                        </p:attrNameLst>
                                      </p:cBhvr>
                                      <p:to>
                                        <p:strVal val="visible"/>
                                      </p:to>
                                    </p:set>
                                    <p:animEffect transition="in" filter="box(in)">
                                      <p:cBhvr>
                                        <p:cTn id="17" dur="2000"/>
                                        <p:tgtEl>
                                          <p:spTgt spid="8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27">
                                            <p:txEl>
                                              <p:pRg st="2" end="2"/>
                                            </p:txEl>
                                          </p:spTgt>
                                        </p:tgtEl>
                                        <p:attrNameLst>
                                          <p:attrName>style.visibility</p:attrName>
                                        </p:attrNameLst>
                                      </p:cBhvr>
                                      <p:to>
                                        <p:strVal val="visible"/>
                                      </p:to>
                                    </p:set>
                                    <p:animEffect transition="in" filter="box(in)">
                                      <p:cBhvr>
                                        <p:cTn id="22" dur="2000"/>
                                        <p:tgtEl>
                                          <p:spTgt spid="8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27">
                                            <p:txEl>
                                              <p:pRg st="3" end="3"/>
                                            </p:txEl>
                                          </p:spTgt>
                                        </p:tgtEl>
                                        <p:attrNameLst>
                                          <p:attrName>style.visibility</p:attrName>
                                        </p:attrNameLst>
                                      </p:cBhvr>
                                      <p:to>
                                        <p:strVal val="visible"/>
                                      </p:to>
                                    </p:set>
                                    <p:animEffect transition="in" filter="box(in)">
                                      <p:cBhvr>
                                        <p:cTn id="27" dur="2000"/>
                                        <p:tgtEl>
                                          <p:spTgt spid="8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27">
                                            <p:txEl>
                                              <p:pRg st="4" end="4"/>
                                            </p:txEl>
                                          </p:spTgt>
                                        </p:tgtEl>
                                        <p:attrNameLst>
                                          <p:attrName>style.visibility</p:attrName>
                                        </p:attrNameLst>
                                      </p:cBhvr>
                                      <p:to>
                                        <p:strVal val="visible"/>
                                      </p:to>
                                    </p:set>
                                    <p:animEffect transition="in" filter="box(in)">
                                      <p:cBhvr>
                                        <p:cTn id="32" dur="2000"/>
                                        <p:tgtEl>
                                          <p:spTgt spid="827">
                                            <p:txEl>
                                              <p:pRg st="4" end="4"/>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827">
                                            <p:txEl>
                                              <p:pRg st="5" end="5"/>
                                            </p:txEl>
                                          </p:spTgt>
                                        </p:tgtEl>
                                        <p:attrNameLst>
                                          <p:attrName>style.visibility</p:attrName>
                                        </p:attrNameLst>
                                      </p:cBhvr>
                                      <p:to>
                                        <p:strVal val="visible"/>
                                      </p:to>
                                    </p:set>
                                    <p:animEffect transition="in" filter="box(in)">
                                      <p:cBhvr>
                                        <p:cTn id="35" dur="2000"/>
                                        <p:tgtEl>
                                          <p:spTgt spid="82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827">
                                            <p:txEl>
                                              <p:pRg st="6" end="6"/>
                                            </p:txEl>
                                          </p:spTgt>
                                        </p:tgtEl>
                                        <p:attrNameLst>
                                          <p:attrName>style.visibility</p:attrName>
                                        </p:attrNameLst>
                                      </p:cBhvr>
                                      <p:to>
                                        <p:strVal val="visible"/>
                                      </p:to>
                                    </p:set>
                                    <p:animEffect transition="in" filter="box(in)">
                                      <p:cBhvr>
                                        <p:cTn id="40" dur="2000"/>
                                        <p:tgtEl>
                                          <p:spTgt spid="82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box(in)">
                                      <p:cBhvr>
                                        <p:cTn id="4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 grpId="0"/>
      <p:bldP spid="82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415925" y="262890"/>
            <a:ext cx="11360785" cy="1014095"/>
          </a:xfrm>
        </p:spPr>
        <p:txBody>
          <a:bodyPr/>
          <a:p>
            <a:r>
              <a:rPr lang="en-US" sz="4000">
                <a:latin typeface="Times New Roman" panose="02020603050405020304" charset="0"/>
                <a:cs typeface="Times New Roman" panose="02020603050405020304" charset="0"/>
              </a:rPr>
              <a:t>6.1.2- Mô hình Logistic Regression</a:t>
            </a:r>
            <a:endParaRPr lang="en-US" sz="4000">
              <a:latin typeface="Times New Roman" panose="02020603050405020304" charset="0"/>
              <a:cs typeface="Times New Roman" panose="02020603050405020304" charset="0"/>
            </a:endParaRPr>
          </a:p>
        </p:txBody>
      </p:sp>
      <p:sp>
        <p:nvSpPr>
          <p:cNvPr id="6" name="Text Box 5"/>
          <p:cNvSpPr txBox="1"/>
          <p:nvPr/>
        </p:nvSpPr>
        <p:spPr>
          <a:xfrm>
            <a:off x="415925" y="1276985"/>
            <a:ext cx="9037955" cy="2722880"/>
          </a:xfrm>
          <a:prstGeom prst="rect">
            <a:avLst/>
          </a:prstGeom>
          <a:noFill/>
        </p:spPr>
        <p:txBody>
          <a:bodyPr wrap="square" rtlCol="0" anchor="t">
            <a:spAutoFit/>
          </a:bodyPr>
          <a:p>
            <a:r>
              <a:rPr lang="en-US" sz="1900" dirty="0" err="1" smtClean="0">
                <a:solidFill>
                  <a:schemeClr val="bg2"/>
                </a:solidFill>
                <a:latin typeface="Times New Roman" panose="02020603050405020304" charset="0"/>
                <a:cs typeface="Times New Roman" panose="02020603050405020304" charset="0"/>
                <a:sym typeface="+mn-ea"/>
              </a:rPr>
              <a:t>Đầu</a:t>
            </a:r>
            <a:r>
              <a:rPr lang="en-US" sz="1900" dirty="0" smtClean="0">
                <a:solidFill>
                  <a:schemeClr val="bg2"/>
                </a:solidFill>
                <a:latin typeface="Times New Roman" panose="02020603050405020304" charset="0"/>
                <a:cs typeface="Times New Roman" panose="02020603050405020304" charset="0"/>
                <a:sym typeface="+mn-ea"/>
              </a:rPr>
              <a:t> </a:t>
            </a:r>
            <a:r>
              <a:rPr lang="en-US" sz="1900" dirty="0" err="1" smtClean="0">
                <a:solidFill>
                  <a:schemeClr val="bg2"/>
                </a:solidFill>
                <a:latin typeface="Times New Roman" panose="02020603050405020304" charset="0"/>
                <a:cs typeface="Times New Roman" panose="02020603050405020304" charset="0"/>
                <a:sym typeface="+mn-ea"/>
              </a:rPr>
              <a:t>ra</a:t>
            </a:r>
            <a:r>
              <a:rPr lang="en-US" sz="1900" dirty="0" smtClean="0">
                <a:solidFill>
                  <a:schemeClr val="bg2"/>
                </a:solidFill>
                <a:latin typeface="Times New Roman" panose="02020603050405020304" charset="0"/>
                <a:cs typeface="Times New Roman" panose="02020603050405020304" charset="0"/>
                <a:sym typeface="+mn-ea"/>
              </a:rPr>
              <a:t> </a:t>
            </a:r>
            <a:r>
              <a:rPr lang="en-US" sz="1900" dirty="0" err="1" smtClean="0">
                <a:solidFill>
                  <a:schemeClr val="bg2"/>
                </a:solidFill>
                <a:latin typeface="Times New Roman" panose="02020603050405020304" charset="0"/>
                <a:cs typeface="Times New Roman" panose="02020603050405020304" charset="0"/>
                <a:sym typeface="+mn-ea"/>
              </a:rPr>
              <a:t>dự</a:t>
            </a:r>
            <a:r>
              <a:rPr lang="en-US" sz="1900" dirty="0" smtClean="0">
                <a:solidFill>
                  <a:schemeClr val="bg2"/>
                </a:solidFill>
                <a:latin typeface="Times New Roman" panose="02020603050405020304" charset="0"/>
                <a:cs typeface="Times New Roman" panose="02020603050405020304" charset="0"/>
                <a:sym typeface="+mn-ea"/>
              </a:rPr>
              <a:t> </a:t>
            </a:r>
            <a:r>
              <a:rPr lang="en-US" sz="1900" dirty="0" err="1" smtClean="0">
                <a:solidFill>
                  <a:schemeClr val="bg2"/>
                </a:solidFill>
                <a:latin typeface="Times New Roman" panose="02020603050405020304" charset="0"/>
                <a:cs typeface="Times New Roman" panose="02020603050405020304" charset="0"/>
                <a:sym typeface="+mn-ea"/>
              </a:rPr>
              <a:t>đoán</a:t>
            </a:r>
            <a:r>
              <a:rPr lang="en-US" sz="1900" dirty="0" smtClean="0">
                <a:solidFill>
                  <a:schemeClr val="bg2"/>
                </a:solidFill>
                <a:latin typeface="Times New Roman" panose="02020603050405020304" charset="0"/>
                <a:cs typeface="Times New Roman" panose="02020603050405020304" charset="0"/>
                <a:sym typeface="+mn-ea"/>
              </a:rPr>
              <a:t> </a:t>
            </a:r>
            <a:r>
              <a:rPr lang="en-US" sz="1900" dirty="0" err="1" smtClean="0">
                <a:solidFill>
                  <a:schemeClr val="bg2"/>
                </a:solidFill>
                <a:latin typeface="Times New Roman" panose="02020603050405020304" charset="0"/>
                <a:cs typeface="Times New Roman" panose="02020603050405020304" charset="0"/>
                <a:sym typeface="+mn-ea"/>
              </a:rPr>
              <a:t>của</a:t>
            </a:r>
            <a:r>
              <a:rPr lang="en-US" sz="1900" dirty="0" smtClean="0">
                <a:solidFill>
                  <a:schemeClr val="bg2"/>
                </a:solidFill>
                <a:latin typeface="Times New Roman" panose="02020603050405020304" charset="0"/>
                <a:cs typeface="Times New Roman" panose="02020603050405020304" charset="0"/>
                <a:sym typeface="+mn-ea"/>
              </a:rPr>
              <a:t>:</a:t>
            </a:r>
            <a:endParaRPr lang="en-US" sz="1900" dirty="0" smtClean="0">
              <a:solidFill>
                <a:schemeClr val="bg2"/>
              </a:solidFill>
              <a:latin typeface="Times New Roman" panose="02020603050405020304" charset="0"/>
              <a:cs typeface="Times New Roman" panose="02020603050405020304" charset="0"/>
            </a:endParaRPr>
          </a:p>
          <a:p>
            <a:r>
              <a:rPr lang="en-US" sz="1900" dirty="0" smtClean="0">
                <a:solidFill>
                  <a:schemeClr val="bg2"/>
                </a:solidFill>
                <a:latin typeface="Times New Roman" panose="02020603050405020304" charset="0"/>
                <a:cs typeface="Times New Roman" panose="02020603050405020304" charset="0"/>
                <a:sym typeface="+mn-ea"/>
              </a:rPr>
              <a:t>Linear Regression: </a:t>
            </a:r>
            <a:endParaRPr lang="vi-VN" sz="1900" dirty="0" smtClean="0">
              <a:solidFill>
                <a:schemeClr val="bg2"/>
              </a:solidFill>
              <a:latin typeface="Times New Roman" panose="02020603050405020304" charset="0"/>
              <a:cs typeface="Times New Roman" panose="02020603050405020304" charset="0"/>
            </a:endParaRPr>
          </a:p>
          <a:p>
            <a:endParaRPr lang="vi-VN" sz="1900" dirty="0" smtClean="0">
              <a:solidFill>
                <a:schemeClr val="bg2"/>
              </a:solidFill>
              <a:latin typeface="Times New Roman" panose="02020603050405020304" charset="0"/>
              <a:cs typeface="Times New Roman" panose="02020603050405020304" charset="0"/>
            </a:endParaRPr>
          </a:p>
          <a:p>
            <a:r>
              <a:rPr lang="vi-VN" sz="1900" dirty="0" smtClean="0">
                <a:solidFill>
                  <a:schemeClr val="bg2"/>
                </a:solidFill>
                <a:latin typeface="Times New Roman" panose="02020603050405020304" charset="0"/>
                <a:cs typeface="Times New Roman" panose="02020603050405020304" charset="0"/>
                <a:sym typeface="+mn-ea"/>
              </a:rPr>
              <a:t>PLA:</a:t>
            </a:r>
            <a:r>
              <a:rPr lang="en-US" altLang="vi-VN" sz="1900" dirty="0" smtClean="0">
                <a:latin typeface="Times New Roman" panose="02020603050405020304" charset="0"/>
                <a:cs typeface="Times New Roman" panose="02020603050405020304" charset="0"/>
                <a:sym typeface="+mn-ea"/>
              </a:rPr>
              <a:t> </a:t>
            </a:r>
            <a:endParaRPr lang="vi-VN" sz="1900" dirty="0" smtClean="0">
              <a:latin typeface="Times New Roman" panose="02020603050405020304" charset="0"/>
              <a:cs typeface="Times New Roman" panose="02020603050405020304" charset="0"/>
            </a:endParaRPr>
          </a:p>
          <a:p>
            <a:r>
              <a:rPr lang="vi-VN" sz="1900" dirty="0" smtClean="0">
                <a:solidFill>
                  <a:schemeClr val="bg2"/>
                </a:solidFill>
                <a:latin typeface="+mj-lt"/>
                <a:sym typeface="+mn-ea"/>
              </a:rPr>
              <a:t>Đầu ra dự đoán của logistic regression thường được viết chung dưới dạng</a:t>
            </a:r>
            <a:r>
              <a:rPr lang="en-US" altLang="vi-VN" sz="1900" dirty="0" smtClean="0">
                <a:solidFill>
                  <a:schemeClr val="bg2"/>
                </a:solidFill>
                <a:latin typeface="+mj-lt"/>
                <a:sym typeface="+mn-ea"/>
              </a:rPr>
              <a:t>:</a:t>
            </a:r>
            <a:endParaRPr lang="en-US" altLang="vi-VN" sz="1900" dirty="0" smtClean="0">
              <a:solidFill>
                <a:schemeClr val="bg2"/>
              </a:solidFill>
              <a:latin typeface="+mj-lt"/>
              <a:sym typeface="+mn-ea"/>
            </a:endParaRPr>
          </a:p>
          <a:p>
            <a:r>
              <a:rPr lang="vi-VN" sz="1900" dirty="0" smtClean="0">
                <a:solidFill>
                  <a:schemeClr val="bg2"/>
                </a:solidFill>
                <a:latin typeface="Times New Roman" panose="02020603050405020304" charset="0"/>
                <a:cs typeface="Times New Roman" panose="02020603050405020304" charset="0"/>
                <a:sym typeface="+mn-ea"/>
              </a:rPr>
              <a:t>Trong đó :</a:t>
            </a:r>
            <a:r>
              <a:rPr lang="el-GR" sz="1900" dirty="0" smtClean="0">
                <a:solidFill>
                  <a:schemeClr val="bg2"/>
                </a:solidFill>
                <a:latin typeface="Times New Roman" panose="02020603050405020304" charset="0"/>
                <a:cs typeface="Times New Roman" panose="02020603050405020304" charset="0"/>
                <a:sym typeface="+mn-ea"/>
              </a:rPr>
              <a:t>Θ</a:t>
            </a:r>
            <a:r>
              <a:rPr lang="vi-VN" sz="1900" dirty="0" smtClean="0">
                <a:solidFill>
                  <a:schemeClr val="bg2"/>
                </a:solidFill>
                <a:latin typeface="Times New Roman" panose="02020603050405020304" charset="0"/>
                <a:cs typeface="Times New Roman" panose="02020603050405020304" charset="0"/>
                <a:sym typeface="+mn-ea"/>
              </a:rPr>
              <a:t> được gọi là logistic function.</a:t>
            </a:r>
            <a:endParaRPr lang="vi-VN" sz="1900" dirty="0" smtClean="0">
              <a:solidFill>
                <a:schemeClr val="bg2"/>
              </a:solidFill>
              <a:latin typeface="Times New Roman" panose="02020603050405020304" charset="0"/>
              <a:cs typeface="Times New Roman" panose="02020603050405020304" charset="0"/>
            </a:endParaRPr>
          </a:p>
          <a:p>
            <a:r>
              <a:rPr lang="vi-VN" sz="1900" dirty="0" smtClean="0">
                <a:solidFill>
                  <a:schemeClr val="bg2"/>
                </a:solidFill>
                <a:latin typeface="Times New Roman" panose="02020603050405020304" charset="0"/>
                <a:cs typeface="Times New Roman" panose="02020603050405020304" charset="0"/>
                <a:sym typeface="+mn-ea"/>
              </a:rPr>
              <a:t>Một số activation cho mô hình tuyến tính được cho trong hình dưới đây:</a:t>
            </a:r>
            <a:endParaRPr lang="vi-VN" sz="1900" dirty="0" smtClean="0">
              <a:latin typeface="Times New Roman" panose="02020603050405020304" charset="0"/>
              <a:cs typeface="Times New Roman" panose="02020603050405020304" charset="0"/>
            </a:endParaRPr>
          </a:p>
          <a:p>
            <a:endParaRPr lang="vi-VN" sz="1900" dirty="0">
              <a:latin typeface="Times New Roman" panose="02020603050405020304" charset="0"/>
              <a:cs typeface="Times New Roman" panose="02020603050405020304" charset="0"/>
            </a:endParaRPr>
          </a:p>
          <a:p>
            <a:endParaRPr lang="en-US" altLang="vi-VN" sz="1900" dirty="0" smtClean="0">
              <a:solidFill>
                <a:schemeClr val="bg2"/>
              </a:solidFill>
              <a:latin typeface="+mj-lt"/>
              <a:cs typeface="Times New Roman" panose="02020603050405020304" charset="0"/>
              <a:sym typeface="+mn-ea"/>
            </a:endParaRPr>
          </a:p>
        </p:txBody>
      </p:sp>
      <p:pic>
        <p:nvPicPr>
          <p:cNvPr id="8" name="Picture 7"/>
          <p:cNvPicPr>
            <a:picLocks noChangeAspect="1"/>
          </p:cNvPicPr>
          <p:nvPr/>
        </p:nvPicPr>
        <p:blipFill>
          <a:blip r:embed="rId1"/>
          <a:stretch>
            <a:fillRect/>
          </a:stretch>
        </p:blipFill>
        <p:spPr>
          <a:xfrm>
            <a:off x="1133475" y="2101850"/>
            <a:ext cx="1793875" cy="347345"/>
          </a:xfrm>
          <a:prstGeom prst="rect">
            <a:avLst/>
          </a:prstGeom>
        </p:spPr>
      </p:pic>
      <p:pic>
        <p:nvPicPr>
          <p:cNvPr id="9" name="Picture 8"/>
          <p:cNvPicPr>
            <a:picLocks noChangeAspect="1"/>
          </p:cNvPicPr>
          <p:nvPr/>
        </p:nvPicPr>
        <p:blipFill>
          <a:blip r:embed="rId2"/>
          <a:stretch>
            <a:fillRect/>
          </a:stretch>
        </p:blipFill>
        <p:spPr>
          <a:xfrm>
            <a:off x="2413000" y="1552575"/>
            <a:ext cx="1143000" cy="396240"/>
          </a:xfrm>
          <a:prstGeom prst="rect">
            <a:avLst/>
          </a:prstGeom>
        </p:spPr>
      </p:pic>
      <p:pic>
        <p:nvPicPr>
          <p:cNvPr id="10" name="Picture 9"/>
          <p:cNvPicPr>
            <a:picLocks noChangeAspect="1"/>
          </p:cNvPicPr>
          <p:nvPr/>
        </p:nvPicPr>
        <p:blipFill>
          <a:blip r:embed="rId3"/>
          <a:stretch>
            <a:fillRect/>
          </a:stretch>
        </p:blipFill>
        <p:spPr>
          <a:xfrm>
            <a:off x="7811770" y="2347595"/>
            <a:ext cx="1526540" cy="372745"/>
          </a:xfrm>
          <a:prstGeom prst="rect">
            <a:avLst/>
          </a:prstGeom>
        </p:spPr>
      </p:pic>
      <p:pic>
        <p:nvPicPr>
          <p:cNvPr id="11" name="Picture 10"/>
          <p:cNvPicPr>
            <a:picLocks noChangeAspect="1"/>
          </p:cNvPicPr>
          <p:nvPr/>
        </p:nvPicPr>
        <p:blipFill>
          <a:blip r:embed="rId4"/>
          <a:stretch>
            <a:fillRect/>
          </a:stretch>
        </p:blipFill>
        <p:spPr>
          <a:xfrm>
            <a:off x="415925" y="3408045"/>
            <a:ext cx="6798310" cy="1421130"/>
          </a:xfrm>
          <a:prstGeom prst="rect">
            <a:avLst/>
          </a:prstGeom>
        </p:spPr>
      </p:pic>
      <p:sp>
        <p:nvSpPr>
          <p:cNvPr id="12" name="Text Box 11"/>
          <p:cNvSpPr txBox="1"/>
          <p:nvPr/>
        </p:nvSpPr>
        <p:spPr>
          <a:xfrm>
            <a:off x="8237855" y="2981960"/>
            <a:ext cx="3677285" cy="3599815"/>
          </a:xfrm>
          <a:prstGeom prst="rect">
            <a:avLst/>
          </a:prstGeom>
          <a:noFill/>
        </p:spPr>
        <p:txBody>
          <a:bodyPr wrap="square" rtlCol="0" anchor="t">
            <a:spAutoFit/>
          </a:bodyPr>
          <a:p>
            <a:r>
              <a:rPr lang="vi-VN" sz="1900" dirty="0" smtClean="0">
                <a:solidFill>
                  <a:schemeClr val="bg2"/>
                </a:solidFill>
                <a:latin typeface="+mj-lt"/>
                <a:sym typeface="+mn-ea"/>
              </a:rPr>
              <a:t>Đường màu vàng biểu diễn linear regression. Đường này không bị chặn nên không phù hợp cho bài toán này. Có một trick nhỏ để đưa nó về dạng bị chặn: cắt phần nhỏ hơn 0 bằng cách cho chúng bằng 0, cắt các phần lớn hơn 1 bằng cách cho chúng bằng 1. Sau đó lấy điểm trên đường thẳng này có tung độ bằng 0.5 làm điểm phân chia hai class, đây cũng không phải là một lựa chọn tốt. </a:t>
            </a:r>
            <a:endParaRPr lang="vi-VN" sz="1900" dirty="0" smtClean="0">
              <a:solidFill>
                <a:schemeClr val="bg2"/>
              </a:solidFill>
              <a:latin typeface="+mj-lt"/>
              <a:sym typeface="+mn-ea"/>
            </a:endParaRPr>
          </a:p>
        </p:txBody>
      </p:sp>
      <p:sp>
        <p:nvSpPr>
          <p:cNvPr id="13" name="Text Box 12"/>
          <p:cNvSpPr txBox="1"/>
          <p:nvPr/>
        </p:nvSpPr>
        <p:spPr>
          <a:xfrm>
            <a:off x="345440" y="4829810"/>
            <a:ext cx="7892415" cy="1845310"/>
          </a:xfrm>
          <a:prstGeom prst="rect">
            <a:avLst/>
          </a:prstGeom>
          <a:noFill/>
        </p:spPr>
        <p:txBody>
          <a:bodyPr wrap="square" rtlCol="0" anchor="t">
            <a:spAutoFit/>
          </a:bodyPr>
          <a:p>
            <a:r>
              <a:rPr lang="en-US" sz="1900">
                <a:solidFill>
                  <a:schemeClr val="bg2"/>
                </a:solidFill>
                <a:latin typeface="Times New Roman" panose="02020603050405020304" charset="0"/>
                <a:cs typeface="Times New Roman" panose="02020603050405020304" charset="0"/>
              </a:rPr>
              <a:t>Giả sử có thêm vài bạn sinh viên tiêu biểu ôn tập đến 20 giờ và, tất nhiên, thi đỗ. Khi áp dụng mô hình linear regression như hình dưới đây và lấy mốc 0.5 để phân lớp, toàn bộ sinh viên thi trượt vẫn được dự đoán là trượt, nhưng rất nhiều sinh viên thi đỗ cũng được dự đoán là trượt (nếu ta coi điểm x màu xanh lục là ngưỡng cứng để đưa ra kết luận). Rõ ràng đây là một mô hình không tốt. Anh chàng sinh viên tiêu biểu này đã kéo theo rất nhiều bạn khác bị trượt.</a:t>
            </a:r>
            <a:endParaRPr lang="en-US" sz="1900">
              <a:solidFill>
                <a:schemeClr val="bg2"/>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ox(in)">
                                      <p:cBhvr>
                                        <p:cTn id="12" dur="2000"/>
                                        <p:tgtEl>
                                          <p:spTgt spid="6">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ox(in)">
                                      <p:cBhvr>
                                        <p:cTn id="15" dur="2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box(in)">
                                      <p:cBhvr>
                                        <p:cTn id="25" dur="20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box(in)">
                                      <p:cBhvr>
                                        <p:cTn id="35" dur="20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ox(in)">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box(in)">
                                      <p:cBhvr>
                                        <p:cTn id="45" dur="2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box(in)">
                                      <p:cBhvr>
                                        <p:cTn id="50" dur="2000"/>
                                        <p:tgtEl>
                                          <p:spTgt spid="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ox(in)">
                                      <p:cBhvr>
                                        <p:cTn id="55" dur="2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box(in)">
                                      <p:cBhvr>
                                        <p:cTn id="60" dur="2000"/>
                                        <p:tgtEl>
                                          <p:spTgt spid="12">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animEffect transition="in" filter="box(in)">
                                      <p:cBhvr>
                                        <p:cTn id="65"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32"/>
          <p:cNvSpPr txBox="1"/>
          <p:nvPr>
            <p:ph type="body" idx="1"/>
          </p:nvPr>
        </p:nvSpPr>
        <p:spPr>
          <a:xfrm>
            <a:off x="8635365" y="3939540"/>
            <a:ext cx="3052445" cy="204152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p>
          <a:p>
            <a:pPr marL="0" lvl="0" indent="0" algn="l" rtl="0">
              <a:spcBef>
                <a:spcPts val="2100"/>
              </a:spcBef>
              <a:spcAft>
                <a:spcPts val="0"/>
              </a:spcAft>
              <a:buNone/>
            </a:pPr>
          </a:p>
          <a:p>
            <a:pPr marL="0" lvl="0" indent="0" algn="l" rtl="0">
              <a:spcBef>
                <a:spcPts val="2100"/>
              </a:spcBef>
              <a:spcAft>
                <a:spcPts val="2100"/>
              </a:spcAft>
              <a:buNone/>
            </a:pPr>
          </a:p>
        </p:txBody>
      </p:sp>
      <p:pic>
        <p:nvPicPr>
          <p:cNvPr id="2" name="Picture 1"/>
          <p:cNvPicPr>
            <a:picLocks noChangeAspect="1"/>
          </p:cNvPicPr>
          <p:nvPr/>
        </p:nvPicPr>
        <p:blipFill>
          <a:blip r:embed="rId1"/>
          <a:stretch>
            <a:fillRect/>
          </a:stretch>
        </p:blipFill>
        <p:spPr>
          <a:xfrm>
            <a:off x="621665" y="438785"/>
            <a:ext cx="6023610" cy="5320665"/>
          </a:xfrm>
          <a:prstGeom prst="rect">
            <a:avLst/>
          </a:prstGeom>
        </p:spPr>
      </p:pic>
      <p:sp>
        <p:nvSpPr>
          <p:cNvPr id="4" name="Text Box 3"/>
          <p:cNvSpPr txBox="1"/>
          <p:nvPr/>
        </p:nvSpPr>
        <p:spPr>
          <a:xfrm>
            <a:off x="6793865" y="438785"/>
            <a:ext cx="4893310" cy="5646420"/>
          </a:xfrm>
          <a:prstGeom prst="rect">
            <a:avLst/>
          </a:prstGeom>
          <a:noFill/>
        </p:spPr>
        <p:txBody>
          <a:bodyPr wrap="square" rtlCol="0" anchor="t">
            <a:spAutoFit/>
          </a:bodyPr>
          <a:p>
            <a:r>
              <a:rPr lang="vi-VN" sz="1900" dirty="0" smtClean="0">
                <a:solidFill>
                  <a:schemeClr val="bg2"/>
                </a:solidFill>
                <a:latin typeface="Times New Roman" panose="02020603050405020304" charset="0"/>
                <a:cs typeface="Times New Roman" panose="02020603050405020304" charset="0"/>
                <a:sym typeface="+mn-ea"/>
              </a:rPr>
              <a:t>Đường màu đỏ (chỉ khác với activation function của PLA ở chỗ hai class là 0 và 1 thay vì -1 và 1) cũng thuộc dạng ngưỡng cứng (hard threshold). PLA không hoạt động trong bài toán này vì dữ liệu đã cho không linearly separable.</a:t>
            </a:r>
            <a:endParaRPr lang="vi-VN" sz="1900" dirty="0" smtClean="0">
              <a:solidFill>
                <a:schemeClr val="bg2"/>
              </a:solidFill>
              <a:latin typeface="Times New Roman" panose="02020603050405020304" charset="0"/>
              <a:cs typeface="Times New Roman" panose="02020603050405020304" charset="0"/>
            </a:endParaRPr>
          </a:p>
          <a:p>
            <a:r>
              <a:rPr lang="vi-VN" sz="1900" dirty="0" smtClean="0">
                <a:solidFill>
                  <a:schemeClr val="bg2"/>
                </a:solidFill>
                <a:latin typeface="Times New Roman" panose="02020603050405020304" charset="0"/>
                <a:cs typeface="Times New Roman" panose="02020603050405020304" charset="0"/>
                <a:sym typeface="+mn-ea"/>
              </a:rPr>
              <a:t>Các đường màu xanh lam và xanh lục phù hợp với bài toán của chúng ta hơn.</a:t>
            </a:r>
            <a:endParaRPr lang="vi-VN" sz="1900" dirty="0" smtClean="0">
              <a:solidFill>
                <a:schemeClr val="bg2"/>
              </a:solidFill>
              <a:latin typeface="Times New Roman" panose="02020603050405020304" charset="0"/>
              <a:cs typeface="Times New Roman" panose="02020603050405020304" charset="0"/>
            </a:endParaRPr>
          </a:p>
          <a:p>
            <a:r>
              <a:rPr lang="vi-VN" sz="1900" dirty="0" smtClean="0">
                <a:solidFill>
                  <a:schemeClr val="bg2"/>
                </a:solidFill>
                <a:latin typeface="Times New Roman" panose="02020603050405020304" charset="0"/>
                <a:cs typeface="Times New Roman" panose="02020603050405020304" charset="0"/>
                <a:sym typeface="+mn-ea"/>
              </a:rPr>
              <a:t>Chúng có tính chất quan trọng sau:</a:t>
            </a:r>
            <a:endParaRPr lang="vi-VN" sz="1900" dirty="0" smtClean="0">
              <a:solidFill>
                <a:schemeClr val="bg2"/>
              </a:solidFill>
              <a:latin typeface="Times New Roman" panose="02020603050405020304" charset="0"/>
              <a:cs typeface="Times New Roman" panose="02020603050405020304" charset="0"/>
            </a:endParaRPr>
          </a:p>
          <a:p>
            <a:pPr marL="457200" indent="-457200">
              <a:buFont typeface="Wingdings" panose="05000000000000000000" pitchFamily="2" charset="2"/>
              <a:buChar char="v"/>
            </a:pPr>
            <a:r>
              <a:rPr lang="vi-VN" sz="1900" dirty="0" smtClean="0">
                <a:solidFill>
                  <a:schemeClr val="bg2"/>
                </a:solidFill>
                <a:latin typeface="Times New Roman" panose="02020603050405020304" charset="0"/>
                <a:cs typeface="Times New Roman" panose="02020603050405020304" charset="0"/>
                <a:sym typeface="+mn-ea"/>
              </a:rPr>
              <a:t>Là hàm số liên tục nhận giá trị thực, bị chặn trong khoảng (0,1).</a:t>
            </a:r>
            <a:endParaRPr lang="vi-VN" sz="1900" dirty="0" smtClean="0">
              <a:solidFill>
                <a:schemeClr val="bg2"/>
              </a:solidFill>
              <a:latin typeface="Times New Roman" panose="02020603050405020304" charset="0"/>
              <a:cs typeface="Times New Roman" panose="02020603050405020304" charset="0"/>
            </a:endParaRPr>
          </a:p>
          <a:p>
            <a:pPr marL="457200" indent="-457200">
              <a:buFont typeface="Wingdings" panose="05000000000000000000" pitchFamily="2" charset="2"/>
              <a:buChar char="v"/>
            </a:pPr>
            <a:r>
              <a:rPr lang="vi-VN" sz="1900" dirty="0" smtClean="0">
                <a:solidFill>
                  <a:schemeClr val="bg2"/>
                </a:solidFill>
                <a:latin typeface="Times New Roman" panose="02020603050405020304" charset="0"/>
                <a:cs typeface="Times New Roman" panose="02020603050405020304" charset="0"/>
                <a:sym typeface="+mn-ea"/>
              </a:rPr>
              <a:t>Nếu coi điểm có tung độ là 1/2 làm điểm phân chia thì các điểm càng xa điểm này về phía bên trái có giá trị càng gần 0. Ngược lại, các điểm càng xa điểm này về phía phải có giá trị càng gần 1. Điều này khớp với nhận xét rằng học càng nhiều thì xác suất đỗ càng cao và ngược lại.</a:t>
            </a:r>
            <a:endParaRPr lang="vi-VN" sz="1900" dirty="0" smtClean="0">
              <a:solidFill>
                <a:schemeClr val="bg2"/>
              </a:solidFill>
              <a:latin typeface="Times New Roman" panose="02020603050405020304" charset="0"/>
              <a:cs typeface="Times New Roman" panose="02020603050405020304" charset="0"/>
            </a:endParaRPr>
          </a:p>
          <a:p>
            <a:pPr marL="457200" indent="-457200">
              <a:buFont typeface="Wingdings" panose="05000000000000000000" pitchFamily="2" charset="2"/>
              <a:buChar char="v"/>
            </a:pPr>
            <a:r>
              <a:rPr lang="vi-VN" sz="1900" dirty="0" smtClean="0">
                <a:solidFill>
                  <a:schemeClr val="bg2"/>
                </a:solidFill>
                <a:latin typeface="Times New Roman" panose="02020603050405020304" charset="0"/>
                <a:cs typeface="Times New Roman" panose="02020603050405020304" charset="0"/>
                <a:sym typeface="+mn-ea"/>
              </a:rPr>
              <a:t>Mượt (smooth) nên có đạo hàm mọi nơi, có thể được lợi trong việc tối ưu.</a:t>
            </a:r>
            <a:endParaRPr lang="vi-VN" sz="1900" dirty="0" smtClean="0">
              <a:solidFill>
                <a:schemeClr val="bg2"/>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2000"/>
                                        <p:tgtEl>
                                          <p:spTgt spid="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ox(in)">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ox(in)">
                                      <p:cBhvr>
                                        <p:cTn id="20" dur="2000"/>
                                        <p:tgtEl>
                                          <p:spTgt spid="4">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ox(in)">
                                      <p:cBhvr>
                                        <p:cTn id="23" dur="2000"/>
                                        <p:tgtEl>
                                          <p:spTgt spid="4">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ox(in)">
                                      <p:cBhvr>
                                        <p:cTn id="26" dur="2000"/>
                                        <p:tgtEl>
                                          <p:spTgt spid="4">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ox(in)">
                                      <p:cBhvr>
                                        <p:cTn id="29"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842" name="Google Shape;842;p33"/>
          <p:cNvSpPr txBox="1"/>
          <p:nvPr>
            <p:ph type="title"/>
          </p:nvPr>
        </p:nvSpPr>
        <p:spPr>
          <a:xfrm>
            <a:off x="752475" y="0"/>
            <a:ext cx="10837545" cy="97091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Sigmoid function</a:t>
            </a:r>
            <a:endParaRPr lang="en-US" altLang="en-GB">
              <a:latin typeface="Times New Roman" panose="02020603050405020304" charset="0"/>
              <a:cs typeface="Times New Roman" panose="02020603050405020304" charset="0"/>
            </a:endParaRPr>
          </a:p>
        </p:txBody>
      </p:sp>
      <p:sp>
        <p:nvSpPr>
          <p:cNvPr id="848" name="Google Shape;848;p33"/>
          <p:cNvSpPr txBox="1"/>
          <p:nvPr>
            <p:ph type="body" idx="4"/>
          </p:nvPr>
        </p:nvSpPr>
        <p:spPr>
          <a:xfrm>
            <a:off x="753110" y="970915"/>
            <a:ext cx="10710545" cy="54292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900" dirty="0" err="1" smtClean="0">
                <a:latin typeface="Times New Roman" panose="02020603050405020304" charset="0"/>
                <a:cs typeface="Times New Roman" panose="02020603050405020304" charset="0"/>
                <a:sym typeface="+mn-ea"/>
              </a:rPr>
              <a:t>Trong</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số</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các</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hàm</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số</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có</a:t>
            </a:r>
            <a:r>
              <a:rPr lang="en-US" sz="1900" dirty="0" smtClean="0">
                <a:latin typeface="Times New Roman" panose="02020603050405020304" charset="0"/>
                <a:cs typeface="Times New Roman" panose="02020603050405020304" charset="0"/>
                <a:sym typeface="+mn-ea"/>
              </a:rPr>
              <a:t> 3 </a:t>
            </a:r>
            <a:r>
              <a:rPr lang="en-US" sz="1900" dirty="0" err="1" smtClean="0">
                <a:latin typeface="Times New Roman" panose="02020603050405020304" charset="0"/>
                <a:cs typeface="Times New Roman" panose="02020603050405020304" charset="0"/>
                <a:sym typeface="+mn-ea"/>
              </a:rPr>
              <a:t>tính</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chất</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nói</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trên</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thì</a:t>
            </a:r>
            <a:r>
              <a:rPr lang="en-US" sz="1900" dirty="0" smtClean="0">
                <a:latin typeface="Times New Roman" panose="02020603050405020304" charset="0"/>
                <a:cs typeface="Times New Roman" panose="02020603050405020304" charset="0"/>
                <a:sym typeface="+mn-ea"/>
              </a:rPr>
              <a:t> </a:t>
            </a:r>
            <a:r>
              <a:rPr lang="en-US" sz="1900" dirty="0" err="1" smtClean="0">
                <a:latin typeface="Times New Roman" panose="02020603050405020304" charset="0"/>
                <a:cs typeface="Times New Roman" panose="02020603050405020304" charset="0"/>
                <a:sym typeface="+mn-ea"/>
              </a:rPr>
              <a:t>hàm</a:t>
            </a:r>
            <a:r>
              <a:rPr lang="en-US" sz="1900" dirty="0" smtClean="0">
                <a:latin typeface="Times New Roman" panose="02020603050405020304" charset="0"/>
                <a:cs typeface="Times New Roman" panose="02020603050405020304" charset="0"/>
                <a:sym typeface="+mn-ea"/>
              </a:rPr>
              <a:t> sigmoid</a:t>
            </a:r>
            <a:r>
              <a:rPr lang="en-US" dirty="0" smtClean="0">
                <a:latin typeface="Times New Roman" panose="02020603050405020304" charset="0"/>
                <a:cs typeface="Times New Roman" panose="02020603050405020304" charset="0"/>
                <a:sym typeface="+mn-ea"/>
              </a:rPr>
              <a:t>:                                                                 </a:t>
            </a:r>
            <a:r>
              <a:rPr lang="vi-VN" sz="1900" dirty="0" smtClean="0">
                <a:latin typeface="Times New Roman" panose="02020603050405020304" charset="0"/>
                <a:cs typeface="Times New Roman" panose="02020603050405020304" charset="0"/>
                <a:sym typeface="+mn-ea"/>
              </a:rPr>
              <a:t>được sử dụng nhiều nhất, vì nó bị chặn trong khoảng (0,1).</a:t>
            </a:r>
            <a:r>
              <a:rPr lang="vi-VN" dirty="0" smtClean="0">
                <a:latin typeface="Times New Roman" panose="02020603050405020304" charset="0"/>
                <a:cs typeface="Times New Roman" panose="02020603050405020304" charset="0"/>
                <a:sym typeface="+mn-ea"/>
              </a:rPr>
              <a:t> </a:t>
            </a:r>
            <a:endParaRPr lang="vi-VN" dirty="0" smtClean="0">
              <a:latin typeface="Times New Roman" panose="02020603050405020304" charset="0"/>
              <a:cs typeface="Times New Roman" panose="02020603050405020304" charset="0"/>
              <a:sym typeface="+mn-ea"/>
            </a:endParaRPr>
          </a:p>
          <a:p>
            <a:pPr marL="0" lvl="0" indent="0" algn="l" rtl="0">
              <a:spcBef>
                <a:spcPts val="0"/>
              </a:spcBef>
              <a:spcAft>
                <a:spcPts val="2100"/>
              </a:spcAft>
              <a:buNone/>
            </a:pPr>
            <a:r>
              <a:rPr lang="vi-VN" sz="1900" dirty="0" smtClean="0">
                <a:latin typeface="Times New Roman" panose="02020603050405020304" charset="0"/>
                <a:cs typeface="Times New Roman" panose="02020603050405020304" charset="0"/>
                <a:sym typeface="+mn-ea"/>
              </a:rPr>
              <a:t>Thêm nữa:</a:t>
            </a:r>
            <a:r>
              <a:rPr lang="en-US" altLang="vi-VN" sz="1900" dirty="0" smtClean="0">
                <a:latin typeface="Times New Roman" panose="02020603050405020304" charset="0"/>
                <a:cs typeface="Times New Roman" panose="02020603050405020304" charset="0"/>
                <a:sym typeface="+mn-ea"/>
              </a:rPr>
              <a:t> </a:t>
            </a:r>
            <a:endParaRPr lang="en-US" altLang="vi-VN" sz="1900" dirty="0" smtClean="0">
              <a:latin typeface="Times New Roman" panose="02020603050405020304" charset="0"/>
              <a:cs typeface="Times New Roman" panose="02020603050405020304" charset="0"/>
              <a:sym typeface="+mn-ea"/>
            </a:endParaRPr>
          </a:p>
          <a:p>
            <a:pPr marL="0" lvl="0" indent="0" algn="l" rtl="0">
              <a:spcBef>
                <a:spcPts val="0"/>
              </a:spcBef>
              <a:spcAft>
                <a:spcPts val="2100"/>
              </a:spcAft>
              <a:buNone/>
            </a:pPr>
            <a:r>
              <a:rPr lang="en-US" sz="1900" dirty="0">
                <a:latin typeface="Times New Roman" panose="02020603050405020304" charset="0"/>
                <a:cs typeface="Times New Roman" panose="02020603050405020304" charset="0"/>
              </a:rPr>
              <a:t>Đặc biệt: </a:t>
            </a:r>
            <a:endParaRPr lang="en-US" sz="1900" dirty="0">
              <a:latin typeface="Times New Roman" panose="02020603050405020304" charset="0"/>
              <a:cs typeface="Times New Roman" panose="02020603050405020304" charset="0"/>
            </a:endParaRPr>
          </a:p>
          <a:p>
            <a:pPr marL="0" lvl="0" indent="0" algn="l" rtl="0">
              <a:spcBef>
                <a:spcPts val="0"/>
              </a:spcBef>
              <a:spcAft>
                <a:spcPts val="2100"/>
              </a:spcAft>
              <a:buNone/>
            </a:pPr>
            <a:r>
              <a:rPr lang="vi-VN" sz="1900" dirty="0">
                <a:solidFill>
                  <a:schemeClr val="bg2"/>
                </a:solidFill>
                <a:latin typeface="Times New Roman" panose="02020603050405020304" charset="0"/>
                <a:cs typeface="Times New Roman" panose="02020603050405020304" charset="0"/>
                <a:sym typeface="+mn-ea"/>
              </a:rPr>
              <a:t>Công thức đạo hàm đơn giản thế này giúp hàm số này được sử dụng rộng rãi. Ở phần sau, tôi sẽ lý giải việc </a:t>
            </a:r>
            <a:r>
              <a:rPr lang="vi-VN" sz="1900" i="1" dirty="0">
                <a:solidFill>
                  <a:schemeClr val="bg2"/>
                </a:solidFill>
                <a:latin typeface="Times New Roman" panose="02020603050405020304" charset="0"/>
                <a:cs typeface="Times New Roman" panose="02020603050405020304" charset="0"/>
                <a:sym typeface="+mn-ea"/>
              </a:rPr>
              <a:t>người ta đã tìm ra hàm số đặc biệt này như thế </a:t>
            </a:r>
            <a:r>
              <a:rPr lang="vi-VN" sz="1900" i="1" dirty="0" smtClean="0">
                <a:solidFill>
                  <a:schemeClr val="bg2"/>
                </a:solidFill>
                <a:latin typeface="Times New Roman" panose="02020603050405020304" charset="0"/>
                <a:cs typeface="Times New Roman" panose="02020603050405020304" charset="0"/>
                <a:sym typeface="+mn-ea"/>
              </a:rPr>
              <a:t>nào</a:t>
            </a:r>
            <a:r>
              <a:rPr lang="vi-VN" sz="1900" dirty="0" smtClean="0">
                <a:solidFill>
                  <a:schemeClr val="bg2"/>
                </a:solidFill>
                <a:latin typeface="Times New Roman" panose="02020603050405020304" charset="0"/>
                <a:cs typeface="Times New Roman" panose="02020603050405020304" charset="0"/>
                <a:sym typeface="+mn-ea"/>
              </a:rPr>
              <a:t>.Ngoài </a:t>
            </a:r>
            <a:r>
              <a:rPr lang="vi-VN" sz="1900" dirty="0">
                <a:solidFill>
                  <a:schemeClr val="bg2"/>
                </a:solidFill>
                <a:latin typeface="Times New Roman" panose="02020603050405020304" charset="0"/>
                <a:cs typeface="Times New Roman" panose="02020603050405020304" charset="0"/>
                <a:sym typeface="+mn-ea"/>
              </a:rPr>
              <a:t>ra, hàm </a:t>
            </a:r>
            <a:r>
              <a:rPr lang="vi-VN" sz="1900" i="1" dirty="0">
                <a:solidFill>
                  <a:schemeClr val="bg2"/>
                </a:solidFill>
                <a:latin typeface="Times New Roman" panose="02020603050405020304" charset="0"/>
                <a:cs typeface="Times New Roman" panose="02020603050405020304" charset="0"/>
                <a:sym typeface="+mn-ea"/>
              </a:rPr>
              <a:t>tanh</a:t>
            </a:r>
            <a:r>
              <a:rPr lang="vi-VN" sz="1900" dirty="0">
                <a:solidFill>
                  <a:schemeClr val="bg2"/>
                </a:solidFill>
                <a:latin typeface="Times New Roman" panose="02020603050405020304" charset="0"/>
                <a:cs typeface="Times New Roman" panose="02020603050405020304" charset="0"/>
                <a:sym typeface="+mn-ea"/>
              </a:rPr>
              <a:t> cũng hay được sử dụng:</a:t>
            </a:r>
            <a:endParaRPr lang="vi-VN" sz="1900" dirty="0">
              <a:solidFill>
                <a:schemeClr val="bg2"/>
              </a:solidFill>
              <a:latin typeface="Times New Roman" panose="02020603050405020304" charset="0"/>
              <a:cs typeface="Times New Roman" panose="02020603050405020304" charset="0"/>
              <a:sym typeface="+mn-ea"/>
            </a:endParaRPr>
          </a:p>
          <a:p>
            <a:pPr marL="0" lvl="0" indent="0" algn="l" rtl="0">
              <a:spcBef>
                <a:spcPts val="0"/>
              </a:spcBef>
              <a:spcAft>
                <a:spcPts val="2100"/>
              </a:spcAft>
              <a:buNone/>
            </a:pPr>
            <a:endParaRPr lang="en-US" sz="1900" dirty="0">
              <a:solidFill>
                <a:schemeClr val="bg2"/>
              </a:solidFill>
              <a:latin typeface="Times New Roman" panose="02020603050405020304" charset="0"/>
              <a:cs typeface="Times New Roman" panose="02020603050405020304" charset="0"/>
            </a:endParaRPr>
          </a:p>
          <a:p>
            <a:pPr marL="0" lvl="0" indent="0" algn="l" rtl="0">
              <a:spcBef>
                <a:spcPts val="0"/>
              </a:spcBef>
              <a:spcAft>
                <a:spcPts val="2100"/>
              </a:spcAft>
              <a:buNone/>
            </a:pPr>
            <a:r>
              <a:rPr lang="vi-VN" sz="1900" dirty="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Hàm số này nhận giá trị trong khoảng </a:t>
            </a:r>
            <a:r>
              <a:rPr lang="vi-VN" sz="1900" dirty="0" smtClean="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(−1,1)</a:t>
            </a:r>
            <a:r>
              <a:rPr lang="vi-VN" sz="1900" dirty="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(−1,1) nhưng có thể dễ dàng đưa nó về khoảng </a:t>
            </a:r>
            <a:r>
              <a:rPr lang="vi-VN" sz="1900" dirty="0" smtClean="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(0,1)</a:t>
            </a:r>
            <a:r>
              <a:rPr lang="vi-VN" sz="1900" dirty="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(0,1). Bạn đọc có thể chứng minh được</a:t>
            </a:r>
            <a:r>
              <a:rPr lang="vi-VN" sz="1900" dirty="0" smtClean="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endParaRPr lang="vi-VN" sz="1900" dirty="0" smtClean="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a:p>
            <a:pPr marL="0" lvl="0" indent="0" algn="l" rtl="0">
              <a:spcBef>
                <a:spcPts val="0"/>
              </a:spcBef>
              <a:spcAft>
                <a:spcPts val="2100"/>
              </a:spcAft>
              <a:buNone/>
            </a:pPr>
            <a:endParaRPr lang="vi-VN" sz="1900" dirty="0" smtClean="0">
              <a:solidFill>
                <a:schemeClr val="bg2"/>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lvl="0" indent="0" algn="l" rtl="0">
              <a:spcBef>
                <a:spcPts val="0"/>
              </a:spcBef>
              <a:spcAft>
                <a:spcPts val="2100"/>
              </a:spcAft>
              <a:buNone/>
            </a:pPr>
            <a:endParaRPr lang="en-US" sz="1900" dirty="0">
              <a:solidFill>
                <a:schemeClr val="bg2"/>
              </a:solidFill>
              <a:latin typeface="Times New Roman" panose="02020603050405020304" charset="0"/>
              <a:cs typeface="Times New Roman" panose="02020603050405020304" charset="0"/>
            </a:endParaRPr>
          </a:p>
          <a:p>
            <a:pPr marL="0" lvl="0" indent="0" algn="l" rtl="0">
              <a:spcBef>
                <a:spcPts val="0"/>
              </a:spcBef>
              <a:spcAft>
                <a:spcPts val="2100"/>
              </a:spcAft>
              <a:buNone/>
            </a:pPr>
            <a:endParaRPr lang="en-US" sz="1900" dirty="0">
              <a:solidFill>
                <a:schemeClr val="bg2"/>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6985000" y="970915"/>
            <a:ext cx="2409190" cy="576580"/>
          </a:xfrm>
          <a:prstGeom prst="rect">
            <a:avLst/>
          </a:prstGeom>
        </p:spPr>
      </p:pic>
      <p:pic>
        <p:nvPicPr>
          <p:cNvPr id="7" name="Picture 6"/>
          <p:cNvPicPr>
            <a:picLocks noChangeAspect="1"/>
          </p:cNvPicPr>
          <p:nvPr/>
        </p:nvPicPr>
        <p:blipFill>
          <a:blip r:embed="rId2"/>
          <a:stretch>
            <a:fillRect/>
          </a:stretch>
        </p:blipFill>
        <p:spPr>
          <a:xfrm>
            <a:off x="2545715" y="1880870"/>
            <a:ext cx="4439285" cy="628650"/>
          </a:xfrm>
          <a:prstGeom prst="rect">
            <a:avLst/>
          </a:prstGeom>
        </p:spPr>
      </p:pic>
      <p:pic>
        <p:nvPicPr>
          <p:cNvPr id="8" name="Picture 7"/>
          <p:cNvPicPr>
            <a:picLocks noChangeAspect="1"/>
          </p:cNvPicPr>
          <p:nvPr/>
        </p:nvPicPr>
        <p:blipFill>
          <a:blip r:embed="rId3"/>
          <a:stretch>
            <a:fillRect/>
          </a:stretch>
        </p:blipFill>
        <p:spPr>
          <a:xfrm>
            <a:off x="1840865" y="2564130"/>
            <a:ext cx="6467475" cy="664210"/>
          </a:xfrm>
          <a:prstGeom prst="rect">
            <a:avLst/>
          </a:prstGeom>
        </p:spPr>
      </p:pic>
      <p:pic>
        <p:nvPicPr>
          <p:cNvPr id="9" name="Picture 8"/>
          <p:cNvPicPr>
            <a:picLocks noChangeAspect="1"/>
          </p:cNvPicPr>
          <p:nvPr/>
        </p:nvPicPr>
        <p:blipFill>
          <a:blip r:embed="rId4"/>
          <a:stretch>
            <a:fillRect/>
          </a:stretch>
        </p:blipFill>
        <p:spPr>
          <a:xfrm>
            <a:off x="4298950" y="3987165"/>
            <a:ext cx="2686050" cy="715645"/>
          </a:xfrm>
          <a:prstGeom prst="rect">
            <a:avLst/>
          </a:prstGeom>
        </p:spPr>
      </p:pic>
      <p:pic>
        <p:nvPicPr>
          <p:cNvPr id="11" name="Picture 10"/>
          <p:cNvPicPr>
            <a:picLocks noChangeAspect="1"/>
          </p:cNvPicPr>
          <p:nvPr/>
        </p:nvPicPr>
        <p:blipFill>
          <a:blip r:embed="rId5"/>
          <a:stretch>
            <a:fillRect/>
          </a:stretch>
        </p:blipFill>
        <p:spPr>
          <a:xfrm>
            <a:off x="3980815" y="5173345"/>
            <a:ext cx="269113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2"/>
                                        </p:tgtEl>
                                        <p:attrNameLst>
                                          <p:attrName>style.visibility</p:attrName>
                                        </p:attrNameLst>
                                      </p:cBhvr>
                                      <p:to>
                                        <p:strVal val="visible"/>
                                      </p:to>
                                    </p:set>
                                    <p:animEffect transition="in" filter="box(in)">
                                      <p:cBhvr>
                                        <p:cTn id="7" dur="2000"/>
                                        <p:tgtEl>
                                          <p:spTgt spid="84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2" nodeType="clickEffect">
                                  <p:stCondLst>
                                    <p:cond delay="0"/>
                                  </p:stCondLst>
                                  <p:childTnLst>
                                    <p:set>
                                      <p:cBhvr>
                                        <p:cTn id="11" dur="1" fill="hold">
                                          <p:stCondLst>
                                            <p:cond delay="0"/>
                                          </p:stCondLst>
                                        </p:cTn>
                                        <p:tgtEl>
                                          <p:spTgt spid="842"/>
                                        </p:tgtEl>
                                        <p:attrNameLst>
                                          <p:attrName>style.visibility</p:attrName>
                                        </p:attrNameLst>
                                      </p:cBhvr>
                                      <p:to>
                                        <p:strVal val="visible"/>
                                      </p:to>
                                    </p:set>
                                    <p:animEffect transition="in" filter="circle(in)">
                                      <p:cBhvr>
                                        <p:cTn id="12" dur="2000"/>
                                        <p:tgtEl>
                                          <p:spTgt spid="84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48">
                                            <p:txEl>
                                              <p:pRg st="0" end="0"/>
                                            </p:txEl>
                                          </p:spTgt>
                                        </p:tgtEl>
                                        <p:attrNameLst>
                                          <p:attrName>style.visibility</p:attrName>
                                        </p:attrNameLst>
                                      </p:cBhvr>
                                      <p:to>
                                        <p:strVal val="visible"/>
                                      </p:to>
                                    </p:set>
                                    <p:animEffect transition="in" filter="circle(in)">
                                      <p:cBhvr>
                                        <p:cTn id="17" dur="2000"/>
                                        <p:tgtEl>
                                          <p:spTgt spid="8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48">
                                            <p:txEl>
                                              <p:pRg st="1" end="1"/>
                                            </p:txEl>
                                          </p:spTgt>
                                        </p:tgtEl>
                                        <p:attrNameLst>
                                          <p:attrName>style.visibility</p:attrName>
                                        </p:attrNameLst>
                                      </p:cBhvr>
                                      <p:to>
                                        <p:strVal val="visible"/>
                                      </p:to>
                                    </p:set>
                                    <p:animEffect transition="in" filter="box(in)">
                                      <p:cBhvr>
                                        <p:cTn id="27" dur="2000"/>
                                        <p:tgtEl>
                                          <p:spTgt spid="84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48">
                                            <p:txEl>
                                              <p:pRg st="2" end="2"/>
                                            </p:txEl>
                                          </p:spTgt>
                                        </p:tgtEl>
                                        <p:attrNameLst>
                                          <p:attrName>style.visibility</p:attrName>
                                        </p:attrNameLst>
                                      </p:cBhvr>
                                      <p:to>
                                        <p:strVal val="visible"/>
                                      </p:to>
                                    </p:set>
                                    <p:animEffect transition="in" filter="box(in)">
                                      <p:cBhvr>
                                        <p:cTn id="37" dur="2000"/>
                                        <p:tgtEl>
                                          <p:spTgt spid="84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48">
                                            <p:txEl>
                                              <p:pRg st="3" end="3"/>
                                            </p:txEl>
                                          </p:spTgt>
                                        </p:tgtEl>
                                        <p:attrNameLst>
                                          <p:attrName>style.visibility</p:attrName>
                                        </p:attrNameLst>
                                      </p:cBhvr>
                                      <p:to>
                                        <p:strVal val="visible"/>
                                      </p:to>
                                    </p:set>
                                    <p:animEffect transition="in" filter="box(in)">
                                      <p:cBhvr>
                                        <p:cTn id="47" dur="2000"/>
                                        <p:tgtEl>
                                          <p:spTgt spid="84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48">
                                            <p:txEl>
                                              <p:pRg st="5" end="5"/>
                                            </p:txEl>
                                          </p:spTgt>
                                        </p:tgtEl>
                                        <p:attrNameLst>
                                          <p:attrName>style.visibility</p:attrName>
                                        </p:attrNameLst>
                                      </p:cBhvr>
                                      <p:to>
                                        <p:strVal val="visible"/>
                                      </p:to>
                                    </p:set>
                                    <p:animEffect transition="in" filter="box(in)">
                                      <p:cBhvr>
                                        <p:cTn id="57" dur="2000"/>
                                        <p:tgtEl>
                                          <p:spTgt spid="84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ox(in)">
                                      <p:cBhvr>
                                        <p:cTn id="6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 grpId="0"/>
      <p:bldP spid="842" grpId="1"/>
      <p:bldP spid="842" grpId="2"/>
      <p:bldP spid="842" grpId="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52" name="Shape 852"/>
        <p:cNvGrpSpPr/>
        <p:nvPr/>
      </p:nvGrpSpPr>
      <p:grpSpPr>
        <a:xfrm>
          <a:off x="0" y="0"/>
          <a:ext cx="0" cy="0"/>
          <a:chOff x="0" y="0"/>
          <a:chExt cx="0" cy="0"/>
        </a:xfrm>
      </p:grpSpPr>
      <p:sp>
        <p:nvSpPr>
          <p:cNvPr id="853" name="Google Shape;853;p34"/>
          <p:cNvSpPr txBox="1"/>
          <p:nvPr>
            <p:ph type="body" idx="4294967295"/>
          </p:nvPr>
        </p:nvSpPr>
        <p:spPr>
          <a:xfrm>
            <a:off x="147275" y="6373575"/>
            <a:ext cx="11095500" cy="344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1000"/>
              <a:t>This is where you section ends. Duplicate this set of slides as many times you need to go over all your sections.</a:t>
            </a:r>
            <a:endParaRPr sz="1000"/>
          </a:p>
        </p:txBody>
      </p:sp>
      <p:sp>
        <p:nvSpPr>
          <p:cNvPr id="854" name="Google Shape;854;p34"/>
          <p:cNvSpPr/>
          <p:nvPr/>
        </p:nvSpPr>
        <p:spPr>
          <a:xfrm>
            <a:off x="1080135" y="0"/>
            <a:ext cx="8169275" cy="1196975"/>
          </a:xfrm>
          <a:prstGeom prst="rect">
            <a:avLst/>
          </a:prstGeom>
        </p:spPr>
        <p:txBody>
          <a:bodyPr>
            <a:prstTxWarp prst="textPlain">
              <a:avLst/>
            </a:prstTxWarp>
          </a:bodyPr>
          <a:lstStyle/>
          <a:p>
            <a:pPr lvl="0" algn="ctr"/>
            <a:r>
              <a:rPr lang="en-US" sz="3000" b="1" i="0">
                <a:ln>
                  <a:noFill/>
                </a:ln>
                <a:gradFill>
                  <a:gsLst>
                    <a:gs pos="0">
                      <a:schemeClr val="accent1"/>
                    </a:gs>
                    <a:gs pos="100000">
                      <a:schemeClr val="accent2"/>
                    </a:gs>
                  </a:gsLst>
                  <a:lin ang="2700006" scaled="0"/>
                </a:gradFill>
                <a:latin typeface="Times New Roman" panose="02020603050405020304" charset="0"/>
                <a:cs typeface="Times New Roman" panose="02020603050405020304" charset="0"/>
              </a:rPr>
              <a:t>6.2- Hàm mất mát và phương pháp tối ưu.</a:t>
            </a:r>
            <a:endParaRPr lang="en-US" sz="3000" b="1" i="0">
              <a:ln>
                <a:noFill/>
              </a:ln>
              <a:gradFill>
                <a:gsLst>
                  <a:gs pos="0">
                    <a:schemeClr val="accent1"/>
                  </a:gs>
                  <a:gs pos="100000">
                    <a:schemeClr val="accent2"/>
                  </a:gs>
                </a:gsLst>
                <a:lin ang="2700006" scaled="0"/>
              </a:gradFill>
              <a:latin typeface="Times New Roman" panose="02020603050405020304" charset="0"/>
              <a:cs typeface="Times New Roman" panose="02020603050405020304" charset="0"/>
            </a:endParaRPr>
          </a:p>
        </p:txBody>
      </p:sp>
      <mc:AlternateContent xmlns:mc="http://schemas.openxmlformats.org/markup-compatibility/2006">
        <mc:Choice xmlns:a14="http://schemas.microsoft.com/office/drawing/2010/main" Requires="a14">
          <p:sp>
            <p:nvSpPr>
              <p:cNvPr id="1" name="Text Box 0"/>
              <p:cNvSpPr txBox="1"/>
              <p:nvPr/>
            </p:nvSpPr>
            <p:spPr>
              <a:xfrm>
                <a:off x="648970" y="1196975"/>
                <a:ext cx="10873105" cy="5064760"/>
              </a:xfrm>
              <a:prstGeom prst="rect">
                <a:avLst/>
              </a:prstGeom>
              <a:noFill/>
            </p:spPr>
            <p:txBody>
              <a:bodyPr wrap="square" rtlCol="0" anchor="t">
                <a:spAutoFit/>
              </a:bodyPr>
              <a:p>
                <a:r>
                  <a:rPr lang="vi-VN" sz="3000" b="1" dirty="0" smtClean="0">
                    <a:solidFill>
                      <a:schemeClr val="accent1">
                        <a:lumMod val="50000"/>
                      </a:schemeClr>
                    </a:solidFill>
                    <a:latin typeface="+mj-lt"/>
                    <a:sym typeface="+mn-ea"/>
                  </a:rPr>
                  <a:t>Xây dựng hàm mất mát</a:t>
                </a:r>
                <a:endParaRPr lang="vi-VN" sz="3000" b="1" dirty="0" smtClean="0">
                  <a:solidFill>
                    <a:schemeClr val="accent1">
                      <a:lumMod val="50000"/>
                    </a:schemeClr>
                  </a:solidFill>
                  <a:latin typeface="+mj-lt"/>
                  <a:sym typeface="+mn-ea"/>
                </a:endParaRPr>
              </a:p>
              <a:p>
                <a:r>
                  <a:rPr lang="vi-VN" sz="1900" dirty="0">
                    <a:solidFill>
                      <a:schemeClr val="bg2"/>
                    </a:solidFill>
                    <a:latin typeface="+mj-lt"/>
                    <a:sym typeface="+mn-ea"/>
                  </a:rPr>
                  <a:t>Với mô hình như trên (các activation màu xanh lam và lục), ta có thể giả sử rằng xác suất để một điểm dữ liệu </a:t>
                </a:r>
                <a:r>
                  <a:rPr lang="vi-VN" sz="1900" dirty="0" smtClean="0">
                    <a:solidFill>
                      <a:schemeClr val="bg2"/>
                    </a:solidFill>
                    <a:effectLst/>
                    <a:latin typeface="+mj-lt"/>
                    <a:sym typeface="+mn-ea"/>
                  </a:rPr>
                  <a:t>x</a:t>
                </a:r>
                <a:r>
                  <a:rPr lang="vi-VN" sz="1900" dirty="0">
                    <a:solidFill>
                      <a:schemeClr val="bg2"/>
                    </a:solidFill>
                    <a:latin typeface="+mj-lt"/>
                    <a:sym typeface="+mn-ea"/>
                  </a:rPr>
                  <a:t>x rơi vào class 1 là </a:t>
                </a:r>
                <a:r>
                  <a:rPr lang="vi-VN" sz="1900" dirty="0" smtClean="0">
                    <a:solidFill>
                      <a:schemeClr val="bg2"/>
                    </a:solidFill>
                    <a:effectLst/>
                    <a:latin typeface="+mj-lt"/>
                    <a:sym typeface="+mn-ea"/>
                  </a:rPr>
                  <a:t>f(</a:t>
                </a:r>
                <a14:m>
                  <m:oMath xmlns:m="http://schemas.openxmlformats.org/officeDocument/2006/math">
                    <m:sSup>
                      <m:sSupPr>
                        <m:ctrlPr>
                          <a:rPr lang="vi-VN" sz="1900" b="0" i="1" smtClean="0">
                            <a:solidFill>
                              <a:schemeClr val="bg2"/>
                            </a:solidFill>
                            <a:effectLst/>
                            <a:latin typeface="+mj-lt"/>
                          </a:rPr>
                        </m:ctrlPr>
                      </m:sSupPr>
                      <m:e>
                        <m:r>
                          <a:rPr lang="en-US" sz="1900" b="0" i="1" smtClean="0">
                            <a:solidFill>
                              <a:schemeClr val="bg2"/>
                            </a:solidFill>
                            <a:effectLst/>
                            <a:latin typeface="+mj-lt"/>
                          </a:rPr>
                          <m:t>𝑤</m:t>
                        </m:r>
                      </m:e>
                      <m:sup>
                        <m:r>
                          <a:rPr lang="en-US" sz="1900" b="0" i="1" smtClean="0">
                            <a:solidFill>
                              <a:schemeClr val="bg2"/>
                            </a:solidFill>
                            <a:effectLst/>
                            <a:latin typeface="+mj-lt"/>
                          </a:rPr>
                          <m:t>𝑇</m:t>
                        </m:r>
                      </m:sup>
                    </m:sSup>
                  </m:oMath>
                </a14:m>
                <a:r>
                  <a:rPr lang="vi-VN" sz="1900" dirty="0" smtClean="0">
                    <a:solidFill>
                      <a:schemeClr val="bg2"/>
                    </a:solidFill>
                    <a:effectLst/>
                    <a:latin typeface="+mj-lt"/>
                    <a:sym typeface="+mn-ea"/>
                  </a:rPr>
                  <a:t>x)</a:t>
                </a:r>
                <a:r>
                  <a:rPr lang="vi-VN" sz="1900" dirty="0" smtClean="0">
                    <a:solidFill>
                      <a:schemeClr val="bg2"/>
                    </a:solidFill>
                    <a:latin typeface="+mj-lt"/>
                    <a:sym typeface="+mn-ea"/>
                  </a:rPr>
                  <a:t>f(</a:t>
                </a:r>
                <a14:m>
                  <m:oMath xmlns:m="http://schemas.openxmlformats.org/officeDocument/2006/math">
                    <m:sSup>
                      <m:sSupPr>
                        <m:ctrlPr>
                          <a:rPr lang="vi-VN" sz="1900" i="1" dirty="0" smtClean="0">
                            <a:solidFill>
                              <a:schemeClr val="bg2"/>
                            </a:solidFill>
                            <a:latin typeface="+mj-lt"/>
                          </a:rPr>
                        </m:ctrlPr>
                      </m:sSupPr>
                      <m:e>
                        <m:r>
                          <a:rPr lang="en-US" sz="1900" b="0" i="1" dirty="0" smtClean="0">
                            <a:solidFill>
                              <a:schemeClr val="bg2"/>
                            </a:solidFill>
                            <a:latin typeface="+mj-lt"/>
                          </a:rPr>
                          <m:t>𝑤</m:t>
                        </m:r>
                      </m:e>
                      <m:sup>
                        <m:r>
                          <a:rPr lang="en-US" sz="1900" b="0" i="1" dirty="0" smtClean="0">
                            <a:solidFill>
                              <a:schemeClr val="bg2"/>
                            </a:solidFill>
                            <a:latin typeface="+mj-lt"/>
                          </a:rPr>
                          <m:t>𝑇</m:t>
                        </m:r>
                      </m:sup>
                    </m:sSup>
                  </m:oMath>
                </a14:m>
                <a:r>
                  <a:rPr lang="vi-VN" sz="1900" dirty="0" smtClean="0">
                    <a:solidFill>
                      <a:schemeClr val="bg2"/>
                    </a:solidFill>
                    <a:latin typeface="+mj-lt"/>
                    <a:sym typeface="+mn-ea"/>
                  </a:rPr>
                  <a:t>x</a:t>
                </a:r>
                <a:r>
                  <a:rPr lang="vi-VN" sz="1900" dirty="0">
                    <a:solidFill>
                      <a:schemeClr val="bg2"/>
                    </a:solidFill>
                    <a:latin typeface="+mj-lt"/>
                    <a:sym typeface="+mn-ea"/>
                  </a:rPr>
                  <a:t>) và rơi vào class 0 là </a:t>
                </a:r>
                <a:r>
                  <a:rPr lang="vi-VN" sz="1900" dirty="0" smtClean="0">
                    <a:solidFill>
                      <a:schemeClr val="bg2"/>
                    </a:solidFill>
                    <a:effectLst/>
                    <a:latin typeface="+mj-lt"/>
                    <a:sym typeface="+mn-ea"/>
                  </a:rPr>
                  <a:t>1−f</a:t>
                </a:r>
                <a14:m>
                  <m:oMath xmlns:m="http://schemas.openxmlformats.org/officeDocument/2006/math">
                    <m:sSup>
                      <m:sSupPr>
                        <m:ctrlPr>
                          <a:rPr lang="vi-VN" sz="1900" b="0" i="1" smtClean="0">
                            <a:solidFill>
                              <a:schemeClr val="bg2"/>
                            </a:solidFill>
                            <a:effectLst/>
                            <a:latin typeface="+mj-lt"/>
                          </a:rPr>
                        </m:ctrlPr>
                      </m:sSupPr>
                      <m:e>
                        <m:r>
                          <a:rPr lang="en-US" sz="1900" b="0" i="1" smtClean="0">
                            <a:solidFill>
                              <a:schemeClr val="bg2"/>
                            </a:solidFill>
                            <a:effectLst/>
                            <a:latin typeface="+mj-lt"/>
                          </a:rPr>
                          <m:t>𝑤</m:t>
                        </m:r>
                      </m:e>
                      <m:sup>
                        <m:r>
                          <a:rPr lang="en-US" sz="1900" b="0" i="1" smtClean="0">
                            <a:solidFill>
                              <a:schemeClr val="bg2"/>
                            </a:solidFill>
                            <a:effectLst/>
                            <a:latin typeface="+mj-lt"/>
                          </a:rPr>
                          <m:t>𝑇</m:t>
                        </m:r>
                      </m:sup>
                    </m:sSup>
                  </m:oMath>
                </a14:m>
                <a:r>
                  <a:rPr lang="vi-VN" sz="1900" dirty="0" smtClean="0">
                    <a:solidFill>
                      <a:schemeClr val="bg2"/>
                    </a:solidFill>
                    <a:effectLst/>
                    <a:latin typeface="+mj-lt"/>
                    <a:sym typeface="+mn-ea"/>
                  </a:rPr>
                  <a:t>x)</a:t>
                </a:r>
                <a:r>
                  <a:rPr lang="vi-VN" sz="1900" dirty="0" smtClean="0">
                    <a:solidFill>
                      <a:schemeClr val="bg2"/>
                    </a:solidFill>
                    <a:latin typeface="+mj-lt"/>
                    <a:sym typeface="+mn-ea"/>
                  </a:rPr>
                  <a:t>1</a:t>
                </a:r>
                <a:r>
                  <a:rPr lang="vi-VN" sz="1900" dirty="0">
                    <a:solidFill>
                      <a:schemeClr val="bg2"/>
                    </a:solidFill>
                    <a:latin typeface="+mj-lt"/>
                    <a:sym typeface="+mn-ea"/>
                  </a:rPr>
                  <a:t>−</a:t>
                </a:r>
                <a:r>
                  <a:rPr lang="vi-VN" sz="1900" dirty="0" smtClean="0">
                    <a:solidFill>
                      <a:schemeClr val="bg2"/>
                    </a:solidFill>
                    <a:latin typeface="+mj-lt"/>
                    <a:sym typeface="+mn-ea"/>
                  </a:rPr>
                  <a:t>f(</a:t>
                </a:r>
                <a14:m>
                  <m:oMath xmlns:m="http://schemas.openxmlformats.org/officeDocument/2006/math">
                    <m:sSup>
                      <m:sSupPr>
                        <m:ctrlPr>
                          <a:rPr lang="vi-VN" sz="1900" i="1" smtClean="0">
                            <a:solidFill>
                              <a:schemeClr val="bg2"/>
                            </a:solidFill>
                            <a:latin typeface="+mj-lt"/>
                          </a:rPr>
                        </m:ctrlPr>
                      </m:sSupPr>
                      <m:e>
                        <m:r>
                          <a:rPr lang="en-US" sz="1900" b="0" i="1" smtClean="0">
                            <a:solidFill>
                              <a:schemeClr val="bg2"/>
                            </a:solidFill>
                            <a:latin typeface="+mj-lt"/>
                          </a:rPr>
                          <m:t>𝑤</m:t>
                        </m:r>
                      </m:e>
                      <m:sup>
                        <m:r>
                          <a:rPr lang="en-US" sz="1900" b="0" i="1" smtClean="0">
                            <a:solidFill>
                              <a:schemeClr val="bg2"/>
                            </a:solidFill>
                            <a:latin typeface="+mj-lt"/>
                          </a:rPr>
                          <m:t>𝑇</m:t>
                        </m:r>
                      </m:sup>
                    </m:sSup>
                  </m:oMath>
                </a14:m>
                <a:r>
                  <a:rPr lang="vi-VN" sz="1900" dirty="0" smtClean="0">
                    <a:solidFill>
                      <a:schemeClr val="bg2"/>
                    </a:solidFill>
                    <a:latin typeface="+mj-lt"/>
                    <a:sym typeface="+mn-ea"/>
                  </a:rPr>
                  <a:t>x</a:t>
                </a:r>
                <a:r>
                  <a:rPr lang="vi-VN" sz="1900" dirty="0">
                    <a:solidFill>
                      <a:schemeClr val="bg2"/>
                    </a:solidFill>
                    <a:latin typeface="+mj-lt"/>
                    <a:sym typeface="+mn-ea"/>
                  </a:rPr>
                  <a:t>). Với mô hình được giả sử như vậy, với các điểm dữ liệu training (đã biết đầu ra </a:t>
                </a:r>
                <a:r>
                  <a:rPr lang="vi-VN" sz="1900" dirty="0" smtClean="0">
                    <a:solidFill>
                      <a:schemeClr val="bg2"/>
                    </a:solidFill>
                    <a:effectLst/>
                    <a:latin typeface="+mj-lt"/>
                    <a:sym typeface="+mn-ea"/>
                  </a:rPr>
                  <a:t>y</a:t>
                </a:r>
                <a:r>
                  <a:rPr lang="vi-VN" sz="1900" dirty="0">
                    <a:solidFill>
                      <a:schemeClr val="bg2"/>
                    </a:solidFill>
                    <a:latin typeface="+mj-lt"/>
                    <a:sym typeface="+mn-ea"/>
                  </a:rPr>
                  <a:t>y), ta có thể viết như sau:</a:t>
                </a:r>
                <a:endParaRPr lang="vi-VN" sz="1900" dirty="0">
                  <a:solidFill>
                    <a:schemeClr val="bg2"/>
                  </a:solidFill>
                  <a:latin typeface="+mj-lt"/>
                  <a:sym typeface="+mn-ea"/>
                </a:endParaRPr>
              </a:p>
              <a:p>
                <a:endParaRPr lang="vi-VN" sz="1900" dirty="0">
                  <a:solidFill>
                    <a:schemeClr val="bg2"/>
                  </a:solidFill>
                  <a:latin typeface="+mj-lt"/>
                  <a:sym typeface="+mn-ea"/>
                </a:endParaRPr>
              </a:p>
              <a:p>
                <a:endParaRPr lang="vi-VN" sz="1900" dirty="0">
                  <a:solidFill>
                    <a:schemeClr val="bg2"/>
                  </a:solidFill>
                  <a:latin typeface="+mj-lt"/>
                  <a:sym typeface="+mn-ea"/>
                </a:endParaRPr>
              </a:p>
              <a:p>
                <a:pPr algn="just"/>
                <a:r>
                  <a:rPr lang="vi-VN" sz="1900" dirty="0" smtClean="0">
                    <a:solidFill>
                      <a:schemeClr val="bg2"/>
                    </a:solidFill>
                    <a:latin typeface="+mj-lt"/>
                    <a:sym typeface="+mn-ea"/>
                  </a:rPr>
                  <a:t>trong đó </a:t>
                </a:r>
                <a:r>
                  <a:rPr lang="vi-VN" sz="1900" dirty="0" smtClean="0">
                    <a:solidFill>
                      <a:schemeClr val="bg2"/>
                    </a:solidFill>
                    <a:effectLst/>
                    <a:latin typeface="+mj-lt"/>
                    <a:sym typeface="+mn-ea"/>
                  </a:rPr>
                  <a:t>P(</a:t>
                </a:r>
                <a14:m>
                  <m:oMath xmlns:m="http://schemas.openxmlformats.org/officeDocument/2006/math">
                    <m:sSub>
                      <m:sSubPr>
                        <m:ctrlPr>
                          <a:rPr lang="vi-VN" sz="1900" b="0" i="1" smtClean="0">
                            <a:solidFill>
                              <a:schemeClr val="bg2"/>
                            </a:solidFill>
                            <a:effectLst/>
                            <a:latin typeface="+mj-lt"/>
                          </a:rPr>
                        </m:ctrlPr>
                      </m:sSubPr>
                      <m:e>
                        <m:r>
                          <a:rPr lang="en-US" sz="1900" b="0" i="1" smtClean="0">
                            <a:solidFill>
                              <a:schemeClr val="bg2"/>
                            </a:solidFill>
                            <a:effectLst/>
                            <a:latin typeface="+mj-lt"/>
                          </a:rPr>
                          <m:t>𝑦</m:t>
                        </m:r>
                      </m:e>
                      <m:sub>
                        <m:r>
                          <a:rPr lang="en-US" sz="1900" b="0" i="1" smtClean="0">
                            <a:solidFill>
                              <a:schemeClr val="bg2"/>
                            </a:solidFill>
                            <a:effectLst/>
                            <a:latin typeface="+mj-lt"/>
                          </a:rPr>
                          <m:t>𝑖</m:t>
                        </m:r>
                      </m:sub>
                    </m:sSub>
                  </m:oMath>
                </a14:m>
                <a:r>
                  <a:rPr lang="vi-VN" sz="1900" dirty="0" smtClean="0">
                    <a:solidFill>
                      <a:schemeClr val="bg2"/>
                    </a:solidFill>
                    <a:effectLst/>
                    <a:latin typeface="+mj-lt"/>
                    <a:sym typeface="+mn-ea"/>
                  </a:rPr>
                  <a:t>=1|</a:t>
                </a:r>
                <a14:m>
                  <m:oMath xmlns:m="http://schemas.openxmlformats.org/officeDocument/2006/math">
                    <m:sSub>
                      <m:sSubPr>
                        <m:ctrlPr>
                          <a:rPr lang="vi-VN" sz="1900" b="0" i="1" smtClean="0">
                            <a:solidFill>
                              <a:schemeClr val="bg2"/>
                            </a:solidFill>
                            <a:effectLst/>
                            <a:latin typeface="+mj-lt"/>
                          </a:rPr>
                        </m:ctrlPr>
                      </m:sSubPr>
                      <m:e>
                        <m:r>
                          <a:rPr lang="en-US" sz="1900" b="0" i="1" smtClean="0">
                            <a:solidFill>
                              <a:schemeClr val="bg2"/>
                            </a:solidFill>
                            <a:effectLst/>
                            <a:latin typeface="+mj-lt"/>
                          </a:rPr>
                          <m:t>𝑥</m:t>
                        </m:r>
                      </m:e>
                      <m:sub>
                        <m:r>
                          <a:rPr lang="en-US" sz="1900" b="0" i="1" smtClean="0">
                            <a:solidFill>
                              <a:schemeClr val="bg2"/>
                            </a:solidFill>
                            <a:effectLst/>
                            <a:latin typeface="+mj-lt"/>
                          </a:rPr>
                          <m:t>𝑖</m:t>
                        </m:r>
                      </m:sub>
                    </m:sSub>
                  </m:oMath>
                </a14:m>
                <a:r>
                  <a:rPr lang="vi-VN" sz="1900" dirty="0" smtClean="0">
                    <a:solidFill>
                      <a:schemeClr val="bg2"/>
                    </a:solidFill>
                    <a:effectLst/>
                    <a:latin typeface="+mj-lt"/>
                    <a:sym typeface="+mn-ea"/>
                  </a:rPr>
                  <a:t>;w)</a:t>
                </a:r>
                <a:r>
                  <a:rPr lang="vi-VN" sz="1900" dirty="0" smtClean="0">
                    <a:solidFill>
                      <a:schemeClr val="bg2"/>
                    </a:solidFill>
                    <a:latin typeface="+mj-lt"/>
                    <a:sym typeface="+mn-ea"/>
                  </a:rPr>
                  <a:t>P(</a:t>
                </a:r>
                <a14:m>
                  <m:oMath xmlns:m="http://schemas.openxmlformats.org/officeDocument/2006/math">
                    <m:sSub>
                      <m:sSubPr>
                        <m:ctrlPr>
                          <a:rPr lang="vi-VN" sz="1900" i="1" smtClean="0">
                            <a:solidFill>
                              <a:schemeClr val="bg2"/>
                            </a:solidFill>
                            <a:latin typeface="+mj-lt"/>
                          </a:rPr>
                        </m:ctrlPr>
                      </m:sSubPr>
                      <m:e>
                        <m:r>
                          <a:rPr lang="en-US" sz="1900" b="0" i="1" smtClean="0">
                            <a:solidFill>
                              <a:schemeClr val="bg2"/>
                            </a:solidFill>
                            <a:latin typeface="+mj-lt"/>
                          </a:rPr>
                          <m:t>𝑦</m:t>
                        </m:r>
                      </m:e>
                      <m:sub>
                        <m:r>
                          <a:rPr lang="en-US" sz="1900" b="0" i="1" smtClean="0">
                            <a:solidFill>
                              <a:schemeClr val="bg2"/>
                            </a:solidFill>
                            <a:latin typeface="+mj-lt"/>
                          </a:rPr>
                          <m:t>𝑖</m:t>
                        </m:r>
                      </m:sub>
                    </m:sSub>
                  </m:oMath>
                </a14:m>
                <a:r>
                  <a:rPr lang="vi-VN" sz="1900" dirty="0" smtClean="0">
                    <a:solidFill>
                      <a:schemeClr val="bg2"/>
                    </a:solidFill>
                    <a:latin typeface="+mj-lt"/>
                    <a:sym typeface="+mn-ea"/>
                  </a:rPr>
                  <a:t>=1|xi;w</a:t>
                </a:r>
                <a:r>
                  <a:rPr lang="vi-VN" sz="1900" dirty="0">
                    <a:solidFill>
                      <a:schemeClr val="bg2"/>
                    </a:solidFill>
                    <a:latin typeface="+mj-lt"/>
                    <a:sym typeface="+mn-ea"/>
                  </a:rPr>
                  <a:t>) được hiểu là xác suất xảy ra sự kiện đầu ra </a:t>
                </a:r>
                <a14:m>
                  <m:oMath xmlns:m="http://schemas.openxmlformats.org/officeDocument/2006/math">
                    <m:sSub>
                      <m:sSubPr>
                        <m:ctrlPr>
                          <a:rPr lang="vi-VN" sz="1900" i="1" smtClean="0">
                            <a:solidFill>
                              <a:schemeClr val="bg2"/>
                            </a:solidFill>
                            <a:latin typeface="+mj-lt"/>
                          </a:rPr>
                        </m:ctrlPr>
                      </m:sSubPr>
                      <m:e>
                        <m:r>
                          <a:rPr lang="en-US" sz="1900" b="0" i="1" smtClean="0">
                            <a:solidFill>
                              <a:schemeClr val="bg2"/>
                            </a:solidFill>
                            <a:latin typeface="+mj-lt"/>
                          </a:rPr>
                          <m:t>𝑦</m:t>
                        </m:r>
                      </m:e>
                      <m:sub>
                        <m:r>
                          <a:rPr lang="en-US" sz="1900" b="0" i="1" smtClean="0">
                            <a:solidFill>
                              <a:schemeClr val="bg2"/>
                            </a:solidFill>
                            <a:latin typeface="+mj-lt"/>
                          </a:rPr>
                          <m:t>𝑖</m:t>
                        </m:r>
                      </m:sub>
                    </m:sSub>
                  </m:oMath>
                </a14:m>
                <a:r>
                  <a:rPr lang="vi-VN" sz="1900" dirty="0" smtClean="0">
                    <a:solidFill>
                      <a:schemeClr val="bg2"/>
                    </a:solidFill>
                    <a:effectLst/>
                    <a:latin typeface="+mj-lt"/>
                    <a:sym typeface="+mn-ea"/>
                  </a:rPr>
                  <a:t>=1</a:t>
                </a:r>
                <a:r>
                  <a:rPr lang="vi-VN" sz="1900" dirty="0" smtClean="0">
                    <a:solidFill>
                      <a:schemeClr val="bg2"/>
                    </a:solidFill>
                    <a:latin typeface="+mj-lt"/>
                    <a:sym typeface="+mn-ea"/>
                  </a:rPr>
                  <a:t>khi </a:t>
                </a:r>
                <a:r>
                  <a:rPr lang="vi-VN" sz="1900" dirty="0">
                    <a:solidFill>
                      <a:schemeClr val="bg2"/>
                    </a:solidFill>
                    <a:latin typeface="+mj-lt"/>
                    <a:sym typeface="+mn-ea"/>
                  </a:rPr>
                  <a:t>biết tham số mô hình  và dữ liệu đầu vào </a:t>
                </a:r>
                <a:r>
                  <a:rPr lang="vi-VN" sz="1900" dirty="0" smtClean="0">
                    <a:solidFill>
                      <a:schemeClr val="bg2"/>
                    </a:solidFill>
                    <a:effectLst/>
                    <a:latin typeface="+mj-lt"/>
                    <a:sym typeface="+mn-ea"/>
                  </a:rPr>
                  <a:t>xi</a:t>
                </a:r>
                <a:r>
                  <a:rPr lang="vi-VN" sz="1900" dirty="0">
                    <a:solidFill>
                      <a:schemeClr val="bg2"/>
                    </a:solidFill>
                    <a:latin typeface="+mj-lt"/>
                    <a:sym typeface="+mn-ea"/>
                  </a:rPr>
                  <a:t>xi. Bạn đọc có thể đọc thêm </a:t>
                </a:r>
                <a:r>
                  <a:rPr lang="vi-VN" sz="1900" dirty="0">
                    <a:solidFill>
                      <a:schemeClr val="bg2"/>
                    </a:solidFill>
                    <a:latin typeface="+mj-lt"/>
                    <a:sym typeface="+mn-ea"/>
                    <a:hlinkClick r:id="rId1"/>
                  </a:rPr>
                  <a:t>Xác suất có điều kiện</a:t>
                </a:r>
                <a:r>
                  <a:rPr lang="vi-VN" sz="1900" dirty="0">
                    <a:solidFill>
                      <a:schemeClr val="bg2"/>
                    </a:solidFill>
                    <a:latin typeface="+mj-lt"/>
                    <a:sym typeface="+mn-ea"/>
                  </a:rPr>
                  <a:t>. Mục đích của chúng ta là tìm các hệ số </a:t>
                </a:r>
                <a:r>
                  <a:rPr lang="vi-VN" sz="1900" dirty="0" smtClean="0">
                    <a:solidFill>
                      <a:schemeClr val="bg2"/>
                    </a:solidFill>
                    <a:effectLst/>
                    <a:latin typeface="+mj-lt"/>
                    <a:sym typeface="+mn-ea"/>
                  </a:rPr>
                  <a:t>w</a:t>
                </a:r>
                <a:r>
                  <a:rPr lang="vi-VN" sz="1900" dirty="0">
                    <a:solidFill>
                      <a:schemeClr val="bg2"/>
                    </a:solidFill>
                    <a:latin typeface="+mj-lt"/>
                    <a:sym typeface="+mn-ea"/>
                  </a:rPr>
                  <a:t> sao cho </a:t>
                </a:r>
                <a:r>
                  <a:rPr lang="vi-VN" sz="1900" dirty="0" smtClean="0">
                    <a:solidFill>
                      <a:schemeClr val="bg2"/>
                    </a:solidFill>
                    <a:effectLst/>
                    <a:latin typeface="+mj-lt"/>
                    <a:sym typeface="+mn-ea"/>
                  </a:rPr>
                  <a:t>f(</a:t>
                </a:r>
                <a14:m>
                  <m:oMath xmlns:m="http://schemas.openxmlformats.org/officeDocument/2006/math">
                    <m:sSup>
                      <m:sSupPr>
                        <m:ctrlPr>
                          <a:rPr lang="vi-VN" sz="1900" b="0" i="1" smtClean="0">
                            <a:solidFill>
                              <a:schemeClr val="bg2"/>
                            </a:solidFill>
                            <a:effectLst/>
                            <a:latin typeface="+mj-lt"/>
                          </a:rPr>
                        </m:ctrlPr>
                      </m:sSupPr>
                      <m:e>
                        <m:r>
                          <a:rPr lang="en-US" sz="1900" b="0" i="1" smtClean="0">
                            <a:solidFill>
                              <a:schemeClr val="bg2"/>
                            </a:solidFill>
                            <a:effectLst/>
                            <a:latin typeface="+mj-lt"/>
                          </a:rPr>
                          <m:t>𝑤</m:t>
                        </m:r>
                      </m:e>
                      <m:sup>
                        <m:r>
                          <a:rPr lang="en-US" sz="1900" b="0" i="1" smtClean="0">
                            <a:solidFill>
                              <a:schemeClr val="bg2"/>
                            </a:solidFill>
                            <a:effectLst/>
                            <a:latin typeface="+mj-lt"/>
                          </a:rPr>
                          <m:t>𝑇</m:t>
                        </m:r>
                      </m:sup>
                    </m:sSup>
                    <m:sSub>
                      <m:sSubPr>
                        <m:ctrlPr>
                          <a:rPr lang="vi-VN" sz="1900" b="0" i="1" smtClean="0">
                            <a:solidFill>
                              <a:schemeClr val="bg2"/>
                            </a:solidFill>
                            <a:effectLst/>
                            <a:latin typeface="+mj-lt"/>
                          </a:rPr>
                        </m:ctrlPr>
                      </m:sSubPr>
                      <m:e>
                        <m:r>
                          <a:rPr lang="en-US" sz="1900" b="0" i="1" smtClean="0">
                            <a:solidFill>
                              <a:schemeClr val="bg2"/>
                            </a:solidFill>
                            <a:effectLst/>
                            <a:latin typeface="+mj-lt"/>
                          </a:rPr>
                          <m:t>𝑥</m:t>
                        </m:r>
                      </m:e>
                      <m:sub>
                        <m:r>
                          <a:rPr lang="en-US" sz="1900" b="0" i="1" smtClean="0">
                            <a:solidFill>
                              <a:schemeClr val="bg2"/>
                            </a:solidFill>
                            <a:effectLst/>
                            <a:latin typeface="+mj-lt"/>
                          </a:rPr>
                          <m:t>𝑖</m:t>
                        </m:r>
                      </m:sub>
                    </m:sSub>
                  </m:oMath>
                </a14:m>
                <a:r>
                  <a:rPr lang="vi-VN" sz="1900" dirty="0" smtClean="0">
                    <a:solidFill>
                      <a:schemeClr val="bg2"/>
                    </a:solidFill>
                    <a:effectLst/>
                    <a:latin typeface="+mj-lt"/>
                    <a:sym typeface="+mn-ea"/>
                  </a:rPr>
                  <a:t>)</a:t>
                </a:r>
                <a:r>
                  <a:rPr lang="vi-VN" sz="1900" dirty="0" smtClean="0">
                    <a:solidFill>
                      <a:schemeClr val="bg2"/>
                    </a:solidFill>
                    <a:latin typeface="+mj-lt"/>
                    <a:sym typeface="+mn-ea"/>
                  </a:rPr>
                  <a:t> càng </a:t>
                </a:r>
                <a:r>
                  <a:rPr lang="vi-VN" sz="1900" dirty="0">
                    <a:solidFill>
                      <a:schemeClr val="bg2"/>
                    </a:solidFill>
                    <a:latin typeface="+mj-lt"/>
                    <a:sym typeface="+mn-ea"/>
                  </a:rPr>
                  <a:t>gần với 1 càng tốt với các điểm dữ liệu thuộc class 1 và càng gần với 0 càng tốt với những điểm thuộc class 0.</a:t>
                </a:r>
                <a:endParaRPr lang="vi-VN" sz="1900" dirty="0">
                  <a:solidFill>
                    <a:schemeClr val="bg2"/>
                  </a:solidFill>
                  <a:latin typeface="+mj-lt"/>
                </a:endParaRPr>
              </a:p>
              <a:p>
                <a:pPr algn="just"/>
                <a:r>
                  <a:rPr lang="vi-VN" sz="1900" dirty="0">
                    <a:solidFill>
                      <a:schemeClr val="bg2"/>
                    </a:solidFill>
                    <a:latin typeface="+mj-lt"/>
                    <a:sym typeface="+mn-ea"/>
                  </a:rPr>
                  <a:t>Ký hiệu </a:t>
                </a:r>
                <a14:m>
                  <m:oMath xmlns:m="http://schemas.openxmlformats.org/officeDocument/2006/math">
                    <m:sSub>
                      <m:sSubPr>
                        <m:ctrlPr>
                          <a:rPr lang="vi-VN" sz="1900" i="1" smtClean="0">
                            <a:solidFill>
                              <a:schemeClr val="bg2"/>
                            </a:solidFill>
                            <a:latin typeface="+mj-lt"/>
                          </a:rPr>
                        </m:ctrlPr>
                      </m:sSubPr>
                      <m:e>
                        <m:r>
                          <a:rPr lang="en-US" sz="1900" b="0" i="1" smtClean="0">
                            <a:solidFill>
                              <a:schemeClr val="bg2"/>
                            </a:solidFill>
                            <a:latin typeface="+mj-lt"/>
                          </a:rPr>
                          <m:t>𝑧</m:t>
                        </m:r>
                      </m:e>
                      <m:sub>
                        <m:r>
                          <a:rPr lang="en-US" sz="1900" b="0" i="1" smtClean="0">
                            <a:solidFill>
                              <a:schemeClr val="bg2"/>
                            </a:solidFill>
                            <a:latin typeface="+mj-lt"/>
                          </a:rPr>
                          <m:t>𝑖</m:t>
                        </m:r>
                      </m:sub>
                    </m:sSub>
                  </m:oMath>
                </a14:m>
                <a:r>
                  <a:rPr lang="vi-VN" sz="1900" dirty="0" smtClean="0">
                    <a:solidFill>
                      <a:schemeClr val="bg2"/>
                    </a:solidFill>
                    <a:effectLst/>
                    <a:latin typeface="+mj-lt"/>
                    <a:sym typeface="+mn-ea"/>
                  </a:rPr>
                  <a:t>=f(</a:t>
                </a:r>
                <a14:m>
                  <m:oMath xmlns:m="http://schemas.openxmlformats.org/officeDocument/2006/math">
                    <m:sSup>
                      <m:sSupPr>
                        <m:ctrlPr>
                          <a:rPr lang="vi-VN" sz="1900" b="0" i="1" smtClean="0">
                            <a:solidFill>
                              <a:schemeClr val="bg2"/>
                            </a:solidFill>
                            <a:effectLst/>
                            <a:latin typeface="+mj-lt"/>
                          </a:rPr>
                        </m:ctrlPr>
                      </m:sSupPr>
                      <m:e>
                        <m:r>
                          <a:rPr lang="en-US" sz="1900" b="0" i="1" smtClean="0">
                            <a:solidFill>
                              <a:schemeClr val="bg2"/>
                            </a:solidFill>
                            <a:effectLst/>
                            <a:latin typeface="+mj-lt"/>
                          </a:rPr>
                          <m:t>𝑤</m:t>
                        </m:r>
                      </m:e>
                      <m:sup>
                        <m:r>
                          <a:rPr lang="en-US" sz="1900" b="0" i="1" smtClean="0">
                            <a:solidFill>
                              <a:schemeClr val="bg2"/>
                            </a:solidFill>
                            <a:effectLst/>
                            <a:latin typeface="+mj-lt"/>
                          </a:rPr>
                          <m:t>𝑇</m:t>
                        </m:r>
                      </m:sup>
                    </m:sSup>
                    <m:sSub>
                      <m:sSubPr>
                        <m:ctrlPr>
                          <a:rPr lang="vi-VN" sz="1900" b="0" i="1" smtClean="0">
                            <a:solidFill>
                              <a:schemeClr val="bg2"/>
                            </a:solidFill>
                            <a:effectLst/>
                            <a:latin typeface="+mj-lt"/>
                          </a:rPr>
                        </m:ctrlPr>
                      </m:sSubPr>
                      <m:e>
                        <m:r>
                          <a:rPr lang="en-US" sz="1900" b="0" i="1" smtClean="0">
                            <a:solidFill>
                              <a:schemeClr val="bg2"/>
                            </a:solidFill>
                            <a:effectLst/>
                            <a:latin typeface="+mj-lt"/>
                          </a:rPr>
                          <m:t>𝑥</m:t>
                        </m:r>
                      </m:e>
                      <m:sub>
                        <m:r>
                          <a:rPr lang="en-US" sz="1900" b="0" i="1" smtClean="0">
                            <a:solidFill>
                              <a:schemeClr val="bg2"/>
                            </a:solidFill>
                            <a:effectLst/>
                            <a:latin typeface="+mj-lt"/>
                          </a:rPr>
                          <m:t>𝑖</m:t>
                        </m:r>
                      </m:sub>
                    </m:sSub>
                  </m:oMath>
                </a14:m>
                <a:r>
                  <a:rPr lang="vi-VN" sz="1900" dirty="0" smtClean="0">
                    <a:solidFill>
                      <a:schemeClr val="bg2"/>
                    </a:solidFill>
                    <a:effectLst/>
                    <a:latin typeface="+mj-lt"/>
                    <a:sym typeface="+mn-ea"/>
                  </a:rPr>
                  <a:t>)</a:t>
                </a:r>
                <a14:m>
                  <m:oMath xmlns:m="http://schemas.openxmlformats.org/officeDocument/2006/math">
                    <m:sSub>
                      <m:sSubPr>
                        <m:ctrlPr>
                          <a:rPr lang="vi-VN" sz="1900" b="0" i="1" dirty="0" smtClean="0">
                            <a:solidFill>
                              <a:schemeClr val="bg2"/>
                            </a:solidFill>
                            <a:effectLst/>
                            <a:latin typeface="+mj-lt"/>
                          </a:rPr>
                        </m:ctrlPr>
                      </m:sSubPr>
                      <m:e>
                        <m:r>
                          <a:rPr lang="en-US" sz="1900" b="0" i="1" dirty="0" smtClean="0">
                            <a:solidFill>
                              <a:schemeClr val="bg2"/>
                            </a:solidFill>
                            <a:effectLst/>
                            <a:latin typeface="+mj-lt"/>
                          </a:rPr>
                          <m:t>𝑧</m:t>
                        </m:r>
                      </m:e>
                      <m:sub>
                        <m:r>
                          <a:rPr lang="en-US" sz="1900" b="0" i="1" dirty="0" smtClean="0">
                            <a:solidFill>
                              <a:schemeClr val="bg2"/>
                            </a:solidFill>
                            <a:effectLst/>
                            <a:latin typeface="+mj-lt"/>
                          </a:rPr>
                          <m:t>𝑖</m:t>
                        </m:r>
                      </m:sub>
                    </m:sSub>
                  </m:oMath>
                </a14:m>
                <a:r>
                  <a:rPr lang="vi-VN" sz="1900" dirty="0" smtClean="0">
                    <a:solidFill>
                      <a:schemeClr val="bg2"/>
                    </a:solidFill>
                    <a:latin typeface="+mj-lt"/>
                    <a:sym typeface="+mn-ea"/>
                  </a:rPr>
                  <a:t>=f(</a:t>
                </a:r>
                <a14:m>
                  <m:oMath xmlns:m="http://schemas.openxmlformats.org/officeDocument/2006/math">
                    <m:sSup>
                      <m:sSupPr>
                        <m:ctrlPr>
                          <a:rPr lang="vi-VN" sz="1900" i="1" dirty="0" smtClean="0">
                            <a:solidFill>
                              <a:schemeClr val="bg2"/>
                            </a:solidFill>
                            <a:latin typeface="+mj-lt"/>
                          </a:rPr>
                        </m:ctrlPr>
                      </m:sSupPr>
                      <m:e>
                        <m:r>
                          <a:rPr lang="en-US" sz="1900" b="0" i="1" dirty="0" smtClean="0">
                            <a:solidFill>
                              <a:schemeClr val="bg2"/>
                            </a:solidFill>
                            <a:latin typeface="+mj-lt"/>
                          </a:rPr>
                          <m:t>𝑤</m:t>
                        </m:r>
                      </m:e>
                      <m:sup>
                        <m:r>
                          <a:rPr lang="en-US" sz="1900" b="0" i="1" dirty="0" smtClean="0">
                            <a:solidFill>
                              <a:schemeClr val="bg2"/>
                            </a:solidFill>
                            <a:latin typeface="+mj-lt"/>
                          </a:rPr>
                          <m:t>𝑇</m:t>
                        </m:r>
                      </m:sup>
                    </m:sSup>
                    <m:sSub>
                      <m:sSubPr>
                        <m:ctrlPr>
                          <a:rPr lang="vi-VN" sz="1900" i="1" dirty="0" smtClean="0">
                            <a:solidFill>
                              <a:schemeClr val="bg2"/>
                            </a:solidFill>
                            <a:latin typeface="+mj-lt"/>
                          </a:rPr>
                        </m:ctrlPr>
                      </m:sSubPr>
                      <m:e>
                        <m:r>
                          <a:rPr lang="en-US" sz="1900" b="0" i="1" dirty="0" smtClean="0">
                            <a:solidFill>
                              <a:schemeClr val="bg2"/>
                            </a:solidFill>
                            <a:latin typeface="+mj-lt"/>
                          </a:rPr>
                          <m:t>𝑥</m:t>
                        </m:r>
                      </m:e>
                      <m:sub>
                        <m:r>
                          <a:rPr lang="en-US" sz="1900" b="0" i="1" dirty="0" smtClean="0">
                            <a:solidFill>
                              <a:schemeClr val="bg2"/>
                            </a:solidFill>
                            <a:latin typeface="+mj-lt"/>
                          </a:rPr>
                          <m:t>𝑖</m:t>
                        </m:r>
                      </m:sub>
                    </m:sSub>
                  </m:oMath>
                </a14:m>
                <a:r>
                  <a:rPr lang="vi-VN" sz="1900" dirty="0" smtClean="0">
                    <a:solidFill>
                      <a:schemeClr val="bg2"/>
                    </a:solidFill>
                    <a:latin typeface="+mj-lt"/>
                    <a:sym typeface="+mn-ea"/>
                  </a:rPr>
                  <a:t>)</a:t>
                </a:r>
                <a:r>
                  <a:rPr lang="vi-VN" sz="1900" dirty="0">
                    <a:solidFill>
                      <a:schemeClr val="bg2"/>
                    </a:solidFill>
                    <a:latin typeface="+mj-lt"/>
                    <a:sym typeface="+mn-ea"/>
                  </a:rPr>
                  <a:t> và viết gộp lại hai biểu thức bên trên ta có</a:t>
                </a:r>
                <a:r>
                  <a:rPr lang="en-US" altLang="vi-VN" sz="1900" dirty="0">
                    <a:solidFill>
                      <a:schemeClr val="bg2"/>
                    </a:solidFill>
                    <a:latin typeface="+mj-lt"/>
                    <a:sym typeface="+mn-ea"/>
                  </a:rPr>
                  <a:t>:</a:t>
                </a:r>
                <a:endParaRPr lang="en-US" altLang="vi-VN" sz="1900" dirty="0">
                  <a:solidFill>
                    <a:schemeClr val="bg2"/>
                  </a:solidFill>
                  <a:latin typeface="+mj-lt"/>
                  <a:sym typeface="+mn-ea"/>
                </a:endParaRPr>
              </a:p>
              <a:p>
                <a:pPr algn="just"/>
                <a:endParaRPr lang="en-US" altLang="vi-VN" sz="1900" dirty="0">
                  <a:solidFill>
                    <a:schemeClr val="bg2"/>
                  </a:solidFill>
                  <a:latin typeface="+mj-lt"/>
                  <a:sym typeface="+mn-ea"/>
                </a:endParaRPr>
              </a:p>
              <a:p>
                <a:pPr algn="just"/>
                <a:r>
                  <a:rPr lang="vi-VN" sz="1900" dirty="0">
                    <a:solidFill>
                      <a:schemeClr val="bg2"/>
                    </a:solidFill>
                    <a:latin typeface="Times New Roman" panose="02020603050405020304" charset="0"/>
                    <a:cs typeface="Times New Roman" panose="02020603050405020304" charset="0"/>
                    <a:sym typeface="+mn-ea"/>
                  </a:rPr>
                  <a:t>Giả sử thêm rằng các điểm dữ liệu được sinh ra một cách ngẫu nhiên độc lập với nhau (independent), ta có thể viết:</a:t>
                </a:r>
                <a:r>
                  <a:rPr lang="en-US" altLang="vi-VN" sz="1900" dirty="0">
                    <a:solidFill>
                      <a:schemeClr val="bg2"/>
                    </a:solidFill>
                    <a:latin typeface="Times New Roman" panose="02020603050405020304" charset="0"/>
                    <a:cs typeface="Times New Roman" panose="02020603050405020304" charset="0"/>
                    <a:sym typeface="+mn-ea"/>
                  </a:rPr>
                  <a:t> </a:t>
                </a:r>
                <a:endParaRPr lang="en-US" sz="1900" dirty="0">
                  <a:solidFill>
                    <a:schemeClr val="bg2"/>
                  </a:solidFill>
                  <a:latin typeface="Times New Roman" panose="02020603050405020304" charset="0"/>
                  <a:cs typeface="Times New Roman" panose="02020603050405020304" charset="0"/>
                </a:endParaRPr>
              </a:p>
              <a:p>
                <a:pPr algn="just"/>
                <a:r>
                  <a:rPr lang="en-US" altLang="vi-VN" sz="1900" dirty="0">
                    <a:solidFill>
                      <a:schemeClr val="bg2"/>
                    </a:solidFill>
                    <a:latin typeface="+mj-lt"/>
                    <a:sym typeface="+mn-ea"/>
                  </a:rPr>
                  <a:t> </a:t>
                </a:r>
                <a:endParaRPr lang="vi-VN" sz="1900" dirty="0">
                  <a:solidFill>
                    <a:schemeClr val="bg2"/>
                  </a:solidFill>
                  <a:latin typeface="+mj-lt"/>
                </a:endParaRPr>
              </a:p>
              <a:p>
                <a:endParaRPr lang="vi-VN" sz="1900" b="1" dirty="0" smtClean="0">
                  <a:solidFill>
                    <a:schemeClr val="bg2"/>
                  </a:solidFill>
                  <a:latin typeface="+mj-lt"/>
                  <a:sym typeface="+mn-ea"/>
                </a:endParaRPr>
              </a:p>
            </p:txBody>
          </p:sp>
        </mc:Choice>
        <mc:Fallback>
          <p:sp>
            <p:nvSpPr>
              <p:cNvPr id="1" name="Text Box 0"/>
              <p:cNvSpPr txBox="1">
                <a:spLocks noRot="1" noChangeAspect="1" noMove="1" noResize="1" noEditPoints="1" noAdjustHandles="1" noChangeArrowheads="1" noChangeShapeType="1" noTextEdit="1"/>
              </p:cNvSpPr>
              <p:nvPr/>
            </p:nvSpPr>
            <p:spPr>
              <a:xfrm>
                <a:off x="648970" y="1196975"/>
                <a:ext cx="10873105" cy="5064760"/>
              </a:xfrm>
              <a:prstGeom prst="rect">
                <a:avLst/>
              </a:prstGeom>
              <a:blipFill rotWithShape="1">
                <a:blip r:embed="rId2"/>
                <a:stretch>
                  <a:fillRect/>
                </a:stretch>
              </a:blipFill>
            </p:spPr>
            <p:txBody>
              <a:bodyPr/>
              <a:lstStyle/>
              <a:p>
                <a:r>
                  <a:rPr lang="en-US" altLang="en-US">
                    <a:noFill/>
                  </a:rPr>
                  <a:t> </a:t>
                </a:r>
              </a:p>
            </p:txBody>
          </p:sp>
        </mc:Fallback>
      </mc:AlternateContent>
      <p:pic>
        <p:nvPicPr>
          <p:cNvPr id="4" name="Picture 3"/>
          <p:cNvPicPr>
            <a:picLocks noChangeAspect="1"/>
          </p:cNvPicPr>
          <p:nvPr/>
        </p:nvPicPr>
        <p:blipFill>
          <a:blip r:embed="rId3"/>
          <a:stretch>
            <a:fillRect/>
          </a:stretch>
        </p:blipFill>
        <p:spPr>
          <a:xfrm>
            <a:off x="2954020" y="2641600"/>
            <a:ext cx="5772785" cy="427990"/>
          </a:xfrm>
          <a:prstGeom prst="rect">
            <a:avLst/>
          </a:prstGeom>
        </p:spPr>
      </p:pic>
      <p:pic>
        <p:nvPicPr>
          <p:cNvPr id="6" name="Picture 5"/>
          <p:cNvPicPr>
            <a:picLocks noChangeAspect="1"/>
          </p:cNvPicPr>
          <p:nvPr/>
        </p:nvPicPr>
        <p:blipFill>
          <a:blip r:embed="rId4"/>
          <a:stretch>
            <a:fillRect/>
          </a:stretch>
        </p:blipFill>
        <p:spPr>
          <a:xfrm>
            <a:off x="8010528" y="4372533"/>
            <a:ext cx="3232230" cy="428700"/>
          </a:xfrm>
          <a:prstGeom prst="rect">
            <a:avLst/>
          </a:prstGeom>
        </p:spPr>
      </p:pic>
      <p:pic>
        <p:nvPicPr>
          <p:cNvPr id="9" name="Picture 8"/>
          <p:cNvPicPr>
            <a:picLocks noChangeAspect="1"/>
          </p:cNvPicPr>
          <p:nvPr/>
        </p:nvPicPr>
        <p:blipFill>
          <a:blip r:embed="rId5"/>
          <a:stretch>
            <a:fillRect/>
          </a:stretch>
        </p:blipFill>
        <p:spPr>
          <a:xfrm>
            <a:off x="2535555" y="5422900"/>
            <a:ext cx="4601210" cy="626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54">
                                            <p:txEl>
                                              <p:pRg st="0" end="0"/>
                                            </p:txEl>
                                          </p:spTgt>
                                        </p:tgtEl>
                                        <p:attrNameLst>
                                          <p:attrName>style.visibility</p:attrName>
                                        </p:attrNameLst>
                                      </p:cBhvr>
                                      <p:to>
                                        <p:strVal val="visible"/>
                                      </p:to>
                                    </p:set>
                                    <p:animEffect transition="in" filter="box(in)">
                                      <p:cBhvr>
                                        <p:cTn id="7" dur="2000"/>
                                        <p:tgtEl>
                                          <p:spTgt spid="8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
                                            <p:txEl>
                                              <p:pRg st="0" end="0"/>
                                            </p:txEl>
                                          </p:spTgt>
                                        </p:tgtEl>
                                        <p:attrNameLst>
                                          <p:attrName>style.visibility</p:attrName>
                                        </p:attrNameLst>
                                      </p:cBhvr>
                                      <p:to>
                                        <p:strVal val="visible"/>
                                      </p:to>
                                    </p:set>
                                    <p:animEffect transition="in" filter="box(in)">
                                      <p:cBhvr>
                                        <p:cTn id="12" dur="2000"/>
                                        <p:tgtEl>
                                          <p:spTgt spid="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
                                            <p:txEl>
                                              <p:pRg st="1" end="1"/>
                                            </p:txEl>
                                          </p:spTgt>
                                        </p:tgtEl>
                                        <p:attrNameLst>
                                          <p:attrName>style.visibility</p:attrName>
                                        </p:attrNameLst>
                                      </p:cBhvr>
                                      <p:to>
                                        <p:strVal val="visible"/>
                                      </p:to>
                                    </p:set>
                                    <p:animEffect transition="in" filter="box(in)">
                                      <p:cBhvr>
                                        <p:cTn id="17" dur="2000"/>
                                        <p:tgtEl>
                                          <p:spTgt spid="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
                                            <p:txEl>
                                              <p:pRg st="4" end="4"/>
                                            </p:txEl>
                                          </p:spTgt>
                                        </p:tgtEl>
                                        <p:attrNameLst>
                                          <p:attrName>style.visibility</p:attrName>
                                        </p:attrNameLst>
                                      </p:cBhvr>
                                      <p:to>
                                        <p:strVal val="visible"/>
                                      </p:to>
                                    </p:set>
                                    <p:animEffect transition="in" filter="box(in)">
                                      <p:cBhvr>
                                        <p:cTn id="27" dur="2000"/>
                                        <p:tgtEl>
                                          <p:spTgt spid="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
                                            <p:txEl>
                                              <p:pRg st="5" end="5"/>
                                            </p:txEl>
                                          </p:spTgt>
                                        </p:tgtEl>
                                        <p:attrNameLst>
                                          <p:attrName>style.visibility</p:attrName>
                                        </p:attrNameLst>
                                      </p:cBhvr>
                                      <p:to>
                                        <p:strVal val="visible"/>
                                      </p:to>
                                    </p:set>
                                    <p:animEffect transition="in" filter="box(in)">
                                      <p:cBhvr>
                                        <p:cTn id="32" dur="2000"/>
                                        <p:tgtEl>
                                          <p:spTgt spid="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ox(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
                                            <p:txEl>
                                              <p:pRg st="7" end="7"/>
                                            </p:txEl>
                                          </p:spTgt>
                                        </p:tgtEl>
                                        <p:attrNameLst>
                                          <p:attrName>style.visibility</p:attrName>
                                        </p:attrNameLst>
                                      </p:cBhvr>
                                      <p:to>
                                        <p:strVal val="visible"/>
                                      </p:to>
                                    </p:set>
                                    <p:animEffect transition="in" filter="box(in)">
                                      <p:cBhvr>
                                        <p:cTn id="42" dur="2000"/>
                                        <p:tgtEl>
                                          <p:spTgt spid="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59" name="Shape 859"/>
        <p:cNvGrpSpPr/>
        <p:nvPr/>
      </p:nvGrpSpPr>
      <p:grpSpPr>
        <a:xfrm>
          <a:off x="0" y="0"/>
          <a:ext cx="0" cy="0"/>
          <a:chOff x="0" y="0"/>
          <a:chExt cx="0" cy="0"/>
        </a:xfrm>
      </p:grpSpPr>
      <p:sp>
        <p:nvSpPr>
          <p:cNvPr id="860" name="Google Shape;860;p35"/>
          <p:cNvSpPr txBox="1"/>
          <p:nvPr>
            <p:ph type="title" idx="2"/>
          </p:nvPr>
        </p:nvSpPr>
        <p:spPr>
          <a:xfrm>
            <a:off x="243205" y="365125"/>
            <a:ext cx="10714990" cy="749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sz="3000">
                <a:solidFill>
                  <a:schemeClr val="bg1">
                    <a:lumMod val="50000"/>
                  </a:schemeClr>
                </a:solidFill>
                <a:latin typeface="Times New Roman" panose="02020603050405020304" charset="0"/>
                <a:cs typeface="Times New Roman" panose="02020603050405020304" charset="0"/>
              </a:rPr>
              <a:t> </a:t>
            </a:r>
            <a:r>
              <a:rPr lang="en-US" altLang="en-GB" sz="3000">
                <a:solidFill>
                  <a:schemeClr val="bg1">
                    <a:lumMod val="50000"/>
                  </a:schemeClr>
                </a:solidFill>
                <a:latin typeface="Times New Roman" panose="02020603050405020304" charset="0"/>
                <a:cs typeface="Times New Roman" panose="02020603050405020304" charset="0"/>
              </a:rPr>
              <a:t>Tối ưu hàm mất mát.</a:t>
            </a:r>
            <a:endParaRPr lang="en-US" altLang="en-GB" sz="3000">
              <a:solidFill>
                <a:schemeClr val="bg1">
                  <a:lumMod val="50000"/>
                </a:schemeClr>
              </a:solidFill>
              <a:latin typeface="Times New Roman" panose="02020603050405020304" charset="0"/>
              <a:cs typeface="Times New Roman" panose="02020603050405020304" charset="0"/>
            </a:endParaRPr>
          </a:p>
        </p:txBody>
      </p:sp>
      <p:sp>
        <p:nvSpPr>
          <p:cNvPr id="862" name="Google Shape;862;p35"/>
          <p:cNvSpPr txBox="1"/>
          <p:nvPr>
            <p:ph type="body" idx="6"/>
          </p:nvPr>
        </p:nvSpPr>
        <p:spPr>
          <a:xfrm>
            <a:off x="934720" y="1114425"/>
            <a:ext cx="9977755" cy="55359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solidFill>
                  <a:schemeClr val="bg2"/>
                </a:solidFill>
                <a:latin typeface="+mj-lt"/>
                <a:sym typeface="+mn-ea"/>
              </a:rPr>
              <a:t>Chúng ta lại sử dụng phương pháp </a:t>
            </a:r>
            <a:r>
              <a:rPr lang="vi-VN" dirty="0">
                <a:solidFill>
                  <a:schemeClr val="bg2"/>
                </a:solidFill>
                <a:latin typeface="+mj-lt"/>
                <a:sym typeface="+mn-ea"/>
                <a:hlinkClick r:id="rId1"/>
              </a:rPr>
              <a:t>Stochastic Gradient Descent</a:t>
            </a:r>
            <a:r>
              <a:rPr lang="vi-VN" dirty="0">
                <a:solidFill>
                  <a:schemeClr val="bg2"/>
                </a:solidFill>
                <a:latin typeface="+mj-lt"/>
                <a:sym typeface="+mn-ea"/>
              </a:rPr>
              <a:t> (SGD) ở đây (</a:t>
            </a:r>
            <a:r>
              <a:rPr lang="vi-VN" i="1" dirty="0">
                <a:solidFill>
                  <a:schemeClr val="bg2"/>
                </a:solidFill>
                <a:latin typeface="+mj-lt"/>
                <a:sym typeface="+mn-ea"/>
              </a:rPr>
              <a:t>Bạn đọc được khuyến khích đọc SGD trước khi đọc phần này</a:t>
            </a:r>
            <a:r>
              <a:rPr lang="vi-VN" dirty="0">
                <a:solidFill>
                  <a:schemeClr val="bg2"/>
                </a:solidFill>
                <a:latin typeface="+mj-lt"/>
                <a:sym typeface="+mn-ea"/>
              </a:rPr>
              <a:t>) . Hàm mất mát với chỉ một điểm dữ liệu </a:t>
            </a:r>
            <a:r>
              <a:rPr lang="vi-VN" dirty="0" smtClean="0">
                <a:solidFill>
                  <a:schemeClr val="bg2"/>
                </a:solidFill>
                <a:effectLst/>
                <a:latin typeface="+mj-lt"/>
                <a:sym typeface="+mn-ea"/>
              </a:rPr>
              <a:t>(xi,yi)</a:t>
            </a:r>
            <a:r>
              <a:rPr lang="vi-VN" dirty="0">
                <a:solidFill>
                  <a:schemeClr val="bg2"/>
                </a:solidFill>
                <a:latin typeface="+mj-lt"/>
                <a:sym typeface="+mn-ea"/>
              </a:rPr>
              <a:t>(xi,yi) là:</a:t>
            </a:r>
            <a:endParaRPr lang="vi-VN" dirty="0">
              <a:solidFill>
                <a:schemeClr val="bg2"/>
              </a:solidFill>
              <a:latin typeface="+mj-lt"/>
              <a:sym typeface="+mn-ea"/>
            </a:endParaRPr>
          </a:p>
          <a:p>
            <a:pPr marL="0" lvl="0" indent="0" algn="l" rtl="0">
              <a:spcBef>
                <a:spcPts val="0"/>
              </a:spcBef>
              <a:spcAft>
                <a:spcPts val="0"/>
              </a:spcAft>
              <a:buNone/>
            </a:pPr>
            <a:endParaRPr lang="vi-VN" dirty="0">
              <a:solidFill>
                <a:schemeClr val="bg2"/>
              </a:solidFill>
              <a:latin typeface="+mj-lt"/>
            </a:endParaRPr>
          </a:p>
          <a:p>
            <a:pPr marL="0" lvl="0" indent="0" algn="l" rtl="0">
              <a:spcBef>
                <a:spcPts val="0"/>
              </a:spcBef>
              <a:spcAft>
                <a:spcPts val="0"/>
              </a:spcAft>
              <a:buNone/>
            </a:pPr>
            <a:r>
              <a:rPr lang="en-US" sz="1900" dirty="0" err="1" smtClean="0">
                <a:solidFill>
                  <a:schemeClr val="bg2"/>
                </a:solidFill>
                <a:effectLst/>
                <a:latin typeface="Times New Roman" panose="02020603050405020304" charset="0"/>
                <a:cs typeface="Times New Roman" panose="02020603050405020304" charset="0"/>
                <a:sym typeface="+mn-ea"/>
              </a:rPr>
              <a:t>Với</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đạo</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hàm</a:t>
            </a:r>
            <a:r>
              <a:rPr lang="en-US" sz="1900" dirty="0" smtClean="0">
                <a:solidFill>
                  <a:schemeClr val="bg2"/>
                </a:solidFill>
                <a:effectLst/>
                <a:latin typeface="Times New Roman" panose="02020603050405020304" charset="0"/>
                <a:cs typeface="Times New Roman" panose="02020603050405020304" charset="0"/>
                <a:sym typeface="+mn-ea"/>
              </a:rPr>
              <a:t>: </a:t>
            </a:r>
            <a:endParaRPr lang="en-US" sz="1900" dirty="0" smtClean="0">
              <a:solidFill>
                <a:schemeClr val="bg2"/>
              </a:solidFill>
              <a:effectLst/>
              <a:latin typeface="Times New Roman" panose="02020603050405020304" charset="0"/>
              <a:cs typeface="Times New Roman" panose="02020603050405020304" charset="0"/>
              <a:sym typeface="+mn-ea"/>
            </a:endParaRPr>
          </a:p>
          <a:p>
            <a:pPr marL="0" lvl="0" indent="0" algn="l" rtl="0">
              <a:spcBef>
                <a:spcPts val="0"/>
              </a:spcBef>
              <a:spcAft>
                <a:spcPts val="0"/>
              </a:spcAft>
              <a:buNone/>
            </a:pPr>
            <a:endParaRPr lang="en-US" sz="1900" dirty="0" smtClean="0">
              <a:solidFill>
                <a:schemeClr val="bg2"/>
              </a:solidFill>
              <a:effectLst/>
              <a:latin typeface="Times New Roman" panose="02020603050405020304" charset="0"/>
              <a:cs typeface="Times New Roman" panose="02020603050405020304" charset="0"/>
              <a:sym typeface="+mn-ea"/>
            </a:endParaRPr>
          </a:p>
          <a:p>
            <a:pPr marL="0" lvl="0" indent="0" algn="l" rtl="0">
              <a:spcBef>
                <a:spcPts val="0"/>
              </a:spcBef>
              <a:spcAft>
                <a:spcPts val="0"/>
              </a:spcAft>
              <a:buNone/>
            </a:pPr>
            <a:endParaRPr lang="en-US" sz="1900" dirty="0" smtClean="0">
              <a:solidFill>
                <a:schemeClr val="bg2"/>
              </a:solidFill>
              <a:effectLst/>
              <a:latin typeface="Times New Roman" panose="02020603050405020304" charset="0"/>
              <a:cs typeface="Times New Roman" panose="02020603050405020304" charset="0"/>
              <a:sym typeface="+mn-ea"/>
            </a:endParaRPr>
          </a:p>
          <a:p>
            <a:pPr marL="0" lvl="0" indent="0" algn="l" rtl="0">
              <a:lnSpc>
                <a:spcPct val="110000"/>
              </a:lnSpc>
              <a:spcBef>
                <a:spcPts val="0"/>
              </a:spcBef>
              <a:spcAft>
                <a:spcPts val="0"/>
              </a:spcAft>
              <a:buNone/>
            </a:pPr>
            <a:r>
              <a:rPr lang="vi-VN" sz="1900" dirty="0">
                <a:solidFill>
                  <a:schemeClr val="bg2"/>
                </a:solidFill>
                <a:latin typeface="Times New Roman" panose="02020603050405020304" charset="0"/>
                <a:cs typeface="Times New Roman" panose="02020603050405020304" charset="0"/>
                <a:sym typeface="+mn-ea"/>
              </a:rPr>
              <a:t>Để cho biểu thức này trở nên </a:t>
            </a:r>
            <a:r>
              <a:rPr lang="vi-VN" sz="1900" i="1" dirty="0">
                <a:solidFill>
                  <a:schemeClr val="bg2"/>
                </a:solidFill>
                <a:latin typeface="Times New Roman" panose="02020603050405020304" charset="0"/>
                <a:cs typeface="Times New Roman" panose="02020603050405020304" charset="0"/>
                <a:sym typeface="+mn-ea"/>
              </a:rPr>
              <a:t>gọn</a:t>
            </a:r>
            <a:r>
              <a:rPr lang="vi-VN" sz="1900" dirty="0">
                <a:solidFill>
                  <a:schemeClr val="bg2"/>
                </a:solidFill>
                <a:latin typeface="Times New Roman" panose="02020603050405020304" charset="0"/>
                <a:cs typeface="Times New Roman" panose="02020603050405020304" charset="0"/>
                <a:sym typeface="+mn-ea"/>
              </a:rPr>
              <a:t> và </a:t>
            </a:r>
            <a:r>
              <a:rPr lang="vi-VN" sz="1900" i="1" dirty="0">
                <a:solidFill>
                  <a:schemeClr val="bg2"/>
                </a:solidFill>
                <a:latin typeface="Times New Roman" panose="02020603050405020304" charset="0"/>
                <a:cs typeface="Times New Roman" panose="02020603050405020304" charset="0"/>
                <a:sym typeface="+mn-ea"/>
              </a:rPr>
              <a:t>đẹp</a:t>
            </a:r>
            <a:r>
              <a:rPr lang="vi-VN" sz="1900" dirty="0">
                <a:solidFill>
                  <a:schemeClr val="bg2"/>
                </a:solidFill>
                <a:latin typeface="Times New Roman" panose="02020603050405020304" charset="0"/>
                <a:cs typeface="Times New Roman" panose="02020603050405020304" charset="0"/>
                <a:sym typeface="+mn-ea"/>
              </a:rPr>
              <a:t> hơn, chúng ta sẽ tìm hàm </a:t>
            </a:r>
            <a:r>
              <a:rPr lang="en-US" sz="1900" dirty="0" smtClean="0">
                <a:solidFill>
                  <a:schemeClr val="bg2"/>
                </a:solidFill>
                <a:latin typeface="Times New Roman" panose="02020603050405020304" charset="0"/>
                <a:cs typeface="Times New Roman" panose="02020603050405020304" charset="0"/>
                <a:sym typeface="+mn-ea"/>
              </a:rPr>
              <a:t>              </a:t>
            </a:r>
            <a:r>
              <a:rPr lang="vi-VN" sz="1900" dirty="0">
                <a:solidFill>
                  <a:schemeClr val="bg2"/>
                </a:solidFill>
                <a:latin typeface="Times New Roman" panose="02020603050405020304" charset="0"/>
                <a:cs typeface="Times New Roman" panose="02020603050405020304" charset="0"/>
                <a:sym typeface="+mn-ea"/>
              </a:rPr>
              <a:t> </a:t>
            </a:r>
            <a:r>
              <a:rPr lang="en-US" sz="1900" dirty="0" smtClean="0">
                <a:solidFill>
                  <a:schemeClr val="bg2"/>
                </a:solidFill>
                <a:latin typeface="Times New Roman" panose="02020603050405020304" charset="0"/>
                <a:cs typeface="Times New Roman" panose="02020603050405020304" charset="0"/>
                <a:sym typeface="+mn-ea"/>
              </a:rPr>
              <a:t>     </a:t>
            </a:r>
            <a:r>
              <a:rPr lang="vi-VN" sz="1900" dirty="0" smtClean="0">
                <a:solidFill>
                  <a:schemeClr val="bg2"/>
                </a:solidFill>
                <a:latin typeface="Times New Roman" panose="02020603050405020304" charset="0"/>
                <a:cs typeface="Times New Roman" panose="02020603050405020304" charset="0"/>
                <a:sym typeface="+mn-ea"/>
              </a:rPr>
              <a:t>sao </a:t>
            </a:r>
            <a:r>
              <a:rPr lang="vi-VN" sz="1900" dirty="0">
                <a:solidFill>
                  <a:schemeClr val="bg2"/>
                </a:solidFill>
                <a:latin typeface="Times New Roman" panose="02020603050405020304" charset="0"/>
                <a:cs typeface="Times New Roman" panose="02020603050405020304" charset="0"/>
                <a:sym typeface="+mn-ea"/>
              </a:rPr>
              <a:t>cho mẫu số bị triệt tiêu. Nếu đặt </a:t>
            </a:r>
            <a:r>
              <a:rPr lang="vi-VN" sz="1900" dirty="0" smtClean="0">
                <a:solidFill>
                  <a:schemeClr val="bg2"/>
                </a:solidFill>
                <a:latin typeface="Times New Roman" panose="02020603050405020304" charset="0"/>
                <a:cs typeface="Times New Roman" panose="02020603050405020304" charset="0"/>
                <a:sym typeface="+mn-ea"/>
              </a:rPr>
              <a:t>, </a:t>
            </a:r>
            <a:r>
              <a:rPr lang="en-US" sz="1900" dirty="0" smtClean="0">
                <a:solidFill>
                  <a:schemeClr val="bg2"/>
                </a:solidFill>
                <a:latin typeface="Times New Roman" panose="02020603050405020304" charset="0"/>
                <a:cs typeface="Times New Roman" panose="02020603050405020304" charset="0"/>
                <a:sym typeface="+mn-ea"/>
              </a:rPr>
              <a:t>                         </a:t>
            </a:r>
            <a:r>
              <a:rPr lang="vi-VN" sz="1900" dirty="0" smtClean="0">
                <a:solidFill>
                  <a:schemeClr val="bg2"/>
                </a:solidFill>
                <a:latin typeface="Times New Roman" panose="02020603050405020304" charset="0"/>
                <a:cs typeface="Times New Roman" panose="02020603050405020304" charset="0"/>
                <a:sym typeface="+mn-ea"/>
              </a:rPr>
              <a:t>chúng </a:t>
            </a:r>
            <a:r>
              <a:rPr lang="vi-VN" sz="1900" dirty="0">
                <a:solidFill>
                  <a:schemeClr val="bg2"/>
                </a:solidFill>
                <a:latin typeface="Times New Roman" panose="02020603050405020304" charset="0"/>
                <a:cs typeface="Times New Roman" panose="02020603050405020304" charset="0"/>
                <a:sym typeface="+mn-ea"/>
              </a:rPr>
              <a:t>ta sẽ có:</a:t>
            </a:r>
            <a:br>
              <a:rPr lang="vi-VN" sz="1900" dirty="0">
                <a:solidFill>
                  <a:srgbClr val="000000"/>
                </a:solidFill>
                <a:latin typeface="Times New Roman" panose="02020603050405020304" charset="0"/>
                <a:cs typeface="Times New Roman" panose="02020603050405020304" charset="0"/>
                <a:sym typeface="+mn-ea"/>
              </a:rPr>
            </a:br>
            <a:endParaRPr lang="vi-VN" sz="1900" dirty="0">
              <a:solidFill>
                <a:srgbClr val="000000"/>
              </a:solidFill>
              <a:latin typeface="Times New Roman" panose="02020603050405020304" charset="0"/>
              <a:cs typeface="Times New Roman" panose="02020603050405020304" charset="0"/>
              <a:sym typeface="+mn-ea"/>
            </a:endParaRPr>
          </a:p>
          <a:p>
            <a:pPr marL="0" lvl="0" indent="0" algn="l" rtl="0">
              <a:lnSpc>
                <a:spcPct val="110000"/>
              </a:lnSpc>
              <a:spcBef>
                <a:spcPts val="0"/>
              </a:spcBef>
              <a:spcAft>
                <a:spcPts val="0"/>
              </a:spcAft>
              <a:buNone/>
            </a:pPr>
            <a:r>
              <a:rPr lang="en-US" sz="1900" dirty="0" err="1" smtClean="0">
                <a:solidFill>
                  <a:schemeClr val="bg2"/>
                </a:solidFill>
                <a:effectLst/>
                <a:latin typeface="Times New Roman" panose="02020603050405020304" charset="0"/>
                <a:cs typeface="Times New Roman" panose="02020603050405020304" charset="0"/>
                <a:sym typeface="+mn-ea"/>
              </a:rPr>
              <a:t>Một</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cách</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trực</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quan</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nhất</a:t>
            </a:r>
            <a:r>
              <a:rPr lang="en-US" sz="1900" dirty="0" smtClean="0">
                <a:solidFill>
                  <a:schemeClr val="bg2"/>
                </a:solidFill>
                <a:effectLst/>
                <a:latin typeface="Times New Roman" panose="02020603050405020304" charset="0"/>
                <a:cs typeface="Times New Roman" panose="02020603050405020304" charset="0"/>
                <a:sym typeface="+mn-ea"/>
              </a:rPr>
              <a:t>, ta </a:t>
            </a:r>
            <a:r>
              <a:rPr lang="en-US" sz="1900" dirty="0" err="1" smtClean="0">
                <a:solidFill>
                  <a:schemeClr val="bg2"/>
                </a:solidFill>
                <a:effectLst/>
                <a:latin typeface="Times New Roman" panose="02020603050405020304" charset="0"/>
                <a:cs typeface="Times New Roman" panose="02020603050405020304" charset="0"/>
                <a:sym typeface="+mn-ea"/>
              </a:rPr>
              <a:t>sẽ</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tìm</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hàm</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số</a:t>
            </a:r>
            <a:r>
              <a:rPr lang="en-US" sz="1900" dirty="0" smtClean="0">
                <a:solidFill>
                  <a:schemeClr val="bg2"/>
                </a:solidFill>
                <a:effectLst/>
                <a:latin typeface="Times New Roman" panose="02020603050405020304" charset="0"/>
                <a:cs typeface="Times New Roman" panose="02020603050405020304" charset="0"/>
                <a:sym typeface="+mn-ea"/>
              </a:rPr>
              <a:t> z=f(s)z=f(s) </a:t>
            </a:r>
            <a:r>
              <a:rPr lang="en-US" sz="1900" dirty="0" err="1" smtClean="0">
                <a:solidFill>
                  <a:schemeClr val="bg2"/>
                </a:solidFill>
                <a:effectLst/>
                <a:latin typeface="Times New Roman" panose="02020603050405020304" charset="0"/>
                <a:cs typeface="Times New Roman" panose="02020603050405020304" charset="0"/>
                <a:sym typeface="+mn-ea"/>
              </a:rPr>
              <a:t>sao</a:t>
            </a:r>
            <a:r>
              <a:rPr lang="en-US" sz="1900" dirty="0" smtClean="0">
                <a:solidFill>
                  <a:schemeClr val="bg2"/>
                </a:solidFill>
                <a:effectLst/>
                <a:latin typeface="Times New Roman" panose="02020603050405020304" charset="0"/>
                <a:cs typeface="Times New Roman" panose="02020603050405020304" charset="0"/>
                <a:sym typeface="+mn-ea"/>
              </a:rPr>
              <a:t> </a:t>
            </a:r>
            <a:r>
              <a:rPr lang="en-US" sz="1900" dirty="0" err="1" smtClean="0">
                <a:solidFill>
                  <a:schemeClr val="bg2"/>
                </a:solidFill>
                <a:effectLst/>
                <a:latin typeface="Times New Roman" panose="02020603050405020304" charset="0"/>
                <a:cs typeface="Times New Roman" panose="02020603050405020304" charset="0"/>
                <a:sym typeface="+mn-ea"/>
              </a:rPr>
              <a:t>cho: </a:t>
            </a:r>
            <a:endParaRPr lang="en-US" sz="1900" dirty="0" err="1" smtClean="0">
              <a:solidFill>
                <a:schemeClr val="bg2"/>
              </a:solidFill>
              <a:effectLst/>
              <a:latin typeface="Times New Roman" panose="02020603050405020304" charset="0"/>
              <a:cs typeface="Times New Roman" panose="02020603050405020304" charset="0"/>
              <a:sym typeface="+mn-ea"/>
            </a:endParaRPr>
          </a:p>
          <a:p>
            <a:pPr marL="0" lvl="0" indent="0" algn="l" rtl="0">
              <a:lnSpc>
                <a:spcPct val="110000"/>
              </a:lnSpc>
              <a:spcBef>
                <a:spcPts val="0"/>
              </a:spcBef>
              <a:spcAft>
                <a:spcPts val="0"/>
              </a:spcAft>
              <a:buNone/>
            </a:pPr>
            <a:endParaRPr lang="en-US" sz="1900" dirty="0" err="1" smtClean="0">
              <a:solidFill>
                <a:schemeClr val="bg2"/>
              </a:solidFill>
              <a:effectLst/>
              <a:latin typeface="Times New Roman" panose="02020603050405020304" charset="0"/>
              <a:cs typeface="Times New Roman" panose="02020603050405020304" charset="0"/>
              <a:sym typeface="+mn-ea"/>
            </a:endParaRPr>
          </a:p>
          <a:p>
            <a:pPr marL="0" lvl="0" indent="0" algn="l" rtl="0">
              <a:lnSpc>
                <a:spcPct val="110000"/>
              </a:lnSpc>
              <a:spcBef>
                <a:spcPts val="0"/>
              </a:spcBef>
              <a:spcAft>
                <a:spcPts val="0"/>
              </a:spcAft>
              <a:buNone/>
            </a:pPr>
            <a:endParaRPr lang="en-US" sz="1900" dirty="0" err="1" smtClean="0">
              <a:solidFill>
                <a:schemeClr val="bg2"/>
              </a:solidFill>
              <a:effectLst/>
              <a:latin typeface="Times New Roman" panose="02020603050405020304" charset="0"/>
              <a:cs typeface="Times New Roman" panose="02020603050405020304" charset="0"/>
              <a:sym typeface="+mn-ea"/>
            </a:endParaRPr>
          </a:p>
          <a:p>
            <a:pPr marL="0" lvl="0" indent="0" algn="l" rtl="0">
              <a:lnSpc>
                <a:spcPct val="110000"/>
              </a:lnSpc>
              <a:spcBef>
                <a:spcPts val="0"/>
              </a:spcBef>
              <a:spcAft>
                <a:spcPts val="0"/>
              </a:spcAft>
              <a:buNone/>
            </a:pPr>
            <a:r>
              <a:rPr lang="vi-VN" sz="1900" dirty="0">
                <a:solidFill>
                  <a:schemeClr val="bg2"/>
                </a:solidFill>
                <a:latin typeface="Times New Roman" panose="02020603050405020304" charset="0"/>
                <a:cs typeface="Times New Roman" panose="02020603050405020304" charset="0"/>
                <a:sym typeface="+mn-ea"/>
              </a:rPr>
              <a:t>Phương trình </a:t>
            </a:r>
            <a:r>
              <a:rPr lang="vi-VN" sz="1900" dirty="0" smtClean="0">
                <a:solidFill>
                  <a:schemeClr val="bg2"/>
                </a:solidFill>
                <a:effectLst/>
                <a:latin typeface="Times New Roman" panose="02020603050405020304" charset="0"/>
                <a:cs typeface="Times New Roman" panose="02020603050405020304" charset="0"/>
                <a:sym typeface="+mn-ea"/>
              </a:rPr>
              <a:t>(4)</a:t>
            </a:r>
            <a:r>
              <a:rPr lang="vi-VN" sz="1900" dirty="0" smtClean="0">
                <a:solidFill>
                  <a:schemeClr val="bg2"/>
                </a:solidFill>
                <a:latin typeface="Times New Roman" panose="02020603050405020304" charset="0"/>
                <a:cs typeface="Times New Roman" panose="02020603050405020304" charset="0"/>
                <a:sym typeface="+mn-ea"/>
              </a:rPr>
              <a:t> </a:t>
            </a:r>
            <a:r>
              <a:rPr lang="vi-VN" sz="1900" dirty="0">
                <a:solidFill>
                  <a:schemeClr val="bg2"/>
                </a:solidFill>
                <a:latin typeface="Times New Roman" panose="02020603050405020304" charset="0"/>
                <a:cs typeface="Times New Roman" panose="02020603050405020304" charset="0"/>
                <a:sym typeface="+mn-ea"/>
              </a:rPr>
              <a:t> tương đương với:</a:t>
            </a:r>
            <a:r>
              <a:rPr lang="en-US" altLang="vi-VN" sz="1900" dirty="0">
                <a:solidFill>
                  <a:schemeClr val="bg2"/>
                </a:solidFill>
                <a:latin typeface="Times New Roman" panose="02020603050405020304" charset="0"/>
                <a:cs typeface="Times New Roman" panose="02020603050405020304" charset="0"/>
                <a:sym typeface="+mn-ea"/>
              </a:rPr>
              <a:t> </a:t>
            </a:r>
            <a:endParaRPr lang="en-US" sz="1900" dirty="0">
              <a:solidFill>
                <a:schemeClr val="bg2"/>
              </a:solidFill>
              <a:latin typeface="Times New Roman" panose="02020603050405020304" charset="0"/>
              <a:cs typeface="Times New Roman" panose="02020603050405020304" charset="0"/>
            </a:endParaRPr>
          </a:p>
          <a:p>
            <a:pPr marL="0" lvl="0" indent="0" algn="l" rtl="0">
              <a:lnSpc>
                <a:spcPct val="110000"/>
              </a:lnSpc>
              <a:spcBef>
                <a:spcPts val="0"/>
              </a:spcBef>
              <a:spcAft>
                <a:spcPts val="0"/>
              </a:spcAft>
              <a:buNone/>
            </a:pPr>
            <a:endParaRPr lang="en-US" sz="1900" dirty="0">
              <a:solidFill>
                <a:schemeClr val="bg2"/>
              </a:solidFill>
              <a:latin typeface="Times New Roman" panose="02020603050405020304" charset="0"/>
              <a:cs typeface="Times New Roman" panose="02020603050405020304" charset="0"/>
            </a:endParaRPr>
          </a:p>
          <a:p>
            <a:pPr marL="0" lvl="0" indent="0" algn="l" rtl="0">
              <a:spcBef>
                <a:spcPts val="0"/>
              </a:spcBef>
              <a:spcAft>
                <a:spcPts val="0"/>
              </a:spcAft>
              <a:buNone/>
            </a:pPr>
            <a:endParaRPr lang="en-US" sz="1900" dirty="0">
              <a:solidFill>
                <a:schemeClr val="bg2"/>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3815715" y="1910080"/>
            <a:ext cx="4723765" cy="502285"/>
          </a:xfrm>
          <a:prstGeom prst="rect">
            <a:avLst/>
          </a:prstGeom>
        </p:spPr>
      </p:pic>
      <p:pic>
        <p:nvPicPr>
          <p:cNvPr id="7" name="Picture 6"/>
          <p:cNvPicPr>
            <a:picLocks noChangeAspect="1"/>
          </p:cNvPicPr>
          <p:nvPr/>
        </p:nvPicPr>
        <p:blipFill>
          <a:blip r:embed="rId3"/>
          <a:stretch>
            <a:fillRect/>
          </a:stretch>
        </p:blipFill>
        <p:spPr>
          <a:xfrm>
            <a:off x="2703830" y="2544445"/>
            <a:ext cx="6181090" cy="666750"/>
          </a:xfrm>
          <a:prstGeom prst="rect">
            <a:avLst/>
          </a:prstGeom>
        </p:spPr>
      </p:pic>
      <p:pic>
        <p:nvPicPr>
          <p:cNvPr id="8" name="Picture 7"/>
          <p:cNvPicPr>
            <a:picLocks noChangeAspect="1"/>
          </p:cNvPicPr>
          <p:nvPr/>
        </p:nvPicPr>
        <p:blipFill>
          <a:blip r:embed="rId4"/>
          <a:stretch>
            <a:fillRect/>
          </a:stretch>
        </p:blipFill>
        <p:spPr>
          <a:xfrm>
            <a:off x="7632065" y="3355340"/>
            <a:ext cx="1042670" cy="360045"/>
          </a:xfrm>
          <a:prstGeom prst="rect">
            <a:avLst/>
          </a:prstGeom>
        </p:spPr>
      </p:pic>
      <p:pic>
        <p:nvPicPr>
          <p:cNvPr id="9" name="Picture 8"/>
          <p:cNvPicPr>
            <a:picLocks noChangeAspect="1"/>
          </p:cNvPicPr>
          <p:nvPr/>
        </p:nvPicPr>
        <p:blipFill>
          <a:blip r:embed="rId5"/>
          <a:stretch>
            <a:fillRect/>
          </a:stretch>
        </p:blipFill>
        <p:spPr>
          <a:xfrm>
            <a:off x="3132851" y="3777955"/>
            <a:ext cx="997939" cy="327681"/>
          </a:xfrm>
          <a:prstGeom prst="rect">
            <a:avLst/>
          </a:prstGeom>
        </p:spPr>
      </p:pic>
      <p:pic>
        <p:nvPicPr>
          <p:cNvPr id="10" name="Picture 9"/>
          <p:cNvPicPr>
            <a:picLocks noChangeAspect="1"/>
          </p:cNvPicPr>
          <p:nvPr/>
        </p:nvPicPr>
        <p:blipFill>
          <a:blip r:embed="rId6"/>
          <a:stretch>
            <a:fillRect/>
          </a:stretch>
        </p:blipFill>
        <p:spPr>
          <a:xfrm>
            <a:off x="5988685" y="3778250"/>
            <a:ext cx="4173855" cy="511810"/>
          </a:xfrm>
          <a:prstGeom prst="rect">
            <a:avLst/>
          </a:prstGeom>
        </p:spPr>
      </p:pic>
      <p:pic>
        <p:nvPicPr>
          <p:cNvPr id="13" name="Picture 12"/>
          <p:cNvPicPr>
            <a:picLocks noChangeAspect="1"/>
          </p:cNvPicPr>
          <p:nvPr/>
        </p:nvPicPr>
        <p:blipFill>
          <a:blip r:embed="rId7"/>
          <a:stretch>
            <a:fillRect/>
          </a:stretch>
        </p:blipFill>
        <p:spPr>
          <a:xfrm>
            <a:off x="7292340" y="4352925"/>
            <a:ext cx="2276475" cy="662305"/>
          </a:xfrm>
          <a:prstGeom prst="rect">
            <a:avLst/>
          </a:prstGeom>
        </p:spPr>
      </p:pic>
      <p:pic>
        <p:nvPicPr>
          <p:cNvPr id="15" name="Picture 14"/>
          <p:cNvPicPr>
            <a:picLocks noChangeAspect="1"/>
          </p:cNvPicPr>
          <p:nvPr/>
        </p:nvPicPr>
        <p:blipFill>
          <a:blip r:embed="rId8"/>
          <a:stretch>
            <a:fillRect/>
          </a:stretch>
        </p:blipFill>
        <p:spPr>
          <a:xfrm>
            <a:off x="4616295" y="5077933"/>
            <a:ext cx="6026928" cy="653604"/>
          </a:xfrm>
          <a:prstGeom prst="rect">
            <a:avLst/>
          </a:prstGeom>
        </p:spPr>
      </p:pic>
      <p:pic>
        <p:nvPicPr>
          <p:cNvPr id="16" name="Picture 15"/>
          <p:cNvPicPr>
            <a:picLocks noChangeAspect="1"/>
          </p:cNvPicPr>
          <p:nvPr/>
        </p:nvPicPr>
        <p:blipFill>
          <a:blip r:embed="rId9"/>
          <a:stretch>
            <a:fillRect/>
          </a:stretch>
        </p:blipFill>
        <p:spPr>
          <a:xfrm>
            <a:off x="1666240" y="5794375"/>
            <a:ext cx="8976995" cy="6775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
                                        </p:tgtEl>
                                        <p:attrNameLst>
                                          <p:attrName>style.visibility</p:attrName>
                                        </p:attrNameLst>
                                      </p:cBhvr>
                                      <p:to>
                                        <p:strVal val="visible"/>
                                      </p:to>
                                    </p:set>
                                    <p:animEffect transition="in" filter="box(in)">
                                      <p:cBhvr>
                                        <p:cTn id="7" dur="2000"/>
                                        <p:tgtEl>
                                          <p:spTgt spid="8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62">
                                            <p:txEl>
                                              <p:pRg st="0" end="0"/>
                                            </p:txEl>
                                          </p:spTgt>
                                        </p:tgtEl>
                                        <p:attrNameLst>
                                          <p:attrName>style.visibility</p:attrName>
                                        </p:attrNameLst>
                                      </p:cBhvr>
                                      <p:to>
                                        <p:strVal val="visible"/>
                                      </p:to>
                                    </p:set>
                                    <p:animEffect transition="in" filter="box(in)">
                                      <p:cBhvr>
                                        <p:cTn id="12" dur="2000"/>
                                        <p:tgtEl>
                                          <p:spTgt spid="8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62">
                                            <p:txEl>
                                              <p:pRg st="2" end="2"/>
                                            </p:txEl>
                                          </p:spTgt>
                                        </p:tgtEl>
                                        <p:attrNameLst>
                                          <p:attrName>style.visibility</p:attrName>
                                        </p:attrNameLst>
                                      </p:cBhvr>
                                      <p:to>
                                        <p:strVal val="visible"/>
                                      </p:to>
                                    </p:set>
                                    <p:animEffect transition="in" filter="box(in)">
                                      <p:cBhvr>
                                        <p:cTn id="22" dur="2000"/>
                                        <p:tgtEl>
                                          <p:spTgt spid="86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62">
                                            <p:txEl>
                                              <p:pRg st="5" end="5"/>
                                            </p:txEl>
                                          </p:spTgt>
                                        </p:tgtEl>
                                        <p:attrNameLst>
                                          <p:attrName>style.visibility</p:attrName>
                                        </p:attrNameLst>
                                      </p:cBhvr>
                                      <p:to>
                                        <p:strVal val="visible"/>
                                      </p:to>
                                    </p:set>
                                    <p:animEffect transition="in" filter="box(in)">
                                      <p:cBhvr>
                                        <p:cTn id="32" dur="2000"/>
                                        <p:tgtEl>
                                          <p:spTgt spid="8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ox(in)">
                                      <p:cBhvr>
                                        <p:cTn id="47" dur="2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62">
                                            <p:txEl>
                                              <p:pRg st="6" end="6"/>
                                            </p:txEl>
                                          </p:spTgt>
                                        </p:tgtEl>
                                        <p:attrNameLst>
                                          <p:attrName>style.visibility</p:attrName>
                                        </p:attrNameLst>
                                      </p:cBhvr>
                                      <p:to>
                                        <p:strVal val="visible"/>
                                      </p:to>
                                    </p:set>
                                    <p:animEffect transition="in" filter="box(in)">
                                      <p:cBhvr>
                                        <p:cTn id="52" dur="2000"/>
                                        <p:tgtEl>
                                          <p:spTgt spid="86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ox(in)">
                                      <p:cBhvr>
                                        <p:cTn id="57" dur="20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862">
                                            <p:txEl>
                                              <p:pRg st="9" end="9"/>
                                            </p:txEl>
                                          </p:spTgt>
                                        </p:tgtEl>
                                        <p:attrNameLst>
                                          <p:attrName>style.visibility</p:attrName>
                                        </p:attrNameLst>
                                      </p:cBhvr>
                                      <p:to>
                                        <p:strVal val="visible"/>
                                      </p:to>
                                    </p:set>
                                    <p:animEffect transition="in" filter="box(in)">
                                      <p:cBhvr>
                                        <p:cTn id="62" dur="2000"/>
                                        <p:tgtEl>
                                          <p:spTgt spid="862">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ox(in)">
                                      <p:cBhvr>
                                        <p:cTn id="67" dur="2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0"/>
      <p:bldP spid="860"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dk1">
                <a:alpha val="100000"/>
              </a:schemeClr>
            </a:gs>
            <a:gs pos="50000">
              <a:srgbClr val="292929"/>
            </a:gs>
            <a:gs pos="100000">
              <a:srgbClr val="010101"/>
            </a:gs>
          </a:gsLst>
          <a:lin ang="13500032" scaled="0"/>
        </a:gradFill>
        <a:effectLst/>
      </p:bgPr>
    </p:bg>
    <p:spTree>
      <p:nvGrpSpPr>
        <p:cNvPr id="870" name="Shape 870"/>
        <p:cNvGrpSpPr/>
        <p:nvPr/>
      </p:nvGrpSpPr>
      <p:grpSpPr>
        <a:xfrm>
          <a:off x="0" y="0"/>
          <a:ext cx="0" cy="0"/>
          <a:chOff x="0" y="0"/>
          <a:chExt cx="0" cy="0"/>
        </a:xfrm>
      </p:grpSpPr>
      <p:sp>
        <p:nvSpPr>
          <p:cNvPr id="877" name="Google Shape;877;p36"/>
          <p:cNvSpPr txBox="1"/>
          <p:nvPr>
            <p:ph type="title"/>
          </p:nvPr>
        </p:nvSpPr>
        <p:spPr>
          <a:xfrm>
            <a:off x="499110" y="86360"/>
            <a:ext cx="11132820" cy="8242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3000">
                <a:solidFill>
                  <a:schemeClr val="accent1">
                    <a:lumMod val="50000"/>
                  </a:schemeClr>
                </a:solidFill>
                <a:latin typeface="Times New Roman" panose="02020603050405020304" charset="0"/>
                <a:cs typeface="Times New Roman" panose="02020603050405020304" charset="0"/>
              </a:rPr>
              <a:t>Công thức cập nhật cho logistic sigmoid regression.</a:t>
            </a:r>
            <a:endParaRPr lang="en-US" altLang="en-GB" sz="3000">
              <a:solidFill>
                <a:schemeClr val="accent1">
                  <a:lumMod val="50000"/>
                </a:schemeClr>
              </a:solidFill>
              <a:latin typeface="Times New Roman" panose="02020603050405020304" charset="0"/>
              <a:cs typeface="Times New Roman" panose="02020603050405020304" charset="0"/>
            </a:endParaRPr>
          </a:p>
        </p:txBody>
      </p:sp>
      <p:sp>
        <p:nvSpPr>
          <p:cNvPr id="881" name="Google Shape;881;p36"/>
          <p:cNvSpPr txBox="1"/>
          <p:nvPr>
            <p:ph type="body" idx="13"/>
          </p:nvPr>
        </p:nvSpPr>
        <p:spPr>
          <a:xfrm flipV="1">
            <a:off x="720090" y="3728085"/>
            <a:ext cx="3250565" cy="33274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lang="en-GB"/>
          </a:p>
          <a:p>
            <a:pPr marL="0" lvl="0" indent="0" algn="l" rtl="0">
              <a:spcBef>
                <a:spcPts val="2100"/>
              </a:spcBef>
              <a:spcAft>
                <a:spcPts val="2100"/>
              </a:spcAft>
              <a:buNone/>
            </a:pPr>
          </a:p>
        </p:txBody>
      </p:sp>
      <p:sp>
        <p:nvSpPr>
          <p:cNvPr id="11" name="Text Box 10"/>
          <p:cNvSpPr txBox="1"/>
          <p:nvPr/>
        </p:nvSpPr>
        <p:spPr>
          <a:xfrm>
            <a:off x="720090" y="910590"/>
            <a:ext cx="12008485" cy="4223385"/>
          </a:xfrm>
          <a:prstGeom prst="rect">
            <a:avLst/>
          </a:prstGeom>
          <a:noFill/>
        </p:spPr>
        <p:txBody>
          <a:bodyPr wrap="square" rtlCol="0" anchor="t">
            <a:spAutoFit/>
          </a:bodyPr>
          <a:p>
            <a:pPr algn="l">
              <a:lnSpc>
                <a:spcPct val="150000"/>
              </a:lnSpc>
            </a:pPr>
            <a:r>
              <a:rPr lang="en-US">
                <a:solidFill>
                  <a:schemeClr val="bg2"/>
                </a:solidFill>
              </a:rPr>
              <a:t>Ta có:</a:t>
            </a:r>
            <a:endParaRPr lang="en-US">
              <a:solidFill>
                <a:schemeClr val="bg2"/>
              </a:solidFill>
            </a:endParaRPr>
          </a:p>
          <a:p>
            <a:pPr algn="l">
              <a:lnSpc>
                <a:spcPct val="150000"/>
              </a:lnSpc>
            </a:pPr>
            <a:endParaRPr lang="en-US">
              <a:solidFill>
                <a:schemeClr val="bg2"/>
              </a:solidFill>
            </a:endParaRPr>
          </a:p>
          <a:p>
            <a:pPr algn="l">
              <a:lnSpc>
                <a:spcPct val="150000"/>
              </a:lnSpc>
            </a:pPr>
            <a:endParaRPr lang="en-US">
              <a:solidFill>
                <a:schemeClr val="bg2"/>
              </a:solidFill>
            </a:endParaRPr>
          </a:p>
          <a:p>
            <a:pPr algn="l">
              <a:lnSpc>
                <a:spcPct val="150000"/>
              </a:lnSpc>
            </a:pPr>
            <a:endParaRPr lang="en-US">
              <a:solidFill>
                <a:schemeClr val="bg2"/>
              </a:solidFill>
            </a:endParaRPr>
          </a:p>
          <a:p>
            <a:pPr algn="l">
              <a:lnSpc>
                <a:spcPct val="150000"/>
              </a:lnSpc>
            </a:pPr>
            <a:endParaRPr lang="en-US" sz="1900">
              <a:solidFill>
                <a:schemeClr val="bg2"/>
              </a:solidFill>
              <a:latin typeface="Times New Roman" panose="02020603050405020304" charset="0"/>
              <a:cs typeface="Times New Roman" panose="02020603050405020304" charset="0"/>
            </a:endParaRPr>
          </a:p>
          <a:p>
            <a:pPr algn="l">
              <a:lnSpc>
                <a:spcPct val="150000"/>
              </a:lnSpc>
            </a:pPr>
            <a:r>
              <a:rPr lang="en-US" altLang="vi-VN" sz="1900" dirty="0">
                <a:solidFill>
                  <a:schemeClr val="bg2"/>
                </a:solidFill>
                <a:latin typeface="Times New Roman" panose="02020603050405020304" charset="0"/>
                <a:cs typeface="Times New Roman" panose="02020603050405020304" charset="0"/>
                <a:sym typeface="+mn-ea"/>
              </a:rPr>
              <a:t>=&gt; C</a:t>
            </a:r>
            <a:r>
              <a:rPr lang="vi-VN" sz="1900" dirty="0">
                <a:solidFill>
                  <a:schemeClr val="bg2"/>
                </a:solidFill>
                <a:latin typeface="Times New Roman" panose="02020603050405020304" charset="0"/>
                <a:cs typeface="Times New Roman" panose="02020603050405020304" charset="0"/>
                <a:sym typeface="+mn-ea"/>
              </a:rPr>
              <a:t>ông thức cập </a:t>
            </a:r>
            <a:r>
              <a:rPr lang="vi-VN" sz="1900" dirty="0" smtClean="0">
                <a:solidFill>
                  <a:schemeClr val="bg2"/>
                </a:solidFill>
                <a:latin typeface="Times New Roman" panose="02020603050405020304" charset="0"/>
                <a:cs typeface="Times New Roman" panose="02020603050405020304" charset="0"/>
                <a:sym typeface="+mn-ea"/>
              </a:rPr>
              <a:t>nhật</a:t>
            </a:r>
            <a:r>
              <a:rPr lang="en-US" sz="1900" dirty="0" smtClean="0">
                <a:solidFill>
                  <a:schemeClr val="bg2"/>
                </a:solidFill>
                <a:latin typeface="Times New Roman" panose="02020603050405020304" charset="0"/>
                <a:cs typeface="Times New Roman" panose="02020603050405020304" charset="0"/>
                <a:sym typeface="+mn-ea"/>
              </a:rPr>
              <a:t> </a:t>
            </a:r>
            <a:r>
              <a:rPr lang="vi-VN" sz="1900" dirty="0" smtClean="0">
                <a:solidFill>
                  <a:schemeClr val="bg2"/>
                </a:solidFill>
                <a:latin typeface="Times New Roman" panose="02020603050405020304" charset="0"/>
                <a:cs typeface="Times New Roman" panose="02020603050405020304" charset="0"/>
                <a:sym typeface="+mn-ea"/>
              </a:rPr>
              <a:t>cho </a:t>
            </a:r>
            <a:r>
              <a:rPr lang="vi-VN" sz="1900" dirty="0">
                <a:solidFill>
                  <a:schemeClr val="bg2"/>
                </a:solidFill>
                <a:latin typeface="Times New Roman" panose="02020603050405020304" charset="0"/>
                <a:cs typeface="Times New Roman" panose="02020603050405020304" charset="0"/>
                <a:sym typeface="+mn-ea"/>
              </a:rPr>
              <a:t>logistic regression </a:t>
            </a:r>
            <a:r>
              <a:rPr lang="vi-VN" sz="1900" dirty="0" smtClean="0">
                <a:solidFill>
                  <a:schemeClr val="bg2"/>
                </a:solidFill>
                <a:latin typeface="Times New Roman" panose="02020603050405020304" charset="0"/>
                <a:cs typeface="Times New Roman" panose="02020603050405020304" charset="0"/>
                <a:sym typeface="+mn-ea"/>
              </a:rPr>
              <a:t>là</a:t>
            </a:r>
            <a:r>
              <a:rPr lang="en-US" altLang="vi-VN" sz="1900" dirty="0" smtClean="0">
                <a:solidFill>
                  <a:schemeClr val="bg2"/>
                </a:solidFill>
                <a:latin typeface="Times New Roman" panose="02020603050405020304" charset="0"/>
                <a:cs typeface="Times New Roman" panose="02020603050405020304" charset="0"/>
                <a:sym typeface="+mn-ea"/>
              </a:rPr>
              <a:t>:</a:t>
            </a:r>
            <a:endParaRPr lang="en-US" altLang="vi-VN" sz="1900" dirty="0" smtClean="0">
              <a:solidFill>
                <a:schemeClr val="bg2"/>
              </a:solidFill>
              <a:latin typeface="Times New Roman" panose="02020603050405020304" charset="0"/>
              <a:cs typeface="Times New Roman" panose="02020603050405020304" charset="0"/>
              <a:sym typeface="+mn-ea"/>
            </a:endParaRPr>
          </a:p>
          <a:p>
            <a:pPr algn="l">
              <a:lnSpc>
                <a:spcPct val="150000"/>
              </a:lnSpc>
            </a:pPr>
            <a:endParaRPr lang="en-US" altLang="vi-VN" sz="1900" dirty="0" smtClean="0">
              <a:solidFill>
                <a:schemeClr val="bg2"/>
              </a:solidFill>
              <a:latin typeface="Times New Roman" panose="02020603050405020304" charset="0"/>
              <a:cs typeface="Times New Roman" panose="02020603050405020304" charset="0"/>
              <a:sym typeface="+mn-ea"/>
            </a:endParaRPr>
          </a:p>
          <a:p>
            <a:pPr algn="l">
              <a:lnSpc>
                <a:spcPct val="150000"/>
              </a:lnSpc>
            </a:pPr>
            <a:endParaRPr lang="en-US" altLang="vi-VN" sz="1900" dirty="0" smtClean="0">
              <a:solidFill>
                <a:schemeClr val="bg2"/>
              </a:solidFill>
              <a:latin typeface="Times New Roman" panose="02020603050405020304" charset="0"/>
              <a:cs typeface="Times New Roman" panose="02020603050405020304" charset="0"/>
              <a:sym typeface="+mn-ea"/>
            </a:endParaRPr>
          </a:p>
          <a:p>
            <a:pPr algn="l">
              <a:lnSpc>
                <a:spcPct val="150000"/>
              </a:lnSpc>
            </a:pPr>
            <a:r>
              <a:rPr lang="en-US" altLang="vi-VN" sz="1900" dirty="0">
                <a:solidFill>
                  <a:schemeClr val="bg2"/>
                </a:solidFill>
                <a:latin typeface="Times New Roman" panose="02020603050405020304" charset="0"/>
                <a:cs typeface="Times New Roman" panose="02020603050405020304" charset="0"/>
                <a:sym typeface="+mn-ea"/>
              </a:rPr>
              <a:t>Sau đó,</a:t>
            </a:r>
            <a:r>
              <a:rPr lang="vi-VN" sz="1900" dirty="0">
                <a:solidFill>
                  <a:schemeClr val="bg2"/>
                </a:solidFill>
                <a:latin typeface="Times New Roman" panose="02020603050405020304" charset="0"/>
                <a:cs typeface="Times New Roman" panose="02020603050405020304" charset="0"/>
                <a:sym typeface="+mn-ea"/>
              </a:rPr>
              <a:t> như thường lệ, chúng ta sẽ có vài ví dụ với Python.</a:t>
            </a:r>
            <a:r>
              <a:rPr lang="en-US" altLang="vi-VN" sz="1900" dirty="0" smtClean="0">
                <a:solidFill>
                  <a:schemeClr val="bg2"/>
                </a:solidFill>
                <a:latin typeface="Times New Roman" panose="02020603050405020304" charset="0"/>
                <a:cs typeface="Times New Roman" panose="02020603050405020304" charset="0"/>
                <a:sym typeface="+mn-ea"/>
              </a:rPr>
              <a:t> </a:t>
            </a:r>
            <a:endParaRPr lang="en-US" sz="1900" dirty="0" smtClean="0">
              <a:solidFill>
                <a:schemeClr val="bg2"/>
              </a:solidFill>
              <a:latin typeface="Times New Roman" panose="02020603050405020304" charset="0"/>
              <a:cs typeface="Times New Roman" panose="02020603050405020304" charset="0"/>
            </a:endParaRPr>
          </a:p>
          <a:p>
            <a:pPr algn="l">
              <a:lnSpc>
                <a:spcPct val="150000"/>
              </a:lnSpc>
            </a:pPr>
            <a:endParaRPr lang="en-US">
              <a:solidFill>
                <a:schemeClr val="bg2"/>
              </a:solidFill>
            </a:endParaRPr>
          </a:p>
          <a:p>
            <a:pPr>
              <a:lnSpc>
                <a:spcPct val="150000"/>
              </a:lnSpc>
            </a:pPr>
            <a:r>
              <a:rPr lang="en-US">
                <a:solidFill>
                  <a:schemeClr val="bg2"/>
                </a:solidFill>
              </a:rPr>
              <a:t> </a:t>
            </a:r>
            <a:endParaRPr lang="en-US">
              <a:solidFill>
                <a:schemeClr val="bg2"/>
              </a:solidFill>
            </a:endParaRPr>
          </a:p>
        </p:txBody>
      </p:sp>
      <p:pic>
        <p:nvPicPr>
          <p:cNvPr id="12" name="Picture 11"/>
          <p:cNvPicPr>
            <a:picLocks noChangeAspect="1"/>
          </p:cNvPicPr>
          <p:nvPr/>
        </p:nvPicPr>
        <p:blipFill>
          <a:blip r:embed="rId1"/>
          <a:stretch>
            <a:fillRect/>
          </a:stretch>
        </p:blipFill>
        <p:spPr>
          <a:xfrm>
            <a:off x="1565910" y="1028065"/>
            <a:ext cx="3278505" cy="1165225"/>
          </a:xfrm>
          <a:prstGeom prst="rect">
            <a:avLst/>
          </a:prstGeom>
        </p:spPr>
      </p:pic>
      <p:pic>
        <p:nvPicPr>
          <p:cNvPr id="13" name="Picture 12"/>
          <p:cNvPicPr>
            <a:picLocks noChangeAspect="1"/>
          </p:cNvPicPr>
          <p:nvPr/>
        </p:nvPicPr>
        <p:blipFill>
          <a:blip r:embed="rId2"/>
          <a:stretch>
            <a:fillRect/>
          </a:stretch>
        </p:blipFill>
        <p:spPr>
          <a:xfrm>
            <a:off x="2595245" y="3274060"/>
            <a:ext cx="3457575" cy="607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7"/>
                                        </p:tgtEl>
                                        <p:attrNameLst>
                                          <p:attrName>style.visibility</p:attrName>
                                        </p:attrNameLst>
                                      </p:cBhvr>
                                      <p:to>
                                        <p:strVal val="visible"/>
                                      </p:to>
                                    </p:set>
                                    <p:animEffect transition="in" filter="box(in)">
                                      <p:cBhvr>
                                        <p:cTn id="7" dur="2000"/>
                                        <p:tgtEl>
                                          <p:spTgt spid="8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 grpId="0"/>
      <p:bldP spid="877" grpId="1"/>
      <p:bldP spid="11"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93" name="Shape 893"/>
        <p:cNvGrpSpPr/>
        <p:nvPr/>
      </p:nvGrpSpPr>
      <p:grpSpPr>
        <a:xfrm>
          <a:off x="0" y="0"/>
          <a:ext cx="0" cy="0"/>
          <a:chOff x="0" y="0"/>
          <a:chExt cx="0" cy="0"/>
        </a:xfrm>
      </p:grpSpPr>
      <p:sp>
        <p:nvSpPr>
          <p:cNvPr id="898" name="Google Shape;898;p37"/>
          <p:cNvSpPr txBox="1"/>
          <p:nvPr>
            <p:ph type="title"/>
          </p:nvPr>
        </p:nvSpPr>
        <p:spPr>
          <a:xfrm>
            <a:off x="679450" y="0"/>
            <a:ext cx="7854315" cy="99695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6.3- Ví dụ </a:t>
            </a:r>
            <a:endParaRPr lang="en-US" altLang="en-GB">
              <a:latin typeface="Times New Roman" panose="02020603050405020304" charset="0"/>
              <a:cs typeface="Times New Roman" panose="02020603050405020304" charset="0"/>
            </a:endParaRPr>
          </a:p>
        </p:txBody>
      </p:sp>
      <p:sp>
        <p:nvSpPr>
          <p:cNvPr id="901" name="Google Shape;901;p37"/>
          <p:cNvSpPr txBox="1"/>
          <p:nvPr>
            <p:ph type="body" idx="4"/>
          </p:nvPr>
        </p:nvSpPr>
        <p:spPr>
          <a:xfrm>
            <a:off x="492760" y="996950"/>
            <a:ext cx="8227695" cy="446214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2500" dirty="0">
                <a:solidFill>
                  <a:schemeClr val="bg2"/>
                </a:solidFill>
                <a:highlight>
                  <a:srgbClr val="0000FF"/>
                </a:highlight>
                <a:latin typeface="Times New Roman" panose="02020603050405020304" charset="0"/>
                <a:cs typeface="Times New Roman" panose="02020603050405020304" charset="0"/>
                <a:sym typeface="+mn-ea"/>
              </a:rPr>
              <a:t>Ví dụ với dữ liệu 1 chiều</a:t>
            </a:r>
            <a:endParaRPr lang="vi-VN" sz="2500" dirty="0">
              <a:solidFill>
                <a:schemeClr val="bg2"/>
              </a:solidFill>
              <a:highlight>
                <a:srgbClr val="0000FF"/>
              </a:highlight>
              <a:latin typeface="Times New Roman" panose="02020603050405020304" charset="0"/>
              <a:cs typeface="Times New Roman" panose="02020603050405020304" charset="0"/>
              <a:sym typeface="+mn-ea"/>
            </a:endParaRPr>
          </a:p>
          <a:p>
            <a:pPr marL="0" lvl="0" indent="0" algn="l" rtl="0">
              <a:spcBef>
                <a:spcPts val="0"/>
              </a:spcBef>
              <a:spcAft>
                <a:spcPts val="2100"/>
              </a:spcAft>
              <a:buNone/>
            </a:pPr>
            <a:r>
              <a:rPr lang="vi-VN" sz="1900" dirty="0">
                <a:solidFill>
                  <a:schemeClr val="bg2"/>
                </a:solidFill>
                <a:latin typeface="Times New Roman" panose="02020603050405020304" charset="0"/>
                <a:cs typeface="Times New Roman" panose="02020603050405020304" charset="0"/>
                <a:sym typeface="+mn-ea"/>
              </a:rPr>
              <a:t>Quay trở lại với ví dụ nêu ở phần Giới thiệu. Trước tiên ta cần khai báo vài thư viện và dữ liệu:</a:t>
            </a:r>
            <a:endParaRPr lang="vi-VN" sz="1900" dirty="0">
              <a:solidFill>
                <a:schemeClr val="bg2"/>
              </a:solidFill>
              <a:latin typeface="Times New Roman" panose="02020603050405020304" charset="0"/>
              <a:cs typeface="Times New Roman" panose="02020603050405020304" charset="0"/>
            </a:endParaRPr>
          </a:p>
          <a:p>
            <a:pPr marL="0" lvl="0" indent="0" algn="l" rtl="0">
              <a:spcBef>
                <a:spcPts val="0"/>
              </a:spcBef>
              <a:spcAft>
                <a:spcPts val="2100"/>
              </a:spcAft>
              <a:buNone/>
            </a:pPr>
            <a:endParaRPr lang="vi-VN" sz="1900" dirty="0">
              <a:solidFill>
                <a:schemeClr val="bg2"/>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94995" y="2912745"/>
            <a:ext cx="4175760" cy="3206115"/>
          </a:xfrm>
          <a:prstGeom prst="rect">
            <a:avLst/>
          </a:prstGeom>
        </p:spPr>
      </p:pic>
      <p:pic>
        <p:nvPicPr>
          <p:cNvPr id="7" name="Picture 6"/>
          <p:cNvPicPr>
            <a:picLocks noChangeAspect="1"/>
          </p:cNvPicPr>
          <p:nvPr/>
        </p:nvPicPr>
        <p:blipFill>
          <a:blip r:embed="rId2"/>
          <a:stretch>
            <a:fillRect/>
          </a:stretch>
        </p:blipFill>
        <p:spPr>
          <a:xfrm>
            <a:off x="5280025" y="2510155"/>
            <a:ext cx="6135370" cy="3858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01">
                                            <p:txEl>
                                              <p:pRg st="0" end="0"/>
                                            </p:txEl>
                                          </p:spTgt>
                                        </p:tgtEl>
                                        <p:attrNameLst>
                                          <p:attrName>style.visibility</p:attrName>
                                        </p:attrNameLst>
                                      </p:cBhvr>
                                      <p:to>
                                        <p:strVal val="visible"/>
                                      </p:to>
                                    </p:set>
                                    <p:animEffect transition="in" filter="box(in)">
                                      <p:cBhvr>
                                        <p:cTn id="7" dur="2000"/>
                                        <p:tgtEl>
                                          <p:spTgt spid="90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01">
                                            <p:txEl>
                                              <p:pRg st="1" end="1"/>
                                            </p:txEl>
                                          </p:spTgt>
                                        </p:tgtEl>
                                        <p:attrNameLst>
                                          <p:attrName>style.visibility</p:attrName>
                                        </p:attrNameLst>
                                      </p:cBhvr>
                                      <p:to>
                                        <p:strVal val="visible"/>
                                      </p:to>
                                    </p:set>
                                    <p:animEffect transition="in" filter="box(in)">
                                      <p:cBhvr>
                                        <p:cTn id="10" dur="2000"/>
                                        <p:tgtEl>
                                          <p:spTgt spid="90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13" name="Shape 913"/>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200660" y="1014730"/>
            <a:ext cx="6052185" cy="4495800"/>
          </a:xfrm>
          <a:prstGeom prst="rect">
            <a:avLst/>
          </a:prstGeom>
        </p:spPr>
      </p:pic>
      <p:pic>
        <p:nvPicPr>
          <p:cNvPr id="8" name="Picture 7"/>
          <p:cNvPicPr>
            <a:picLocks noChangeAspect="1"/>
          </p:cNvPicPr>
          <p:nvPr/>
        </p:nvPicPr>
        <p:blipFill>
          <a:blip r:embed="rId2"/>
          <a:stretch>
            <a:fillRect/>
          </a:stretch>
        </p:blipFill>
        <p:spPr>
          <a:xfrm>
            <a:off x="6497320" y="510540"/>
            <a:ext cx="5400675" cy="5102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91540" y="344170"/>
            <a:ext cx="6908165" cy="1127125"/>
          </a:xfrm>
        </p:spPr>
        <p:txBody>
          <a:bodyPr/>
          <a:p>
            <a:pPr algn="l"/>
            <a:r>
              <a:rPr lang="en-US" sz="4500">
                <a:latin typeface="Times New Roman" panose="02020603050405020304" charset="0"/>
                <a:cs typeface="Times New Roman" panose="02020603050405020304" charset="0"/>
              </a:rPr>
              <a:t>1. Khái Niệm</a:t>
            </a:r>
            <a:endParaRPr lang="en-US" sz="4500">
              <a:latin typeface="Times New Roman" panose="02020603050405020304" charset="0"/>
              <a:cs typeface="Times New Roman" panose="02020603050405020304" charset="0"/>
            </a:endParaRPr>
          </a:p>
        </p:txBody>
      </p:sp>
      <p:pic>
        <p:nvPicPr>
          <p:cNvPr id="4" name="Picture 3" descr="12"/>
          <p:cNvPicPr>
            <a:picLocks noChangeAspect="1"/>
          </p:cNvPicPr>
          <p:nvPr/>
        </p:nvPicPr>
        <p:blipFill>
          <a:blip r:embed="rId1"/>
          <a:stretch>
            <a:fillRect/>
          </a:stretch>
        </p:blipFill>
        <p:spPr>
          <a:xfrm>
            <a:off x="6500495" y="1273810"/>
            <a:ext cx="5210810" cy="4645660"/>
          </a:xfrm>
          <a:prstGeom prst="rect">
            <a:avLst/>
          </a:prstGeom>
        </p:spPr>
      </p:pic>
      <p:sp>
        <p:nvSpPr>
          <p:cNvPr id="5" name="Text Box 4"/>
          <p:cNvSpPr txBox="1"/>
          <p:nvPr/>
        </p:nvSpPr>
        <p:spPr>
          <a:xfrm>
            <a:off x="496570" y="1273810"/>
            <a:ext cx="5702300" cy="4287520"/>
          </a:xfrm>
          <a:prstGeom prst="rect">
            <a:avLst/>
          </a:prstGeom>
          <a:noFill/>
        </p:spPr>
        <p:txBody>
          <a:bodyPr wrap="square" rtlCol="0" anchor="t">
            <a:spAutoFit/>
          </a:bodyPr>
          <a:p>
            <a:pPr marL="0" lvl="0" indent="0" algn="just" rtl="0">
              <a:lnSpc>
                <a:spcPct val="130000"/>
              </a:lnSpc>
              <a:spcBef>
                <a:spcPts val="0"/>
              </a:spcBef>
              <a:spcAft>
                <a:spcPts val="0"/>
              </a:spcAft>
              <a:buNone/>
            </a:pPr>
            <a:r>
              <a:rPr lang="en-US" altLang="en-GB" sz="1800">
                <a:latin typeface="Times New Roman" panose="02020603050405020304" charset="0"/>
                <a:cs typeface="Times New Roman" panose="02020603050405020304" charset="0"/>
                <a:sym typeface="+mn-ea"/>
              </a:rPr>
              <a:t>-</a:t>
            </a:r>
            <a:r>
              <a:rPr lang="en-US" altLang="en-GB" sz="2000">
                <a:latin typeface="Times New Roman" panose="02020603050405020304" charset="0"/>
                <a:cs typeface="Times New Roman" panose="02020603050405020304" charset="0"/>
                <a:sym typeface="+mn-ea"/>
              </a:rPr>
              <a:t> </a:t>
            </a:r>
            <a:r>
              <a:rPr lang="en-GB" sz="1900">
                <a:solidFill>
                  <a:srgbClr val="FF0000"/>
                </a:solidFill>
                <a:latin typeface="Times New Roman" panose="02020603050405020304" charset="0"/>
                <a:cs typeface="Times New Roman" panose="02020603050405020304" charset="0"/>
                <a:sym typeface="+mn-ea"/>
              </a:rPr>
              <a:t>Machine learning là một lĩnh vực con của Trí tuệ nhân tạo(Artificial Intelligence)</a:t>
            </a:r>
            <a:r>
              <a:rPr lang="en-US" altLang="en-GB" sz="1900">
                <a:solidFill>
                  <a:schemeClr val="bg2"/>
                </a:solidFill>
                <a:latin typeface="Times New Roman" panose="02020603050405020304" charset="0"/>
                <a:cs typeface="Times New Roman" panose="02020603050405020304" charset="0"/>
                <a:sym typeface="+mn-ea"/>
              </a:rPr>
              <a:t>:</a:t>
            </a:r>
            <a:r>
              <a:rPr lang="en-GB" sz="1900">
                <a:solidFill>
                  <a:schemeClr val="bg2"/>
                </a:solidFill>
                <a:latin typeface="Times New Roman" panose="02020603050405020304" charset="0"/>
                <a:cs typeface="Times New Roman" panose="02020603050405020304" charset="0"/>
                <a:sym typeface="+mn-ea"/>
              </a:rPr>
              <a:t> sử dụng các thuật toán cho phép máy tính có thể học từ dữ liệu để thực hiện các công việc thay vì được lập trình một cách rõ ràng</a:t>
            </a:r>
            <a:r>
              <a:rPr lang="en-US" altLang="en-GB" sz="1900">
                <a:solidFill>
                  <a:schemeClr val="bg2"/>
                </a:solidFill>
                <a:latin typeface="Times New Roman" panose="02020603050405020304" charset="0"/>
                <a:cs typeface="Times New Roman" panose="02020603050405020304" charset="0"/>
                <a:sym typeface="+mn-ea"/>
              </a:rPr>
              <a:t>.</a:t>
            </a:r>
            <a:endParaRPr lang="en-US" altLang="en-GB" sz="1900">
              <a:latin typeface="Times New Roman" panose="02020603050405020304" charset="0"/>
              <a:cs typeface="Times New Roman" panose="02020603050405020304" charset="0"/>
            </a:endParaRPr>
          </a:p>
          <a:p>
            <a:pPr marL="0" lvl="0" indent="0" algn="just" rtl="0">
              <a:lnSpc>
                <a:spcPct val="130000"/>
              </a:lnSpc>
              <a:spcBef>
                <a:spcPts val="0"/>
              </a:spcBef>
              <a:spcAft>
                <a:spcPts val="0"/>
              </a:spcAft>
              <a:buNone/>
            </a:pPr>
            <a:r>
              <a:rPr lang="en-US" altLang="en-GB" sz="1900">
                <a:latin typeface="Times New Roman" panose="02020603050405020304" charset="0"/>
                <a:cs typeface="Times New Roman" panose="02020603050405020304" charset="0"/>
                <a:sym typeface="+mn-ea"/>
              </a:rPr>
              <a:t>-</a:t>
            </a:r>
            <a:r>
              <a:rPr lang="en-US" altLang="en-GB" sz="1900">
                <a:solidFill>
                  <a:srgbClr val="FF0000"/>
                </a:solidFill>
                <a:latin typeface="Times New Roman" panose="02020603050405020304" charset="0"/>
                <a:cs typeface="Times New Roman" panose="02020603050405020304" charset="0"/>
                <a:sym typeface="+mn-ea"/>
              </a:rPr>
              <a:t>Khả năng học tập là một yếu tố then chốt của trí thông minh:</a:t>
            </a:r>
            <a:r>
              <a:rPr lang="en-US" altLang="en-GB" sz="1900">
                <a:latin typeface="Times New Roman" panose="02020603050405020304" charset="0"/>
                <a:cs typeface="Times New Roman" panose="02020603050405020304" charset="0"/>
                <a:sym typeface="+mn-ea"/>
              </a:rPr>
              <a:t> </a:t>
            </a:r>
            <a:r>
              <a:rPr lang="en-US" altLang="en-GB" sz="1900">
                <a:solidFill>
                  <a:schemeClr val="bg2"/>
                </a:solidFill>
                <a:latin typeface="Times New Roman" panose="02020603050405020304" charset="0"/>
                <a:cs typeface="Times New Roman" panose="02020603050405020304" charset="0"/>
                <a:sym typeface="+mn-ea"/>
              </a:rPr>
              <a:t>Nếu mang khái niệm này sang machine learning, có vẻ đây là một bước tiến lớn làm cho máy móc thông minh hơn. Trên thực tế, hiện nay Machine learning đang là lĩnh vực cho thấy sự tiến bộ trong tiến trình của Trí tuệ nhân tạo. Nó đang là một chủ đề nóng và có khả năng làm cho máy móc trở nên thông minh hơn</a:t>
            </a:r>
            <a:endParaRPr lang="en-US" altLang="en-GB" sz="1900">
              <a:solidFill>
                <a:schemeClr val="bg2"/>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ox(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ox(in)">
                                      <p:cBhvr>
                                        <p:cTn id="2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34" name="Shape 1134"/>
        <p:cNvGrpSpPr/>
        <p:nvPr/>
      </p:nvGrpSpPr>
      <p:grpSpPr>
        <a:xfrm>
          <a:off x="0" y="0"/>
          <a:ext cx="0" cy="0"/>
          <a:chOff x="0" y="0"/>
          <a:chExt cx="0" cy="0"/>
        </a:xfrm>
      </p:grpSpPr>
      <p:sp>
        <p:nvSpPr>
          <p:cNvPr id="1140" name="Google Shape;1140;p39"/>
          <p:cNvSpPr txBox="1"/>
          <p:nvPr>
            <p:ph type="title"/>
          </p:nvPr>
        </p:nvSpPr>
        <p:spPr>
          <a:xfrm>
            <a:off x="415290" y="295910"/>
            <a:ext cx="11360785" cy="120523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Ví dụ với dữ liệu 2 chiều.</a:t>
            </a:r>
            <a:endParaRPr lang="en-US" altLang="en-GB">
              <a:latin typeface="Times New Roman" panose="02020603050405020304" charset="0"/>
              <a:cs typeface="Times New Roman" panose="02020603050405020304" charset="0"/>
            </a:endParaRPr>
          </a:p>
        </p:txBody>
      </p:sp>
      <p:sp>
        <p:nvSpPr>
          <p:cNvPr id="1149" name="Google Shape;1149;p39"/>
          <p:cNvSpPr txBox="1"/>
          <p:nvPr>
            <p:ph type="body" idx="6"/>
          </p:nvPr>
        </p:nvSpPr>
        <p:spPr>
          <a:xfrm>
            <a:off x="415290" y="1249680"/>
            <a:ext cx="5723255" cy="3594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900" dirty="0">
                <a:solidFill>
                  <a:schemeClr val="bg2"/>
                </a:solidFill>
                <a:latin typeface="+mj-lt"/>
                <a:sym typeface="+mn-ea"/>
              </a:rPr>
              <a:t>Chúng ta xét thêm một ví dụ nhỏ nữa trong không gian hai chiều. Giả sử chúng ta có hai class xanh-đỏ với dữ liệu được phân bố như hình dưới.</a:t>
            </a:r>
            <a:endParaRPr lang="vi-VN" sz="1900" dirty="0">
              <a:solidFill>
                <a:schemeClr val="bg2"/>
              </a:solidFill>
              <a:latin typeface="+mj-lt"/>
            </a:endParaRPr>
          </a:p>
          <a:p>
            <a:pPr marL="0" lvl="0" indent="0" algn="l" rtl="0">
              <a:spcBef>
                <a:spcPts val="0"/>
              </a:spcBef>
              <a:spcAft>
                <a:spcPts val="2100"/>
              </a:spcAft>
              <a:buNone/>
            </a:pPr>
            <a:endParaRPr lang="vi-VN" sz="1900" dirty="0">
              <a:solidFill>
                <a:schemeClr val="bg2"/>
              </a:solidFill>
              <a:latin typeface="+mj-lt"/>
            </a:endParaRPr>
          </a:p>
        </p:txBody>
      </p:sp>
      <p:pic>
        <p:nvPicPr>
          <p:cNvPr id="10" name="Picture 9"/>
          <p:cNvPicPr>
            <a:picLocks noChangeAspect="1"/>
          </p:cNvPicPr>
          <p:nvPr/>
        </p:nvPicPr>
        <p:blipFill>
          <a:blip r:embed="rId1"/>
          <a:stretch>
            <a:fillRect/>
          </a:stretch>
        </p:blipFill>
        <p:spPr>
          <a:xfrm>
            <a:off x="478790" y="2503515"/>
            <a:ext cx="4434840" cy="2549179"/>
          </a:xfrm>
          <a:prstGeom prst="rect">
            <a:avLst/>
          </a:prstGeom>
        </p:spPr>
      </p:pic>
      <p:sp>
        <p:nvSpPr>
          <p:cNvPr id="11" name="Text Box 10"/>
          <p:cNvSpPr txBox="1"/>
          <p:nvPr/>
        </p:nvSpPr>
        <p:spPr>
          <a:xfrm>
            <a:off x="6139180" y="1501140"/>
            <a:ext cx="5636895" cy="1260475"/>
          </a:xfrm>
          <a:prstGeom prst="rect">
            <a:avLst/>
          </a:prstGeom>
          <a:noFill/>
        </p:spPr>
        <p:txBody>
          <a:bodyPr wrap="square" rtlCol="0" anchor="t">
            <a:spAutoFit/>
          </a:bodyPr>
          <a:p>
            <a:r>
              <a:rPr lang="vi-VN" sz="1900" dirty="0">
                <a:solidFill>
                  <a:schemeClr val="bg2"/>
                </a:solidFill>
                <a:latin typeface="Times New Roman" panose="02020603050405020304" charset="0"/>
                <a:cs typeface="Times New Roman" panose="02020603050405020304" charset="0"/>
                <a:sym typeface="+mn-ea"/>
              </a:rPr>
              <a:t>Kết quả tìm được khi áp dụng mô hình logistic regression được minh họa như hình dưới với màu nền khác nhau thể hiện xác suất điểm đó thuộc class đỏ. Đỏ hơn tức gần 1 hơn, xanh hơn tức gần 0 hơn.</a:t>
            </a:r>
            <a:endParaRPr lang="vi-VN" sz="1900" dirty="0">
              <a:solidFill>
                <a:schemeClr val="bg2"/>
              </a:solidFill>
              <a:latin typeface="Times New Roman" panose="02020603050405020304" charset="0"/>
              <a:cs typeface="Times New Roman" panose="02020603050405020304" charset="0"/>
              <a:sym typeface="+mn-ea"/>
            </a:endParaRPr>
          </a:p>
        </p:txBody>
      </p:sp>
      <p:pic>
        <p:nvPicPr>
          <p:cNvPr id="12" name="Picture 11"/>
          <p:cNvPicPr>
            <a:picLocks noChangeAspect="1"/>
          </p:cNvPicPr>
          <p:nvPr/>
        </p:nvPicPr>
        <p:blipFill>
          <a:blip r:embed="rId2"/>
          <a:stretch>
            <a:fillRect/>
          </a:stretch>
        </p:blipFill>
        <p:spPr>
          <a:xfrm>
            <a:off x="6138648" y="2761325"/>
            <a:ext cx="5127522" cy="2549180"/>
          </a:xfrm>
          <a:prstGeom prst="rect">
            <a:avLst/>
          </a:prstGeom>
        </p:spPr>
      </p:pic>
      <p:sp>
        <p:nvSpPr>
          <p:cNvPr id="13" name="Text Box 12"/>
          <p:cNvSpPr txBox="1"/>
          <p:nvPr/>
        </p:nvSpPr>
        <p:spPr>
          <a:xfrm>
            <a:off x="478790" y="5310505"/>
            <a:ext cx="10787380" cy="1260475"/>
          </a:xfrm>
          <a:prstGeom prst="rect">
            <a:avLst/>
          </a:prstGeom>
          <a:noFill/>
        </p:spPr>
        <p:txBody>
          <a:bodyPr wrap="square" rtlCol="0" anchor="t">
            <a:spAutoFit/>
          </a:bodyPr>
          <a:p>
            <a:r>
              <a:rPr lang="vi-VN" sz="1900" dirty="0">
                <a:solidFill>
                  <a:schemeClr val="bg2"/>
                </a:solidFill>
                <a:latin typeface="Times New Roman" panose="02020603050405020304" charset="0"/>
                <a:cs typeface="Times New Roman" panose="02020603050405020304" charset="0"/>
                <a:sym typeface="+mn-ea"/>
              </a:rPr>
              <a:t>Nếu phải lựa chọn một </a:t>
            </a:r>
            <a:r>
              <a:rPr lang="vi-VN" sz="1900" i="1" dirty="0">
                <a:solidFill>
                  <a:schemeClr val="bg2"/>
                </a:solidFill>
                <a:latin typeface="Times New Roman" panose="02020603050405020304" charset="0"/>
                <a:cs typeface="Times New Roman" panose="02020603050405020304" charset="0"/>
                <a:sym typeface="+mn-ea"/>
              </a:rPr>
              <a:t>ngưỡng cứng</a:t>
            </a:r>
            <a:r>
              <a:rPr lang="vi-VN" sz="1900" dirty="0">
                <a:solidFill>
                  <a:schemeClr val="bg2"/>
                </a:solidFill>
                <a:latin typeface="Times New Roman" panose="02020603050405020304" charset="0"/>
                <a:cs typeface="Times New Roman" panose="02020603050405020304" charset="0"/>
                <a:sym typeface="+mn-ea"/>
              </a:rPr>
              <a:t> (chứ không chấp nhận xác suất) để phân chia hai class, chúng ta quan sát thấy đường thẳng nằm nằm trong khu vực xanh lục là một lựa chọn hợp lý. Tôi sẽ chứng minh ở phần dưới rằng, đường phân chia giữa hai class tìm được bởi logistic regression có dạng một đường phẳng, tức vẫn là linear.</a:t>
            </a:r>
            <a:endParaRPr lang="vi-VN" sz="1900" dirty="0">
              <a:solidFill>
                <a:schemeClr val="bg2"/>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box(in)">
                                      <p:cBhvr>
                                        <p:cTn id="7" dur="20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p:bldP spid="114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55" name="Shape 1155"/>
        <p:cNvGrpSpPr/>
        <p:nvPr/>
      </p:nvGrpSpPr>
      <p:grpSpPr>
        <a:xfrm>
          <a:off x="0" y="0"/>
          <a:ext cx="0" cy="0"/>
          <a:chOff x="0" y="0"/>
          <a:chExt cx="0" cy="0"/>
        </a:xfrm>
      </p:grpSpPr>
      <p:sp>
        <p:nvSpPr>
          <p:cNvPr id="1156" name="Google Shape;1156;p40"/>
          <p:cNvSpPr txBox="1"/>
          <p:nvPr>
            <p:ph type="title"/>
          </p:nvPr>
        </p:nvSpPr>
        <p:spPr>
          <a:xfrm>
            <a:off x="1024890" y="100965"/>
            <a:ext cx="10353675" cy="174625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7- Một vài tính chất của Logistic Regression.</a:t>
            </a:r>
            <a:endParaRPr lang="en-US" altLang="en-GB">
              <a:latin typeface="Times New Roman" panose="02020603050405020304" charset="0"/>
              <a:cs typeface="Times New Roman" panose="02020603050405020304" charset="0"/>
            </a:endParaRPr>
          </a:p>
        </p:txBody>
      </p:sp>
      <p:sp>
        <p:nvSpPr>
          <p:cNvPr id="1157" name="Google Shape;1157;p40"/>
          <p:cNvSpPr txBox="1"/>
          <p:nvPr>
            <p:ph type="body" idx="1"/>
          </p:nvPr>
        </p:nvSpPr>
        <p:spPr>
          <a:xfrm>
            <a:off x="1025050" y="3469300"/>
            <a:ext cx="5581500" cy="19845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endParaRPr lang="en-GB"/>
          </a:p>
        </p:txBody>
      </p:sp>
      <p:pic>
        <p:nvPicPr>
          <p:cNvPr id="2" name="Picture 1"/>
          <p:cNvPicPr>
            <a:picLocks noChangeAspect="1"/>
          </p:cNvPicPr>
          <p:nvPr/>
        </p:nvPicPr>
        <p:blipFill>
          <a:blip r:embed="rId1"/>
          <a:stretch>
            <a:fillRect/>
          </a:stretch>
        </p:blipFill>
        <p:spPr>
          <a:xfrm>
            <a:off x="462280" y="1640205"/>
            <a:ext cx="11268075" cy="4836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6"/>
                                        </p:tgtEl>
                                        <p:attrNameLst>
                                          <p:attrName>style.visibility</p:attrName>
                                        </p:attrNameLst>
                                      </p:cBhvr>
                                      <p:to>
                                        <p:strVal val="visible"/>
                                      </p:to>
                                    </p:set>
                                    <p:animEffect transition="in" filter="box(in)">
                                      <p:cBhvr>
                                        <p:cTn id="7" dur="2000"/>
                                        <p:tgtEl>
                                          <p:spTgt spid="11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 grpId="0"/>
      <p:bldP spid="1156"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6000" b="-6000"/>
          </a:stretch>
        </a:blipFill>
        <a:effectLst/>
      </p:bgPr>
    </p:bg>
    <p:spTree>
      <p:nvGrpSpPr>
        <p:cNvPr id="1" name=""/>
        <p:cNvGrpSpPr/>
        <p:nvPr/>
      </p:nvGrpSpPr>
      <p:grpSpPr/>
      <p:sp>
        <p:nvSpPr>
          <p:cNvPr id="3" name="Subtitle 2"/>
          <p:cNvSpPr/>
          <p:nvPr>
            <p:ph type="subTitle"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6" name="Shape 756"/>
        <p:cNvGrpSpPr/>
        <p:nvPr/>
      </p:nvGrpSpPr>
      <p:grpSpPr>
        <a:xfrm>
          <a:off x="0" y="0"/>
          <a:ext cx="0" cy="0"/>
          <a:chOff x="0" y="0"/>
          <a:chExt cx="0" cy="0"/>
        </a:xfrm>
      </p:grpSpPr>
      <p:sp>
        <p:nvSpPr>
          <p:cNvPr id="758" name="Google Shape;758;p24"/>
          <p:cNvSpPr txBox="1"/>
          <p:nvPr>
            <p:ph type="body" idx="1"/>
          </p:nvPr>
        </p:nvSpPr>
        <p:spPr>
          <a:xfrm>
            <a:off x="868182" y="2885940"/>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2100"/>
              </a:spcAft>
              <a:buSzPts val="1900"/>
              <a:buNone/>
            </a:pPr>
            <a:r>
              <a:rPr lang="en-GB"/>
              <a:t>.</a:t>
            </a:r>
            <a:endParaRPr lang="en-GB"/>
          </a:p>
        </p:txBody>
      </p:sp>
      <p:sp>
        <p:nvSpPr>
          <p:cNvPr id="759" name="Google Shape;759;p24"/>
          <p:cNvSpPr txBox="1"/>
          <p:nvPr>
            <p:ph type="body" idx="2"/>
          </p:nvPr>
        </p:nvSpPr>
        <p:spPr>
          <a:xfrm>
            <a:off x="6244590" y="1743075"/>
            <a:ext cx="5531485" cy="4926965"/>
          </a:xfrm>
          <a:prstGeom prst="rect">
            <a:avLst/>
          </a:prstGeom>
          <a:noFill/>
          <a:ln>
            <a:noFill/>
          </a:ln>
        </p:spPr>
        <p:txBody>
          <a:bodyPr spcFirstLastPara="1" wrap="square" lIns="121900" tIns="121900" rIns="121900" bIns="121900" anchor="t" anchorCtr="0">
            <a:noAutofit/>
          </a:bodyPr>
          <a:lstStyle/>
          <a:p>
            <a:pPr marL="0" lvl="0" indent="0" algn="l" rtl="0">
              <a:lnSpc>
                <a:spcPct val="105000"/>
              </a:lnSpc>
              <a:spcBef>
                <a:spcPts val="0"/>
              </a:spcBef>
              <a:spcAft>
                <a:spcPts val="2100"/>
              </a:spcAft>
              <a:buSzPts val="1900"/>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Phân tích văn bản(Text analysis) là công việc trích xuất hoặc phân lọi thông tin từ văn bản. Các văn bản ở đây có thể là các facebook posts, emails, các đoạn chats, tài liệu,… Một số ví dụ phổ biến là:</a:t>
            </a:r>
            <a:endParaRPr lang="en-GB" sz="1600">
              <a:latin typeface="Times New Roman" panose="02020603050405020304" charset="0"/>
              <a:cs typeface="Times New Roman" panose="02020603050405020304" charset="0"/>
            </a:endParaRPr>
          </a:p>
          <a:p>
            <a:pPr marL="0" lvl="0" indent="0" algn="l" rtl="0">
              <a:lnSpc>
                <a:spcPct val="105000"/>
              </a:lnSpc>
              <a:spcBef>
                <a:spcPts val="0"/>
              </a:spcBef>
              <a:spcAft>
                <a:spcPts val="2100"/>
              </a:spcAft>
              <a:buSzPts val="1900"/>
              <a:buNone/>
            </a:pPr>
            <a:r>
              <a:rPr lang="en-US" altLang="en-GB" sz="1600" b="1">
                <a:solidFill>
                  <a:schemeClr val="accent2">
                    <a:lumMod val="75000"/>
                  </a:schemeClr>
                </a:solidFill>
                <a:latin typeface="Times New Roman" panose="02020603050405020304" charset="0"/>
                <a:cs typeface="Times New Roman" panose="02020603050405020304" charset="0"/>
              </a:rPr>
              <a:t> </a:t>
            </a:r>
            <a:r>
              <a:rPr lang="en-GB" sz="1600" b="1">
                <a:solidFill>
                  <a:schemeClr val="accent2">
                    <a:lumMod val="75000"/>
                  </a:schemeClr>
                </a:solidFill>
                <a:latin typeface="Times New Roman" panose="02020603050405020304" charset="0"/>
                <a:cs typeface="Times New Roman" panose="02020603050405020304" charset="0"/>
              </a:rPr>
              <a:t>Lọc spam</a:t>
            </a:r>
            <a:r>
              <a:rPr lang="en-GB" sz="1600">
                <a:latin typeface="Times New Roman" panose="02020603050405020304" charset="0"/>
                <a:cs typeface="Times New Roman" panose="02020603050405020304" charset="0"/>
              </a:rPr>
              <a:t>(Spam filtering), là một trong những ứng dụng phân loại văn bản được biết và sử dụng nhiều nhất. Ở đây, phân loại văn bản là xác định chủ đề cho một văn bản. Bộ lọc spam sẽ học cách phân loại một email có phải spam không dựa trên nội dung và tiêu đề của email.</a:t>
            </a:r>
            <a:endParaRPr lang="en-GB" sz="1600">
              <a:latin typeface="Times New Roman" panose="02020603050405020304" charset="0"/>
              <a:cs typeface="Times New Roman" panose="02020603050405020304" charset="0"/>
            </a:endParaRPr>
          </a:p>
          <a:p>
            <a:pPr marL="0" lvl="0" indent="0" algn="l" rtl="0">
              <a:lnSpc>
                <a:spcPct val="105000"/>
              </a:lnSpc>
              <a:spcBef>
                <a:spcPts val="0"/>
              </a:spcBef>
              <a:spcAft>
                <a:spcPts val="2100"/>
              </a:spcAft>
              <a:buSzPts val="1900"/>
              <a:buNone/>
            </a:pPr>
            <a:r>
              <a:rPr lang="en-GB" sz="1600" b="1">
                <a:solidFill>
                  <a:schemeClr val="accent2">
                    <a:lumMod val="75000"/>
                  </a:schemeClr>
                </a:solidFill>
                <a:latin typeface="Times New Roman" panose="02020603050405020304" charset="0"/>
                <a:cs typeface="Times New Roman" panose="02020603050405020304" charset="0"/>
              </a:rPr>
              <a:t>Phân tích ngữ nghĩa</a:t>
            </a:r>
            <a:r>
              <a:rPr lang="en-GB" sz="1600">
                <a:latin typeface="Times New Roman" panose="02020603050405020304" charset="0"/>
                <a:cs typeface="Times New Roman" panose="02020603050405020304" charset="0"/>
              </a:rPr>
              <a:t>(Sentiment Analysis), học cách phân loại một ý kiến là tích cực, trung tính hay tiêu cực dựa trên nội dung văn bản của người viết.</a:t>
            </a:r>
            <a:endParaRPr lang="en-GB" sz="1600">
              <a:latin typeface="Times New Roman" panose="02020603050405020304" charset="0"/>
              <a:cs typeface="Times New Roman" panose="02020603050405020304" charset="0"/>
            </a:endParaRPr>
          </a:p>
          <a:p>
            <a:pPr marL="0" lvl="0" indent="0" algn="l" rtl="0">
              <a:lnSpc>
                <a:spcPct val="105000"/>
              </a:lnSpc>
              <a:spcBef>
                <a:spcPts val="0"/>
              </a:spcBef>
              <a:spcAft>
                <a:spcPts val="2100"/>
              </a:spcAft>
              <a:buSzPts val="1900"/>
              <a:buNone/>
            </a:pPr>
            <a:r>
              <a:rPr lang="en-GB" sz="1600" b="1">
                <a:solidFill>
                  <a:schemeClr val="accent2">
                    <a:lumMod val="75000"/>
                  </a:schemeClr>
                </a:solidFill>
                <a:latin typeface="Times New Roman" panose="02020603050405020304" charset="0"/>
                <a:cs typeface="Times New Roman" panose="02020603050405020304" charset="0"/>
              </a:rPr>
              <a:t>Khai thác thông tin</a:t>
            </a:r>
            <a:r>
              <a:rPr lang="en-GB" sz="1600">
                <a:latin typeface="Times New Roman" panose="02020603050405020304" charset="0"/>
                <a:cs typeface="Times New Roman" panose="02020603050405020304" charset="0"/>
              </a:rPr>
              <a:t>(Information Extraction), từ một văn bản, học cách để trích xuất các thông tin hữu ích. Chẳng hạn như trích xuất địa chỉ, tên người, từ khóa,…</a:t>
            </a:r>
            <a:endParaRPr lang="en-GB" sz="1600">
              <a:latin typeface="Times New Roman" panose="02020603050405020304" charset="0"/>
              <a:cs typeface="Times New Roman" panose="02020603050405020304" charset="0"/>
            </a:endParaRPr>
          </a:p>
        </p:txBody>
      </p:sp>
      <p:sp>
        <p:nvSpPr>
          <p:cNvPr id="762" name="Google Shape;762;p24"/>
          <p:cNvSpPr txBox="1"/>
          <p:nvPr>
            <p:ph type="title" idx="5"/>
          </p:nvPr>
        </p:nvSpPr>
        <p:spPr>
          <a:xfrm>
            <a:off x="868045" y="1028700"/>
            <a:ext cx="3215005" cy="715645"/>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US" altLang="en-GB" sz="3100">
                <a:solidFill>
                  <a:schemeClr val="accent1"/>
                </a:solidFill>
              </a:rPr>
              <a:t>2.</a:t>
            </a:r>
            <a:r>
              <a:rPr lang="en-GB" sz="3100">
                <a:solidFill>
                  <a:schemeClr val="accent1"/>
                </a:solidFill>
              </a:rPr>
              <a:t>1 -</a:t>
            </a:r>
            <a:r>
              <a:rPr lang="en-US" altLang="en-GB" sz="3100">
                <a:solidFill>
                  <a:schemeClr val="accent1"/>
                </a:solidFill>
              </a:rPr>
              <a:t> Xử lí ảnh.</a:t>
            </a:r>
            <a:endParaRPr lang="en-US" altLang="en-GB" sz="3100">
              <a:solidFill>
                <a:schemeClr val="accent1"/>
              </a:solidFill>
            </a:endParaRPr>
          </a:p>
        </p:txBody>
      </p:sp>
      <p:sp>
        <p:nvSpPr>
          <p:cNvPr id="3" name="Title 2"/>
          <p:cNvSpPr/>
          <p:nvPr>
            <p:ph type="title" idx="5"/>
          </p:nvPr>
        </p:nvSpPr>
        <p:spPr>
          <a:xfrm>
            <a:off x="720090" y="129540"/>
            <a:ext cx="11055985" cy="898525"/>
          </a:xfrm>
        </p:spPr>
        <p:txBody>
          <a:bodyPr/>
          <a:p>
            <a:r>
              <a:rPr lang="en-US"/>
              <a:t>2. Machine Learning trên thực tế.</a:t>
            </a:r>
            <a:endParaRPr lang="en-US"/>
          </a:p>
        </p:txBody>
      </p:sp>
      <p:sp>
        <p:nvSpPr>
          <p:cNvPr id="2" name="Text Placeholder 1"/>
          <p:cNvSpPr/>
          <p:nvPr>
            <p:ph type="body" idx="1"/>
          </p:nvPr>
        </p:nvSpPr>
        <p:spPr>
          <a:xfrm>
            <a:off x="382270" y="1746250"/>
            <a:ext cx="5862320" cy="4923790"/>
          </a:xfrm>
        </p:spPr>
        <p:txBody>
          <a:bodyPr/>
          <a:p>
            <a:pPr marL="107950" indent="0">
              <a:buNone/>
            </a:pPr>
            <a:r>
              <a:rPr lang="en-US" sz="1600">
                <a:latin typeface="Times New Roman" panose="02020603050405020304" charset="0"/>
                <a:cs typeface="Times New Roman" panose="02020603050405020304" charset="0"/>
              </a:rPr>
              <a:t>* Bài toán xử lý ảnh(Image Processing) giải quyết các vấn đề phân tích thông tin từ hình ảnh hay thực hiện một số phép biến đổi. Một số ví dụ là:</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107950" indent="0">
              <a:buNone/>
            </a:pPr>
            <a:r>
              <a:rPr lang="en-US" sz="1600">
                <a:latin typeface="Times New Roman" panose="02020603050405020304" charset="0"/>
                <a:cs typeface="Times New Roman" panose="02020603050405020304" charset="0"/>
              </a:rPr>
              <a:t>- </a:t>
            </a:r>
            <a:r>
              <a:rPr lang="en-US" sz="1600" b="1">
                <a:gradFill>
                  <a:gsLst>
                    <a:gs pos="0">
                      <a:srgbClr val="007BD3"/>
                    </a:gs>
                    <a:gs pos="100000">
                      <a:srgbClr val="034373"/>
                    </a:gs>
                  </a:gsLst>
                  <a:lin scaled="0"/>
                </a:gradFill>
                <a:latin typeface="Times New Roman" panose="02020603050405020304" charset="0"/>
                <a:cs typeface="Times New Roman" panose="02020603050405020304" charset="0"/>
              </a:rPr>
              <a:t>Gắn thẻ hình ảnh</a:t>
            </a:r>
            <a:r>
              <a:rPr lang="en-US" sz="1600">
                <a:latin typeface="Times New Roman" panose="02020603050405020304" charset="0"/>
                <a:cs typeface="Times New Roman" panose="02020603050405020304" charset="0"/>
              </a:rPr>
              <a:t>(Image Tagging), giống như Facebook, một thuật toán tự động phát hiện khuôn mặt của bạn và bạn bè trên những bức ảnh. Về cơ bản, thuật toán này học từ những bức ảnh mà bạn tự gắn thẻ cho mình trước đó.</a:t>
            </a:r>
            <a:endParaRPr lang="en-US" sz="1600">
              <a:latin typeface="Times New Roman" panose="02020603050405020304" charset="0"/>
              <a:cs typeface="Times New Roman" panose="02020603050405020304" charset="0"/>
            </a:endParaRPr>
          </a:p>
          <a:p>
            <a:pPr marL="107950" indent="0">
              <a:buNone/>
            </a:pPr>
            <a:r>
              <a:rPr lang="en-US" sz="1600">
                <a:latin typeface="Times New Roman" panose="02020603050405020304" charset="0"/>
                <a:cs typeface="Times New Roman" panose="02020603050405020304" charset="0"/>
              </a:rPr>
              <a:t>-</a:t>
            </a:r>
            <a:r>
              <a:rPr lang="en-US" sz="1600" b="1">
                <a:latin typeface="Times New Roman" panose="02020603050405020304" charset="0"/>
                <a:cs typeface="Times New Roman" panose="02020603050405020304" charset="0"/>
              </a:rPr>
              <a:t> </a:t>
            </a:r>
            <a:r>
              <a:rPr lang="en-US" sz="1600" b="1">
                <a:solidFill>
                  <a:schemeClr val="accent2">
                    <a:lumMod val="75000"/>
                  </a:schemeClr>
                </a:solidFill>
                <a:latin typeface="Times New Roman" panose="02020603050405020304" charset="0"/>
                <a:cs typeface="Times New Roman" panose="02020603050405020304" charset="0"/>
              </a:rPr>
              <a:t>Nhận dạng ký tự</a:t>
            </a:r>
            <a:r>
              <a:rPr lang="en-US" sz="1600">
                <a:latin typeface="Times New Roman" panose="02020603050405020304" charset="0"/>
                <a:cs typeface="Times New Roman" panose="02020603050405020304" charset="0"/>
              </a:rPr>
              <a:t>(Optical Character Recognition), là một thuật toán chuyển dữ liệu trên giấy tờ, văn bản thành dữ liệu số hóa. Thuật toán phải học cách nhận biết ảnh chụp của một ký tự là ký tự nào.</a:t>
            </a:r>
            <a:endParaRPr lang="en-US" sz="1600">
              <a:latin typeface="Times New Roman" panose="02020603050405020304" charset="0"/>
              <a:cs typeface="Times New Roman" panose="02020603050405020304" charset="0"/>
            </a:endParaRPr>
          </a:p>
          <a:p>
            <a:pPr marL="107950" indent="0">
              <a:buNone/>
            </a:pPr>
            <a:r>
              <a:rPr lang="en-US" sz="1600">
                <a:latin typeface="Times New Roman" panose="02020603050405020304" charset="0"/>
                <a:cs typeface="Times New Roman" panose="02020603050405020304" charset="0"/>
              </a:rPr>
              <a:t>- </a:t>
            </a:r>
            <a:r>
              <a:rPr lang="en-US" sz="1600" b="1">
                <a:solidFill>
                  <a:schemeClr val="accent2">
                    <a:lumMod val="75000"/>
                  </a:schemeClr>
                </a:solidFill>
                <a:latin typeface="Times New Roman" panose="02020603050405020304" charset="0"/>
                <a:cs typeface="Times New Roman" panose="02020603050405020304" charset="0"/>
              </a:rPr>
              <a:t>Ô tô tự lái</a:t>
            </a:r>
            <a:r>
              <a:rPr lang="en-US" sz="1600">
                <a:latin typeface="Times New Roman" panose="02020603050405020304" charset="0"/>
                <a:cs typeface="Times New Roman" panose="02020603050405020304" charset="0"/>
              </a:rPr>
              <a:t>(Self-driving cars), một phần cơ chế sử dụng ở đây là xử lý ảnh. Một thuật toán machine learning giúp phát hiện các mép đường, biển báo hay các chướng ngại vật bằng cách xem xét từng khung hình video từ camera.</a:t>
            </a:r>
            <a:endParaRPr lang="en-US" sz="1600">
              <a:latin typeface="Times New Roman" panose="02020603050405020304" charset="0"/>
              <a:cs typeface="Times New Roman" panose="02020603050405020304" charset="0"/>
            </a:endParaRPr>
          </a:p>
        </p:txBody>
      </p:sp>
      <p:sp>
        <p:nvSpPr>
          <p:cNvPr id="10" name="Google Shape;762;p24"/>
          <p:cNvSpPr txBox="1"/>
          <p:nvPr/>
        </p:nvSpPr>
        <p:spPr>
          <a:xfrm>
            <a:off x="6244590" y="1031240"/>
            <a:ext cx="5531485" cy="71501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5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l" rtl="0">
              <a:lnSpc>
                <a:spcPct val="100000"/>
              </a:lnSpc>
              <a:spcBef>
                <a:spcPts val="0"/>
              </a:spcBef>
              <a:spcAft>
                <a:spcPts val="0"/>
              </a:spcAft>
              <a:buSzPts val="3500"/>
              <a:buNone/>
            </a:pPr>
            <a:r>
              <a:rPr lang="en-US" altLang="en-GB" sz="3100">
                <a:solidFill>
                  <a:schemeClr val="accent1"/>
                </a:solidFill>
              </a:rPr>
              <a:t>2.2</a:t>
            </a:r>
            <a:r>
              <a:rPr lang="en-GB" sz="3100">
                <a:solidFill>
                  <a:schemeClr val="accent1"/>
                </a:solidFill>
              </a:rPr>
              <a:t> -</a:t>
            </a:r>
            <a:r>
              <a:rPr lang="en-US" altLang="en-GB" sz="3100">
                <a:solidFill>
                  <a:schemeClr val="accent1"/>
                </a:solidFill>
              </a:rPr>
              <a:t> Phân tích văn bản.</a:t>
            </a:r>
            <a:endParaRPr lang="en-US" altLang="en-GB" sz="31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2"/>
                                        </p:tgtEl>
                                        <p:attrNameLst>
                                          <p:attrName>style.visibility</p:attrName>
                                        </p:attrNameLst>
                                      </p:cBhvr>
                                      <p:to>
                                        <p:strVal val="visible"/>
                                      </p:to>
                                    </p:set>
                                    <p:animEffect transition="in" filter="box(in)">
                                      <p:cBhvr>
                                        <p:cTn id="12" dur="2000"/>
                                        <p:tgtEl>
                                          <p:spTgt spid="76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ox(in)">
                                      <p:cBhvr>
                                        <p:cTn id="17" dur="20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2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2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ox(in)">
                                      <p:cBhvr>
                                        <p:cTn id="32" dur="20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ircle(in)">
                                      <p:cBhvr>
                                        <p:cTn id="37" dur="20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59">
                                            <p:txEl>
                                              <p:pRg st="0" end="0"/>
                                            </p:txEl>
                                          </p:spTgt>
                                        </p:tgtEl>
                                        <p:attrNameLst>
                                          <p:attrName>style.visibility</p:attrName>
                                        </p:attrNameLst>
                                      </p:cBhvr>
                                      <p:to>
                                        <p:strVal val="visible"/>
                                      </p:to>
                                    </p:set>
                                    <p:animEffect transition="in" filter="circle(in)">
                                      <p:cBhvr>
                                        <p:cTn id="42" dur="2000"/>
                                        <p:tgtEl>
                                          <p:spTgt spid="75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759">
                                            <p:txEl>
                                              <p:pRg st="1" end="1"/>
                                            </p:txEl>
                                          </p:spTgt>
                                        </p:tgtEl>
                                        <p:attrNameLst>
                                          <p:attrName>style.visibility</p:attrName>
                                        </p:attrNameLst>
                                      </p:cBhvr>
                                      <p:to>
                                        <p:strVal val="visible"/>
                                      </p:to>
                                    </p:set>
                                    <p:animEffect transition="in" filter="circle(in)">
                                      <p:cBhvr>
                                        <p:cTn id="47" dur="2000"/>
                                        <p:tgtEl>
                                          <p:spTgt spid="75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759">
                                            <p:txEl>
                                              <p:pRg st="2" end="2"/>
                                            </p:txEl>
                                          </p:spTgt>
                                        </p:tgtEl>
                                        <p:attrNameLst>
                                          <p:attrName>style.visibility</p:attrName>
                                        </p:attrNameLst>
                                      </p:cBhvr>
                                      <p:to>
                                        <p:strVal val="visible"/>
                                      </p:to>
                                    </p:set>
                                    <p:animEffect transition="in" filter="circle(in)">
                                      <p:cBhvr>
                                        <p:cTn id="52" dur="2000"/>
                                        <p:tgtEl>
                                          <p:spTgt spid="75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759">
                                            <p:txEl>
                                              <p:pRg st="3" end="3"/>
                                            </p:txEl>
                                          </p:spTgt>
                                        </p:tgtEl>
                                        <p:attrNameLst>
                                          <p:attrName>style.visibility</p:attrName>
                                        </p:attrNameLst>
                                      </p:cBhvr>
                                      <p:to>
                                        <p:strVal val="visible"/>
                                      </p:to>
                                    </p:set>
                                    <p:animEffect transition="in" filter="circle(in)">
                                      <p:cBhvr>
                                        <p:cTn id="57" dur="2000"/>
                                        <p:tgtEl>
                                          <p:spTgt spid="7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62" grpId="0"/>
      <p:bldP spid="76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3" name="Shape 773"/>
        <p:cNvGrpSpPr/>
        <p:nvPr/>
      </p:nvGrpSpPr>
      <p:grpSpPr>
        <a:xfrm>
          <a:off x="0" y="0"/>
          <a:ext cx="0" cy="0"/>
          <a:chOff x="0" y="0"/>
          <a:chExt cx="0" cy="0"/>
        </a:xfrm>
      </p:grpSpPr>
      <p:sp>
        <p:nvSpPr>
          <p:cNvPr id="774" name="Google Shape;774;p25"/>
          <p:cNvSpPr txBox="1"/>
          <p:nvPr>
            <p:ph type="body" idx="1"/>
          </p:nvPr>
        </p:nvSpPr>
        <p:spPr>
          <a:xfrm>
            <a:off x="505460" y="930910"/>
            <a:ext cx="11205845" cy="5593715"/>
          </a:xfrm>
          <a:prstGeom prst="rect">
            <a:avLst/>
          </a:prstGeom>
        </p:spPr>
        <p:txBody>
          <a:bodyPr spcFirstLastPara="1" wrap="square" lIns="121900" tIns="121900" rIns="121900" bIns="121900" anchor="t" anchorCtr="0">
            <a:noAutofit/>
          </a:bodyPr>
          <a:lstStyle/>
          <a:p>
            <a:pPr marL="0" lvl="0" indent="0" algn="l" rtl="0">
              <a:lnSpc>
                <a:spcPct val="135000"/>
              </a:lnSpc>
              <a:spcBef>
                <a:spcPts val="0"/>
              </a:spcBef>
              <a:spcAft>
                <a:spcPts val="0"/>
              </a:spcAft>
              <a:buNone/>
            </a:pPr>
            <a:r>
              <a:rPr lang="en-US" altLang="en-GB" sz="1800">
                <a:latin typeface="Times New Roman" panose="02020603050405020304" charset="0"/>
                <a:cs typeface="Times New Roman" panose="02020603050405020304" charset="0"/>
              </a:rPr>
              <a:t>*</a:t>
            </a:r>
            <a:r>
              <a:rPr lang="en-US" altLang="en-GB" sz="1800">
                <a:solidFill>
                  <a:srgbClr val="FF0000"/>
                </a:solidFill>
                <a:latin typeface="Times New Roman" panose="02020603050405020304" charset="0"/>
                <a:cs typeface="Times New Roman" panose="02020603050405020304" charset="0"/>
              </a:rPr>
              <a:t> </a:t>
            </a:r>
            <a:r>
              <a:rPr lang="en-GB" sz="1800">
                <a:solidFill>
                  <a:srgbClr val="FF0000"/>
                </a:solidFill>
                <a:latin typeface="Times New Roman" panose="02020603050405020304" charset="0"/>
                <a:cs typeface="Times New Roman" panose="02020603050405020304" charset="0"/>
              </a:rPr>
              <a:t>Khai phá dữ liệu(Data mining)</a:t>
            </a:r>
            <a:r>
              <a:rPr lang="en-GB" sz="1800">
                <a:latin typeface="Times New Roman" panose="02020603050405020304" charset="0"/>
                <a:cs typeface="Times New Roman" panose="02020603050405020304" charset="0"/>
              </a:rPr>
              <a:t> là quá trình khám phá ra các thông tin có giá trị hoặc đưa ra các dự đoán từ dữ liệu. Định nghĩa này có vẻ bao quát, nhưng bạn hãy nghĩ về việc tìm kiếm thông tin hữu ích từ một bảng dữ liệu rất lớn. Mỗi bản ghi sẽ là một đối tượng cần phải học, và mỗi cột là một đặc trưng. Chúng ta có thể dự đoán giá trị của một cột của bản ghi mới dựa trên các bản ghi đã học. Hoặc là phân nhóm các bản ghi của bản. Sau đây là những ứng dụng của khai phá dữ liệu:</a:t>
            </a:r>
            <a:endParaRPr lang="en-GB" sz="1800">
              <a:latin typeface="Times New Roman" panose="02020603050405020304" charset="0"/>
              <a:cs typeface="Times New Roman" panose="02020603050405020304" charset="0"/>
            </a:endParaRPr>
          </a:p>
          <a:p>
            <a:pPr marL="0" lvl="0" indent="0" algn="l" rtl="0">
              <a:lnSpc>
                <a:spcPct val="135000"/>
              </a:lnSpc>
              <a:spcBef>
                <a:spcPts val="0"/>
              </a:spcBef>
              <a:spcAft>
                <a:spcPts val="0"/>
              </a:spcAft>
              <a:buNone/>
            </a:pPr>
            <a:r>
              <a:rPr lang="en-US" altLang="en-GB" sz="1800">
                <a:solidFill>
                  <a:schemeClr val="accent2">
                    <a:lumMod val="75000"/>
                  </a:schemeClr>
                </a:solidFill>
                <a:latin typeface="Times New Roman" panose="02020603050405020304" charset="0"/>
                <a:cs typeface="Times New Roman" panose="02020603050405020304" charset="0"/>
              </a:rPr>
              <a:t>- </a:t>
            </a:r>
            <a:r>
              <a:rPr lang="en-GB" sz="1800" b="1">
                <a:solidFill>
                  <a:schemeClr val="accent2">
                    <a:lumMod val="75000"/>
                  </a:schemeClr>
                </a:solidFill>
                <a:latin typeface="Times New Roman" panose="02020603050405020304" charset="0"/>
                <a:cs typeface="Times New Roman" panose="02020603050405020304" charset="0"/>
              </a:rPr>
              <a:t>Phát hiện bất thường</a:t>
            </a:r>
            <a:r>
              <a:rPr lang="en-GB" sz="1800" b="1">
                <a:latin typeface="Times New Roman" panose="02020603050405020304" charset="0"/>
                <a:cs typeface="Times New Roman" panose="02020603050405020304" charset="0"/>
              </a:rPr>
              <a:t>(Anomaly detection)</a:t>
            </a:r>
            <a:r>
              <a:rPr lang="en-GB" sz="1800">
                <a:latin typeface="Times New Roman" panose="02020603050405020304" charset="0"/>
                <a:cs typeface="Times New Roman" panose="02020603050405020304" charset="0"/>
              </a:rPr>
              <a:t>, phát hiện các ngoại lệ, ví dụ như phát hiện gian lận thẻ tín dụng. Bạn có thể phát hiện một giao dịch là khả nghi dựa trên các giao dịch thông thường của người dùng đó.</a:t>
            </a:r>
            <a:endParaRPr lang="en-GB" sz="1800">
              <a:latin typeface="Times New Roman" panose="02020603050405020304" charset="0"/>
              <a:cs typeface="Times New Roman" panose="02020603050405020304" charset="0"/>
            </a:endParaRPr>
          </a:p>
          <a:p>
            <a:pPr marL="0" lvl="0" indent="0" algn="l" rtl="0">
              <a:lnSpc>
                <a:spcPct val="135000"/>
              </a:lnSpc>
              <a:spcBef>
                <a:spcPts val="0"/>
              </a:spcBef>
              <a:spcAft>
                <a:spcPts val="0"/>
              </a:spcAft>
              <a:buNone/>
            </a:pPr>
            <a:r>
              <a:rPr lang="en-US" altLang="en-GB" sz="1800">
                <a:solidFill>
                  <a:schemeClr val="accent2">
                    <a:lumMod val="75000"/>
                  </a:schemeClr>
                </a:solidFill>
                <a:latin typeface="Times New Roman" panose="02020603050405020304" charset="0"/>
                <a:cs typeface="Times New Roman" panose="02020603050405020304" charset="0"/>
              </a:rPr>
              <a:t>- </a:t>
            </a:r>
            <a:r>
              <a:rPr lang="en-GB" sz="1800" b="1">
                <a:solidFill>
                  <a:schemeClr val="accent2">
                    <a:lumMod val="75000"/>
                  </a:schemeClr>
                </a:solidFill>
                <a:latin typeface="Times New Roman" panose="02020603050405020304" charset="0"/>
                <a:cs typeface="Times New Roman" panose="02020603050405020304" charset="0"/>
              </a:rPr>
              <a:t>Phát hiện các quy luật</a:t>
            </a:r>
            <a:r>
              <a:rPr lang="en-GB" sz="1800" b="1">
                <a:latin typeface="Times New Roman" panose="02020603050405020304" charset="0"/>
                <a:cs typeface="Times New Roman" panose="02020603050405020304" charset="0"/>
              </a:rPr>
              <a:t>(Association rules)</a:t>
            </a:r>
            <a:r>
              <a:rPr lang="en-GB" sz="1800">
                <a:latin typeface="Times New Roman" panose="02020603050405020304" charset="0"/>
                <a:cs typeface="Times New Roman" panose="02020603050405020304" charset="0"/>
              </a:rPr>
              <a:t>, ví dụ, trong một siêu thị hay một trang thương mại điện tử. Bạn có thể khám phá ra khách hàng thường mua các món hàng nào cùng nhau. Dễ hiểu hơn, khách hàng của bạn khi mua món hàng A thường mua kèm món hàng nào? Các thông tin này rất hữu ích cho việc tiếp thị sản phẩm.</a:t>
            </a:r>
            <a:endParaRPr lang="en-GB" sz="1800">
              <a:latin typeface="Times New Roman" panose="02020603050405020304" charset="0"/>
              <a:cs typeface="Times New Roman" panose="02020603050405020304" charset="0"/>
            </a:endParaRPr>
          </a:p>
          <a:p>
            <a:pPr marL="0" lvl="0" indent="0" algn="l" rtl="0">
              <a:lnSpc>
                <a:spcPct val="135000"/>
              </a:lnSpc>
              <a:spcBef>
                <a:spcPts val="0"/>
              </a:spcBef>
              <a:spcAft>
                <a:spcPts val="0"/>
              </a:spcAft>
              <a:buNone/>
            </a:pPr>
            <a:r>
              <a:rPr lang="en-US" altLang="en-GB" sz="1800">
                <a:solidFill>
                  <a:schemeClr val="accent2">
                    <a:lumMod val="75000"/>
                  </a:schemeClr>
                </a:solidFill>
                <a:latin typeface="Times New Roman" panose="02020603050405020304" charset="0"/>
                <a:cs typeface="Times New Roman" panose="02020603050405020304" charset="0"/>
              </a:rPr>
              <a:t>- </a:t>
            </a:r>
            <a:r>
              <a:rPr lang="en-GB" sz="1800" b="1">
                <a:solidFill>
                  <a:schemeClr val="accent2">
                    <a:lumMod val="75000"/>
                  </a:schemeClr>
                </a:solidFill>
                <a:latin typeface="Times New Roman" panose="02020603050405020304" charset="0"/>
                <a:cs typeface="Times New Roman" panose="02020603050405020304" charset="0"/>
              </a:rPr>
              <a:t>Gom nhóm(Grouping)</a:t>
            </a:r>
            <a:r>
              <a:rPr lang="en-GB" sz="1800">
                <a:solidFill>
                  <a:schemeClr val="accent2">
                    <a:lumMod val="75000"/>
                  </a:schemeClr>
                </a:solidFill>
                <a:latin typeface="Times New Roman" panose="02020603050405020304" charset="0"/>
                <a:cs typeface="Times New Roman" panose="02020603050405020304" charset="0"/>
              </a:rPr>
              <a:t>,</a:t>
            </a:r>
            <a:r>
              <a:rPr lang="en-GB" sz="1800">
                <a:latin typeface="Times New Roman" panose="02020603050405020304" charset="0"/>
                <a:cs typeface="Times New Roman" panose="02020603050405020304" charset="0"/>
              </a:rPr>
              <a:t> ví dụ, trong các nền tảng SaaS, người dùng được phân nhóm theo hành vi hoặc thông tin hồ sơ của họ.</a:t>
            </a:r>
            <a:endParaRPr lang="en-GB" sz="1800">
              <a:latin typeface="Times New Roman" panose="02020603050405020304" charset="0"/>
              <a:cs typeface="Times New Roman" panose="02020603050405020304" charset="0"/>
            </a:endParaRPr>
          </a:p>
          <a:p>
            <a:pPr marL="0" lvl="0" indent="0" algn="l" rtl="0">
              <a:lnSpc>
                <a:spcPct val="135000"/>
              </a:lnSpc>
              <a:spcBef>
                <a:spcPts val="0"/>
              </a:spcBef>
              <a:spcAft>
                <a:spcPts val="0"/>
              </a:spcAft>
              <a:buNone/>
            </a:pPr>
            <a:r>
              <a:rPr lang="en-US" altLang="en-GB" sz="1800">
                <a:solidFill>
                  <a:schemeClr val="accent2">
                    <a:lumMod val="75000"/>
                  </a:schemeClr>
                </a:solidFill>
                <a:latin typeface="Times New Roman" panose="02020603050405020304" charset="0"/>
                <a:cs typeface="Times New Roman" panose="02020603050405020304" charset="0"/>
              </a:rPr>
              <a:t>- </a:t>
            </a:r>
            <a:r>
              <a:rPr lang="en-GB" sz="1800" b="1">
                <a:solidFill>
                  <a:schemeClr val="accent2">
                    <a:lumMod val="75000"/>
                  </a:schemeClr>
                </a:solidFill>
                <a:latin typeface="Times New Roman" panose="02020603050405020304" charset="0"/>
                <a:cs typeface="Times New Roman" panose="02020603050405020304" charset="0"/>
              </a:rPr>
              <a:t>Dự đoán(Predictions)</a:t>
            </a:r>
            <a:r>
              <a:rPr lang="en-GB" sz="1800">
                <a:solidFill>
                  <a:schemeClr val="accent2">
                    <a:lumMod val="75000"/>
                  </a:schemeClr>
                </a:solidFill>
                <a:latin typeface="Times New Roman" panose="02020603050405020304" charset="0"/>
                <a:cs typeface="Times New Roman" panose="02020603050405020304" charset="0"/>
              </a:rPr>
              <a:t>,</a:t>
            </a:r>
            <a:r>
              <a:rPr lang="en-GB" sz="1800">
                <a:latin typeface="Times New Roman" panose="02020603050405020304" charset="0"/>
                <a:cs typeface="Times New Roman" panose="02020603050405020304" charset="0"/>
              </a:rPr>
              <a:t> các cột giá trị(của một bản ghi mới trong database). Ví dụ, bạn có thể dự đoán giá của căn hộ dựa trên các dữ liệu về giá các căn hộ bạn đã có.</a:t>
            </a:r>
            <a:endParaRPr lang="en-GB" sz="1800">
              <a:latin typeface="Times New Roman" panose="02020603050405020304" charset="0"/>
              <a:cs typeface="Times New Roman" panose="02020603050405020304" charset="0"/>
            </a:endParaRPr>
          </a:p>
        </p:txBody>
      </p:sp>
      <p:sp>
        <p:nvSpPr>
          <p:cNvPr id="776" name="Google Shape;776;p25"/>
          <p:cNvSpPr/>
          <p:nvPr/>
        </p:nvSpPr>
        <p:spPr>
          <a:xfrm>
            <a:off x="505460" y="635"/>
            <a:ext cx="4888230" cy="929640"/>
          </a:xfrm>
          <a:prstGeom prst="rect">
            <a:avLst/>
          </a:prstGeom>
        </p:spPr>
        <p:txBody>
          <a:bodyPr/>
          <a:lstStyle/>
          <a:p>
            <a:pPr lvl="0" algn="ctr">
              <a:lnSpc>
                <a:spcPct val="170000"/>
              </a:lnSpc>
            </a:pPr>
            <a:r>
              <a:rPr lang="en-US" sz="3100" b="1" i="0">
                <a:ln>
                  <a:noFill/>
                </a:ln>
                <a:gradFill>
                  <a:gsLst>
                    <a:gs pos="0">
                      <a:schemeClr val="accent1"/>
                    </a:gs>
                    <a:gs pos="100000">
                      <a:schemeClr val="accent2"/>
                    </a:gs>
                  </a:gsLst>
                  <a:lin ang="2700006" scaled="0"/>
                </a:gradFill>
                <a:latin typeface="Times New Roman" panose="02020603050405020304" charset="0"/>
                <a:cs typeface="Times New Roman" panose="02020603050405020304" charset="0"/>
              </a:rPr>
              <a:t>2.3- Khai phá dữ liệu.</a:t>
            </a:r>
            <a:r>
              <a:rPr lang="en-US" sz="2000" b="1" i="0">
                <a:ln>
                  <a:noFill/>
                </a:ln>
                <a:gradFill>
                  <a:gsLst>
                    <a:gs pos="0">
                      <a:schemeClr val="accent1"/>
                    </a:gs>
                    <a:gs pos="100000">
                      <a:schemeClr val="accent2"/>
                    </a:gs>
                  </a:gsLst>
                  <a:lin ang="2700006" scaled="0"/>
                </a:gradFill>
                <a:latin typeface="DM Sans"/>
              </a:rPr>
              <a:t> </a:t>
            </a:r>
            <a:endParaRPr lang="en-US" sz="2000" b="1" i="0">
              <a:ln>
                <a:noFill/>
              </a:ln>
              <a:gradFill>
                <a:gsLst>
                  <a:gs pos="0">
                    <a:schemeClr val="accent1"/>
                  </a:gs>
                  <a:gs pos="100000">
                    <a:schemeClr val="accent2"/>
                  </a:gs>
                </a:gsLst>
                <a:lin ang="2700006" scaled="0"/>
              </a:gradFill>
              <a:latin typeface="DM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4">
                                            <p:txEl>
                                              <p:pRg st="0" end="0"/>
                                            </p:txEl>
                                          </p:spTgt>
                                        </p:tgtEl>
                                        <p:attrNameLst>
                                          <p:attrName>style.visibility</p:attrName>
                                        </p:attrNameLst>
                                      </p:cBhvr>
                                      <p:to>
                                        <p:strVal val="visible"/>
                                      </p:to>
                                    </p:set>
                                    <p:animEffect transition="in" filter="box(in)">
                                      <p:cBhvr>
                                        <p:cTn id="7" dur="2000"/>
                                        <p:tgtEl>
                                          <p:spTgt spid="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74">
                                            <p:txEl>
                                              <p:pRg st="1" end="1"/>
                                            </p:txEl>
                                          </p:spTgt>
                                        </p:tgtEl>
                                        <p:attrNameLst>
                                          <p:attrName>style.visibility</p:attrName>
                                        </p:attrNameLst>
                                      </p:cBhvr>
                                      <p:to>
                                        <p:strVal val="visible"/>
                                      </p:to>
                                    </p:set>
                                    <p:animEffect transition="in" filter="circle(in)">
                                      <p:cBhvr>
                                        <p:cTn id="12" dur="2000"/>
                                        <p:tgtEl>
                                          <p:spTgt spid="774">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74">
                                            <p:txEl>
                                              <p:pRg st="2" end="2"/>
                                            </p:txEl>
                                          </p:spTgt>
                                        </p:tgtEl>
                                        <p:attrNameLst>
                                          <p:attrName>style.visibility</p:attrName>
                                        </p:attrNameLst>
                                      </p:cBhvr>
                                      <p:to>
                                        <p:strVal val="visible"/>
                                      </p:to>
                                    </p:set>
                                    <p:animEffect transition="in" filter="circle(in)">
                                      <p:cBhvr>
                                        <p:cTn id="15" dur="2000"/>
                                        <p:tgtEl>
                                          <p:spTgt spid="77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74">
                                            <p:txEl>
                                              <p:pRg st="3" end="3"/>
                                            </p:txEl>
                                          </p:spTgt>
                                        </p:tgtEl>
                                        <p:attrNameLst>
                                          <p:attrName>style.visibility</p:attrName>
                                        </p:attrNameLst>
                                      </p:cBhvr>
                                      <p:to>
                                        <p:strVal val="visible"/>
                                      </p:to>
                                    </p:set>
                                    <p:animEffect transition="in" filter="circle(in)">
                                      <p:cBhvr>
                                        <p:cTn id="18" dur="2000"/>
                                        <p:tgtEl>
                                          <p:spTgt spid="774">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774">
                                            <p:txEl>
                                              <p:pRg st="4" end="4"/>
                                            </p:txEl>
                                          </p:spTgt>
                                        </p:tgtEl>
                                        <p:attrNameLst>
                                          <p:attrName>style.visibility</p:attrName>
                                        </p:attrNameLst>
                                      </p:cBhvr>
                                      <p:to>
                                        <p:strVal val="visible"/>
                                      </p:to>
                                    </p:set>
                                    <p:animEffect transition="in" filter="circle(in)">
                                      <p:cBhvr>
                                        <p:cTn id="21" dur="2000"/>
                                        <p:tgtEl>
                                          <p:spTgt spid="7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0" name="Shape 780"/>
        <p:cNvGrpSpPr/>
        <p:nvPr/>
      </p:nvGrpSpPr>
      <p:grpSpPr>
        <a:xfrm>
          <a:off x="0" y="0"/>
          <a:ext cx="0" cy="0"/>
          <a:chOff x="0" y="0"/>
          <a:chExt cx="0" cy="0"/>
        </a:xfrm>
      </p:grpSpPr>
      <p:sp>
        <p:nvSpPr>
          <p:cNvPr id="782" name="Google Shape;782;p26"/>
          <p:cNvSpPr txBox="1"/>
          <p:nvPr>
            <p:ph type="title"/>
          </p:nvPr>
        </p:nvSpPr>
        <p:spPr>
          <a:xfrm>
            <a:off x="553085" y="191135"/>
            <a:ext cx="10628630" cy="83629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3100"/>
              <a:t>2.4- Trò chơi điện tử và Robot.</a:t>
            </a:r>
            <a:endParaRPr lang="en-US" altLang="en-GB" sz="3100"/>
          </a:p>
        </p:txBody>
      </p:sp>
      <p:sp>
        <p:nvSpPr>
          <p:cNvPr id="784" name="Google Shape;784;p26"/>
          <p:cNvSpPr txBox="1"/>
          <p:nvPr>
            <p:ph type="body" idx="2"/>
          </p:nvPr>
        </p:nvSpPr>
        <p:spPr>
          <a:xfrm>
            <a:off x="553085" y="850900"/>
            <a:ext cx="5689600" cy="560451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Trò chơi điện tử(Video games) và robot(Robotics) là lĩnh vực lớn có sự góp mặt của machine learning. Nếu ta có một nhân vật cần di chuyển và tránh các chướng ngại vật trong game. Machine learning có thể học và giải quyết công việc này thay bạn. Một kỹ thuật phổ biến được áp dụng  trong trường hợp này là Học tăng cường(Reinforcement learning). Ở đó, máy sẽ học tăng cường với mục tiêu là giải quyết nhiệm vụ trên. Học tăng cường là tiêu cực nếu nó va phải chướng ngại vật, là tích cực nếu nó chạm tới đích.</a:t>
            </a:r>
            <a:endParaRPr lang="en-GB">
              <a:latin typeface="Times New Roman" panose="02020603050405020304" charset="0"/>
              <a:cs typeface="Times New Roman" panose="02020603050405020304" charset="0"/>
            </a:endParaRPr>
          </a:p>
          <a:p>
            <a:pPr marL="0" lvl="0" indent="0" algn="l" rtl="0">
              <a:spcBef>
                <a:spcPts val="0"/>
              </a:spcBef>
              <a:spcAft>
                <a:spcPts val="0"/>
              </a:spcAft>
              <a:buNone/>
            </a:pPr>
            <a:endParaRPr lang="en-GB">
              <a:latin typeface="Times New Roman" panose="02020603050405020304" charset="0"/>
              <a:cs typeface="Times New Roman" panose="02020603050405020304" charset="0"/>
            </a:endParaRPr>
          </a:p>
          <a:p>
            <a:pPr marL="0" lvl="0" indent="0" algn="l" rtl="0">
              <a:spcBef>
                <a:spcPts val="0"/>
              </a:spcBef>
              <a:spcAft>
                <a:spcPts val="0"/>
              </a:spcAft>
              <a:buNone/>
            </a:pPr>
            <a:r>
              <a:rPr lang="en-GB">
                <a:latin typeface="Times New Roman" panose="02020603050405020304" charset="0"/>
                <a:cs typeface="Times New Roman" panose="02020603050405020304" charset="0"/>
              </a:rPr>
              <a:t>Một thành tựu gần đây nhất là cỗ máy Alpha Go của Google DeepMind đã đánh bại kỳ thủ cờ vậy số 1 thế giới. Trong khi cờ vây là một trò chơi có không gian trạng thái cực kỳ lớn.</a:t>
            </a:r>
            <a:endParaRPr lang="en-GB">
              <a:latin typeface="Times New Roman" panose="02020603050405020304" charset="0"/>
              <a:cs typeface="Times New Roman" panose="02020603050405020304" charset="0"/>
            </a:endParaRPr>
          </a:p>
          <a:p>
            <a:pPr marL="0" lvl="0" indent="0" algn="l" rtl="0">
              <a:spcBef>
                <a:spcPts val="0"/>
              </a:spcBef>
              <a:spcAft>
                <a:spcPts val="0"/>
              </a:spcAft>
              <a:buNone/>
            </a:pPr>
            <a:endParaRPr lang="en-GB">
              <a:latin typeface="Times New Roman" panose="02020603050405020304" charset="0"/>
              <a:cs typeface="Times New Roman" panose="02020603050405020304" charset="0"/>
            </a:endParaRPr>
          </a:p>
        </p:txBody>
      </p:sp>
      <p:pic>
        <p:nvPicPr>
          <p:cNvPr id="2" name="Picture 1" descr="13"/>
          <p:cNvPicPr>
            <a:picLocks noChangeAspect="1"/>
          </p:cNvPicPr>
          <p:nvPr/>
        </p:nvPicPr>
        <p:blipFill>
          <a:blip r:embed="rId1"/>
          <a:stretch>
            <a:fillRect/>
          </a:stretch>
        </p:blipFill>
        <p:spPr>
          <a:xfrm>
            <a:off x="6436995" y="850900"/>
            <a:ext cx="5516245" cy="4610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82"/>
                                        </p:tgtEl>
                                        <p:attrNameLst>
                                          <p:attrName>style.visibility</p:attrName>
                                        </p:attrNameLst>
                                      </p:cBhvr>
                                      <p:to>
                                        <p:strVal val="visible"/>
                                      </p:to>
                                    </p:set>
                                    <p:animEffect transition="in" filter="circle(in)">
                                      <p:cBhvr>
                                        <p:cTn id="7" dur="2000"/>
                                        <p:tgtEl>
                                          <p:spTgt spid="7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84">
                                            <p:txEl>
                                              <p:pRg st="0" end="0"/>
                                            </p:txEl>
                                          </p:spTgt>
                                        </p:tgtEl>
                                        <p:attrNameLst>
                                          <p:attrName>style.visibility</p:attrName>
                                        </p:attrNameLst>
                                      </p:cBhvr>
                                      <p:to>
                                        <p:strVal val="visible"/>
                                      </p:to>
                                    </p:set>
                                    <p:animEffect transition="in" filter="circle(in)">
                                      <p:cBhvr>
                                        <p:cTn id="12" dur="2000"/>
                                        <p:tgtEl>
                                          <p:spTgt spid="7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84">
                                            <p:txEl>
                                              <p:pRg st="2" end="2"/>
                                            </p:txEl>
                                          </p:spTgt>
                                        </p:tgtEl>
                                        <p:attrNameLst>
                                          <p:attrName>style.visibility</p:attrName>
                                        </p:attrNameLst>
                                      </p:cBhvr>
                                      <p:to>
                                        <p:strVal val="visible"/>
                                      </p:to>
                                    </p:set>
                                    <p:animEffect transition="in" filter="circle(in)">
                                      <p:cBhvr>
                                        <p:cTn id="22" dur="2000"/>
                                        <p:tgtEl>
                                          <p:spTgt spid="7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 grpId="0"/>
      <p:bldP spid="78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8" name="Shape 788"/>
        <p:cNvGrpSpPr/>
        <p:nvPr/>
      </p:nvGrpSpPr>
      <p:grpSpPr>
        <a:xfrm>
          <a:off x="0" y="0"/>
          <a:ext cx="0" cy="0"/>
          <a:chOff x="0" y="0"/>
          <a:chExt cx="0" cy="0"/>
        </a:xfrm>
      </p:grpSpPr>
      <p:sp>
        <p:nvSpPr>
          <p:cNvPr id="790" name="Google Shape;790;p27"/>
          <p:cNvSpPr txBox="1"/>
          <p:nvPr>
            <p:ph type="title"/>
          </p:nvPr>
        </p:nvSpPr>
        <p:spPr>
          <a:xfrm>
            <a:off x="873125" y="0"/>
            <a:ext cx="10551795" cy="96075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latin typeface="Times New Roman" panose="02020603050405020304" charset="0"/>
                <a:cs typeface="Times New Roman" panose="02020603050405020304" charset="0"/>
              </a:rPr>
              <a:t>3. Phân loại thuật toán Machine Learning.</a:t>
            </a:r>
            <a:endParaRPr lang="en-US" altLang="en-GB" sz="4000">
              <a:latin typeface="Times New Roman" panose="02020603050405020304" charset="0"/>
              <a:cs typeface="Times New Roman" panose="02020603050405020304" charset="0"/>
            </a:endParaRPr>
          </a:p>
        </p:txBody>
      </p:sp>
      <p:sp>
        <p:nvSpPr>
          <p:cNvPr id="792" name="Google Shape;792;p27"/>
          <p:cNvSpPr txBox="1"/>
          <p:nvPr>
            <p:ph type="body" idx="3"/>
          </p:nvPr>
        </p:nvSpPr>
        <p:spPr>
          <a:xfrm>
            <a:off x="873125" y="960120"/>
            <a:ext cx="4493260" cy="4407535"/>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en-US">
                <a:latin typeface="Times New Roman" panose="02020603050405020304" charset="0"/>
                <a:cs typeface="Times New Roman" panose="02020603050405020304" charset="0"/>
              </a:rPr>
              <a:t>Gồm </a:t>
            </a:r>
            <a:r>
              <a:rPr>
                <a:latin typeface="Times New Roman" panose="02020603050405020304" charset="0"/>
                <a:cs typeface="Times New Roman" panose="02020603050405020304" charset="0"/>
              </a:rPr>
              <a:t>2 thuật toán cơ bản : </a:t>
            </a:r>
            <a:r>
              <a:rPr b="1">
                <a:solidFill>
                  <a:srgbClr val="FF0000"/>
                </a:solidFill>
                <a:latin typeface="Times New Roman" panose="02020603050405020304" charset="0"/>
                <a:cs typeface="Times New Roman" panose="02020603050405020304" charset="0"/>
              </a:rPr>
              <a:t>Học có giám sát</a:t>
            </a:r>
            <a:r>
              <a:rPr>
                <a:latin typeface="Times New Roman" panose="02020603050405020304" charset="0"/>
                <a:cs typeface="Times New Roman" panose="02020603050405020304" charset="0"/>
              </a:rPr>
              <a:t>(Supervised learning) và </a:t>
            </a:r>
            <a:r>
              <a:rPr>
                <a:solidFill>
                  <a:srgbClr val="FF0000"/>
                </a:solidFill>
                <a:latin typeface="Times New Roman" panose="02020603050405020304" charset="0"/>
                <a:cs typeface="Times New Roman" panose="02020603050405020304" charset="0"/>
              </a:rPr>
              <a:t>Học không giám sát</a:t>
            </a:r>
            <a:r>
              <a:rPr>
                <a:latin typeface="Times New Roman" panose="02020603050405020304" charset="0"/>
                <a:cs typeface="Times New Roman" panose="02020603050405020304" charset="0"/>
              </a:rPr>
              <a:t>(Unsupervised learning). Sự khác nhau lớn nhất giữa 2 thuật toán này là cách mà chúng ta cung cấp tập dữ liệu huấn luyện cho mô hình; Cách thuật toán sử dụng dữ liệu và loại vấn đề mà chúng giải quyết.</a:t>
            </a:r>
            <a:endParaRPr>
              <a:latin typeface="Times New Roman" panose="02020603050405020304" charset="0"/>
              <a:cs typeface="Times New Roman" panose="02020603050405020304" charset="0"/>
            </a:endParaRPr>
          </a:p>
          <a:p>
            <a:pPr marL="0" lvl="0" indent="0" algn="l" rtl="0">
              <a:spcBef>
                <a:spcPts val="2100"/>
              </a:spcBef>
              <a:spcAft>
                <a:spcPts val="2100"/>
              </a:spcAft>
              <a:buNone/>
            </a:pPr>
            <a:endParaRPr>
              <a:latin typeface="Times New Roman" panose="02020603050405020304" charset="0"/>
              <a:cs typeface="Times New Roman" panose="02020603050405020304" charset="0"/>
            </a:endParaRPr>
          </a:p>
          <a:p>
            <a:pPr marL="0" lvl="0" indent="0" algn="l" rtl="0">
              <a:spcBef>
                <a:spcPts val="2100"/>
              </a:spcBef>
              <a:spcAft>
                <a:spcPts val="2100"/>
              </a:spcAft>
              <a:buNone/>
            </a:pPr>
            <a:endParaRPr>
              <a:latin typeface="Times New Roman" panose="02020603050405020304" charset="0"/>
              <a:cs typeface="Times New Roman" panose="02020603050405020304" charset="0"/>
            </a:endParaRPr>
          </a:p>
        </p:txBody>
      </p:sp>
      <p:pic>
        <p:nvPicPr>
          <p:cNvPr id="8" name="Picture 7" descr="16"/>
          <p:cNvPicPr>
            <a:picLocks noChangeAspect="1"/>
          </p:cNvPicPr>
          <p:nvPr/>
        </p:nvPicPr>
        <p:blipFill>
          <a:blip r:embed="rId1"/>
          <a:stretch>
            <a:fillRect/>
          </a:stretch>
        </p:blipFill>
        <p:spPr>
          <a:xfrm>
            <a:off x="5524500" y="960120"/>
            <a:ext cx="5900420" cy="5161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90"/>
                                        </p:tgtEl>
                                        <p:attrNameLst>
                                          <p:attrName>style.visibility</p:attrName>
                                        </p:attrNameLst>
                                      </p:cBhvr>
                                      <p:to>
                                        <p:strVal val="visible"/>
                                      </p:to>
                                    </p:set>
                                    <p:animEffect transition="in" filter="circle(in)">
                                      <p:cBhvr>
                                        <p:cTn id="7" dur="2000"/>
                                        <p:tgtEl>
                                          <p:spTgt spid="79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92">
                                            <p:txEl>
                                              <p:pRg st="0" end="0"/>
                                            </p:txEl>
                                          </p:spTgt>
                                        </p:tgtEl>
                                        <p:attrNameLst>
                                          <p:attrName>style.visibility</p:attrName>
                                        </p:attrNameLst>
                                      </p:cBhvr>
                                      <p:to>
                                        <p:strVal val="visible"/>
                                      </p:to>
                                    </p:set>
                                    <p:animEffect transition="in" filter="circle(in)">
                                      <p:cBhvr>
                                        <p:cTn id="17" dur="2000"/>
                                        <p:tgtEl>
                                          <p:spTgt spid="7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 grpId="0"/>
      <p:bldP spid="79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8" name="Shape 798"/>
        <p:cNvGrpSpPr/>
        <p:nvPr/>
      </p:nvGrpSpPr>
      <p:grpSpPr>
        <a:xfrm>
          <a:off x="0" y="0"/>
          <a:ext cx="0" cy="0"/>
          <a:chOff x="0" y="0"/>
          <a:chExt cx="0" cy="0"/>
        </a:xfrm>
      </p:grpSpPr>
      <p:sp>
        <p:nvSpPr>
          <p:cNvPr id="799" name="Google Shape;799;p28"/>
          <p:cNvSpPr txBox="1"/>
          <p:nvPr>
            <p:ph type="title"/>
          </p:nvPr>
        </p:nvSpPr>
        <p:spPr>
          <a:xfrm>
            <a:off x="871220" y="635"/>
            <a:ext cx="4727575" cy="1012825"/>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4000">
                <a:latin typeface="Times New Roman" panose="02020603050405020304" charset="0"/>
                <a:cs typeface="Times New Roman" panose="02020603050405020304" charset="0"/>
              </a:rPr>
              <a:t>4.1- Học có giám sát.</a:t>
            </a:r>
            <a:r>
              <a:rPr lang="en-GB" sz="4000">
                <a:latin typeface="Times New Roman" panose="02020603050405020304" charset="0"/>
                <a:cs typeface="Times New Roman" panose="02020603050405020304" charset="0"/>
              </a:rPr>
              <a:t> </a:t>
            </a:r>
            <a:endParaRPr lang="en-GB" sz="4000">
              <a:latin typeface="Times New Roman" panose="02020603050405020304" charset="0"/>
              <a:cs typeface="Times New Roman" panose="02020603050405020304" charset="0"/>
            </a:endParaRPr>
          </a:p>
        </p:txBody>
      </p:sp>
      <p:sp>
        <p:nvSpPr>
          <p:cNvPr id="3" name="Text Box 2"/>
          <p:cNvSpPr txBox="1"/>
          <p:nvPr/>
        </p:nvSpPr>
        <p:spPr>
          <a:xfrm>
            <a:off x="424180" y="1013460"/>
            <a:ext cx="10817225" cy="1476375"/>
          </a:xfrm>
          <a:prstGeom prst="rect">
            <a:avLst/>
          </a:prstGeom>
          <a:noFill/>
        </p:spPr>
        <p:txBody>
          <a:bodyPr wrap="square" rtlCol="0" anchor="t">
            <a:spAutoFit/>
          </a:bodyPr>
          <a:p>
            <a:pPr>
              <a:lnSpc>
                <a:spcPct val="100000"/>
              </a:lnSpc>
            </a:pPr>
            <a:r>
              <a:rPr lang="en-US" sz="1800">
                <a:solidFill>
                  <a:schemeClr val="bg2"/>
                </a:solidFill>
                <a:latin typeface="Times New Roman" panose="02020603050405020304" charset="0"/>
                <a:cs typeface="Times New Roman" panose="02020603050405020304" charset="0"/>
              </a:rPr>
              <a:t>Trong học có giám sát, thuật toán machine learning thực hiện quá trình “chuyển dữ liệu đầu vào thành đầu ra mong muốn”.</a:t>
            </a:r>
            <a:endParaRPr lang="en-US" sz="1800">
              <a:solidFill>
                <a:schemeClr val="bg2"/>
              </a:solidFill>
              <a:latin typeface="Times New Roman" panose="02020603050405020304" charset="0"/>
              <a:cs typeface="Times New Roman" panose="02020603050405020304" charset="0"/>
            </a:endParaRPr>
          </a:p>
          <a:p>
            <a:pPr>
              <a:lnSpc>
                <a:spcPct val="100000"/>
              </a:lnSpc>
            </a:pPr>
            <a:r>
              <a:rPr lang="en-US" sz="1800">
                <a:solidFill>
                  <a:schemeClr val="bg2"/>
                </a:solidFill>
                <a:latin typeface="Times New Roman" panose="02020603050405020304" charset="0"/>
                <a:cs typeface="Times New Roman" panose="02020603050405020304" charset="0"/>
              </a:rPr>
              <a:t>Trong ML, đầu vào được gọi là input, đầu ra còn được gọi là label(nhãn). Tập dữ liệu huấn luyện được gọi là training set; Mỗi mẫu dữ liệu trong tập huấn luyện được gọi là training example.</a:t>
            </a:r>
            <a:endParaRPr lang="en-US" sz="1800">
              <a:solidFill>
                <a:schemeClr val="bg2"/>
              </a:solidFill>
              <a:latin typeface="Times New Roman" panose="02020603050405020304" charset="0"/>
              <a:cs typeface="Times New Roman" panose="02020603050405020304" charset="0"/>
            </a:endParaRPr>
          </a:p>
          <a:p>
            <a:endParaRPr lang="en-US" sz="1800">
              <a:solidFill>
                <a:schemeClr val="bg2"/>
              </a:solidFill>
              <a:latin typeface="Times New Roman" panose="02020603050405020304" charset="0"/>
              <a:cs typeface="Times New Roman" panose="02020603050405020304" charset="0"/>
            </a:endParaRPr>
          </a:p>
        </p:txBody>
      </p:sp>
      <p:sp>
        <p:nvSpPr>
          <p:cNvPr id="2" name="Text Box 1"/>
          <p:cNvSpPr txBox="1"/>
          <p:nvPr/>
        </p:nvSpPr>
        <p:spPr>
          <a:xfrm>
            <a:off x="557530" y="2413000"/>
            <a:ext cx="10683875" cy="3476625"/>
          </a:xfrm>
          <a:prstGeom prst="rect">
            <a:avLst/>
          </a:prstGeom>
          <a:noFill/>
        </p:spPr>
        <p:txBody>
          <a:bodyPr wrap="square" rtlCol="0" anchor="t">
            <a:spAutoFit/>
          </a:bodyPr>
          <a:p>
            <a:r>
              <a:rPr lang="en-US" sz="3000" b="1">
                <a:solidFill>
                  <a:schemeClr val="accent1">
                    <a:lumMod val="50000"/>
                  </a:schemeClr>
                </a:solidFill>
                <a:latin typeface="Times New Roman" panose="02020603050405020304" charset="0"/>
                <a:cs typeface="Times New Roman" panose="02020603050405020304" charset="0"/>
                <a:sym typeface="+mn-ea"/>
              </a:rPr>
              <a:t>4.1.1- Phân loại:</a:t>
            </a:r>
            <a:endParaRPr lang="en-US" sz="3000" b="1">
              <a:solidFill>
                <a:schemeClr val="accent1">
                  <a:lumMod val="50000"/>
                </a:schemeClr>
              </a:solidFill>
              <a:latin typeface="Times New Roman" panose="02020603050405020304" charset="0"/>
              <a:cs typeface="Times New Roman" panose="02020603050405020304" charset="0"/>
            </a:endParaRPr>
          </a:p>
          <a:p>
            <a:r>
              <a:rPr lang="en-US" sz="1900">
                <a:solidFill>
                  <a:schemeClr val="bg2"/>
                </a:solidFill>
                <a:latin typeface="Times New Roman" panose="02020603050405020304" charset="0"/>
                <a:cs typeface="Times New Roman" panose="02020603050405020304" charset="0"/>
                <a:sym typeface="+mn-ea"/>
              </a:rPr>
              <a:t>Thuật toán machine learning cần học cách để chuyển đổi mỗi input(đầu vào) thành label(kết quả) tương ứng. Do vậy, mọi mẫu dữ liệu huấn luyện trong tập dữ liệu huấn luyện cần phải biết trước label của nó.</a:t>
            </a:r>
            <a:endParaRPr lang="en-US" sz="1900">
              <a:solidFill>
                <a:schemeClr val="bg2"/>
              </a:solidFill>
              <a:latin typeface="Times New Roman" panose="02020603050405020304" charset="0"/>
              <a:cs typeface="Times New Roman" panose="02020603050405020304" charset="0"/>
            </a:endParaRPr>
          </a:p>
          <a:p>
            <a:r>
              <a:rPr lang="en-US" sz="1900">
                <a:solidFill>
                  <a:schemeClr val="bg2"/>
                </a:solidFill>
                <a:latin typeface="Times New Roman" panose="02020603050405020304" charset="0"/>
                <a:cs typeface="Times New Roman" panose="02020603050405020304" charset="0"/>
                <a:sym typeface="+mn-ea"/>
              </a:rPr>
              <a:t>Ví dụ: Xác định nhãn cho mỗi review: Đầu vào của tập dữ liệu huấn luyện sẽ là các review về món ăn đó; Và mỗi review đó đã được chỉ định rõ nội dung là tích cực hay tiêu cực.</a:t>
            </a:r>
            <a:endParaRPr lang="en-US" sz="1900">
              <a:solidFill>
                <a:schemeClr val="bg2"/>
              </a:solidFill>
              <a:latin typeface="Times New Roman" panose="02020603050405020304" charset="0"/>
              <a:cs typeface="Times New Roman" panose="02020603050405020304" charset="0"/>
            </a:endParaRPr>
          </a:p>
          <a:p>
            <a:r>
              <a:rPr lang="en-US" sz="1900">
                <a:solidFill>
                  <a:schemeClr val="bg2"/>
                </a:solidFill>
                <a:latin typeface="Times New Roman" panose="02020603050405020304" charset="0"/>
                <a:cs typeface="Times New Roman" panose="02020603050405020304" charset="0"/>
                <a:sym typeface="+mn-ea"/>
              </a:rPr>
              <a:t>Khi đầu ra mong muốn của chúng ta là một tập hữu hạn và rời rạc. Khi đó bài toán của chúng ta được gọi là bài toán phân loại. VD2 phía trên có thể xếp vào bài toán phân loại; Các đầu ra mong muốn của chúng ta là: tích cực, tiêu cực và trung tính; Khi đó, tập dữ liệu huấn luyện có thể giống thế này:</a:t>
            </a:r>
            <a:endParaRPr lang="en-US" sz="1900">
              <a:solidFill>
                <a:schemeClr val="bg2"/>
              </a:solidFill>
              <a:latin typeface="Times New Roman" panose="02020603050405020304" charset="0"/>
              <a:cs typeface="Times New Roman" panose="02020603050405020304" charset="0"/>
              <a:sym typeface="+mn-ea"/>
            </a:endParaRPr>
          </a:p>
          <a:p>
            <a:endParaRPr lang="en-US" sz="1900">
              <a:solidFill>
                <a:schemeClr val="bg2"/>
              </a:solidFill>
              <a:latin typeface="Times New Roman" panose="02020603050405020304" charset="0"/>
              <a:cs typeface="Times New Roman" panose="02020603050405020304" charset="0"/>
            </a:endParaRPr>
          </a:p>
          <a:p>
            <a:endParaRPr lang="en-US" sz="1900">
              <a:solidFill>
                <a:schemeClr val="bg2"/>
              </a:solidFill>
              <a:latin typeface="Times New Roman" panose="02020603050405020304" charset="0"/>
              <a:cs typeface="Times New Roman" panose="02020603050405020304" charset="0"/>
            </a:endParaRPr>
          </a:p>
          <a:p>
            <a:endParaRPr lang="en-US" sz="1900"/>
          </a:p>
        </p:txBody>
      </p:sp>
      <p:graphicFrame>
        <p:nvGraphicFramePr>
          <p:cNvPr id="4" name="Table 3"/>
          <p:cNvGraphicFramePr/>
          <p:nvPr/>
        </p:nvGraphicFramePr>
        <p:xfrm>
          <a:off x="557530" y="5036185"/>
          <a:ext cx="10604500" cy="1400175"/>
        </p:xfrm>
        <a:graphic>
          <a:graphicData uri="http://schemas.openxmlformats.org/drawingml/2006/table">
            <a:tbl>
              <a:tblPr firstRow="1" bandRow="1">
                <a:tableStyleId>{5C22544A-7EE6-4342-B048-85BDC9FD1C3A}</a:tableStyleId>
              </a:tblPr>
              <a:tblGrid>
                <a:gridCol w="5302250"/>
                <a:gridCol w="5302250"/>
              </a:tblGrid>
              <a:tr h="378460">
                <a:tc>
                  <a:txBody>
                    <a:bodyPr/>
                    <a:p>
                      <a:pPr algn="ctr">
                        <a:buNone/>
                      </a:pPr>
                      <a:r>
                        <a:rPr lang="en-US">
                          <a:solidFill>
                            <a:srgbClr val="FF0000"/>
                          </a:solidFill>
                        </a:rPr>
                        <a:t>Text</a:t>
                      </a:r>
                      <a:endParaRPr lang="en-US">
                        <a:solidFill>
                          <a:srgbClr val="FF0000"/>
                        </a:solidFill>
                      </a:endParaRPr>
                    </a:p>
                  </a:txBody>
                  <a:tcPr/>
                </a:tc>
                <a:tc>
                  <a:txBody>
                    <a:bodyPr/>
                    <a:p>
                      <a:pPr algn="ctr">
                        <a:buNone/>
                      </a:pPr>
                      <a:r>
                        <a:rPr lang="en-US">
                          <a:solidFill>
                            <a:srgbClr val="FF0000"/>
                          </a:solidFill>
                        </a:rPr>
                        <a:t>Label</a:t>
                      </a:r>
                      <a:endParaRPr lang="en-US">
                        <a:solidFill>
                          <a:srgbClr val="FF0000"/>
                        </a:solidFill>
                      </a:endParaRPr>
                    </a:p>
                  </a:txBody>
                  <a:tcPr/>
                </a:tc>
              </a:tr>
              <a:tr h="643255">
                <a:tc>
                  <a:txBody>
                    <a:bodyPr/>
                    <a:p>
                      <a:pPr algn="ctr">
                        <a:buNone/>
                      </a:pPr>
                      <a:r>
                        <a:rPr lang="en-US">
                          <a:solidFill>
                            <a:srgbClr val="FF0000"/>
                          </a:solidFill>
                        </a:rPr>
                        <a:t>“Món này ngon phết, giá cả sinh viên nhưng phải chờ khá lâu vì đông khách</a:t>
                      </a:r>
                      <a:endParaRPr lang="en-US">
                        <a:solidFill>
                          <a:srgbClr val="FF0000"/>
                        </a:solidFill>
                      </a:endParaRPr>
                    </a:p>
                  </a:txBody>
                  <a:tcPr/>
                </a:tc>
                <a:tc>
                  <a:txBody>
                    <a:bodyPr/>
                    <a:p>
                      <a:pPr algn="ctr">
                        <a:buNone/>
                      </a:pPr>
                      <a:r>
                        <a:rPr lang="en-US">
                          <a:solidFill>
                            <a:srgbClr val="FF0000"/>
                          </a:solidFill>
                        </a:rPr>
                        <a:t>Tích cực</a:t>
                      </a:r>
                      <a:endParaRPr lang="en-US">
                        <a:solidFill>
                          <a:srgbClr val="FF0000"/>
                        </a:solidFill>
                      </a:endParaRPr>
                    </a:p>
                  </a:txBody>
                  <a:tcPr/>
                </a:tc>
              </a:tr>
              <a:tr h="378460">
                <a:tc>
                  <a:txBody>
                    <a:bodyPr/>
                    <a:p>
                      <a:pPr algn="ctr">
                        <a:buNone/>
                      </a:pPr>
                      <a:r>
                        <a:rPr lang="en-US">
                          <a:solidFill>
                            <a:srgbClr val="FF0000"/>
                          </a:solidFill>
                        </a:rPr>
                        <a:t>“Chờ lâu quá thể đáng</a:t>
                      </a:r>
                      <a:endParaRPr lang="en-US">
                        <a:solidFill>
                          <a:srgbClr val="FF0000"/>
                        </a:solidFill>
                      </a:endParaRPr>
                    </a:p>
                  </a:txBody>
                  <a:tcPr/>
                </a:tc>
                <a:tc>
                  <a:txBody>
                    <a:bodyPr/>
                    <a:p>
                      <a:pPr algn="ctr">
                        <a:buNone/>
                      </a:pPr>
                      <a:r>
                        <a:rPr lang="en-US">
                          <a:solidFill>
                            <a:srgbClr val="FF0000"/>
                          </a:solidFill>
                        </a:rPr>
                        <a:t>Tiêu cực</a:t>
                      </a:r>
                      <a:endParaRPr lang="en-US">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9"/>
                                        </p:tgtEl>
                                        <p:attrNameLst>
                                          <p:attrName>style.visibility</p:attrName>
                                        </p:attrNameLst>
                                      </p:cBhvr>
                                      <p:to>
                                        <p:strVal val="visible"/>
                                      </p:to>
                                    </p:set>
                                    <p:animEffect transition="in" filter="box(in)">
                                      <p:cBhvr>
                                        <p:cTn id="7" dur="2000"/>
                                        <p:tgtEl>
                                          <p:spTgt spid="79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circle(in)">
                                      <p:cBhvr>
                                        <p:cTn id="20" dur="20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circle(in)">
                                      <p:cBhvr>
                                        <p:cTn id="25" dur="2000"/>
                                        <p:tgtEl>
                                          <p:spTgt spid="2">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circle(in)">
                                      <p:cBhvr>
                                        <p:cTn id="28" dur="2000"/>
                                        <p:tgtEl>
                                          <p:spTgt spid="2">
                                            <p:txEl>
                                              <p:pRg st="2" end="2"/>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circle(in)">
                                      <p:cBhvr>
                                        <p:cTn id="31" dur="2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 grpId="0"/>
      <p:bldP spid="79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0900" y="635"/>
            <a:ext cx="5123815" cy="770890"/>
          </a:xfrm>
        </p:spPr>
        <p:txBody>
          <a:bodyPr/>
          <a:p>
            <a:pPr algn="l"/>
            <a:r>
              <a:rPr lang="en-US" sz="3000">
                <a:solidFill>
                  <a:schemeClr val="accent1">
                    <a:lumMod val="50000"/>
                  </a:schemeClr>
                </a:solidFill>
                <a:latin typeface="Times New Roman" panose="02020603050405020304" charset="0"/>
                <a:cs typeface="Times New Roman" panose="02020603050405020304" charset="0"/>
              </a:rPr>
              <a:t>4.1.2- Hồi quy (Regression)</a:t>
            </a:r>
            <a:endParaRPr lang="en-US" sz="3000">
              <a:solidFill>
                <a:schemeClr val="accent1">
                  <a:lumMod val="50000"/>
                </a:schemeClr>
              </a:solidFill>
              <a:latin typeface="Times New Roman" panose="02020603050405020304" charset="0"/>
              <a:cs typeface="Times New Roman" panose="02020603050405020304" charset="0"/>
            </a:endParaRPr>
          </a:p>
        </p:txBody>
      </p:sp>
      <p:sp>
        <p:nvSpPr>
          <p:cNvPr id="3" name="Subtitle 2"/>
          <p:cNvSpPr/>
          <p:nvPr>
            <p:ph type="subTitle" idx="1"/>
          </p:nvPr>
        </p:nvSpPr>
        <p:spPr>
          <a:xfrm>
            <a:off x="433070" y="770890"/>
            <a:ext cx="11379835" cy="5662295"/>
          </a:xfrm>
        </p:spPr>
        <p:txBody>
          <a:bodyPr/>
          <a:p>
            <a:pPr algn="l"/>
            <a:r>
              <a:rPr lang="en-US">
                <a:solidFill>
                  <a:schemeClr val="bg2"/>
                </a:solidFill>
                <a:latin typeface="Times New Roman" panose="02020603050405020304" charset="0"/>
                <a:cs typeface="Times New Roman" panose="02020603050405020304" charset="0"/>
                <a:sym typeface="+mn-ea"/>
              </a:rPr>
              <a:t>      Khi đầu ra mong muốn là một dải giá trị liên tục. Chẳng hạn như giá trị xác suất, khi đó bài toán sẽ thuộc loại hồi quy. </a:t>
            </a:r>
            <a:br>
              <a:rPr lang="en-US">
                <a:solidFill>
                  <a:schemeClr val="bg2"/>
                </a:solidFill>
                <a:latin typeface="Times New Roman" panose="02020603050405020304" charset="0"/>
                <a:cs typeface="Times New Roman" panose="02020603050405020304" charset="0"/>
                <a:sym typeface="+mn-ea"/>
              </a:rPr>
            </a:br>
            <a:r>
              <a:rPr lang="en-US">
                <a:solidFill>
                  <a:schemeClr val="bg2"/>
                </a:solidFill>
                <a:latin typeface="Times New Roman" panose="02020603050405020304" charset="0"/>
                <a:cs typeface="Times New Roman" panose="02020603050405020304" charset="0"/>
                <a:sym typeface="+mn-ea"/>
              </a:rPr>
              <a:t>Ví dụ: bài toán cần giải quyết là đánh giá điểm tin cậy của người dùng để thực hiện cho vay tín dụng. Kinh nghiệm có thể học được từ các tập hình ảnh/ thông tin của những người vay tín dụng trước đi kèm thông tin họ có chi trả khoản vay tín dụng đó không. Hiệu suất của mô hình sẽ được đo bằng tỉ lệ dự đoán đúng trên tập khách hàng mới.</a:t>
            </a:r>
            <a:br>
              <a:rPr lang="en-US">
                <a:solidFill>
                  <a:schemeClr val="bg2"/>
                </a:solidFill>
                <a:latin typeface="Times New Roman" panose="02020603050405020304" charset="0"/>
                <a:cs typeface="Times New Roman" panose="02020603050405020304" charset="0"/>
                <a:sym typeface="+mn-ea"/>
              </a:rPr>
            </a:br>
            <a:r>
              <a:rPr lang="en-US">
                <a:solidFill>
                  <a:schemeClr val="bg2"/>
                </a:solidFill>
                <a:latin typeface="Times New Roman" panose="02020603050405020304" charset="0"/>
                <a:cs typeface="Times New Roman" panose="02020603050405020304" charset="0"/>
                <a:sym typeface="+mn-ea"/>
              </a:rPr>
              <a:t>VD phía trên là một bài toán dự đoán điểm tin cậy trong [0; 1]; Nó thể hiện xác suất một người sẽ trả các khoản vay của mình. Khi đó, dữ liệu sẽ giống như sau:</a:t>
            </a:r>
            <a:br>
              <a:rPr lang="en-US">
                <a:solidFill>
                  <a:schemeClr val="bg2"/>
                </a:solidFill>
                <a:latin typeface="Times New Roman" panose="02020603050405020304" charset="0"/>
                <a:cs typeface="Times New Roman" panose="02020603050405020304" charset="0"/>
                <a:sym typeface="+mn-ea"/>
              </a:rPr>
            </a:br>
            <a:br>
              <a:rPr lang="en-US">
                <a:solidFill>
                  <a:schemeClr val="bg2"/>
                </a:solidFill>
                <a:latin typeface="Times New Roman" panose="02020603050405020304" charset="0"/>
                <a:cs typeface="Times New Roman" panose="02020603050405020304" charset="0"/>
                <a:sym typeface="+mn-ea"/>
              </a:rPr>
            </a:br>
            <a:br>
              <a:rPr lang="en-US">
                <a:solidFill>
                  <a:schemeClr val="bg2"/>
                </a:solidFill>
                <a:latin typeface="Times New Roman" panose="02020603050405020304" charset="0"/>
                <a:cs typeface="Times New Roman" panose="02020603050405020304" charset="0"/>
                <a:sym typeface="+mn-ea"/>
              </a:rPr>
            </a:br>
            <a:endParaRPr lang="en-US">
              <a:solidFill>
                <a:schemeClr val="bg2"/>
              </a:solidFill>
              <a:latin typeface="Times New Roman" panose="02020603050405020304" charset="0"/>
              <a:cs typeface="Times New Roman" panose="02020603050405020304" charset="0"/>
              <a:sym typeface="+mn-ea"/>
            </a:endParaRPr>
          </a:p>
          <a:p>
            <a:pPr algn="l"/>
            <a:endParaRPr lang="en-US">
              <a:solidFill>
                <a:schemeClr val="bg2"/>
              </a:solidFill>
              <a:latin typeface="Times New Roman" panose="02020603050405020304" charset="0"/>
              <a:cs typeface="Times New Roman" panose="02020603050405020304" charset="0"/>
              <a:sym typeface="+mn-ea"/>
            </a:endParaRPr>
          </a:p>
          <a:p>
            <a:pPr algn="l"/>
            <a:r>
              <a:rPr lang="en-US">
                <a:solidFill>
                  <a:schemeClr val="bg2"/>
                </a:solidFill>
                <a:latin typeface="Times New Roman" panose="02020603050405020304" charset="0"/>
                <a:cs typeface="Times New Roman" panose="02020603050405020304" charset="0"/>
                <a:sym typeface="+mn-ea"/>
              </a:rPr>
              <a:t>      Học có giám sát là thuật toán phổ biến nhất trong các thuật toán machine learning. Hạn chế khi sử dụng thuật toán này là chúng ta cần cung cấp dữ liệu có gán nhãn. Trong nhiều trường hợp, để có được dữ liệu gán nhãn này rất tốn rất nhiều chi phí. Chẳng hạn trong VD2, nếu ta cần 10.000 review có nhãn(tích cực, tiêu cực, trung tính) để huấn luyện mô hình; Việc này sẽ cần con người đọc từng review và gán nhãn thủ công; Điều này rất tốn thời gian và công sức. Đây cũng là một rào cản của ML: xây dựng các tập dữ liệu gán nhãn chất lượng.</a:t>
            </a:r>
            <a:br>
              <a:rPr lang="en-US">
                <a:solidFill>
                  <a:schemeClr val="bg2"/>
                </a:solidFill>
                <a:latin typeface="Times New Roman" panose="02020603050405020304" charset="0"/>
                <a:cs typeface="Times New Roman" panose="02020603050405020304" charset="0"/>
                <a:sym typeface="+mn-ea"/>
              </a:rPr>
            </a:br>
            <a:endParaRPr lang="en-US"/>
          </a:p>
        </p:txBody>
      </p:sp>
      <p:graphicFrame>
        <p:nvGraphicFramePr>
          <p:cNvPr id="4" name="Table 3"/>
          <p:cNvGraphicFramePr/>
          <p:nvPr/>
        </p:nvGraphicFramePr>
        <p:xfrm>
          <a:off x="1828800" y="3632200"/>
          <a:ext cx="8532495" cy="1219200"/>
        </p:xfrm>
        <a:graphic>
          <a:graphicData uri="http://schemas.openxmlformats.org/drawingml/2006/table">
            <a:tbl>
              <a:tblPr firstRow="1" bandRow="1">
                <a:tableStyleId>{5C22544A-7EE6-4342-B048-85BDC9FD1C3A}</a:tableStyleId>
              </a:tblPr>
              <a:tblGrid>
                <a:gridCol w="2132965"/>
                <a:gridCol w="2133600"/>
                <a:gridCol w="2132965"/>
                <a:gridCol w="2132965"/>
              </a:tblGrid>
              <a:tr h="304800">
                <a:tc>
                  <a:txBody>
                    <a:bodyPr/>
                    <a:p>
                      <a:pPr algn="ctr">
                        <a:buNone/>
                      </a:pPr>
                      <a:r>
                        <a:rPr lang="en-US">
                          <a:solidFill>
                            <a:schemeClr val="accent1">
                              <a:lumMod val="50000"/>
                            </a:schemeClr>
                          </a:solidFill>
                        </a:rPr>
                        <a:t>Nghề nghiệp</a:t>
                      </a:r>
                      <a:endParaRPr lang="en-US">
                        <a:solidFill>
                          <a:schemeClr val="accent1">
                            <a:lumMod val="50000"/>
                          </a:schemeClr>
                        </a:solidFill>
                      </a:endParaRPr>
                    </a:p>
                  </a:txBody>
                  <a:tcPr/>
                </a:tc>
                <a:tc>
                  <a:txBody>
                    <a:bodyPr/>
                    <a:p>
                      <a:pPr algn="ctr">
                        <a:buNone/>
                      </a:pPr>
                      <a:r>
                        <a:rPr lang="en-US">
                          <a:solidFill>
                            <a:schemeClr val="accent1">
                              <a:lumMod val="50000"/>
                            </a:schemeClr>
                          </a:solidFill>
                        </a:rPr>
                        <a:t>Thu nhập</a:t>
                      </a:r>
                      <a:endParaRPr lang="en-US">
                        <a:solidFill>
                          <a:schemeClr val="accent1">
                            <a:lumMod val="50000"/>
                          </a:schemeClr>
                        </a:solidFill>
                      </a:endParaRPr>
                    </a:p>
                  </a:txBody>
                  <a:tcPr/>
                </a:tc>
                <a:tc>
                  <a:txBody>
                    <a:bodyPr/>
                    <a:p>
                      <a:pPr algn="ctr">
                        <a:buNone/>
                      </a:pPr>
                      <a:r>
                        <a:rPr lang="en-US">
                          <a:solidFill>
                            <a:schemeClr val="accent1">
                              <a:lumMod val="50000"/>
                            </a:schemeClr>
                          </a:solidFill>
                        </a:rPr>
                        <a:t>Tuổi</a:t>
                      </a:r>
                      <a:endParaRPr lang="en-US">
                        <a:solidFill>
                          <a:schemeClr val="accent1">
                            <a:lumMod val="50000"/>
                          </a:schemeClr>
                        </a:solidFill>
                      </a:endParaRPr>
                    </a:p>
                  </a:txBody>
                  <a:tcPr/>
                </a:tc>
                <a:tc>
                  <a:txBody>
                    <a:bodyPr/>
                    <a:p>
                      <a:pPr algn="ctr">
                        <a:buNone/>
                      </a:pPr>
                      <a:r>
                        <a:rPr lang="en-US">
                          <a:solidFill>
                            <a:schemeClr val="accent1">
                              <a:lumMod val="50000"/>
                            </a:schemeClr>
                          </a:solidFill>
                        </a:rPr>
                        <a:t>Điểm tin cậy</a:t>
                      </a:r>
                      <a:endParaRPr lang="en-US">
                        <a:solidFill>
                          <a:schemeClr val="accent1">
                            <a:lumMod val="50000"/>
                          </a:schemeClr>
                        </a:solidFill>
                      </a:endParaRPr>
                    </a:p>
                  </a:txBody>
                  <a:tcPr/>
                </a:tc>
              </a:tr>
              <a:tr h="304800">
                <a:tc>
                  <a:txBody>
                    <a:bodyPr/>
                    <a:p>
                      <a:pPr algn="ctr">
                        <a:buNone/>
                      </a:pPr>
                      <a:r>
                        <a:rPr lang="en-US">
                          <a:solidFill>
                            <a:schemeClr val="accent1">
                              <a:lumMod val="50000"/>
                            </a:schemeClr>
                          </a:solidFill>
                        </a:rPr>
                        <a:t>Lập trình viên</a:t>
                      </a:r>
                      <a:endParaRPr lang="en-US">
                        <a:solidFill>
                          <a:schemeClr val="accent1">
                            <a:lumMod val="50000"/>
                          </a:schemeClr>
                        </a:solidFill>
                      </a:endParaRPr>
                    </a:p>
                  </a:txBody>
                  <a:tcPr/>
                </a:tc>
                <a:tc>
                  <a:txBody>
                    <a:bodyPr/>
                    <a:p>
                      <a:pPr algn="ctr">
                        <a:buNone/>
                      </a:pPr>
                      <a:r>
                        <a:rPr lang="en-US">
                          <a:solidFill>
                            <a:schemeClr val="accent1">
                              <a:lumMod val="50000"/>
                            </a:schemeClr>
                          </a:solidFill>
                        </a:rPr>
                        <a:t>&gt;1000$</a:t>
                      </a:r>
                      <a:endParaRPr lang="en-US">
                        <a:solidFill>
                          <a:schemeClr val="accent1">
                            <a:lumMod val="50000"/>
                          </a:schemeClr>
                        </a:solidFill>
                      </a:endParaRPr>
                    </a:p>
                  </a:txBody>
                  <a:tcPr/>
                </a:tc>
                <a:tc>
                  <a:txBody>
                    <a:bodyPr/>
                    <a:p>
                      <a:pPr algn="ctr">
                        <a:buNone/>
                      </a:pPr>
                      <a:r>
                        <a:rPr lang="en-US">
                          <a:solidFill>
                            <a:schemeClr val="accent1">
                              <a:lumMod val="50000"/>
                            </a:schemeClr>
                          </a:solidFill>
                        </a:rPr>
                        <a:t>25</a:t>
                      </a:r>
                      <a:endParaRPr lang="en-US">
                        <a:solidFill>
                          <a:schemeClr val="accent1">
                            <a:lumMod val="50000"/>
                          </a:schemeClr>
                        </a:solidFill>
                      </a:endParaRPr>
                    </a:p>
                  </a:txBody>
                  <a:tcPr/>
                </a:tc>
                <a:tc>
                  <a:txBody>
                    <a:bodyPr/>
                    <a:p>
                      <a:pPr algn="ctr">
                        <a:buNone/>
                      </a:pPr>
                      <a:r>
                        <a:rPr lang="en-US">
                          <a:solidFill>
                            <a:schemeClr val="accent1">
                              <a:lumMod val="50000"/>
                            </a:schemeClr>
                          </a:solidFill>
                        </a:rPr>
                        <a:t>0,85</a:t>
                      </a:r>
                      <a:endParaRPr lang="en-US">
                        <a:solidFill>
                          <a:schemeClr val="accent1">
                            <a:lumMod val="50000"/>
                          </a:schemeClr>
                        </a:solidFill>
                      </a:endParaRPr>
                    </a:p>
                  </a:txBody>
                  <a:tcPr/>
                </a:tc>
              </a:tr>
              <a:tr h="304800">
                <a:tc>
                  <a:txBody>
                    <a:bodyPr/>
                    <a:p>
                      <a:pPr algn="ctr">
                        <a:buNone/>
                      </a:pPr>
                      <a:r>
                        <a:rPr lang="en-US">
                          <a:solidFill>
                            <a:schemeClr val="accent1">
                              <a:lumMod val="50000"/>
                            </a:schemeClr>
                          </a:solidFill>
                        </a:rPr>
                        <a:t>Sinh viên</a:t>
                      </a:r>
                      <a:endParaRPr lang="en-US">
                        <a:solidFill>
                          <a:schemeClr val="accent1">
                            <a:lumMod val="50000"/>
                          </a:schemeClr>
                        </a:solidFill>
                      </a:endParaRPr>
                    </a:p>
                  </a:txBody>
                  <a:tcPr/>
                </a:tc>
                <a:tc>
                  <a:txBody>
                    <a:bodyPr/>
                    <a:p>
                      <a:pPr algn="ctr">
                        <a:buNone/>
                      </a:pPr>
                      <a:r>
                        <a:rPr lang="en-US">
                          <a:solidFill>
                            <a:schemeClr val="accent1">
                              <a:lumMod val="50000"/>
                            </a:schemeClr>
                          </a:solidFill>
                        </a:rPr>
                        <a:t>&lt;200$</a:t>
                      </a:r>
                      <a:endParaRPr lang="en-US">
                        <a:solidFill>
                          <a:schemeClr val="accent1">
                            <a:lumMod val="50000"/>
                          </a:schemeClr>
                        </a:solidFill>
                      </a:endParaRPr>
                    </a:p>
                  </a:txBody>
                  <a:tcPr/>
                </a:tc>
                <a:tc>
                  <a:txBody>
                    <a:bodyPr/>
                    <a:p>
                      <a:pPr algn="ctr">
                        <a:buNone/>
                      </a:pPr>
                      <a:r>
                        <a:rPr lang="en-US">
                          <a:solidFill>
                            <a:schemeClr val="accent1">
                              <a:lumMod val="50000"/>
                            </a:schemeClr>
                          </a:solidFill>
                        </a:rPr>
                        <a:t>18</a:t>
                      </a:r>
                      <a:endParaRPr lang="en-US">
                        <a:solidFill>
                          <a:schemeClr val="accent1">
                            <a:lumMod val="50000"/>
                          </a:schemeClr>
                        </a:solidFill>
                      </a:endParaRPr>
                    </a:p>
                  </a:txBody>
                  <a:tcPr/>
                </a:tc>
                <a:tc>
                  <a:txBody>
                    <a:bodyPr/>
                    <a:p>
                      <a:pPr algn="ctr">
                        <a:buNone/>
                      </a:pPr>
                      <a:r>
                        <a:rPr lang="en-US">
                          <a:solidFill>
                            <a:schemeClr val="accent1">
                              <a:lumMod val="50000"/>
                            </a:schemeClr>
                          </a:solidFill>
                        </a:rPr>
                        <a:t>0,3</a:t>
                      </a:r>
                      <a:endParaRPr lang="en-US">
                        <a:solidFill>
                          <a:schemeClr val="accent1">
                            <a:lumMod val="50000"/>
                          </a:schemeClr>
                        </a:solidFill>
                      </a:endParaRPr>
                    </a:p>
                  </a:txBody>
                  <a:tcPr/>
                </a:tc>
              </a:tr>
              <a:tr h="304800">
                <a:tc>
                  <a:txBody>
                    <a:bodyPr/>
                    <a:p>
                      <a:pPr algn="ctr">
                        <a:buNone/>
                      </a:pPr>
                      <a:r>
                        <a:rPr lang="en-US">
                          <a:solidFill>
                            <a:schemeClr val="accent1">
                              <a:lumMod val="50000"/>
                            </a:schemeClr>
                          </a:solidFill>
                        </a:rPr>
                        <a:t>...</a:t>
                      </a:r>
                      <a:endParaRPr lang="en-US">
                        <a:solidFill>
                          <a:schemeClr val="accent1">
                            <a:lumMod val="50000"/>
                          </a:schemeClr>
                        </a:solidFill>
                      </a:endParaRPr>
                    </a:p>
                  </a:txBody>
                  <a:tcPr/>
                </a:tc>
                <a:tc>
                  <a:txBody>
                    <a:bodyPr/>
                    <a:p>
                      <a:pPr algn="ctr">
                        <a:buNone/>
                      </a:pPr>
                      <a:r>
                        <a:rPr lang="en-US">
                          <a:solidFill>
                            <a:schemeClr val="accent1">
                              <a:lumMod val="50000"/>
                            </a:schemeClr>
                          </a:solidFill>
                        </a:rPr>
                        <a:t>...</a:t>
                      </a:r>
                      <a:endParaRPr lang="en-US">
                        <a:solidFill>
                          <a:schemeClr val="accent1">
                            <a:lumMod val="50000"/>
                          </a:schemeClr>
                        </a:solidFill>
                      </a:endParaRPr>
                    </a:p>
                  </a:txBody>
                  <a:tcPr/>
                </a:tc>
                <a:tc>
                  <a:txBody>
                    <a:bodyPr/>
                    <a:p>
                      <a:pPr algn="ctr">
                        <a:buNone/>
                      </a:pPr>
                      <a:r>
                        <a:rPr lang="en-US">
                          <a:solidFill>
                            <a:schemeClr val="accent1">
                              <a:lumMod val="50000"/>
                            </a:schemeClr>
                          </a:solidFill>
                        </a:rPr>
                        <a:t>...</a:t>
                      </a:r>
                      <a:endParaRPr lang="en-US">
                        <a:solidFill>
                          <a:schemeClr val="accent1">
                            <a:lumMod val="50000"/>
                          </a:schemeClr>
                        </a:solidFill>
                      </a:endParaRPr>
                    </a:p>
                  </a:txBody>
                  <a:tcPr/>
                </a:tc>
                <a:tc>
                  <a:txBody>
                    <a:bodyPr/>
                    <a:p>
                      <a:pPr algn="ctr">
                        <a:buNone/>
                      </a:pPr>
                      <a:r>
                        <a:rPr lang="en-US">
                          <a:solidFill>
                            <a:schemeClr val="accent1">
                              <a:lumMod val="50000"/>
                            </a:schemeClr>
                          </a:solidFill>
                        </a:rPr>
                        <a:t>...</a:t>
                      </a:r>
                      <a:endParaRPr lang="en-US">
                        <a:solidFill>
                          <a:schemeClr val="accent1">
                            <a:lumMod val="50000"/>
                          </a:schemeClr>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10" name="Shape 810"/>
        <p:cNvGrpSpPr/>
        <p:nvPr/>
      </p:nvGrpSpPr>
      <p:grpSpPr>
        <a:xfrm>
          <a:off x="0" y="0"/>
          <a:ext cx="0" cy="0"/>
          <a:chOff x="0" y="0"/>
          <a:chExt cx="0" cy="0"/>
        </a:xfrm>
      </p:grpSpPr>
      <p:sp>
        <p:nvSpPr>
          <p:cNvPr id="812" name="Google Shape;812;p29"/>
          <p:cNvSpPr txBox="1"/>
          <p:nvPr>
            <p:ph type="title"/>
          </p:nvPr>
        </p:nvSpPr>
        <p:spPr>
          <a:xfrm>
            <a:off x="619125" y="-635"/>
            <a:ext cx="11169650" cy="91757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000">
                <a:latin typeface="Times New Roman" panose="02020603050405020304" charset="0"/>
                <a:cs typeface="Times New Roman" panose="02020603050405020304" charset="0"/>
              </a:rPr>
              <a:t>4.2- Học không giám sát</a:t>
            </a:r>
            <a:endParaRPr lang="en-US" sz="4000">
              <a:latin typeface="Times New Roman" panose="02020603050405020304" charset="0"/>
              <a:cs typeface="Times New Roman" panose="02020603050405020304" charset="0"/>
            </a:endParaRPr>
          </a:p>
          <a:p>
            <a:pPr marL="0" lvl="0" indent="0" algn="l" rtl="0">
              <a:spcBef>
                <a:spcPts val="0"/>
              </a:spcBef>
              <a:spcAft>
                <a:spcPts val="0"/>
              </a:spcAft>
              <a:buNone/>
            </a:pPr>
          </a:p>
          <a:p>
            <a:pPr marL="0" lvl="0" indent="0" algn="l" rtl="0">
              <a:spcBef>
                <a:spcPts val="0"/>
              </a:spcBef>
              <a:spcAft>
                <a:spcPts val="0"/>
              </a:spcAft>
              <a:buNone/>
            </a:pPr>
          </a:p>
        </p:txBody>
      </p:sp>
      <p:sp>
        <p:nvSpPr>
          <p:cNvPr id="813" name="Google Shape;813;p29"/>
          <p:cNvSpPr txBox="1"/>
          <p:nvPr>
            <p:ph type="body" idx="1"/>
          </p:nvPr>
        </p:nvSpPr>
        <p:spPr>
          <a:xfrm>
            <a:off x="530860" y="916940"/>
            <a:ext cx="11258550" cy="5398770"/>
          </a:xfrm>
          <a:prstGeom prst="rect">
            <a:avLst/>
          </a:prstGeom>
        </p:spPr>
        <p:txBody>
          <a:bodyPr spcFirstLastPara="1" wrap="square" lIns="121900" tIns="121900" rIns="121900" bIns="121900" anchor="t" anchorCtr="0">
            <a:noAutofit/>
          </a:bodyPr>
          <a:lstStyle/>
          <a:p>
            <a:pPr marL="0" lvl="0" indent="0" algn="l" rtl="0">
              <a:lnSpc>
                <a:spcPct val="135000"/>
              </a:lnSpc>
              <a:spcBef>
                <a:spcPts val="2100"/>
              </a:spcBef>
              <a:spcAft>
                <a:spcPts val="0"/>
              </a:spcAft>
              <a:buNone/>
            </a:pPr>
            <a:r>
              <a:rPr>
                <a:latin typeface="Times New Roman" panose="02020603050405020304" charset="0"/>
                <a:cs typeface="Times New Roman" panose="02020603050405020304" charset="0"/>
              </a:rPr>
              <a:t>Học không giám sát cũng là một nhánh trong machine learning. Các mẫu dữ liệu trong học không giám sát chỉ cần input(đầu vào) mà không cần label(đầu ra). Nó được sử dụng nhiều trong việc khám phá cấu trúc và mối quan hệ của dữ liệu. Một thuật toán điển hình là bài toán phân cụm(clustering algorithm); Nó học cách để tìm các mẫu dữ liệu tương tự nhau và nhóm vào thành các cụm(cluster). Một số thuật toán phân cụm như K-means học cách phân cụm chỉ học từ tập dữ liệu đầu vào.</a:t>
            </a:r>
            <a:endParaRPr>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2"/>
                                        </p:tgtEl>
                                        <p:attrNameLst>
                                          <p:attrName>style.visibility</p:attrName>
                                        </p:attrNameLst>
                                      </p:cBhvr>
                                      <p:to>
                                        <p:strVal val="visible"/>
                                      </p:to>
                                    </p:set>
                                    <p:animEffect transition="in" filter="box(in)">
                                      <p:cBhvr>
                                        <p:cTn id="7" dur="2000"/>
                                        <p:tgtEl>
                                          <p:spTgt spid="8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13">
                                            <p:txEl>
                                              <p:pRg st="0" end="0"/>
                                            </p:txEl>
                                          </p:spTgt>
                                        </p:tgtEl>
                                        <p:attrNameLst>
                                          <p:attrName>style.visibility</p:attrName>
                                        </p:attrNameLst>
                                      </p:cBhvr>
                                      <p:to>
                                        <p:strVal val="visible"/>
                                      </p:to>
                                    </p:set>
                                    <p:animEffect transition="in" filter="circle(in)">
                                      <p:cBhvr>
                                        <p:cTn id="12" dur="2000"/>
                                        <p:tgtEl>
                                          <p:spTgt spid="8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 grpId="0"/>
      <p:bldP spid="812" grpId="1"/>
    </p:bldLst>
  </p:timing>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15215</Words>
  <Application>WPS Presentation</Application>
  <PresentationFormat/>
  <Paragraphs>247</Paragraphs>
  <Slides>22</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22</vt:i4>
      </vt:variant>
    </vt:vector>
  </HeadingPairs>
  <TitlesOfParts>
    <vt:vector size="43" baseType="lpstr">
      <vt:lpstr>Arial</vt:lpstr>
      <vt:lpstr>SimSun</vt:lpstr>
      <vt:lpstr>Wingdings</vt:lpstr>
      <vt:lpstr>Arial</vt:lpstr>
      <vt:lpstr>DM Sans</vt:lpstr>
      <vt:lpstr>Calibri</vt:lpstr>
      <vt:lpstr>Barlow Condensed</vt:lpstr>
      <vt:lpstr>Aldrich</vt:lpstr>
      <vt:lpstr>Segoe Print</vt:lpstr>
      <vt:lpstr>Abril Fatface</vt:lpstr>
      <vt:lpstr>Yu Gothic UI</vt:lpstr>
      <vt:lpstr>Griffy</vt:lpstr>
      <vt:lpstr>Verdana</vt:lpstr>
      <vt:lpstr>Poppins</vt:lpstr>
      <vt:lpstr>Homemade Apple</vt:lpstr>
      <vt:lpstr>Times New Roman</vt:lpstr>
      <vt:lpstr>Microsoft YaHei</vt:lpstr>
      <vt:lpstr>Arial Unicode MS</vt:lpstr>
      <vt:lpstr>Cambria Math</vt:lpstr>
      <vt:lpstr>BatangChe</vt:lpstr>
      <vt:lpstr>SlidesMania · Modern Dark </vt:lpstr>
      <vt:lpstr>PowerPoint 演示文稿</vt:lpstr>
      <vt:lpstr>1. Khái Niệm</vt:lpstr>
      <vt:lpstr>2. Machine Learning trên thực tế.</vt:lpstr>
      <vt:lpstr>PowerPoint 演示文稿</vt:lpstr>
      <vt:lpstr>2.4- Trò chơi điện tử và Robot.</vt:lpstr>
      <vt:lpstr>3. Phân loại thuật toán Machine Learning.</vt:lpstr>
      <vt:lpstr>4.1- Học có giám sát. </vt:lpstr>
      <vt:lpstr>4.1.2- Hồi quy (Regression)</vt:lpstr>
      <vt:lpstr>4.2- Học không giám sát</vt:lpstr>
      <vt:lpstr>5. Các thuật toán Machine Learning</vt:lpstr>
      <vt:lpstr>6. Bài tập về một số thuật toán trong Machine Learning.</vt:lpstr>
      <vt:lpstr>6.2- Mô hình Logistic Regression</vt:lpstr>
      <vt:lpstr>PowerPoint 演示文稿</vt:lpstr>
      <vt:lpstr>Sigmoid function</vt:lpstr>
      <vt:lpstr>PowerPoint 演示文稿</vt:lpstr>
      <vt:lpstr>75%</vt:lpstr>
      <vt:lpstr>Let’s review some facts.</vt:lpstr>
      <vt:lpstr>This is our team!</vt:lpstr>
      <vt:lpstr>This is an editable world map.</vt:lpstr>
      <vt:lpstr>And this is a timeline or process</vt:lpstr>
      <vt:lpstr>Presenting a website or an app?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LNV</cp:lastModifiedBy>
  <cp:revision>21</cp:revision>
  <dcterms:created xsi:type="dcterms:W3CDTF">2021-11-27T18:24:00Z</dcterms:created>
  <dcterms:modified xsi:type="dcterms:W3CDTF">2021-11-29T04:33:25Z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04826689B83B48438680D37EFD0DB0B7</vt:lpwstr>
  </property>
  <property fmtid="{D5CDD505-2E9C-101B-9397-08002B2CF9AE}" pid="3" name="KSOProductBuildVer">
    <vt:lpwstr>1033-11.2.0.10382</vt:lpwstr>
  </property>
</Properties>
</file>