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4"/>
  </p:notesMasterIdLst>
  <p:sldIdLst>
    <p:sldId id="256" r:id="rId2"/>
    <p:sldId id="257" r:id="rId3"/>
    <p:sldId id="275" r:id="rId4"/>
    <p:sldId id="258" r:id="rId5"/>
    <p:sldId id="32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69" r:id="rId18"/>
    <p:sldId id="270" r:id="rId19"/>
    <p:sldId id="274" r:id="rId20"/>
    <p:sldId id="273" r:id="rId21"/>
    <p:sldId id="276" r:id="rId22"/>
    <p:sldId id="278" r:id="rId23"/>
    <p:sldId id="277" r:id="rId24"/>
    <p:sldId id="319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1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98" r:id="rId45"/>
    <p:sldId id="299" r:id="rId46"/>
    <p:sldId id="300" r:id="rId47"/>
    <p:sldId id="302" r:id="rId48"/>
    <p:sldId id="303" r:id="rId49"/>
    <p:sldId id="304" r:id="rId50"/>
    <p:sldId id="306" r:id="rId51"/>
    <p:sldId id="307" r:id="rId52"/>
    <p:sldId id="308" r:id="rId53"/>
    <p:sldId id="305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0" r:id="rId65"/>
    <p:sldId id="321" r:id="rId66"/>
    <p:sldId id="322" r:id="rId67"/>
    <p:sldId id="323" r:id="rId68"/>
    <p:sldId id="324" r:id="rId69"/>
    <p:sldId id="325" r:id="rId70"/>
    <p:sldId id="327" r:id="rId71"/>
    <p:sldId id="329" r:id="rId72"/>
    <p:sldId id="33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4DC37-D8DA-9F40-956B-2050E7E77FC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74422D-E583-E74B-AAB9-14E675719F07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8398A071-C7CE-2444-9A89-EA752A65A513}" type="parTrans" cxnId="{74867D6E-7E24-D64D-8325-091CDD28A8F5}">
      <dgm:prSet/>
      <dgm:spPr/>
      <dgm:t>
        <a:bodyPr/>
        <a:lstStyle/>
        <a:p>
          <a:endParaRPr lang="en-US"/>
        </a:p>
      </dgm:t>
    </dgm:pt>
    <dgm:pt modelId="{816A0F49-69D1-B64B-A0C1-1D29B1CCFFD4}" type="sibTrans" cxnId="{74867D6E-7E24-D64D-8325-091CDD28A8F5}">
      <dgm:prSet/>
      <dgm:spPr/>
      <dgm:t>
        <a:bodyPr/>
        <a:lstStyle/>
        <a:p>
          <a:endParaRPr lang="en-US"/>
        </a:p>
      </dgm:t>
    </dgm:pt>
    <dgm:pt modelId="{D22B7234-D927-B442-8538-0A8A0DAAE2A0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DCAAF78C-B2ED-0545-B4C7-5106306DC03B}" type="parTrans" cxnId="{08B89149-0EF7-734B-AFBD-30D5C650713C}">
      <dgm:prSet/>
      <dgm:spPr/>
      <dgm:t>
        <a:bodyPr/>
        <a:lstStyle/>
        <a:p>
          <a:endParaRPr lang="en-US"/>
        </a:p>
      </dgm:t>
    </dgm:pt>
    <dgm:pt modelId="{9933BFB5-49F5-2648-94F4-CCAF833AAEA2}" type="sibTrans" cxnId="{08B89149-0EF7-734B-AFBD-30D5C650713C}">
      <dgm:prSet/>
      <dgm:spPr/>
      <dgm:t>
        <a:bodyPr/>
        <a:lstStyle/>
        <a:p>
          <a:endParaRPr lang="en-US"/>
        </a:p>
      </dgm:t>
    </dgm:pt>
    <dgm:pt modelId="{DCBF1898-BDE9-F24F-B233-24FEEA966D9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82B307EF-4381-7042-8003-BB56E3AAC62F}" type="parTrans" cxnId="{81867206-D9B2-5B4D-9E98-476EEA1F531B}">
      <dgm:prSet/>
      <dgm:spPr/>
      <dgm:t>
        <a:bodyPr/>
        <a:lstStyle/>
        <a:p>
          <a:endParaRPr lang="en-US"/>
        </a:p>
      </dgm:t>
    </dgm:pt>
    <dgm:pt modelId="{6E46F86E-A52D-8B42-8826-C38A204B2944}" type="sibTrans" cxnId="{81867206-D9B2-5B4D-9E98-476EEA1F531B}">
      <dgm:prSet/>
      <dgm:spPr/>
      <dgm:t>
        <a:bodyPr/>
        <a:lstStyle/>
        <a:p>
          <a:endParaRPr lang="en-US"/>
        </a:p>
      </dgm:t>
    </dgm:pt>
    <dgm:pt modelId="{1EA02FFB-B21F-B943-A0F2-B2939493F104}">
      <dgm:prSet phldrT="[Text]"/>
      <dgm:spPr/>
      <dgm:t>
        <a:bodyPr/>
        <a:lstStyle/>
        <a:p>
          <a:r>
            <a:rPr lang="en-US" dirty="0" smtClean="0"/>
            <a:t>OOP with Objective-C</a:t>
          </a:r>
          <a:endParaRPr lang="en-US" dirty="0"/>
        </a:p>
      </dgm:t>
    </dgm:pt>
    <dgm:pt modelId="{75A41A1D-D2DB-D944-8B80-D0653E990C94}" type="parTrans" cxnId="{FF96BD68-D8C4-5A48-ABA6-9C24ED65E5D7}">
      <dgm:prSet/>
      <dgm:spPr/>
      <dgm:t>
        <a:bodyPr/>
        <a:lstStyle/>
        <a:p>
          <a:endParaRPr lang="en-US"/>
        </a:p>
      </dgm:t>
    </dgm:pt>
    <dgm:pt modelId="{0F14CDC0-ADF2-C843-961D-5D008DA0C9E6}" type="sibTrans" cxnId="{FF96BD68-D8C4-5A48-ABA6-9C24ED65E5D7}">
      <dgm:prSet/>
      <dgm:spPr/>
      <dgm:t>
        <a:bodyPr/>
        <a:lstStyle/>
        <a:p>
          <a:endParaRPr lang="en-US"/>
        </a:p>
      </dgm:t>
    </dgm:pt>
    <dgm:pt modelId="{8095DCC0-C0B6-AA4E-ABE5-09AFC7C32F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EB5DF51E-B0A0-614C-AECC-B072C9A76455}" type="parTrans" cxnId="{E2DF89C9-0EF0-944F-9CD0-3488BF253235}">
      <dgm:prSet/>
      <dgm:spPr/>
      <dgm:t>
        <a:bodyPr/>
        <a:lstStyle/>
        <a:p>
          <a:endParaRPr lang="en-US"/>
        </a:p>
      </dgm:t>
    </dgm:pt>
    <dgm:pt modelId="{3D147415-5951-604A-B4DC-EC3CF16B2AAF}" type="sibTrans" cxnId="{E2DF89C9-0EF0-944F-9CD0-3488BF253235}">
      <dgm:prSet/>
      <dgm:spPr/>
      <dgm:t>
        <a:bodyPr/>
        <a:lstStyle/>
        <a:p>
          <a:endParaRPr lang="en-US"/>
        </a:p>
      </dgm:t>
    </dgm:pt>
    <dgm:pt modelId="{BC27FAF6-450B-5E40-BAFE-9B23DF2F0553}">
      <dgm:prSet phldrT="[Text]"/>
      <dgm:spPr/>
      <dgm:t>
        <a:bodyPr/>
        <a:lstStyle/>
        <a:p>
          <a:r>
            <a:rPr lang="en-US" dirty="0" smtClean="0"/>
            <a:t>Memory Management</a:t>
          </a:r>
          <a:endParaRPr lang="en-US" dirty="0"/>
        </a:p>
      </dgm:t>
    </dgm:pt>
    <dgm:pt modelId="{86E298CB-761F-9C41-A1A2-8913317A801C}" type="parTrans" cxnId="{203223E0-1B95-E242-9ABA-1C9DC48CC36F}">
      <dgm:prSet/>
      <dgm:spPr/>
      <dgm:t>
        <a:bodyPr/>
        <a:lstStyle/>
        <a:p>
          <a:endParaRPr lang="en-US"/>
        </a:p>
      </dgm:t>
    </dgm:pt>
    <dgm:pt modelId="{B536311F-4D51-6241-B560-DC721BF01FE7}" type="sibTrans" cxnId="{203223E0-1B95-E242-9ABA-1C9DC48CC36F}">
      <dgm:prSet/>
      <dgm:spPr/>
      <dgm:t>
        <a:bodyPr/>
        <a:lstStyle/>
        <a:p>
          <a:endParaRPr lang="en-US"/>
        </a:p>
      </dgm:t>
    </dgm:pt>
    <dgm:pt modelId="{FA26DB2F-2861-E644-A1D9-3441EABF52A5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CFC09DA-1384-0544-850D-812EBAAC943F}" type="parTrans" cxnId="{1E56EBF7-70FF-2645-9C40-2E417E8C9F5D}">
      <dgm:prSet/>
      <dgm:spPr/>
      <dgm:t>
        <a:bodyPr/>
        <a:lstStyle/>
        <a:p>
          <a:endParaRPr lang="en-US"/>
        </a:p>
      </dgm:t>
    </dgm:pt>
    <dgm:pt modelId="{AE3FB8AC-20A6-E646-A3AE-1C5C9E78F584}" type="sibTrans" cxnId="{1E56EBF7-70FF-2645-9C40-2E417E8C9F5D}">
      <dgm:prSet/>
      <dgm:spPr/>
      <dgm:t>
        <a:bodyPr/>
        <a:lstStyle/>
        <a:p>
          <a:endParaRPr lang="en-US"/>
        </a:p>
      </dgm:t>
    </dgm:pt>
    <dgm:pt modelId="{5AC6A0D9-F43B-2049-A797-02EADFD43DB1}">
      <dgm:prSet phldrT="[Text]"/>
      <dgm:spPr/>
      <dgm:t>
        <a:bodyPr/>
        <a:lstStyle/>
        <a:p>
          <a:r>
            <a:rPr lang="en-US" dirty="0" smtClean="0"/>
            <a:t>Introduction to Foundation Kit</a:t>
          </a:r>
          <a:endParaRPr lang="en-US" dirty="0"/>
        </a:p>
      </dgm:t>
    </dgm:pt>
    <dgm:pt modelId="{3E39637F-6853-8446-8A05-FDFACCAC02C0}" type="parTrans" cxnId="{2234C300-74EB-B34B-8C79-829F1A8B0A19}">
      <dgm:prSet/>
      <dgm:spPr/>
      <dgm:t>
        <a:bodyPr/>
        <a:lstStyle/>
        <a:p>
          <a:endParaRPr lang="en-US"/>
        </a:p>
      </dgm:t>
    </dgm:pt>
    <dgm:pt modelId="{A92D0D7A-651A-7149-900C-70E094CF236A}" type="sibTrans" cxnId="{2234C300-74EB-B34B-8C79-829F1A8B0A19}">
      <dgm:prSet/>
      <dgm:spPr/>
      <dgm:t>
        <a:bodyPr/>
        <a:lstStyle/>
        <a:p>
          <a:endParaRPr lang="en-US"/>
        </a:p>
      </dgm:t>
    </dgm:pt>
    <dgm:pt modelId="{8FBF9EC3-DC63-2442-A928-71099B1757CE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C9EE1918-4234-094E-9BAB-5E921C053F88}" type="parTrans" cxnId="{487C4EAF-4CF8-3C4F-89DD-17C74DBDA6AB}">
      <dgm:prSet/>
      <dgm:spPr/>
      <dgm:t>
        <a:bodyPr/>
        <a:lstStyle/>
        <a:p>
          <a:endParaRPr lang="en-US"/>
        </a:p>
      </dgm:t>
    </dgm:pt>
    <dgm:pt modelId="{7BF03D2A-6479-BF41-A5DA-0DD75AFF1539}" type="sibTrans" cxnId="{487C4EAF-4CF8-3C4F-89DD-17C74DBDA6AB}">
      <dgm:prSet/>
      <dgm:spPr/>
      <dgm:t>
        <a:bodyPr/>
        <a:lstStyle/>
        <a:p>
          <a:endParaRPr lang="en-US"/>
        </a:p>
      </dgm:t>
    </dgm:pt>
    <dgm:pt modelId="{9E5D57AD-756C-D14A-AAB6-A98A4DFB8670}">
      <dgm:prSet phldrT="[Text]"/>
      <dgm:spPr/>
      <dgm:t>
        <a:bodyPr/>
        <a:lstStyle/>
        <a:p>
          <a:r>
            <a:rPr lang="en-US" dirty="0" smtClean="0"/>
            <a:t>Mixing Objective-C with C++</a:t>
          </a:r>
          <a:endParaRPr lang="en-US" dirty="0"/>
        </a:p>
      </dgm:t>
    </dgm:pt>
    <dgm:pt modelId="{9F58C77D-B5E6-9744-90F0-E1BE9724223C}" type="parTrans" cxnId="{C099D04E-FEC0-3A4C-9BD0-8938AEBCA77F}">
      <dgm:prSet/>
      <dgm:spPr/>
      <dgm:t>
        <a:bodyPr/>
        <a:lstStyle/>
        <a:p>
          <a:endParaRPr lang="en-US"/>
        </a:p>
      </dgm:t>
    </dgm:pt>
    <dgm:pt modelId="{025BD572-877C-8B47-92C2-87672D10A01C}" type="sibTrans" cxnId="{C099D04E-FEC0-3A4C-9BD0-8938AEBCA77F}">
      <dgm:prSet/>
      <dgm:spPr/>
      <dgm:t>
        <a:bodyPr/>
        <a:lstStyle/>
        <a:p>
          <a:endParaRPr lang="en-US"/>
        </a:p>
      </dgm:t>
    </dgm:pt>
    <dgm:pt modelId="{B23575BC-EBCE-9747-B452-F80CB0EF6E11}" type="pres">
      <dgm:prSet presAssocID="{68D4DC37-D8DA-9F40-956B-2050E7E77F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8D2BAF-93F9-5541-9B5E-635A73674AFE}" type="pres">
      <dgm:prSet presAssocID="{DB74422D-E583-E74B-AAB9-14E675719F07}" presName="composite" presStyleCnt="0"/>
      <dgm:spPr/>
    </dgm:pt>
    <dgm:pt modelId="{CAD0EFC1-169B-5D46-B5D0-2E4E13F41346}" type="pres">
      <dgm:prSet presAssocID="{DB74422D-E583-E74B-AAB9-14E675719F07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80BE9-6FFC-674C-BA99-C7D15F6C9E20}" type="pres">
      <dgm:prSet presAssocID="{DB74422D-E583-E74B-AAB9-14E675719F0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4133E-6839-D143-8D85-139CD415359E}" type="pres">
      <dgm:prSet presAssocID="{816A0F49-69D1-B64B-A0C1-1D29B1CCFFD4}" presName="sp" presStyleCnt="0"/>
      <dgm:spPr/>
    </dgm:pt>
    <dgm:pt modelId="{666E72B4-03D0-E240-9CC5-4A668CFB4248}" type="pres">
      <dgm:prSet presAssocID="{DCBF1898-BDE9-F24F-B233-24FEEA966D9F}" presName="composite" presStyleCnt="0"/>
      <dgm:spPr/>
    </dgm:pt>
    <dgm:pt modelId="{90AF5185-0136-7F4C-9FD1-C1B13CDFB951}" type="pres">
      <dgm:prSet presAssocID="{DCBF1898-BDE9-F24F-B233-24FEEA966D9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AEE88-090F-EA43-8795-575F9E3D2AE1}" type="pres">
      <dgm:prSet presAssocID="{DCBF1898-BDE9-F24F-B233-24FEEA966D9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2B7A3-F247-D940-A852-8CB6C7DA1F65}" type="pres">
      <dgm:prSet presAssocID="{6E46F86E-A52D-8B42-8826-C38A204B2944}" presName="sp" presStyleCnt="0"/>
      <dgm:spPr/>
    </dgm:pt>
    <dgm:pt modelId="{267B2E86-CF80-BA4C-98C8-242DBBDF9398}" type="pres">
      <dgm:prSet presAssocID="{8095DCC0-C0B6-AA4E-ABE5-09AFC7C32FA4}" presName="composite" presStyleCnt="0"/>
      <dgm:spPr/>
    </dgm:pt>
    <dgm:pt modelId="{7F9E1887-9E81-7B42-906D-28777B34DE47}" type="pres">
      <dgm:prSet presAssocID="{8095DCC0-C0B6-AA4E-ABE5-09AFC7C32FA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CF16D-BC12-A64D-BDA2-1E2A87494074}" type="pres">
      <dgm:prSet presAssocID="{8095DCC0-C0B6-AA4E-ABE5-09AFC7C32FA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ABAFB-34FC-2A49-86C3-E9EF6EF63252}" type="pres">
      <dgm:prSet presAssocID="{3D147415-5951-604A-B4DC-EC3CF16B2AAF}" presName="sp" presStyleCnt="0"/>
      <dgm:spPr/>
    </dgm:pt>
    <dgm:pt modelId="{C25CAC16-6797-184F-BF17-891A2A7470EC}" type="pres">
      <dgm:prSet presAssocID="{FA26DB2F-2861-E644-A1D9-3441EABF52A5}" presName="composite" presStyleCnt="0"/>
      <dgm:spPr/>
    </dgm:pt>
    <dgm:pt modelId="{3318642B-04F7-EB47-BFCC-A0E0288262C3}" type="pres">
      <dgm:prSet presAssocID="{FA26DB2F-2861-E644-A1D9-3441EABF52A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4749A-BFF2-F846-9594-9DC8F286FB8E}" type="pres">
      <dgm:prSet presAssocID="{FA26DB2F-2861-E644-A1D9-3441EABF52A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DD3C8-F2EB-744D-9941-02A9ECC4BE8F}" type="pres">
      <dgm:prSet presAssocID="{AE3FB8AC-20A6-E646-A3AE-1C5C9E78F584}" presName="sp" presStyleCnt="0"/>
      <dgm:spPr/>
    </dgm:pt>
    <dgm:pt modelId="{705D6925-BD68-9C46-B907-E8A241ECBEB2}" type="pres">
      <dgm:prSet presAssocID="{8FBF9EC3-DC63-2442-A928-71099B1757CE}" presName="composite" presStyleCnt="0"/>
      <dgm:spPr/>
    </dgm:pt>
    <dgm:pt modelId="{6313A001-F6A2-B443-9A42-AE8CBBBEFD21}" type="pres">
      <dgm:prSet presAssocID="{8FBF9EC3-DC63-2442-A928-71099B1757C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C89C1-E8A5-B84A-A646-91F456D03159}" type="pres">
      <dgm:prSet presAssocID="{8FBF9EC3-DC63-2442-A928-71099B1757C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584017-9A9B-7C47-B467-6F8082EB6BD3}" type="presOf" srcId="{8FBF9EC3-DC63-2442-A928-71099B1757CE}" destId="{6313A001-F6A2-B443-9A42-AE8CBBBEFD21}" srcOrd="0" destOrd="0" presId="urn:microsoft.com/office/officeart/2005/8/layout/chevron2"/>
    <dgm:cxn modelId="{8014550A-15BA-8241-B426-BFBEC0106EAE}" type="presOf" srcId="{9E5D57AD-756C-D14A-AAB6-A98A4DFB8670}" destId="{165C89C1-E8A5-B84A-A646-91F456D03159}" srcOrd="0" destOrd="0" presId="urn:microsoft.com/office/officeart/2005/8/layout/chevron2"/>
    <dgm:cxn modelId="{2234C300-74EB-B34B-8C79-829F1A8B0A19}" srcId="{FA26DB2F-2861-E644-A1D9-3441EABF52A5}" destId="{5AC6A0D9-F43B-2049-A797-02EADFD43DB1}" srcOrd="0" destOrd="0" parTransId="{3E39637F-6853-8446-8A05-FDFACCAC02C0}" sibTransId="{A92D0D7A-651A-7149-900C-70E094CF236A}"/>
    <dgm:cxn modelId="{D7CF2DF5-B553-3B43-93F7-406D1CCFB09F}" type="presOf" srcId="{BC27FAF6-450B-5E40-BAFE-9B23DF2F0553}" destId="{248CF16D-BC12-A64D-BDA2-1E2A87494074}" srcOrd="0" destOrd="0" presId="urn:microsoft.com/office/officeart/2005/8/layout/chevron2"/>
    <dgm:cxn modelId="{8F388BC2-D105-8A40-A421-6C526F2A3B12}" type="presOf" srcId="{D22B7234-D927-B442-8538-0A8A0DAAE2A0}" destId="{C1A80BE9-6FFC-674C-BA99-C7D15F6C9E20}" srcOrd="0" destOrd="0" presId="urn:microsoft.com/office/officeart/2005/8/layout/chevron2"/>
    <dgm:cxn modelId="{08B89149-0EF7-734B-AFBD-30D5C650713C}" srcId="{DB74422D-E583-E74B-AAB9-14E675719F07}" destId="{D22B7234-D927-B442-8538-0A8A0DAAE2A0}" srcOrd="0" destOrd="0" parTransId="{DCAAF78C-B2ED-0545-B4C7-5106306DC03B}" sibTransId="{9933BFB5-49F5-2648-94F4-CCAF833AAEA2}"/>
    <dgm:cxn modelId="{81867206-D9B2-5B4D-9E98-476EEA1F531B}" srcId="{68D4DC37-D8DA-9F40-956B-2050E7E77FC9}" destId="{DCBF1898-BDE9-F24F-B233-24FEEA966D9F}" srcOrd="1" destOrd="0" parTransId="{82B307EF-4381-7042-8003-BB56E3AAC62F}" sibTransId="{6E46F86E-A52D-8B42-8826-C38A204B2944}"/>
    <dgm:cxn modelId="{9F4CF22B-80C1-1C45-B090-00B4CE2F38BF}" type="presOf" srcId="{8095DCC0-C0B6-AA4E-ABE5-09AFC7C32FA4}" destId="{7F9E1887-9E81-7B42-906D-28777B34DE47}" srcOrd="0" destOrd="0" presId="urn:microsoft.com/office/officeart/2005/8/layout/chevron2"/>
    <dgm:cxn modelId="{A60D22BA-0959-5D47-94EF-D4A02A4C9B7D}" type="presOf" srcId="{68D4DC37-D8DA-9F40-956B-2050E7E77FC9}" destId="{B23575BC-EBCE-9747-B452-F80CB0EF6E11}" srcOrd="0" destOrd="0" presId="urn:microsoft.com/office/officeart/2005/8/layout/chevron2"/>
    <dgm:cxn modelId="{C099D04E-FEC0-3A4C-9BD0-8938AEBCA77F}" srcId="{8FBF9EC3-DC63-2442-A928-71099B1757CE}" destId="{9E5D57AD-756C-D14A-AAB6-A98A4DFB8670}" srcOrd="0" destOrd="0" parTransId="{9F58C77D-B5E6-9744-90F0-E1BE9724223C}" sibTransId="{025BD572-877C-8B47-92C2-87672D10A01C}"/>
    <dgm:cxn modelId="{417C762A-3BB6-6F44-8318-4C5F0CDEBBB9}" type="presOf" srcId="{DCBF1898-BDE9-F24F-B233-24FEEA966D9F}" destId="{90AF5185-0136-7F4C-9FD1-C1B13CDFB951}" srcOrd="0" destOrd="0" presId="urn:microsoft.com/office/officeart/2005/8/layout/chevron2"/>
    <dgm:cxn modelId="{FF96BD68-D8C4-5A48-ABA6-9C24ED65E5D7}" srcId="{DCBF1898-BDE9-F24F-B233-24FEEA966D9F}" destId="{1EA02FFB-B21F-B943-A0F2-B2939493F104}" srcOrd="0" destOrd="0" parTransId="{75A41A1D-D2DB-D944-8B80-D0653E990C94}" sibTransId="{0F14CDC0-ADF2-C843-961D-5D008DA0C9E6}"/>
    <dgm:cxn modelId="{203223E0-1B95-E242-9ABA-1C9DC48CC36F}" srcId="{8095DCC0-C0B6-AA4E-ABE5-09AFC7C32FA4}" destId="{BC27FAF6-450B-5E40-BAFE-9B23DF2F0553}" srcOrd="0" destOrd="0" parTransId="{86E298CB-761F-9C41-A1A2-8913317A801C}" sibTransId="{B536311F-4D51-6241-B560-DC721BF01FE7}"/>
    <dgm:cxn modelId="{08F441AC-DDCE-9847-A65B-C5FC841A6100}" type="presOf" srcId="{5AC6A0D9-F43B-2049-A797-02EADFD43DB1}" destId="{9354749A-BFF2-F846-9594-9DC8F286FB8E}" srcOrd="0" destOrd="0" presId="urn:microsoft.com/office/officeart/2005/8/layout/chevron2"/>
    <dgm:cxn modelId="{119DC1E5-4126-4245-BB43-BFD3AB48E05C}" type="presOf" srcId="{FA26DB2F-2861-E644-A1D9-3441EABF52A5}" destId="{3318642B-04F7-EB47-BFCC-A0E0288262C3}" srcOrd="0" destOrd="0" presId="urn:microsoft.com/office/officeart/2005/8/layout/chevron2"/>
    <dgm:cxn modelId="{74867D6E-7E24-D64D-8325-091CDD28A8F5}" srcId="{68D4DC37-D8DA-9F40-956B-2050E7E77FC9}" destId="{DB74422D-E583-E74B-AAB9-14E675719F07}" srcOrd="0" destOrd="0" parTransId="{8398A071-C7CE-2444-9A89-EA752A65A513}" sibTransId="{816A0F49-69D1-B64B-A0C1-1D29B1CCFFD4}"/>
    <dgm:cxn modelId="{487C4EAF-4CF8-3C4F-89DD-17C74DBDA6AB}" srcId="{68D4DC37-D8DA-9F40-956B-2050E7E77FC9}" destId="{8FBF9EC3-DC63-2442-A928-71099B1757CE}" srcOrd="4" destOrd="0" parTransId="{C9EE1918-4234-094E-9BAB-5E921C053F88}" sibTransId="{7BF03D2A-6479-BF41-A5DA-0DD75AFF1539}"/>
    <dgm:cxn modelId="{7044E0C5-5B9A-4749-8362-30282FEAE88E}" type="presOf" srcId="{DB74422D-E583-E74B-AAB9-14E675719F07}" destId="{CAD0EFC1-169B-5D46-B5D0-2E4E13F41346}" srcOrd="0" destOrd="0" presId="urn:microsoft.com/office/officeart/2005/8/layout/chevron2"/>
    <dgm:cxn modelId="{E2DF89C9-0EF0-944F-9CD0-3488BF253235}" srcId="{68D4DC37-D8DA-9F40-956B-2050E7E77FC9}" destId="{8095DCC0-C0B6-AA4E-ABE5-09AFC7C32FA4}" srcOrd="2" destOrd="0" parTransId="{EB5DF51E-B0A0-614C-AECC-B072C9A76455}" sibTransId="{3D147415-5951-604A-B4DC-EC3CF16B2AAF}"/>
    <dgm:cxn modelId="{1E56EBF7-70FF-2645-9C40-2E417E8C9F5D}" srcId="{68D4DC37-D8DA-9F40-956B-2050E7E77FC9}" destId="{FA26DB2F-2861-E644-A1D9-3441EABF52A5}" srcOrd="3" destOrd="0" parTransId="{0CFC09DA-1384-0544-850D-812EBAAC943F}" sibTransId="{AE3FB8AC-20A6-E646-A3AE-1C5C9E78F584}"/>
    <dgm:cxn modelId="{982DB05E-267C-994D-B7B4-B2CA30685C58}" type="presOf" srcId="{1EA02FFB-B21F-B943-A0F2-B2939493F104}" destId="{7E2AEE88-090F-EA43-8795-575F9E3D2AE1}" srcOrd="0" destOrd="0" presId="urn:microsoft.com/office/officeart/2005/8/layout/chevron2"/>
    <dgm:cxn modelId="{CA44C31E-5347-5B4E-9C5C-3AFE698DB3FE}" type="presParOf" srcId="{B23575BC-EBCE-9747-B452-F80CB0EF6E11}" destId="{518D2BAF-93F9-5541-9B5E-635A73674AFE}" srcOrd="0" destOrd="0" presId="urn:microsoft.com/office/officeart/2005/8/layout/chevron2"/>
    <dgm:cxn modelId="{8564025B-D9B2-844A-8117-FB9D5537962B}" type="presParOf" srcId="{518D2BAF-93F9-5541-9B5E-635A73674AFE}" destId="{CAD0EFC1-169B-5D46-B5D0-2E4E13F41346}" srcOrd="0" destOrd="0" presId="urn:microsoft.com/office/officeart/2005/8/layout/chevron2"/>
    <dgm:cxn modelId="{CAF50335-F3AE-204D-9CBD-CB1ACC34FD9F}" type="presParOf" srcId="{518D2BAF-93F9-5541-9B5E-635A73674AFE}" destId="{C1A80BE9-6FFC-674C-BA99-C7D15F6C9E20}" srcOrd="1" destOrd="0" presId="urn:microsoft.com/office/officeart/2005/8/layout/chevron2"/>
    <dgm:cxn modelId="{2C072DF4-84A4-5646-B5D0-484EAC5184D1}" type="presParOf" srcId="{B23575BC-EBCE-9747-B452-F80CB0EF6E11}" destId="{3AF4133E-6839-D143-8D85-139CD415359E}" srcOrd="1" destOrd="0" presId="urn:microsoft.com/office/officeart/2005/8/layout/chevron2"/>
    <dgm:cxn modelId="{6AC302C1-FEA7-1D4C-AFF2-D9DBA92CF1E2}" type="presParOf" srcId="{B23575BC-EBCE-9747-B452-F80CB0EF6E11}" destId="{666E72B4-03D0-E240-9CC5-4A668CFB4248}" srcOrd="2" destOrd="0" presId="urn:microsoft.com/office/officeart/2005/8/layout/chevron2"/>
    <dgm:cxn modelId="{8AA3CEB8-C991-EF44-B65F-FF4F7640EFFC}" type="presParOf" srcId="{666E72B4-03D0-E240-9CC5-4A668CFB4248}" destId="{90AF5185-0136-7F4C-9FD1-C1B13CDFB951}" srcOrd="0" destOrd="0" presId="urn:microsoft.com/office/officeart/2005/8/layout/chevron2"/>
    <dgm:cxn modelId="{115DFB55-A331-024B-A12D-064180805499}" type="presParOf" srcId="{666E72B4-03D0-E240-9CC5-4A668CFB4248}" destId="{7E2AEE88-090F-EA43-8795-575F9E3D2AE1}" srcOrd="1" destOrd="0" presId="urn:microsoft.com/office/officeart/2005/8/layout/chevron2"/>
    <dgm:cxn modelId="{104E7078-6FDF-144B-92FF-FFD2BA0AD03A}" type="presParOf" srcId="{B23575BC-EBCE-9747-B452-F80CB0EF6E11}" destId="{29F2B7A3-F247-D940-A852-8CB6C7DA1F65}" srcOrd="3" destOrd="0" presId="urn:microsoft.com/office/officeart/2005/8/layout/chevron2"/>
    <dgm:cxn modelId="{5C597168-6F6C-EB4F-B90A-770848F38CCC}" type="presParOf" srcId="{B23575BC-EBCE-9747-B452-F80CB0EF6E11}" destId="{267B2E86-CF80-BA4C-98C8-242DBBDF9398}" srcOrd="4" destOrd="0" presId="urn:microsoft.com/office/officeart/2005/8/layout/chevron2"/>
    <dgm:cxn modelId="{020ACF56-49C7-8342-AEFF-D2F4FC3C6F4B}" type="presParOf" srcId="{267B2E86-CF80-BA4C-98C8-242DBBDF9398}" destId="{7F9E1887-9E81-7B42-906D-28777B34DE47}" srcOrd="0" destOrd="0" presId="urn:microsoft.com/office/officeart/2005/8/layout/chevron2"/>
    <dgm:cxn modelId="{F60FEDBB-6CE4-AE41-9A3B-ECEDE7CAEF90}" type="presParOf" srcId="{267B2E86-CF80-BA4C-98C8-242DBBDF9398}" destId="{248CF16D-BC12-A64D-BDA2-1E2A87494074}" srcOrd="1" destOrd="0" presId="urn:microsoft.com/office/officeart/2005/8/layout/chevron2"/>
    <dgm:cxn modelId="{08636CA4-5870-C84E-9F4E-03C88F7F0A7D}" type="presParOf" srcId="{B23575BC-EBCE-9747-B452-F80CB0EF6E11}" destId="{CC4ABAFB-34FC-2A49-86C3-E9EF6EF63252}" srcOrd="5" destOrd="0" presId="urn:microsoft.com/office/officeart/2005/8/layout/chevron2"/>
    <dgm:cxn modelId="{AF27E0F4-B716-E346-B8D8-9B23050FB8CB}" type="presParOf" srcId="{B23575BC-EBCE-9747-B452-F80CB0EF6E11}" destId="{C25CAC16-6797-184F-BF17-891A2A7470EC}" srcOrd="6" destOrd="0" presId="urn:microsoft.com/office/officeart/2005/8/layout/chevron2"/>
    <dgm:cxn modelId="{9AC5D466-A353-C047-887F-0E1D056FB775}" type="presParOf" srcId="{C25CAC16-6797-184F-BF17-891A2A7470EC}" destId="{3318642B-04F7-EB47-BFCC-A0E0288262C3}" srcOrd="0" destOrd="0" presId="urn:microsoft.com/office/officeart/2005/8/layout/chevron2"/>
    <dgm:cxn modelId="{97FBB9DE-98E4-BB44-B920-F878ED7694AB}" type="presParOf" srcId="{C25CAC16-6797-184F-BF17-891A2A7470EC}" destId="{9354749A-BFF2-F846-9594-9DC8F286FB8E}" srcOrd="1" destOrd="0" presId="urn:microsoft.com/office/officeart/2005/8/layout/chevron2"/>
    <dgm:cxn modelId="{19778863-990B-EB48-9F60-5501D0F1B1C3}" type="presParOf" srcId="{B23575BC-EBCE-9747-B452-F80CB0EF6E11}" destId="{1ADDD3C8-F2EB-744D-9941-02A9ECC4BE8F}" srcOrd="7" destOrd="0" presId="urn:microsoft.com/office/officeart/2005/8/layout/chevron2"/>
    <dgm:cxn modelId="{98C705A6-6FD0-8E47-A05D-4D43743443CB}" type="presParOf" srcId="{B23575BC-EBCE-9747-B452-F80CB0EF6E11}" destId="{705D6925-BD68-9C46-B907-E8A241ECBEB2}" srcOrd="8" destOrd="0" presId="urn:microsoft.com/office/officeart/2005/8/layout/chevron2"/>
    <dgm:cxn modelId="{EBB71038-D260-D841-A924-0DA51553384A}" type="presParOf" srcId="{705D6925-BD68-9C46-B907-E8A241ECBEB2}" destId="{6313A001-F6A2-B443-9A42-AE8CBBBEFD21}" srcOrd="0" destOrd="0" presId="urn:microsoft.com/office/officeart/2005/8/layout/chevron2"/>
    <dgm:cxn modelId="{1CEAC77A-B8F0-974F-833A-6131C920FB03}" type="presParOf" srcId="{705D6925-BD68-9C46-B907-E8A241ECBEB2}" destId="{165C89C1-E8A5-B84A-A646-91F456D031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E42A28-F97B-164F-9B4E-9FB6EC380C5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559EFE-DE33-4140-9725-7B8C4FA2E733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Source .h/.m</a:t>
          </a:r>
          <a:endParaRPr lang="en-US" sz="2000" dirty="0">
            <a:solidFill>
              <a:schemeClr val="tx1"/>
            </a:solidFill>
          </a:endParaRPr>
        </a:p>
      </dgm:t>
    </dgm:pt>
    <dgm:pt modelId="{E2AA7046-D65E-084F-B5B1-79CA924692FB}" type="parTrans" cxnId="{5D54E785-7695-1844-B1F7-D91953024369}">
      <dgm:prSet/>
      <dgm:spPr/>
      <dgm:t>
        <a:bodyPr/>
        <a:lstStyle/>
        <a:p>
          <a:endParaRPr lang="en-US"/>
        </a:p>
      </dgm:t>
    </dgm:pt>
    <dgm:pt modelId="{AC7415E8-11FD-0748-AE45-A043FEAC3ACD}" type="sibTrans" cxnId="{5D54E785-7695-1844-B1F7-D91953024369}">
      <dgm:prSet/>
      <dgm:spPr/>
      <dgm:t>
        <a:bodyPr/>
        <a:lstStyle/>
        <a:p>
          <a:endParaRPr lang="en-US"/>
        </a:p>
      </dgm:t>
    </dgm:pt>
    <dgm:pt modelId="{B5171C19-48E7-D44C-9D74-935EFF52794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sz="1400" b="1" dirty="0" smtClean="0"/>
            <a:t>Preprocess</a:t>
          </a:r>
          <a:endParaRPr lang="en-US" sz="1400" b="1" dirty="0"/>
        </a:p>
      </dgm:t>
    </dgm:pt>
    <dgm:pt modelId="{09805807-5044-3B43-991A-E24D905EA0D5}" type="parTrans" cxnId="{4DF327C9-B535-4B4D-82A9-35D8F39BE0F7}">
      <dgm:prSet/>
      <dgm:spPr/>
      <dgm:t>
        <a:bodyPr/>
        <a:lstStyle/>
        <a:p>
          <a:endParaRPr lang="en-US"/>
        </a:p>
      </dgm:t>
    </dgm:pt>
    <dgm:pt modelId="{38576072-4AFD-6C4D-AA81-89F24CC90859}" type="sibTrans" cxnId="{4DF327C9-B535-4B4D-82A9-35D8F39BE0F7}">
      <dgm:prSet/>
      <dgm:spPr/>
      <dgm:t>
        <a:bodyPr/>
        <a:lstStyle/>
        <a:p>
          <a:endParaRPr lang="en-US"/>
        </a:p>
      </dgm:t>
    </dgm:pt>
    <dgm:pt modelId="{ACBBA22A-9BFC-3A43-B0B3-86CDBBFE8AA7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rgbClr val="000000"/>
              </a:solidFill>
            </a:rPr>
            <a:t>Preprocessed source (.m, *.mm)</a:t>
          </a:r>
          <a:endParaRPr lang="en-US" sz="2000" dirty="0">
            <a:solidFill>
              <a:srgbClr val="000000"/>
            </a:solidFill>
          </a:endParaRPr>
        </a:p>
      </dgm:t>
    </dgm:pt>
    <dgm:pt modelId="{03BB8A58-29FD-5445-A465-9AC60CBD0C3C}" type="parTrans" cxnId="{60CAC768-FD79-0149-9FC5-7DB04EF85A39}">
      <dgm:prSet/>
      <dgm:spPr/>
      <dgm:t>
        <a:bodyPr/>
        <a:lstStyle/>
        <a:p>
          <a:endParaRPr lang="en-US"/>
        </a:p>
      </dgm:t>
    </dgm:pt>
    <dgm:pt modelId="{DEB81978-EE5F-4440-9C8C-362BF4DDFC0C}" type="sibTrans" cxnId="{60CAC768-FD79-0149-9FC5-7DB04EF85A39}">
      <dgm:prSet/>
      <dgm:spPr/>
      <dgm:t>
        <a:bodyPr/>
        <a:lstStyle/>
        <a:p>
          <a:endParaRPr lang="en-US"/>
        </a:p>
      </dgm:t>
    </dgm:pt>
    <dgm:pt modelId="{009CD72B-FB5A-1542-8366-CE6C4EC646D9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sz="1400" b="1" dirty="0" err="1" smtClean="0"/>
            <a:t>Complie</a:t>
          </a:r>
          <a:endParaRPr lang="en-US" sz="1400" b="1" dirty="0"/>
        </a:p>
      </dgm:t>
    </dgm:pt>
    <dgm:pt modelId="{26D2C228-958E-F544-9929-2E2E254B6E68}" type="parTrans" cxnId="{9E5FC644-BAC3-024B-A07F-0DE8516F11F7}">
      <dgm:prSet/>
      <dgm:spPr/>
      <dgm:t>
        <a:bodyPr/>
        <a:lstStyle/>
        <a:p>
          <a:endParaRPr lang="en-US"/>
        </a:p>
      </dgm:t>
    </dgm:pt>
    <dgm:pt modelId="{ED4B31B9-7B87-914E-8B02-EEB18EBC6D0F}" type="sibTrans" cxnId="{9E5FC644-BAC3-024B-A07F-0DE8516F11F7}">
      <dgm:prSet/>
      <dgm:spPr/>
      <dgm:t>
        <a:bodyPr/>
        <a:lstStyle/>
        <a:p>
          <a:endParaRPr lang="en-US"/>
        </a:p>
      </dgm:t>
    </dgm:pt>
    <dgm:pt modelId="{B195DEC0-0359-6941-AB33-3210F4E208DB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rgbClr val="000000"/>
              </a:solidFill>
            </a:rPr>
            <a:t>Module </a:t>
          </a:r>
          <a:r>
            <a:rPr lang="en-US" sz="2000" dirty="0" err="1" smtClean="0">
              <a:solidFill>
                <a:srgbClr val="000000"/>
              </a:solidFill>
            </a:rPr>
            <a:t>obj</a:t>
          </a:r>
          <a:r>
            <a:rPr lang="en-US" sz="2000" dirty="0" smtClean="0">
              <a:solidFill>
                <a:srgbClr val="000000"/>
              </a:solidFill>
            </a:rPr>
            <a:t> file</a:t>
          </a:r>
          <a:endParaRPr lang="en-US" sz="2000" dirty="0">
            <a:solidFill>
              <a:srgbClr val="000000"/>
            </a:solidFill>
          </a:endParaRPr>
        </a:p>
      </dgm:t>
    </dgm:pt>
    <dgm:pt modelId="{BD066AD6-6874-2544-8973-7E343A7D2B4A}" type="parTrans" cxnId="{04FDBCD7-D35E-444E-B445-DEBBD9B95A0F}">
      <dgm:prSet/>
      <dgm:spPr/>
      <dgm:t>
        <a:bodyPr/>
        <a:lstStyle/>
        <a:p>
          <a:endParaRPr lang="en-US"/>
        </a:p>
      </dgm:t>
    </dgm:pt>
    <dgm:pt modelId="{6404BEFB-A000-1041-ACEC-D126F4DC7E2F}" type="sibTrans" cxnId="{04FDBCD7-D35E-444E-B445-DEBBD9B95A0F}">
      <dgm:prSet/>
      <dgm:spPr/>
      <dgm:t>
        <a:bodyPr/>
        <a:lstStyle/>
        <a:p>
          <a:endParaRPr lang="en-US"/>
        </a:p>
      </dgm:t>
    </dgm:pt>
    <dgm:pt modelId="{25633618-1BE5-A64F-B772-7C3C3788E6B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sz="1400" b="1" dirty="0" smtClean="0"/>
            <a:t>Linker</a:t>
          </a:r>
          <a:endParaRPr lang="en-US" sz="1400" b="1" dirty="0"/>
        </a:p>
      </dgm:t>
    </dgm:pt>
    <dgm:pt modelId="{EBB20C3F-7082-5845-B8E6-F16D364A7AF2}" type="parTrans" cxnId="{EB048DFE-FF86-5648-8B9B-50DC8470855F}">
      <dgm:prSet/>
      <dgm:spPr/>
      <dgm:t>
        <a:bodyPr/>
        <a:lstStyle/>
        <a:p>
          <a:endParaRPr lang="en-US"/>
        </a:p>
      </dgm:t>
    </dgm:pt>
    <dgm:pt modelId="{D670A172-2DA2-354C-95E3-594F3F7E0010}" type="sibTrans" cxnId="{EB048DFE-FF86-5648-8B9B-50DC8470855F}">
      <dgm:prSet/>
      <dgm:spPr/>
      <dgm:t>
        <a:bodyPr/>
        <a:lstStyle/>
        <a:p>
          <a:endParaRPr lang="en-US"/>
        </a:p>
      </dgm:t>
    </dgm:pt>
    <dgm:pt modelId="{CA2328A5-259E-6845-83F0-73F17EDD04C3}" type="pres">
      <dgm:prSet presAssocID="{36E42A28-F97B-164F-9B4E-9FB6EC380C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764977-2504-3243-889F-D8B6493D2E7E}" type="pres">
      <dgm:prSet presAssocID="{D9559EFE-DE33-4140-9725-7B8C4FA2E733}" presName="composite" presStyleCnt="0"/>
      <dgm:spPr/>
    </dgm:pt>
    <dgm:pt modelId="{C5E752EB-CB2D-9346-9FB5-6CE6D7F6B3F3}" type="pres">
      <dgm:prSet presAssocID="{D9559EFE-DE33-4140-9725-7B8C4FA2E73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7333E-238C-554C-85B3-2001C1F472C8}" type="pres">
      <dgm:prSet presAssocID="{D9559EFE-DE33-4140-9725-7B8C4FA2E733}" presName="parSh" presStyleLbl="node1" presStyleIdx="0" presStyleCnt="3" custScaleY="140872"/>
      <dgm:spPr/>
      <dgm:t>
        <a:bodyPr/>
        <a:lstStyle/>
        <a:p>
          <a:endParaRPr lang="en-US"/>
        </a:p>
      </dgm:t>
    </dgm:pt>
    <dgm:pt modelId="{657722ED-4478-1B42-8B6E-139AEEB54EBA}" type="pres">
      <dgm:prSet presAssocID="{D9559EFE-DE33-4140-9725-7B8C4FA2E733}" presName="desTx" presStyleLbl="fgAcc1" presStyleIdx="0" presStyleCnt="3" custScaleX="68541" custScaleY="44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76603-3393-874F-896E-EDD7D0D98B16}" type="pres">
      <dgm:prSet presAssocID="{AC7415E8-11FD-0748-AE45-A043FEAC3AC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D40999A-E863-5F4F-BF17-DD8A2E5B1E52}" type="pres">
      <dgm:prSet presAssocID="{AC7415E8-11FD-0748-AE45-A043FEAC3ACD}" presName="connTx" presStyleLbl="sibTrans2D1" presStyleIdx="0" presStyleCnt="2"/>
      <dgm:spPr/>
      <dgm:t>
        <a:bodyPr/>
        <a:lstStyle/>
        <a:p>
          <a:endParaRPr lang="en-US"/>
        </a:p>
      </dgm:t>
    </dgm:pt>
    <dgm:pt modelId="{2EA256AB-F6C0-3F42-9C93-3E7DF96C8371}" type="pres">
      <dgm:prSet presAssocID="{ACBBA22A-9BFC-3A43-B0B3-86CDBBFE8AA7}" presName="composite" presStyleCnt="0"/>
      <dgm:spPr/>
    </dgm:pt>
    <dgm:pt modelId="{67E94D8E-2CAB-B045-9E1D-7F230588EB51}" type="pres">
      <dgm:prSet presAssocID="{ACBBA22A-9BFC-3A43-B0B3-86CDBBFE8AA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1A42F-086F-B748-9E80-F6AFE79A6C1F}" type="pres">
      <dgm:prSet presAssocID="{ACBBA22A-9BFC-3A43-B0B3-86CDBBFE8AA7}" presName="parSh" presStyleLbl="node1" presStyleIdx="1" presStyleCnt="3" custScaleY="140872"/>
      <dgm:spPr/>
      <dgm:t>
        <a:bodyPr/>
        <a:lstStyle/>
        <a:p>
          <a:endParaRPr lang="en-US"/>
        </a:p>
      </dgm:t>
    </dgm:pt>
    <dgm:pt modelId="{41BD2760-BD8D-B344-BDEC-DC538DD0B969}" type="pres">
      <dgm:prSet presAssocID="{ACBBA22A-9BFC-3A43-B0B3-86CDBBFE8AA7}" presName="desTx" presStyleLbl="fgAcc1" presStyleIdx="1" presStyleCnt="3" custScaleX="68541" custScaleY="44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E2B5C-1970-A94F-AA1D-D19FB32DE097}" type="pres">
      <dgm:prSet presAssocID="{DEB81978-EE5F-4440-9C8C-362BF4DDFC0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C352F20-474A-7849-BAD5-3F5236310BFF}" type="pres">
      <dgm:prSet presAssocID="{DEB81978-EE5F-4440-9C8C-362BF4DDFC0C}" presName="connTx" presStyleLbl="sibTrans2D1" presStyleIdx="1" presStyleCnt="2"/>
      <dgm:spPr/>
      <dgm:t>
        <a:bodyPr/>
        <a:lstStyle/>
        <a:p>
          <a:endParaRPr lang="en-US"/>
        </a:p>
      </dgm:t>
    </dgm:pt>
    <dgm:pt modelId="{0903E002-23B5-CE47-9F1C-3FE46C6CD02A}" type="pres">
      <dgm:prSet presAssocID="{B195DEC0-0359-6941-AB33-3210F4E208DB}" presName="composite" presStyleCnt="0"/>
      <dgm:spPr/>
    </dgm:pt>
    <dgm:pt modelId="{91428D7B-0284-7847-BC71-36D31134E604}" type="pres">
      <dgm:prSet presAssocID="{B195DEC0-0359-6941-AB33-3210F4E208D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5DF70-6C8C-444C-A7B8-C02F71B53FF6}" type="pres">
      <dgm:prSet presAssocID="{B195DEC0-0359-6941-AB33-3210F4E208DB}" presName="parSh" presStyleLbl="node1" presStyleIdx="2" presStyleCnt="3" custScaleY="140872"/>
      <dgm:spPr/>
      <dgm:t>
        <a:bodyPr/>
        <a:lstStyle/>
        <a:p>
          <a:endParaRPr lang="en-US"/>
        </a:p>
      </dgm:t>
    </dgm:pt>
    <dgm:pt modelId="{3CD97AD1-B7D2-3242-909B-4DCC9F1DB7BD}" type="pres">
      <dgm:prSet presAssocID="{B195DEC0-0359-6941-AB33-3210F4E208DB}" presName="desTx" presStyleLbl="fgAcc1" presStyleIdx="2" presStyleCnt="3" custScaleX="68541" custScaleY="44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D900E8-9B0F-5647-A56E-9EE771D8099D}" type="presOf" srcId="{B5171C19-48E7-D44C-9D74-935EFF52794A}" destId="{657722ED-4478-1B42-8B6E-139AEEB54EBA}" srcOrd="0" destOrd="0" presId="urn:microsoft.com/office/officeart/2005/8/layout/process3"/>
    <dgm:cxn modelId="{EB048DFE-FF86-5648-8B9B-50DC8470855F}" srcId="{B195DEC0-0359-6941-AB33-3210F4E208DB}" destId="{25633618-1BE5-A64F-B772-7C3C3788E6BA}" srcOrd="0" destOrd="0" parTransId="{EBB20C3F-7082-5845-B8E6-F16D364A7AF2}" sibTransId="{D670A172-2DA2-354C-95E3-594F3F7E0010}"/>
    <dgm:cxn modelId="{AA5717F1-334A-CE4A-B13C-C79321EFB3FC}" type="presOf" srcId="{B195DEC0-0359-6941-AB33-3210F4E208DB}" destId="{91428D7B-0284-7847-BC71-36D31134E604}" srcOrd="0" destOrd="0" presId="urn:microsoft.com/office/officeart/2005/8/layout/process3"/>
    <dgm:cxn modelId="{A5D35582-97CB-E449-973E-B942017534C5}" type="presOf" srcId="{AC7415E8-11FD-0748-AE45-A043FEAC3ACD}" destId="{4E176603-3393-874F-896E-EDD7D0D98B16}" srcOrd="0" destOrd="0" presId="urn:microsoft.com/office/officeart/2005/8/layout/process3"/>
    <dgm:cxn modelId="{04FDBCD7-D35E-444E-B445-DEBBD9B95A0F}" srcId="{36E42A28-F97B-164F-9B4E-9FB6EC380C56}" destId="{B195DEC0-0359-6941-AB33-3210F4E208DB}" srcOrd="2" destOrd="0" parTransId="{BD066AD6-6874-2544-8973-7E343A7D2B4A}" sibTransId="{6404BEFB-A000-1041-ACEC-D126F4DC7E2F}"/>
    <dgm:cxn modelId="{661022DC-DB79-E949-A33A-B6AE31E30C4C}" type="presOf" srcId="{009CD72B-FB5A-1542-8366-CE6C4EC646D9}" destId="{41BD2760-BD8D-B344-BDEC-DC538DD0B969}" srcOrd="0" destOrd="0" presId="urn:microsoft.com/office/officeart/2005/8/layout/process3"/>
    <dgm:cxn modelId="{194AD245-8ABB-3542-A1D2-CF49B7D6E025}" type="presOf" srcId="{25633618-1BE5-A64F-B772-7C3C3788E6BA}" destId="{3CD97AD1-B7D2-3242-909B-4DCC9F1DB7BD}" srcOrd="0" destOrd="0" presId="urn:microsoft.com/office/officeart/2005/8/layout/process3"/>
    <dgm:cxn modelId="{60CAC768-FD79-0149-9FC5-7DB04EF85A39}" srcId="{36E42A28-F97B-164F-9B4E-9FB6EC380C56}" destId="{ACBBA22A-9BFC-3A43-B0B3-86CDBBFE8AA7}" srcOrd="1" destOrd="0" parTransId="{03BB8A58-29FD-5445-A465-9AC60CBD0C3C}" sibTransId="{DEB81978-EE5F-4440-9C8C-362BF4DDFC0C}"/>
    <dgm:cxn modelId="{0F73B3C4-C04A-C84E-87D7-6724E698B746}" type="presOf" srcId="{DEB81978-EE5F-4440-9C8C-362BF4DDFC0C}" destId="{AA6E2B5C-1970-A94F-AA1D-D19FB32DE097}" srcOrd="0" destOrd="0" presId="urn:microsoft.com/office/officeart/2005/8/layout/process3"/>
    <dgm:cxn modelId="{4DF327C9-B535-4B4D-82A9-35D8F39BE0F7}" srcId="{D9559EFE-DE33-4140-9725-7B8C4FA2E733}" destId="{B5171C19-48E7-D44C-9D74-935EFF52794A}" srcOrd="0" destOrd="0" parTransId="{09805807-5044-3B43-991A-E24D905EA0D5}" sibTransId="{38576072-4AFD-6C4D-AA81-89F24CC90859}"/>
    <dgm:cxn modelId="{F8CE3A7E-E25E-9B4B-B541-5A74B4DFAAE7}" type="presOf" srcId="{D9559EFE-DE33-4140-9725-7B8C4FA2E733}" destId="{C5E752EB-CB2D-9346-9FB5-6CE6D7F6B3F3}" srcOrd="0" destOrd="0" presId="urn:microsoft.com/office/officeart/2005/8/layout/process3"/>
    <dgm:cxn modelId="{23ACA6ED-0B8A-534D-9515-0B755B6DDA0B}" type="presOf" srcId="{B195DEC0-0359-6941-AB33-3210F4E208DB}" destId="{1945DF70-6C8C-444C-A7B8-C02F71B53FF6}" srcOrd="1" destOrd="0" presId="urn:microsoft.com/office/officeart/2005/8/layout/process3"/>
    <dgm:cxn modelId="{6DCEAF46-8496-F54E-966B-94A3E49DA6F4}" type="presOf" srcId="{ACBBA22A-9BFC-3A43-B0B3-86CDBBFE8AA7}" destId="{67E94D8E-2CAB-B045-9E1D-7F230588EB51}" srcOrd="0" destOrd="0" presId="urn:microsoft.com/office/officeart/2005/8/layout/process3"/>
    <dgm:cxn modelId="{375F04AB-080B-6C4C-B112-09C0B521EF5D}" type="presOf" srcId="{ACBBA22A-9BFC-3A43-B0B3-86CDBBFE8AA7}" destId="{7B21A42F-086F-B748-9E80-F6AFE79A6C1F}" srcOrd="1" destOrd="0" presId="urn:microsoft.com/office/officeart/2005/8/layout/process3"/>
    <dgm:cxn modelId="{28C80247-FFCF-7743-8A81-02D752B76E7D}" type="presOf" srcId="{D9559EFE-DE33-4140-9725-7B8C4FA2E733}" destId="{1A07333E-238C-554C-85B3-2001C1F472C8}" srcOrd="1" destOrd="0" presId="urn:microsoft.com/office/officeart/2005/8/layout/process3"/>
    <dgm:cxn modelId="{C23E4E1F-79C9-6D4C-A1D5-90147C7F5006}" type="presOf" srcId="{36E42A28-F97B-164F-9B4E-9FB6EC380C56}" destId="{CA2328A5-259E-6845-83F0-73F17EDD04C3}" srcOrd="0" destOrd="0" presId="urn:microsoft.com/office/officeart/2005/8/layout/process3"/>
    <dgm:cxn modelId="{9E5FC644-BAC3-024B-A07F-0DE8516F11F7}" srcId="{ACBBA22A-9BFC-3A43-B0B3-86CDBBFE8AA7}" destId="{009CD72B-FB5A-1542-8366-CE6C4EC646D9}" srcOrd="0" destOrd="0" parTransId="{26D2C228-958E-F544-9929-2E2E254B6E68}" sibTransId="{ED4B31B9-7B87-914E-8B02-EEB18EBC6D0F}"/>
    <dgm:cxn modelId="{720B6244-2D69-194E-A1A6-F6D63476CD22}" type="presOf" srcId="{DEB81978-EE5F-4440-9C8C-362BF4DDFC0C}" destId="{2C352F20-474A-7849-BAD5-3F5236310BFF}" srcOrd="1" destOrd="0" presId="urn:microsoft.com/office/officeart/2005/8/layout/process3"/>
    <dgm:cxn modelId="{5D54E785-7695-1844-B1F7-D91953024369}" srcId="{36E42A28-F97B-164F-9B4E-9FB6EC380C56}" destId="{D9559EFE-DE33-4140-9725-7B8C4FA2E733}" srcOrd="0" destOrd="0" parTransId="{E2AA7046-D65E-084F-B5B1-79CA924692FB}" sibTransId="{AC7415E8-11FD-0748-AE45-A043FEAC3ACD}"/>
    <dgm:cxn modelId="{A21F4BF5-027C-FB41-BAD9-B4D0176CEBDB}" type="presOf" srcId="{AC7415E8-11FD-0748-AE45-A043FEAC3ACD}" destId="{4D40999A-E863-5F4F-BF17-DD8A2E5B1E52}" srcOrd="1" destOrd="0" presId="urn:microsoft.com/office/officeart/2005/8/layout/process3"/>
    <dgm:cxn modelId="{DF990154-EB26-F442-8B6F-E7829D0B60EE}" type="presParOf" srcId="{CA2328A5-259E-6845-83F0-73F17EDD04C3}" destId="{E9764977-2504-3243-889F-D8B6493D2E7E}" srcOrd="0" destOrd="0" presId="urn:microsoft.com/office/officeart/2005/8/layout/process3"/>
    <dgm:cxn modelId="{35BF82C4-5EEE-F64D-A139-0D65DB98BBDA}" type="presParOf" srcId="{E9764977-2504-3243-889F-D8B6493D2E7E}" destId="{C5E752EB-CB2D-9346-9FB5-6CE6D7F6B3F3}" srcOrd="0" destOrd="0" presId="urn:microsoft.com/office/officeart/2005/8/layout/process3"/>
    <dgm:cxn modelId="{AFCB7897-0C69-2249-B291-CC96E9477787}" type="presParOf" srcId="{E9764977-2504-3243-889F-D8B6493D2E7E}" destId="{1A07333E-238C-554C-85B3-2001C1F472C8}" srcOrd="1" destOrd="0" presId="urn:microsoft.com/office/officeart/2005/8/layout/process3"/>
    <dgm:cxn modelId="{69AB545C-5B40-5749-A929-9DC16927C81C}" type="presParOf" srcId="{E9764977-2504-3243-889F-D8B6493D2E7E}" destId="{657722ED-4478-1B42-8B6E-139AEEB54EBA}" srcOrd="2" destOrd="0" presId="urn:microsoft.com/office/officeart/2005/8/layout/process3"/>
    <dgm:cxn modelId="{6C4D6BB4-73EE-AF4F-9BDF-F6264D20FCB4}" type="presParOf" srcId="{CA2328A5-259E-6845-83F0-73F17EDD04C3}" destId="{4E176603-3393-874F-896E-EDD7D0D98B16}" srcOrd="1" destOrd="0" presId="urn:microsoft.com/office/officeart/2005/8/layout/process3"/>
    <dgm:cxn modelId="{64B57A74-A9C6-F74C-B60C-A567B240CE37}" type="presParOf" srcId="{4E176603-3393-874F-896E-EDD7D0D98B16}" destId="{4D40999A-E863-5F4F-BF17-DD8A2E5B1E52}" srcOrd="0" destOrd="0" presId="urn:microsoft.com/office/officeart/2005/8/layout/process3"/>
    <dgm:cxn modelId="{379B0316-7664-F34D-B098-BA877555ADFB}" type="presParOf" srcId="{CA2328A5-259E-6845-83F0-73F17EDD04C3}" destId="{2EA256AB-F6C0-3F42-9C93-3E7DF96C8371}" srcOrd="2" destOrd="0" presId="urn:microsoft.com/office/officeart/2005/8/layout/process3"/>
    <dgm:cxn modelId="{979A55E1-1EFC-0144-86C1-19B166E1B6B0}" type="presParOf" srcId="{2EA256AB-F6C0-3F42-9C93-3E7DF96C8371}" destId="{67E94D8E-2CAB-B045-9E1D-7F230588EB51}" srcOrd="0" destOrd="0" presId="urn:microsoft.com/office/officeart/2005/8/layout/process3"/>
    <dgm:cxn modelId="{152E7509-4DF4-DF49-879B-FB9A527CED1C}" type="presParOf" srcId="{2EA256AB-F6C0-3F42-9C93-3E7DF96C8371}" destId="{7B21A42F-086F-B748-9E80-F6AFE79A6C1F}" srcOrd="1" destOrd="0" presId="urn:microsoft.com/office/officeart/2005/8/layout/process3"/>
    <dgm:cxn modelId="{DCCFB50C-9B8C-0142-88D3-72353ED2D885}" type="presParOf" srcId="{2EA256AB-F6C0-3F42-9C93-3E7DF96C8371}" destId="{41BD2760-BD8D-B344-BDEC-DC538DD0B969}" srcOrd="2" destOrd="0" presId="urn:microsoft.com/office/officeart/2005/8/layout/process3"/>
    <dgm:cxn modelId="{4C038B42-EA70-8842-8554-526F4D83DBD4}" type="presParOf" srcId="{CA2328A5-259E-6845-83F0-73F17EDD04C3}" destId="{AA6E2B5C-1970-A94F-AA1D-D19FB32DE097}" srcOrd="3" destOrd="0" presId="urn:microsoft.com/office/officeart/2005/8/layout/process3"/>
    <dgm:cxn modelId="{1362AD6F-F8BA-BB4E-9BF1-6A53BBD9DC85}" type="presParOf" srcId="{AA6E2B5C-1970-A94F-AA1D-D19FB32DE097}" destId="{2C352F20-474A-7849-BAD5-3F5236310BFF}" srcOrd="0" destOrd="0" presId="urn:microsoft.com/office/officeart/2005/8/layout/process3"/>
    <dgm:cxn modelId="{1B001B84-7BFC-D04B-83BA-BEE2D832F599}" type="presParOf" srcId="{CA2328A5-259E-6845-83F0-73F17EDD04C3}" destId="{0903E002-23B5-CE47-9F1C-3FE46C6CD02A}" srcOrd="4" destOrd="0" presId="urn:microsoft.com/office/officeart/2005/8/layout/process3"/>
    <dgm:cxn modelId="{16A9B511-C3B0-6643-A8FC-7C0E4E89D81C}" type="presParOf" srcId="{0903E002-23B5-CE47-9F1C-3FE46C6CD02A}" destId="{91428D7B-0284-7847-BC71-36D31134E604}" srcOrd="0" destOrd="0" presId="urn:microsoft.com/office/officeart/2005/8/layout/process3"/>
    <dgm:cxn modelId="{E3BB308C-9FA2-CF4A-8C39-6902D4EF601E}" type="presParOf" srcId="{0903E002-23B5-CE47-9F1C-3FE46C6CD02A}" destId="{1945DF70-6C8C-444C-A7B8-C02F71B53FF6}" srcOrd="1" destOrd="0" presId="urn:microsoft.com/office/officeart/2005/8/layout/process3"/>
    <dgm:cxn modelId="{C7A9047C-730A-4945-9466-628D1268CABE}" type="presParOf" srcId="{0903E002-23B5-CE47-9F1C-3FE46C6CD02A}" destId="{3CD97AD1-B7D2-3242-909B-4DCC9F1DB7B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0EFC1-169B-5D46-B5D0-2E4E13F41346}">
      <dsp:nvSpPr>
        <dsp:cNvPr id="0" name=""/>
        <dsp:cNvSpPr/>
      </dsp:nvSpPr>
      <dsp:spPr>
        <a:xfrm rot="5400000">
          <a:off x="-145429" y="145884"/>
          <a:ext cx="969530" cy="678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</a:t>
          </a:r>
          <a:endParaRPr lang="en-US" sz="1900" kern="1200" dirty="0"/>
        </a:p>
      </dsp:txBody>
      <dsp:txXfrm rot="-5400000">
        <a:off x="1" y="339791"/>
        <a:ext cx="678671" cy="290859"/>
      </dsp:txXfrm>
    </dsp:sp>
    <dsp:sp modelId="{C1A80BE9-6FFC-674C-BA99-C7D15F6C9E20}">
      <dsp:nvSpPr>
        <dsp:cNvPr id="0" name=""/>
        <dsp:cNvSpPr/>
      </dsp:nvSpPr>
      <dsp:spPr>
        <a:xfrm rot="5400000">
          <a:off x="3834238" y="-3155112"/>
          <a:ext cx="630194" cy="6941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Getting Started</a:t>
          </a:r>
          <a:endParaRPr lang="en-US" sz="3700" kern="1200" dirty="0"/>
        </a:p>
      </dsp:txBody>
      <dsp:txXfrm rot="-5400000">
        <a:off x="678671" y="31219"/>
        <a:ext cx="6910564" cy="568666"/>
      </dsp:txXfrm>
    </dsp:sp>
    <dsp:sp modelId="{90AF5185-0136-7F4C-9FD1-C1B13CDFB951}">
      <dsp:nvSpPr>
        <dsp:cNvPr id="0" name=""/>
        <dsp:cNvSpPr/>
      </dsp:nvSpPr>
      <dsp:spPr>
        <a:xfrm rot="5400000">
          <a:off x="-145429" y="996665"/>
          <a:ext cx="969530" cy="678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</a:t>
          </a:r>
          <a:endParaRPr lang="en-US" sz="1900" kern="1200" dirty="0"/>
        </a:p>
      </dsp:txBody>
      <dsp:txXfrm rot="-5400000">
        <a:off x="1" y="1190572"/>
        <a:ext cx="678671" cy="290859"/>
      </dsp:txXfrm>
    </dsp:sp>
    <dsp:sp modelId="{7E2AEE88-090F-EA43-8795-575F9E3D2AE1}">
      <dsp:nvSpPr>
        <dsp:cNvPr id="0" name=""/>
        <dsp:cNvSpPr/>
      </dsp:nvSpPr>
      <dsp:spPr>
        <a:xfrm rot="5400000">
          <a:off x="3834238" y="-2304331"/>
          <a:ext cx="630194" cy="6941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OOP with Objective-C</a:t>
          </a:r>
          <a:endParaRPr lang="en-US" sz="3700" kern="1200" dirty="0"/>
        </a:p>
      </dsp:txBody>
      <dsp:txXfrm rot="-5400000">
        <a:off x="678671" y="882000"/>
        <a:ext cx="6910564" cy="568666"/>
      </dsp:txXfrm>
    </dsp:sp>
    <dsp:sp modelId="{7F9E1887-9E81-7B42-906D-28777B34DE47}">
      <dsp:nvSpPr>
        <dsp:cNvPr id="0" name=""/>
        <dsp:cNvSpPr/>
      </dsp:nvSpPr>
      <dsp:spPr>
        <a:xfrm rot="5400000">
          <a:off x="-145429" y="1847445"/>
          <a:ext cx="969530" cy="678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</a:t>
          </a:r>
          <a:endParaRPr lang="en-US" sz="1900" kern="1200" dirty="0"/>
        </a:p>
      </dsp:txBody>
      <dsp:txXfrm rot="-5400000">
        <a:off x="1" y="2041352"/>
        <a:ext cx="678671" cy="290859"/>
      </dsp:txXfrm>
    </dsp:sp>
    <dsp:sp modelId="{248CF16D-BC12-A64D-BDA2-1E2A87494074}">
      <dsp:nvSpPr>
        <dsp:cNvPr id="0" name=""/>
        <dsp:cNvSpPr/>
      </dsp:nvSpPr>
      <dsp:spPr>
        <a:xfrm rot="5400000">
          <a:off x="3834238" y="-1453550"/>
          <a:ext cx="630194" cy="6941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Memory Management</a:t>
          </a:r>
          <a:endParaRPr lang="en-US" sz="3700" kern="1200" dirty="0"/>
        </a:p>
      </dsp:txBody>
      <dsp:txXfrm rot="-5400000">
        <a:off x="678671" y="1732781"/>
        <a:ext cx="6910564" cy="568666"/>
      </dsp:txXfrm>
    </dsp:sp>
    <dsp:sp modelId="{3318642B-04F7-EB47-BFCC-A0E0288262C3}">
      <dsp:nvSpPr>
        <dsp:cNvPr id="0" name=""/>
        <dsp:cNvSpPr/>
      </dsp:nvSpPr>
      <dsp:spPr>
        <a:xfrm rot="5400000">
          <a:off x="-145429" y="2698226"/>
          <a:ext cx="969530" cy="678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4</a:t>
          </a:r>
          <a:endParaRPr lang="en-US" sz="1900" kern="1200" dirty="0"/>
        </a:p>
      </dsp:txBody>
      <dsp:txXfrm rot="-5400000">
        <a:off x="1" y="2892133"/>
        <a:ext cx="678671" cy="290859"/>
      </dsp:txXfrm>
    </dsp:sp>
    <dsp:sp modelId="{9354749A-BFF2-F846-9594-9DC8F286FB8E}">
      <dsp:nvSpPr>
        <dsp:cNvPr id="0" name=""/>
        <dsp:cNvSpPr/>
      </dsp:nvSpPr>
      <dsp:spPr>
        <a:xfrm rot="5400000">
          <a:off x="3834238" y="-602770"/>
          <a:ext cx="630194" cy="6941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Introduction to Foundation Kit</a:t>
          </a:r>
          <a:endParaRPr lang="en-US" sz="3700" kern="1200" dirty="0"/>
        </a:p>
      </dsp:txBody>
      <dsp:txXfrm rot="-5400000">
        <a:off x="678671" y="2583561"/>
        <a:ext cx="6910564" cy="568666"/>
      </dsp:txXfrm>
    </dsp:sp>
    <dsp:sp modelId="{6313A001-F6A2-B443-9A42-AE8CBBBEFD21}">
      <dsp:nvSpPr>
        <dsp:cNvPr id="0" name=""/>
        <dsp:cNvSpPr/>
      </dsp:nvSpPr>
      <dsp:spPr>
        <a:xfrm rot="5400000">
          <a:off x="-145429" y="3549007"/>
          <a:ext cx="969530" cy="678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-5400000">
        <a:off x="1" y="3742914"/>
        <a:ext cx="678671" cy="290859"/>
      </dsp:txXfrm>
    </dsp:sp>
    <dsp:sp modelId="{165C89C1-E8A5-B84A-A646-91F456D03159}">
      <dsp:nvSpPr>
        <dsp:cNvPr id="0" name=""/>
        <dsp:cNvSpPr/>
      </dsp:nvSpPr>
      <dsp:spPr>
        <a:xfrm rot="5400000">
          <a:off x="3834238" y="248010"/>
          <a:ext cx="630194" cy="6941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Mixing Objective-C with C++</a:t>
          </a:r>
          <a:endParaRPr lang="en-US" sz="3700" kern="1200" dirty="0"/>
        </a:p>
      </dsp:txBody>
      <dsp:txXfrm rot="-5400000">
        <a:off x="678671" y="3434341"/>
        <a:ext cx="6910564" cy="568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7333E-238C-554C-85B3-2001C1F472C8}">
      <dsp:nvSpPr>
        <dsp:cNvPr id="0" name=""/>
        <dsp:cNvSpPr/>
      </dsp:nvSpPr>
      <dsp:spPr>
        <a:xfrm>
          <a:off x="2167" y="11192"/>
          <a:ext cx="1930114" cy="2190841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Source .h/.m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167" y="11192"/>
        <a:ext cx="1930114" cy="1087596"/>
      </dsp:txXfrm>
    </dsp:sp>
    <dsp:sp modelId="{657722ED-4478-1B42-8B6E-139AEEB54EBA}">
      <dsp:nvSpPr>
        <dsp:cNvPr id="0" name=""/>
        <dsp:cNvSpPr/>
      </dsp:nvSpPr>
      <dsp:spPr>
        <a:xfrm>
          <a:off x="701090" y="1677001"/>
          <a:ext cx="1322919" cy="9217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Preprocess</a:t>
          </a:r>
          <a:endParaRPr lang="en-US" sz="1400" b="1" kern="1200" dirty="0"/>
        </a:p>
      </dsp:txBody>
      <dsp:txXfrm>
        <a:off x="728086" y="1703997"/>
        <a:ext cx="1268927" cy="867723"/>
      </dsp:txXfrm>
    </dsp:sp>
    <dsp:sp modelId="{4E176603-3393-874F-896E-EDD7D0D98B16}">
      <dsp:nvSpPr>
        <dsp:cNvPr id="0" name=""/>
        <dsp:cNvSpPr/>
      </dsp:nvSpPr>
      <dsp:spPr>
        <a:xfrm>
          <a:off x="2148981" y="314719"/>
          <a:ext cx="459402" cy="480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48981" y="410827"/>
        <a:ext cx="321581" cy="288326"/>
      </dsp:txXfrm>
    </dsp:sp>
    <dsp:sp modelId="{7B21A42F-086F-B748-9E80-F6AFE79A6C1F}">
      <dsp:nvSpPr>
        <dsp:cNvPr id="0" name=""/>
        <dsp:cNvSpPr/>
      </dsp:nvSpPr>
      <dsp:spPr>
        <a:xfrm>
          <a:off x="2799078" y="11192"/>
          <a:ext cx="1930114" cy="2190841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Preprocessed source (.m, *.mm)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2799078" y="11192"/>
        <a:ext cx="1930114" cy="1087596"/>
      </dsp:txXfrm>
    </dsp:sp>
    <dsp:sp modelId="{41BD2760-BD8D-B344-BDEC-DC538DD0B969}">
      <dsp:nvSpPr>
        <dsp:cNvPr id="0" name=""/>
        <dsp:cNvSpPr/>
      </dsp:nvSpPr>
      <dsp:spPr>
        <a:xfrm>
          <a:off x="3498001" y="1677001"/>
          <a:ext cx="1322919" cy="9217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/>
            <a:t>Complie</a:t>
          </a:r>
          <a:endParaRPr lang="en-US" sz="1400" b="1" kern="1200" dirty="0"/>
        </a:p>
      </dsp:txBody>
      <dsp:txXfrm>
        <a:off x="3524997" y="1703997"/>
        <a:ext cx="1268927" cy="867723"/>
      </dsp:txXfrm>
    </dsp:sp>
    <dsp:sp modelId="{AA6E2B5C-1970-A94F-AA1D-D19FB32DE097}">
      <dsp:nvSpPr>
        <dsp:cNvPr id="0" name=""/>
        <dsp:cNvSpPr/>
      </dsp:nvSpPr>
      <dsp:spPr>
        <a:xfrm>
          <a:off x="4945892" y="314719"/>
          <a:ext cx="459402" cy="480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45892" y="410827"/>
        <a:ext cx="321581" cy="288326"/>
      </dsp:txXfrm>
    </dsp:sp>
    <dsp:sp modelId="{1945DF70-6C8C-444C-A7B8-C02F71B53FF6}">
      <dsp:nvSpPr>
        <dsp:cNvPr id="0" name=""/>
        <dsp:cNvSpPr/>
      </dsp:nvSpPr>
      <dsp:spPr>
        <a:xfrm>
          <a:off x="5595989" y="11192"/>
          <a:ext cx="1930114" cy="2190841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Module </a:t>
          </a:r>
          <a:r>
            <a:rPr lang="en-US" sz="2000" kern="1200" dirty="0" err="1" smtClean="0">
              <a:solidFill>
                <a:srgbClr val="000000"/>
              </a:solidFill>
            </a:rPr>
            <a:t>obj</a:t>
          </a:r>
          <a:r>
            <a:rPr lang="en-US" sz="2000" kern="1200" dirty="0" smtClean="0">
              <a:solidFill>
                <a:srgbClr val="000000"/>
              </a:solidFill>
            </a:rPr>
            <a:t> file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5595989" y="11192"/>
        <a:ext cx="1930114" cy="1087596"/>
      </dsp:txXfrm>
    </dsp:sp>
    <dsp:sp modelId="{3CD97AD1-B7D2-3242-909B-4DCC9F1DB7BD}">
      <dsp:nvSpPr>
        <dsp:cNvPr id="0" name=""/>
        <dsp:cNvSpPr/>
      </dsp:nvSpPr>
      <dsp:spPr>
        <a:xfrm>
          <a:off x="6294912" y="1677001"/>
          <a:ext cx="1322919" cy="9217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Linker</a:t>
          </a:r>
          <a:endParaRPr lang="en-US" sz="1400" b="1" kern="1200" dirty="0"/>
        </a:p>
      </dsp:txBody>
      <dsp:txXfrm>
        <a:off x="6321908" y="1703997"/>
        <a:ext cx="1268927" cy="86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2B83-2138-224E-8410-831BD240CC24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7417-B600-B34D-BB1B-4FE3D746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All operation on different thread will be performed serially, which means if one thread is executing setter or getter, then other threads will wait. This makes property write/read safe, but if another thread calls release, this operation might produce a crash.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Nonatomic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threads can still execute in parallel which means they can produce any unpredictable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47417-B600-B34D-BB1B-4FE3D74677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3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13,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47310" y="-197873"/>
            <a:ext cx="1320490" cy="806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just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69961"/>
            <a:ext cx="6858000" cy="914400"/>
          </a:xfrm>
        </p:spPr>
        <p:txBody>
          <a:bodyPr/>
          <a:lstStyle/>
          <a:p>
            <a:r>
              <a:rPr lang="en-US" dirty="0" err="1" smtClean="0"/>
              <a:t>Sua.le@gameloft.com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110"/>
            <a:ext cx="9144000" cy="32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 </a:t>
            </a:r>
            <a:r>
              <a:rPr lang="en-US" dirty="0" err="1" smtClean="0"/>
              <a:t>datatye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13024" cy="4373563"/>
          </a:xfrm>
        </p:spPr>
        <p:txBody>
          <a:bodyPr/>
          <a:lstStyle/>
          <a:p>
            <a:pPr algn="l"/>
            <a:r>
              <a:rPr lang="en-US" dirty="0" smtClean="0"/>
              <a:t>+ Non-Object type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Include C primitive </a:t>
            </a:r>
            <a:r>
              <a:rPr lang="en-US" dirty="0" err="1" smtClean="0"/>
              <a:t>datatype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r>
              <a:rPr lang="en-US" dirty="0" smtClean="0"/>
              <a:t>, pointer</a:t>
            </a:r>
          </a:p>
          <a:p>
            <a:pPr marL="342900" indent="-342900" algn="l">
              <a:buFontTx/>
              <a:buChar char="-"/>
            </a:pPr>
            <a:r>
              <a:rPr lang="en-US" i="1" u="sng" dirty="0" smtClean="0"/>
              <a:t>Example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float, char, </a:t>
            </a:r>
            <a:r>
              <a:rPr lang="en-US" dirty="0" err="1" smtClean="0"/>
              <a:t>NSInterge</a:t>
            </a:r>
            <a:r>
              <a:rPr lang="en-US" dirty="0" smtClean="0"/>
              <a:t>, </a:t>
            </a:r>
            <a:r>
              <a:rPr lang="en-US" dirty="0" err="1" smtClean="0"/>
              <a:t>NSFloat</a:t>
            </a:r>
            <a:r>
              <a:rPr lang="en-US" dirty="0" smtClean="0"/>
              <a:t>, </a:t>
            </a:r>
            <a:r>
              <a:rPr lang="en-US" dirty="0" err="1" smtClean="0"/>
              <a:t>NSPoint</a:t>
            </a:r>
            <a:r>
              <a:rPr lang="en-US" dirty="0" smtClean="0"/>
              <a:t>, void *, etc.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1913" y="1752600"/>
            <a:ext cx="381302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just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+ Object type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Objective-C class, inherit from </a:t>
            </a:r>
            <a:r>
              <a:rPr lang="en-US" dirty="0" err="1" smtClean="0"/>
              <a:t>NSObject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i="1" u="sng" dirty="0" smtClean="0"/>
              <a:t>Example</a:t>
            </a:r>
            <a:r>
              <a:rPr lang="en-US" dirty="0" smtClean="0"/>
              <a:t>: </a:t>
            </a:r>
            <a:r>
              <a:rPr lang="en-US" dirty="0" err="1" smtClean="0"/>
              <a:t>NSString</a:t>
            </a:r>
            <a:r>
              <a:rPr lang="en-US" dirty="0" smtClean="0"/>
              <a:t>, </a:t>
            </a:r>
            <a:r>
              <a:rPr lang="en-US" dirty="0" err="1" smtClean="0"/>
              <a:t>NSNumber</a:t>
            </a:r>
            <a:r>
              <a:rPr lang="en-US" dirty="0" smtClean="0"/>
              <a:t>, </a:t>
            </a:r>
            <a:r>
              <a:rPr lang="en-US" dirty="0" err="1" smtClean="0"/>
              <a:t>NSArray</a:t>
            </a:r>
            <a:r>
              <a:rPr lang="en-US" dirty="0" smtClean="0"/>
              <a:t>, </a:t>
            </a:r>
            <a:r>
              <a:rPr lang="en-US" dirty="0" err="1" smtClean="0"/>
              <a:t>MyClass</a:t>
            </a:r>
            <a:r>
              <a:rPr lang="en-US" dirty="0" smtClean="0"/>
              <a:t>, etc.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270224" y="2037685"/>
            <a:ext cx="1" cy="4046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2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Global function</a:t>
            </a:r>
          </a:p>
          <a:p>
            <a:r>
              <a:rPr lang="en-US" b="0" dirty="0" smtClean="0"/>
              <a:t>&lt;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return-type</a:t>
            </a:r>
            <a:r>
              <a:rPr lang="en-US" b="0" dirty="0" smtClean="0"/>
              <a:t>&gt;</a:t>
            </a:r>
            <a:r>
              <a:rPr lang="en-US" dirty="0" smtClean="0"/>
              <a:t> </a:t>
            </a:r>
            <a:r>
              <a:rPr lang="en-US" b="0" dirty="0" err="1" smtClean="0"/>
              <a:t>functionName</a:t>
            </a:r>
            <a:r>
              <a:rPr lang="en-US" b="0" dirty="0" smtClean="0"/>
              <a:t>(</a:t>
            </a:r>
            <a:r>
              <a:rPr lang="en-US" dirty="0" smtClean="0"/>
              <a:t>argument list</a:t>
            </a:r>
            <a:r>
              <a:rPr lang="en-US" b="0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b="0" dirty="0" smtClean="0"/>
              <a:t>/*body*/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9D1E2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0" dirty="0" err="1" smtClean="0"/>
              <a:t>someValue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Screen Shot 2015-02-06 at 10.4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4" y="4848549"/>
            <a:ext cx="4572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Block function</a:t>
            </a:r>
          </a:p>
          <a:p>
            <a:r>
              <a:rPr lang="en-US" b="0" dirty="0"/>
              <a:t>&lt;</a:t>
            </a:r>
            <a:r>
              <a:rPr lang="en-US" dirty="0">
                <a:solidFill>
                  <a:srgbClr val="9D1E23"/>
                </a:solidFill>
              </a:rPr>
              <a:t>return-type</a:t>
            </a:r>
            <a:r>
              <a:rPr lang="en-US" b="0" dirty="0"/>
              <a:t>&gt; (^</a:t>
            </a:r>
            <a:r>
              <a:rPr lang="en-US" b="0" dirty="0" err="1"/>
              <a:t>blockName</a:t>
            </a:r>
            <a:r>
              <a:rPr lang="en-US" b="0" dirty="0"/>
              <a:t>) (&lt;</a:t>
            </a:r>
            <a:r>
              <a:rPr lang="en-US" dirty="0"/>
              <a:t>argument list</a:t>
            </a:r>
            <a:r>
              <a:rPr lang="en-US" b="0" dirty="0"/>
              <a:t>&gt;) = ^ (&lt;</a:t>
            </a:r>
            <a:r>
              <a:rPr lang="en-US" dirty="0"/>
              <a:t>argument list</a:t>
            </a:r>
            <a:r>
              <a:rPr lang="en-US" b="0" dirty="0"/>
              <a:t>&gt;){</a:t>
            </a:r>
          </a:p>
          <a:p>
            <a:r>
              <a:rPr lang="en-US" b="0" dirty="0"/>
              <a:t>	/*body of block function*/</a:t>
            </a:r>
          </a:p>
          <a:p>
            <a:r>
              <a:rPr lang="en-US" b="0" dirty="0"/>
              <a:t>}</a:t>
            </a:r>
          </a:p>
          <a:p>
            <a:r>
              <a:rPr lang="en-US" dirty="0" smtClean="0"/>
              <a:t>Example:</a:t>
            </a:r>
          </a:p>
        </p:txBody>
      </p:sp>
      <p:pic>
        <p:nvPicPr>
          <p:cNvPr id="5" name="Picture 4" descr="Screen Shot 2015-02-06 at 10.50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37957"/>
            <a:ext cx="8041382" cy="23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8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779" y="2288102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OOP with Objective-C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9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There are 2 parts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Interface part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Implementation part</a:t>
            </a:r>
          </a:p>
          <a:p>
            <a:r>
              <a:rPr lang="en-US" dirty="0" smtClean="0"/>
              <a:t>+ Must </a:t>
            </a:r>
            <a:r>
              <a:rPr lang="en-US" dirty="0"/>
              <a:t>i</a:t>
            </a:r>
            <a:r>
              <a:rPr lang="en-US" dirty="0" smtClean="0"/>
              <a:t>nherit from </a:t>
            </a:r>
            <a:r>
              <a:rPr lang="en-US" dirty="0" err="1" smtClean="0"/>
              <a:t>NSObject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6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2047"/>
            <a:ext cx="7620000" cy="4014669"/>
          </a:xfrm>
        </p:spPr>
      </p:pic>
      <p:grpSp>
        <p:nvGrpSpPr>
          <p:cNvPr id="19" name="Group 18"/>
          <p:cNvGrpSpPr/>
          <p:nvPr/>
        </p:nvGrpSpPr>
        <p:grpSpPr>
          <a:xfrm>
            <a:off x="5121477" y="2568041"/>
            <a:ext cx="3847040" cy="446616"/>
            <a:chOff x="5121477" y="2693654"/>
            <a:chExt cx="3847040" cy="446616"/>
          </a:xfrm>
        </p:grpSpPr>
        <p:sp>
          <p:nvSpPr>
            <p:cNvPr id="5" name="Rounded Rectangle 4"/>
            <p:cNvSpPr/>
            <p:nvPr/>
          </p:nvSpPr>
          <p:spPr>
            <a:xfrm>
              <a:off x="6693855" y="2693654"/>
              <a:ext cx="2274662" cy="44661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Inherit from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NSObject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5121477" y="2916962"/>
              <a:ext cx="15723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200449" y="3125186"/>
            <a:ext cx="4768068" cy="446616"/>
            <a:chOff x="4200449" y="3292670"/>
            <a:chExt cx="4768068" cy="446616"/>
          </a:xfrm>
        </p:grpSpPr>
        <p:sp>
          <p:nvSpPr>
            <p:cNvPr id="6" name="Rounded Rectangle 5"/>
            <p:cNvSpPr/>
            <p:nvPr/>
          </p:nvSpPr>
          <p:spPr>
            <a:xfrm>
              <a:off x="6693855" y="3292670"/>
              <a:ext cx="2274662" cy="44661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Instance variable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6" idx="1"/>
            </p:cNvCxnSpPr>
            <p:nvPr/>
          </p:nvCxnSpPr>
          <p:spPr>
            <a:xfrm flipH="1">
              <a:off x="4200449" y="3515978"/>
              <a:ext cx="2493406" cy="29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47072" y="3738156"/>
            <a:ext cx="3721445" cy="446616"/>
            <a:chOff x="5247072" y="4073124"/>
            <a:chExt cx="3721445" cy="446616"/>
          </a:xfrm>
        </p:grpSpPr>
        <p:sp>
          <p:nvSpPr>
            <p:cNvPr id="7" name="Rounded Rectangle 6"/>
            <p:cNvSpPr/>
            <p:nvPr/>
          </p:nvSpPr>
          <p:spPr>
            <a:xfrm>
              <a:off x="6693855" y="4073124"/>
              <a:ext cx="2274662" cy="44661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Instance property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1"/>
            </p:cNvCxnSpPr>
            <p:nvPr/>
          </p:nvCxnSpPr>
          <p:spPr>
            <a:xfrm flipH="1">
              <a:off x="5247072" y="4296432"/>
              <a:ext cx="14467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77425" y="4324340"/>
            <a:ext cx="2591092" cy="446616"/>
            <a:chOff x="6377425" y="4659308"/>
            <a:chExt cx="2591092" cy="446616"/>
          </a:xfrm>
        </p:grpSpPr>
        <p:sp>
          <p:nvSpPr>
            <p:cNvPr id="8" name="Rounded Rectangle 7"/>
            <p:cNvSpPr/>
            <p:nvPr/>
          </p:nvSpPr>
          <p:spPr>
            <a:xfrm>
              <a:off x="6693855" y="4659308"/>
              <a:ext cx="2274662" cy="44661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Instance method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8" idx="1"/>
            </p:cNvCxnSpPr>
            <p:nvPr/>
          </p:nvCxnSpPr>
          <p:spPr>
            <a:xfrm flipH="1">
              <a:off x="6377425" y="4882616"/>
              <a:ext cx="3164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25595" y="2777392"/>
            <a:ext cx="331605" cy="2944882"/>
            <a:chOff x="125595" y="2777392"/>
            <a:chExt cx="331605" cy="294488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25595" y="2777392"/>
              <a:ext cx="331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5595" y="2791349"/>
              <a:ext cx="0" cy="293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25595" y="5722274"/>
              <a:ext cx="331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00385" y="4923356"/>
            <a:ext cx="5368132" cy="446616"/>
            <a:chOff x="3600385" y="4659308"/>
            <a:chExt cx="5368132" cy="446616"/>
          </a:xfrm>
        </p:grpSpPr>
        <p:sp>
          <p:nvSpPr>
            <p:cNvPr id="38" name="Rounded Rectangle 37"/>
            <p:cNvSpPr/>
            <p:nvPr/>
          </p:nvSpPr>
          <p:spPr>
            <a:xfrm>
              <a:off x="6693855" y="4659308"/>
              <a:ext cx="2274662" cy="44661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Class method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3600385" y="4882616"/>
              <a:ext cx="3093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58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smtClean="0"/>
              <a:t>part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62901"/>
          </a:xfrm>
        </p:spPr>
        <p:txBody>
          <a:bodyPr/>
          <a:lstStyle/>
          <a:p>
            <a:r>
              <a:rPr lang="en-US" dirty="0" smtClean="0"/>
              <a:t>+ </a:t>
            </a:r>
            <a:r>
              <a:rPr lang="en-US" i="1" u="sng" dirty="0" smtClean="0"/>
              <a:t>Properties</a:t>
            </a:r>
            <a:r>
              <a:rPr lang="en-US" dirty="0" smtClean="0"/>
              <a:t> and </a:t>
            </a:r>
            <a:r>
              <a:rPr lang="en-US" i="1" u="sng" dirty="0" smtClean="0"/>
              <a:t>Instance variable</a:t>
            </a:r>
            <a:r>
              <a:rPr lang="en-US" dirty="0" smtClean="0"/>
              <a:t> are variable members of class</a:t>
            </a:r>
          </a:p>
          <a:p>
            <a:r>
              <a:rPr lang="en-US" dirty="0" smtClean="0"/>
              <a:t>+ The syntax to declare a method:</a:t>
            </a:r>
          </a:p>
          <a:p>
            <a:r>
              <a:rPr lang="en-US" dirty="0" smtClean="0"/>
              <a:t>sign</a:t>
            </a:r>
            <a:r>
              <a:rPr lang="en-US" b="0" dirty="0" smtClean="0"/>
              <a:t> (</a:t>
            </a:r>
            <a:r>
              <a:rPr lang="en-US" dirty="0" err="1" smtClean="0">
                <a:solidFill>
                  <a:schemeClr val="tx2"/>
                </a:solidFill>
              </a:rPr>
              <a:t>dataType</a:t>
            </a:r>
            <a:r>
              <a:rPr lang="en-US" b="0" dirty="0" smtClean="0"/>
              <a:t>) </a:t>
            </a:r>
            <a:r>
              <a:rPr lang="en-US" dirty="0" err="1" smtClean="0"/>
              <a:t>someMethod</a:t>
            </a:r>
            <a:r>
              <a:rPr lang="en-US" b="0" dirty="0" smtClean="0"/>
              <a:t>;</a:t>
            </a:r>
          </a:p>
          <a:p>
            <a:r>
              <a:rPr lang="en-US" dirty="0" smtClean="0"/>
              <a:t>sign</a:t>
            </a:r>
            <a:r>
              <a:rPr lang="en-US" b="0" dirty="0" smtClean="0"/>
              <a:t> (</a:t>
            </a:r>
            <a:r>
              <a:rPr lang="en-US" dirty="0" err="1" smtClean="0">
                <a:solidFill>
                  <a:srgbClr val="D1282E"/>
                </a:solidFill>
              </a:rPr>
              <a:t>dataType</a:t>
            </a:r>
            <a:r>
              <a:rPr lang="en-US" b="0" dirty="0" smtClean="0"/>
              <a:t>) </a:t>
            </a:r>
            <a:r>
              <a:rPr lang="en-US" dirty="0" smtClean="0"/>
              <a:t>otherMethodWithParam1</a:t>
            </a:r>
            <a:r>
              <a:rPr lang="en-US" b="0" dirty="0" smtClean="0"/>
              <a:t>: (</a:t>
            </a:r>
            <a:r>
              <a:rPr lang="en-US" dirty="0" err="1" smtClean="0">
                <a:solidFill>
                  <a:srgbClr val="D1282E"/>
                </a:solidFill>
              </a:rPr>
              <a:t>dataType</a:t>
            </a:r>
            <a:r>
              <a:rPr lang="en-US" b="0" dirty="0" smtClean="0"/>
              <a:t>) param1 </a:t>
            </a:r>
            <a:r>
              <a:rPr lang="en-US" dirty="0" smtClean="0"/>
              <a:t>andParam2</a:t>
            </a:r>
            <a:r>
              <a:rPr lang="en-US" b="0" dirty="0" smtClean="0"/>
              <a:t>: (</a:t>
            </a:r>
            <a:r>
              <a:rPr lang="en-US" dirty="0" err="1" smtClean="0">
                <a:solidFill>
                  <a:srgbClr val="D1282E"/>
                </a:solidFill>
              </a:rPr>
              <a:t>dataType</a:t>
            </a:r>
            <a:r>
              <a:rPr lang="en-US" b="0" dirty="0" smtClean="0"/>
              <a:t>) param2; </a:t>
            </a:r>
          </a:p>
          <a:p>
            <a:endParaRPr lang="en-US" b="0" dirty="0"/>
          </a:p>
          <a:p>
            <a:r>
              <a:rPr lang="en-US" dirty="0" smtClean="0"/>
              <a:t>+ Sign </a:t>
            </a:r>
            <a:r>
              <a:rPr lang="en-US" dirty="0"/>
              <a:t>t</a:t>
            </a:r>
            <a:r>
              <a:rPr lang="en-US" dirty="0" smtClean="0"/>
              <a:t>ype: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“+” for class method or static method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“-” for instance method or non-static method</a:t>
            </a:r>
          </a:p>
          <a:p>
            <a:r>
              <a:rPr lang="en-US" dirty="0" smtClean="0"/>
              <a:t>+ Don’t actually support class’s static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4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2718"/>
            <a:ext cx="6869165" cy="1371600"/>
          </a:xfrm>
        </p:spPr>
        <p:txBody>
          <a:bodyPr/>
          <a:lstStyle/>
          <a:p>
            <a:r>
              <a:rPr lang="en-US" dirty="0" smtClean="0"/>
              <a:t>Implementation part</a:t>
            </a:r>
            <a:endParaRPr lang="en-US" dirty="0"/>
          </a:p>
        </p:txBody>
      </p:sp>
      <p:pic>
        <p:nvPicPr>
          <p:cNvPr id="6" name="Content Placeholder 5" descr="Screen Shot 2015-02-06 at 11.07.5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72" b="-12372"/>
          <a:stretch>
            <a:fillRect/>
          </a:stretch>
        </p:blipFill>
        <p:spPr/>
      </p:pic>
      <p:grpSp>
        <p:nvGrpSpPr>
          <p:cNvPr id="3" name="Group 2"/>
          <p:cNvGrpSpPr/>
          <p:nvPr/>
        </p:nvGrpSpPr>
        <p:grpSpPr>
          <a:xfrm>
            <a:off x="3181735" y="2177253"/>
            <a:ext cx="5721542" cy="446616"/>
            <a:chOff x="3181735" y="2177253"/>
            <a:chExt cx="5721542" cy="446616"/>
          </a:xfrm>
        </p:grpSpPr>
        <p:sp>
          <p:nvSpPr>
            <p:cNvPr id="7" name="Rounded Rectangle 6"/>
            <p:cNvSpPr/>
            <p:nvPr/>
          </p:nvSpPr>
          <p:spPr>
            <a:xfrm>
              <a:off x="6498485" y="2177253"/>
              <a:ext cx="2404792" cy="44661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Import interface part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3181735" y="2400561"/>
              <a:ext cx="3316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12217" y="3264759"/>
            <a:ext cx="3391060" cy="446616"/>
            <a:chOff x="5512217" y="3264759"/>
            <a:chExt cx="3391060" cy="446616"/>
          </a:xfrm>
        </p:grpSpPr>
        <p:sp>
          <p:nvSpPr>
            <p:cNvPr id="8" name="Rounded Rectangle 7"/>
            <p:cNvSpPr/>
            <p:nvPr/>
          </p:nvSpPr>
          <p:spPr>
            <a:xfrm>
              <a:off x="6498485" y="3264759"/>
              <a:ext cx="2404792" cy="44661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Method implementation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5512217" y="3488067"/>
              <a:ext cx="986268" cy="15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39550" y="2930918"/>
            <a:ext cx="317648" cy="2442432"/>
            <a:chOff x="139550" y="2930918"/>
            <a:chExt cx="317648" cy="24424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39550" y="2930918"/>
              <a:ext cx="3176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9550" y="2930918"/>
              <a:ext cx="0" cy="24424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9550" y="5373350"/>
              <a:ext cx="3176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0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part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“</a:t>
            </a:r>
            <a:r>
              <a:rPr lang="en-US" dirty="0" smtClean="0">
                <a:solidFill>
                  <a:srgbClr val="D1282E"/>
                </a:solidFill>
              </a:rPr>
              <a:t>id</a:t>
            </a:r>
            <a:r>
              <a:rPr lang="en-US" dirty="0" smtClean="0"/>
              <a:t>” means some kind of  object</a:t>
            </a:r>
          </a:p>
          <a:p>
            <a:r>
              <a:rPr lang="en-US" dirty="0" smtClean="0"/>
              <a:t>+ “</a:t>
            </a:r>
            <a:r>
              <a:rPr lang="en-US" dirty="0" smtClean="0">
                <a:solidFill>
                  <a:srgbClr val="D1282E"/>
                </a:solidFill>
              </a:rPr>
              <a:t>self</a:t>
            </a:r>
            <a:r>
              <a:rPr lang="en-US" dirty="0" smtClean="0"/>
              <a:t>” like “this” in C++ or Java, which is a pointer point to itself</a:t>
            </a:r>
          </a:p>
          <a:p>
            <a:r>
              <a:rPr lang="en-US" dirty="0" smtClean="0"/>
              <a:t>+ “</a:t>
            </a:r>
            <a:r>
              <a:rPr lang="en-US" dirty="0" smtClean="0">
                <a:solidFill>
                  <a:srgbClr val="D1282E"/>
                </a:solidFill>
              </a:rPr>
              <a:t>super</a:t>
            </a:r>
            <a:r>
              <a:rPr lang="en-US" dirty="0" smtClean="0"/>
              <a:t>” means super class or base class.</a:t>
            </a:r>
          </a:p>
          <a:p>
            <a:r>
              <a:rPr lang="en-US" dirty="0" smtClean="0"/>
              <a:t>+ You can implement a method without declare at interface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5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Invoke a </a:t>
            </a:r>
            <a:r>
              <a:rPr lang="en-US" dirty="0" smtClean="0"/>
              <a:t>method or send a message: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[</a:t>
            </a:r>
            <a:r>
              <a:rPr lang="en-US" b="0" dirty="0" err="1"/>
              <a:t>someObject</a:t>
            </a:r>
            <a:r>
              <a:rPr lang="en-US" dirty="0"/>
              <a:t> </a:t>
            </a:r>
            <a:r>
              <a:rPr lang="en-US" b="0" dirty="0" err="1">
                <a:solidFill>
                  <a:srgbClr val="D1282E"/>
                </a:solidFill>
              </a:rPr>
              <a:t>someMethod</a:t>
            </a:r>
            <a:r>
              <a:rPr lang="en-US" dirty="0"/>
              <a:t>];</a:t>
            </a:r>
          </a:p>
          <a:p>
            <a:pPr marL="342900" indent="-342900">
              <a:buFontTx/>
              <a:buChar char="-"/>
            </a:pPr>
            <a:r>
              <a:rPr lang="en-US" dirty="0"/>
              <a:t>[</a:t>
            </a:r>
            <a:r>
              <a:rPr lang="en-US" b="0" dirty="0" err="1"/>
              <a:t>someObject</a:t>
            </a:r>
            <a:r>
              <a:rPr lang="en-US" dirty="0"/>
              <a:t> </a:t>
            </a:r>
            <a:r>
              <a:rPr lang="en-US" b="0" dirty="0">
                <a:solidFill>
                  <a:srgbClr val="D1282E"/>
                </a:solidFill>
              </a:rPr>
              <a:t>otherMethodWithPrama1</a:t>
            </a:r>
            <a:r>
              <a:rPr lang="en-US" dirty="0"/>
              <a:t>: </a:t>
            </a:r>
            <a:r>
              <a:rPr lang="en-US" b="0" dirty="0"/>
              <a:t>param1</a:t>
            </a:r>
            <a:r>
              <a:rPr lang="en-US" dirty="0"/>
              <a:t> </a:t>
            </a:r>
            <a:r>
              <a:rPr lang="en-US" b="0" dirty="0">
                <a:solidFill>
                  <a:srgbClr val="D1282E"/>
                </a:solidFill>
              </a:rPr>
              <a:t>andParam2</a:t>
            </a:r>
            <a:r>
              <a:rPr lang="en-US" dirty="0"/>
              <a:t>: </a:t>
            </a:r>
            <a:r>
              <a:rPr lang="en-US" b="0" dirty="0"/>
              <a:t>param2</a:t>
            </a:r>
            <a:r>
              <a:rPr lang="en-US" dirty="0"/>
              <a:t>];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[</a:t>
            </a:r>
            <a:r>
              <a:rPr lang="en-US" b="0" dirty="0" err="1" smtClean="0"/>
              <a:t>SomeClass</a:t>
            </a:r>
            <a:r>
              <a:rPr lang="en-US" b="0" dirty="0" smtClean="0"/>
              <a:t> </a:t>
            </a:r>
            <a:r>
              <a:rPr lang="en-US" b="0" dirty="0" err="1" smtClean="0">
                <a:solidFill>
                  <a:srgbClr val="D1282E"/>
                </a:solidFill>
              </a:rPr>
              <a:t>classMethod</a:t>
            </a:r>
            <a:r>
              <a:rPr lang="en-US" dirty="0" smtClean="0"/>
              <a:t>]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Screen Shot 2015-02-06 at 11.57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2" y="4249338"/>
            <a:ext cx="5816600" cy="23876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070416" y="4926731"/>
            <a:ext cx="2786461" cy="544315"/>
            <a:chOff x="6182056" y="2693653"/>
            <a:chExt cx="2786461" cy="544315"/>
          </a:xfrm>
        </p:grpSpPr>
        <p:sp>
          <p:nvSpPr>
            <p:cNvPr id="8" name="Rounded Rectangle 7"/>
            <p:cNvSpPr/>
            <p:nvPr/>
          </p:nvSpPr>
          <p:spPr>
            <a:xfrm>
              <a:off x="6693855" y="2693653"/>
              <a:ext cx="2274662" cy="54431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Send a message to class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6182056" y="2965811"/>
              <a:ext cx="5117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083266" y="5539712"/>
            <a:ext cx="2786461" cy="544315"/>
            <a:chOff x="6182056" y="2693653"/>
            <a:chExt cx="2786461" cy="544315"/>
          </a:xfrm>
        </p:grpSpPr>
        <p:sp>
          <p:nvSpPr>
            <p:cNvPr id="15" name="Rounded Rectangle 14"/>
            <p:cNvSpPr/>
            <p:nvPr/>
          </p:nvSpPr>
          <p:spPr>
            <a:xfrm>
              <a:off x="6693855" y="2693653"/>
              <a:ext cx="2274662" cy="54431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Send a message to person instance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6182056" y="2965811"/>
              <a:ext cx="5117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97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915957"/>
              </p:ext>
            </p:extLst>
          </p:nvPr>
        </p:nvGraphicFramePr>
        <p:xfrm>
          <a:off x="457200" y="1906127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01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allocation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An Objective-C object must be created by using dynamic allocation.</a:t>
            </a:r>
          </a:p>
          <a:p>
            <a:r>
              <a:rPr lang="en-US" dirty="0" smtClean="0"/>
              <a:t>+ We use ‘</a:t>
            </a:r>
            <a:r>
              <a:rPr lang="en-US" dirty="0" err="1" smtClean="0"/>
              <a:t>alloc</a:t>
            </a:r>
            <a:r>
              <a:rPr lang="en-US" dirty="0" smtClean="0"/>
              <a:t>’ combine with “</a:t>
            </a:r>
            <a:r>
              <a:rPr lang="en-US" dirty="0" err="1" smtClean="0"/>
              <a:t>init</a:t>
            </a:r>
            <a:r>
              <a:rPr lang="en-US" dirty="0" smtClean="0"/>
              <a:t>” method or “new” to create an object</a:t>
            </a:r>
          </a:p>
          <a:p>
            <a:r>
              <a:rPr lang="en-US" dirty="0" err="1" smtClean="0"/>
              <a:t>NSObject</a:t>
            </a:r>
            <a:r>
              <a:rPr lang="en-US" b="0" dirty="0" smtClean="0"/>
              <a:t>* </a:t>
            </a:r>
            <a:r>
              <a:rPr lang="en-US" b="0" dirty="0" err="1" smtClean="0"/>
              <a:t>newObect</a:t>
            </a:r>
            <a:r>
              <a:rPr lang="en-US" b="0" dirty="0" smtClean="0"/>
              <a:t> = [[</a:t>
            </a:r>
            <a:r>
              <a:rPr lang="en-US" dirty="0" err="1" smtClean="0"/>
              <a:t>NSObject</a:t>
            </a:r>
            <a:r>
              <a:rPr lang="en-US" b="0" dirty="0" smtClean="0"/>
              <a:t> </a:t>
            </a:r>
            <a:r>
              <a:rPr lang="en-US" b="0" dirty="0" err="1" smtClean="0">
                <a:solidFill>
                  <a:srgbClr val="D1282E"/>
                </a:solidFill>
              </a:rPr>
              <a:t>alloc</a:t>
            </a:r>
            <a:r>
              <a:rPr lang="en-US" b="0" dirty="0" smtClean="0"/>
              <a:t>] </a:t>
            </a:r>
            <a:r>
              <a:rPr lang="en-US" b="0" dirty="0" err="1" smtClean="0">
                <a:solidFill>
                  <a:srgbClr val="D1282E"/>
                </a:solidFill>
              </a:rPr>
              <a:t>init</a:t>
            </a:r>
            <a:r>
              <a:rPr lang="en-US" b="0" dirty="0" smtClean="0"/>
              <a:t>]; </a:t>
            </a:r>
          </a:p>
          <a:p>
            <a:r>
              <a:rPr lang="en-US" b="0" dirty="0" smtClean="0"/>
              <a:t>Or </a:t>
            </a:r>
            <a:r>
              <a:rPr lang="en-US" dirty="0" err="1" smtClean="0"/>
              <a:t>NSObject</a:t>
            </a:r>
            <a:r>
              <a:rPr lang="en-US" b="0" dirty="0" smtClean="0"/>
              <a:t>* </a:t>
            </a:r>
            <a:r>
              <a:rPr lang="en-US" b="0" dirty="0" err="1" smtClean="0"/>
              <a:t>newObject</a:t>
            </a:r>
            <a:r>
              <a:rPr lang="en-US" b="0" dirty="0" smtClean="0"/>
              <a:t> = [</a:t>
            </a:r>
            <a:r>
              <a:rPr lang="en-US" dirty="0" err="1" smtClean="0"/>
              <a:t>NSObject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D1282E"/>
                </a:solidFill>
              </a:rPr>
              <a:t>new</a:t>
            </a:r>
            <a:r>
              <a:rPr lang="en-US" b="0" dirty="0" smtClean="0"/>
              <a:t>];</a:t>
            </a:r>
          </a:p>
          <a:p>
            <a:r>
              <a:rPr lang="en-US" dirty="0" smtClean="0"/>
              <a:t>+ When an object is destroyed, “</a:t>
            </a:r>
            <a:r>
              <a:rPr lang="en-US" dirty="0" err="1" smtClean="0"/>
              <a:t>delloc</a:t>
            </a:r>
            <a:r>
              <a:rPr lang="en-US" dirty="0" smtClean="0"/>
              <a:t>” method will be automatically called.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(void) </a:t>
            </a:r>
            <a:r>
              <a:rPr lang="en-US" b="0" dirty="0" err="1" smtClean="0">
                <a:solidFill>
                  <a:srgbClr val="D1282E"/>
                </a:solidFill>
              </a:rPr>
              <a:t>delloc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861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allocation an </a:t>
            </a:r>
            <a:r>
              <a:rPr lang="en-US" dirty="0" smtClean="0"/>
              <a:t>object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You can override “</a:t>
            </a:r>
            <a:r>
              <a:rPr lang="en-US" dirty="0" err="1" smtClean="0"/>
              <a:t>init</a:t>
            </a:r>
            <a:r>
              <a:rPr lang="en-US" dirty="0" smtClean="0"/>
              <a:t>” method or “</a:t>
            </a:r>
            <a:r>
              <a:rPr lang="en-US" dirty="0" err="1" smtClean="0"/>
              <a:t>delloc</a:t>
            </a:r>
            <a:r>
              <a:rPr lang="en-US" dirty="0" smtClean="0"/>
              <a:t>” to initialize or destroy an object. 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smtClean="0"/>
              <a:t> The initializer method can take arguments:</a:t>
            </a:r>
          </a:p>
          <a:p>
            <a:pPr marL="342900" indent="-342900">
              <a:buFontTx/>
              <a:buChar char="-"/>
            </a:pPr>
            <a:r>
              <a:rPr lang="en-US" b="0" dirty="0" smtClean="0"/>
              <a:t>(id) </a:t>
            </a:r>
            <a:r>
              <a:rPr lang="en-US" b="0" dirty="0" err="1" smtClean="0"/>
              <a:t>initWithBool</a:t>
            </a:r>
            <a:r>
              <a:rPr lang="en-US" b="0" dirty="0" smtClean="0"/>
              <a:t>: (BOOL) value;</a:t>
            </a:r>
          </a:p>
          <a:p>
            <a:pPr marL="342900" indent="-342900">
              <a:buFontTx/>
              <a:buChar char="-"/>
            </a:pPr>
            <a:r>
              <a:rPr lang="en-US" b="0" dirty="0" smtClean="0"/>
              <a:t>(id) </a:t>
            </a:r>
            <a:r>
              <a:rPr lang="en-US" b="0" dirty="0" err="1" smtClean="0"/>
              <a:t>initWithName</a:t>
            </a:r>
            <a:r>
              <a:rPr lang="en-US" b="0" dirty="0" smtClean="0"/>
              <a:t>: (</a:t>
            </a:r>
            <a:r>
              <a:rPr lang="en-US" b="0" dirty="0" err="1" smtClean="0"/>
              <a:t>NSString</a:t>
            </a:r>
            <a:r>
              <a:rPr lang="en-US" b="0" dirty="0" smtClean="0"/>
              <a:t>*) name;</a:t>
            </a:r>
          </a:p>
          <a:p>
            <a:pPr marL="342900" indent="-342900">
              <a:buFontTx/>
              <a:buChar char="-"/>
            </a:pPr>
            <a:r>
              <a:rPr lang="en-US" i="1" dirty="0" smtClean="0"/>
              <a:t>Example:</a:t>
            </a:r>
            <a:endParaRPr lang="en-US" i="1" dirty="0"/>
          </a:p>
        </p:txBody>
      </p:sp>
      <p:pic>
        <p:nvPicPr>
          <p:cNvPr id="5" name="Picture 4" descr="Screen Shot 2015-02-06 at 2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7652"/>
            <a:ext cx="6908800" cy="16129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377106" y="3907895"/>
            <a:ext cx="5581990" cy="1186321"/>
            <a:chOff x="3377106" y="3907895"/>
            <a:chExt cx="5581990" cy="1186321"/>
          </a:xfrm>
        </p:grpSpPr>
        <p:sp>
          <p:nvSpPr>
            <p:cNvPr id="7" name="Rounded Rectangle 6"/>
            <p:cNvSpPr/>
            <p:nvPr/>
          </p:nvSpPr>
          <p:spPr>
            <a:xfrm>
              <a:off x="5679676" y="3907895"/>
              <a:ext cx="3279420" cy="100488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Remember to call </a:t>
              </a:r>
              <a:r>
                <a:rPr lang="en-US" b="1" dirty="0" smtClean="0">
                  <a:solidFill>
                    <a:schemeClr val="tx1"/>
                  </a:solidFill>
                </a:rPr>
                <a:t>self</a:t>
              </a:r>
              <a:r>
                <a:rPr lang="en-US" dirty="0" smtClean="0">
                  <a:solidFill>
                    <a:schemeClr val="tx1"/>
                  </a:solidFill>
                </a:rPr>
                <a:t> = [</a:t>
              </a:r>
              <a:r>
                <a:rPr lang="en-US" b="1" dirty="0" smtClean="0">
                  <a:solidFill>
                    <a:schemeClr val="tx1"/>
                  </a:solidFill>
                </a:rPr>
                <a:t>super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init</a:t>
              </a:r>
              <a:r>
                <a:rPr lang="en-US" dirty="0" smtClean="0">
                  <a:solidFill>
                    <a:schemeClr val="tx1"/>
                  </a:solidFill>
                </a:rPr>
                <a:t>] first of all, when override the initializer method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3377106" y="4410339"/>
              <a:ext cx="2302570" cy="6838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5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13280" cy="1371600"/>
          </a:xfrm>
        </p:spPr>
        <p:txBody>
          <a:bodyPr/>
          <a:lstStyle/>
          <a:p>
            <a:r>
              <a:rPr lang="en-US" dirty="0" err="1" smtClean="0"/>
              <a:t>ENCapsulating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By default, all </a:t>
            </a:r>
            <a:r>
              <a:rPr lang="en-US" i="1" u="sng" dirty="0" smtClean="0"/>
              <a:t>properties</a:t>
            </a:r>
            <a:r>
              <a:rPr lang="en-US" dirty="0" smtClean="0"/>
              <a:t> and </a:t>
            </a:r>
            <a:r>
              <a:rPr lang="en-US" i="1" u="sng" dirty="0" smtClean="0"/>
              <a:t>methods</a:t>
            </a:r>
            <a:r>
              <a:rPr lang="en-US" dirty="0" smtClean="0"/>
              <a:t> is declared in interface part are complete public access.</a:t>
            </a:r>
          </a:p>
          <a:p>
            <a:r>
              <a:rPr lang="en-US" dirty="0" smtClean="0"/>
              <a:t>+ Method is implemented without declare in interface part only use inside implementation part of class.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973" y="3416478"/>
            <a:ext cx="6418156" cy="2031325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@interface</a:t>
            </a:r>
            <a:r>
              <a:rPr lang="en-US" dirty="0">
                <a:latin typeface="Courier New"/>
                <a:cs typeface="Courier New"/>
              </a:rPr>
              <a:t> Person: </a:t>
            </a:r>
            <a:r>
              <a:rPr lang="en-US" dirty="0" err="1" smtClean="0">
                <a:latin typeface="Courier New"/>
                <a:cs typeface="Courier New"/>
              </a:rPr>
              <a:t>NSObject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@properties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NSString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solidFill>
                  <a:srgbClr val="D1282E"/>
                </a:solidFill>
                <a:latin typeface="Courier New"/>
                <a:cs typeface="Courier New"/>
              </a:rPr>
              <a:t>firstName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@properties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NSString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lastName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NSString</a:t>
            </a:r>
            <a:r>
              <a:rPr lang="en-US" dirty="0">
                <a:latin typeface="Courier New"/>
                <a:cs typeface="Courier New"/>
              </a:rPr>
              <a:t>* </a:t>
            </a:r>
            <a:r>
              <a:rPr lang="en-US" dirty="0" err="1">
                <a:latin typeface="Courier New"/>
                <a:cs typeface="Courier New"/>
              </a:rPr>
              <a:t>firstName</a:t>
            </a:r>
            <a:r>
              <a:rPr lang="en-US" dirty="0">
                <a:latin typeface="Courier New"/>
                <a:cs typeface="Courier New"/>
              </a:rPr>
              <a:t> = [</a:t>
            </a:r>
            <a:r>
              <a:rPr lang="en-US" dirty="0" err="1">
                <a:latin typeface="Courier New"/>
                <a:cs typeface="Courier New"/>
              </a:rPr>
              <a:t>somePerson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D1282E"/>
                </a:solidFill>
                <a:latin typeface="Courier New"/>
                <a:cs typeface="Courier New"/>
              </a:rPr>
              <a:t>firstName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somePerson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D1282E"/>
                </a:solidFill>
                <a:latin typeface="Courier New"/>
                <a:cs typeface="Courier New"/>
              </a:rPr>
              <a:t>setFirstName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@”John”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44436" y="5080258"/>
            <a:ext cx="6140190" cy="1548348"/>
            <a:chOff x="2344436" y="5080258"/>
            <a:chExt cx="6140190" cy="1548348"/>
          </a:xfrm>
        </p:grpSpPr>
        <p:sp>
          <p:nvSpPr>
            <p:cNvPr id="5" name="Rounded Rectangle 4"/>
            <p:cNvSpPr/>
            <p:nvPr/>
          </p:nvSpPr>
          <p:spPr>
            <a:xfrm>
              <a:off x="5205206" y="5623719"/>
              <a:ext cx="3279420" cy="100488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The </a:t>
              </a:r>
              <a:r>
                <a:rPr lang="en-US" dirty="0" err="1" smtClean="0">
                  <a:solidFill>
                    <a:schemeClr val="tx1"/>
                  </a:solidFill>
                </a:rPr>
                <a:t>accesor</a:t>
              </a:r>
              <a:r>
                <a:rPr lang="en-US" dirty="0" smtClean="0">
                  <a:solidFill>
                    <a:schemeClr val="tx1"/>
                  </a:solidFill>
                </a:rPr>
                <a:t> method are synthesized automatically for you by the compiler.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1"/>
            </p:cNvCxnSpPr>
            <p:nvPr/>
          </p:nvCxnSpPr>
          <p:spPr>
            <a:xfrm flipH="1" flipV="1">
              <a:off x="3488745" y="5539126"/>
              <a:ext cx="1716461" cy="587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2344436" y="5080258"/>
              <a:ext cx="1716463" cy="45886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086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13280" cy="1371600"/>
          </a:xfrm>
        </p:spPr>
        <p:txBody>
          <a:bodyPr/>
          <a:lstStyle/>
          <a:p>
            <a:r>
              <a:rPr lang="en-US" dirty="0" err="1" smtClean="0"/>
              <a:t>ENCapsulating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@public, @private, @protected for instance variable</a:t>
            </a:r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+ You can access public instance variable like this: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1478" y="2372626"/>
            <a:ext cx="6515536" cy="2031325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@interface</a:t>
            </a:r>
            <a:r>
              <a:rPr lang="en-US" dirty="0">
                <a:latin typeface="Courier New"/>
                <a:cs typeface="Courier New"/>
              </a:rPr>
              <a:t> Person: </a:t>
            </a:r>
            <a:r>
              <a:rPr lang="en-US" dirty="0" err="1" smtClean="0">
                <a:latin typeface="Courier New"/>
                <a:cs typeface="Courier New"/>
              </a:rPr>
              <a:t>NSObject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@private </a:t>
            </a:r>
            <a:r>
              <a:rPr lang="en-US" dirty="0" err="1" smtClean="0">
                <a:latin typeface="Courier New"/>
                <a:cs typeface="Courier New"/>
              </a:rPr>
              <a:t>NSString</a:t>
            </a:r>
            <a:r>
              <a:rPr lang="en-US" dirty="0" smtClean="0">
                <a:latin typeface="Courier New"/>
                <a:cs typeface="Courier New"/>
              </a:rPr>
              <a:t>*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@protected </a:t>
            </a:r>
            <a:r>
              <a:rPr lang="en-US" dirty="0" err="1" smtClean="0">
                <a:latin typeface="Courier New"/>
                <a:cs typeface="Courier New"/>
              </a:rPr>
              <a:t>NSString</a:t>
            </a:r>
            <a:r>
              <a:rPr lang="en-US" dirty="0">
                <a:latin typeface="Courier New"/>
                <a:cs typeface="Courier New"/>
              </a:rPr>
              <a:t>* </a:t>
            </a:r>
            <a:r>
              <a:rPr lang="en-US" dirty="0" err="1" smtClean="0">
                <a:latin typeface="Courier New"/>
                <a:cs typeface="Courier New"/>
              </a:rPr>
              <a:t>lastName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@public </a:t>
            </a:r>
            <a:r>
              <a:rPr lang="en-US" dirty="0" err="1" smtClean="0">
                <a:latin typeface="Courier New"/>
                <a:cs typeface="Courier New"/>
              </a:rPr>
              <a:t>NSString</a:t>
            </a:r>
            <a:r>
              <a:rPr lang="en-US" dirty="0">
                <a:latin typeface="Courier New"/>
                <a:cs typeface="Courier New"/>
              </a:rPr>
              <a:t>* </a:t>
            </a:r>
            <a:r>
              <a:rPr lang="en-US" dirty="0" err="1" smtClean="0">
                <a:latin typeface="Courier New"/>
                <a:cs typeface="Courier New"/>
              </a:rPr>
              <a:t>fullName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336" y="4953507"/>
            <a:ext cx="6556678" cy="646331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Person</a:t>
            </a:r>
            <a:r>
              <a:rPr lang="en-US" dirty="0" smtClean="0">
                <a:latin typeface="Courier New"/>
                <a:cs typeface="Courier New"/>
              </a:rPr>
              <a:t>* person = [</a:t>
            </a:r>
            <a:r>
              <a:rPr lang="en-US" b="1" dirty="0" smtClean="0">
                <a:latin typeface="Courier New"/>
                <a:cs typeface="Courier New"/>
              </a:rPr>
              <a:t>Person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new</a:t>
            </a:r>
            <a:r>
              <a:rPr lang="en-US" dirty="0" smtClean="0">
                <a:latin typeface="Courier New"/>
                <a:cs typeface="Courier New"/>
              </a:rPr>
              <a:t>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NSString</a:t>
            </a:r>
            <a:r>
              <a:rPr lang="en-US" dirty="0" smtClean="0">
                <a:latin typeface="Courier New"/>
                <a:cs typeface="Courier New"/>
              </a:rPr>
              <a:t>* name = person-&gt;</a:t>
            </a:r>
            <a:r>
              <a:rPr lang="en-US" dirty="0" err="1" smtClean="0">
                <a:latin typeface="Courier New"/>
                <a:cs typeface="Courier New"/>
              </a:rPr>
              <a:t>fullName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93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13280" cy="1371600"/>
          </a:xfrm>
        </p:spPr>
        <p:txBody>
          <a:bodyPr/>
          <a:lstStyle/>
          <a:p>
            <a:r>
              <a:rPr lang="en-US" dirty="0" err="1" smtClean="0"/>
              <a:t>ENCapsulating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If you don’t want to allow property to be changed via setter method (default is </a:t>
            </a:r>
            <a:r>
              <a:rPr lang="en-US" dirty="0" err="1" smtClean="0"/>
              <a:t>readwrite</a:t>
            </a:r>
            <a:r>
              <a:rPr lang="en-US" dirty="0" smtClean="0"/>
              <a:t>)</a:t>
            </a:r>
          </a:p>
          <a:p>
            <a:endParaRPr lang="en-US" b="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+ Customizing </a:t>
            </a:r>
            <a:r>
              <a:rPr lang="en-US" dirty="0" err="1" smtClean="0"/>
              <a:t>accessor</a:t>
            </a:r>
            <a:r>
              <a:rPr lang="en-US" dirty="0" smtClean="0"/>
              <a:t> for properties by using setter/getter: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1478" y="2540110"/>
            <a:ext cx="7336864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@interface</a:t>
            </a:r>
            <a:r>
              <a:rPr lang="en-US" dirty="0">
                <a:latin typeface="Courier New"/>
                <a:cs typeface="Courier New"/>
              </a:rPr>
              <a:t> Person: </a:t>
            </a:r>
            <a:r>
              <a:rPr lang="en-US" dirty="0" err="1" smtClean="0">
                <a:latin typeface="Courier New"/>
                <a:cs typeface="Courier New"/>
              </a:rPr>
              <a:t>NSObject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@</a:t>
            </a:r>
            <a:r>
              <a:rPr lang="en-US" b="1" dirty="0" smtClean="0">
                <a:latin typeface="Courier New"/>
                <a:cs typeface="Courier New"/>
              </a:rPr>
              <a:t>properties (</a:t>
            </a:r>
            <a:r>
              <a:rPr lang="en-US" b="1" dirty="0" err="1" smtClean="0">
                <a:latin typeface="Courier New"/>
                <a:cs typeface="Courier New"/>
              </a:rPr>
              <a:t>readonly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NSString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somePerson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setFirstName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@”John”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dirty="0" smtClean="0">
                <a:latin typeface="Courier New"/>
                <a:cs typeface="Courier New"/>
              </a:rPr>
              <a:t>;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 </a:t>
            </a:r>
            <a:r>
              <a:rPr lang="en-US" dirty="0" smtClean="0">
                <a:solidFill>
                  <a:srgbClr val="D1282E"/>
                </a:solidFill>
                <a:latin typeface="Courier New"/>
                <a:cs typeface="Courier New"/>
                <a:sym typeface="Wingdings"/>
              </a:rPr>
              <a:t>cause error!!</a:t>
            </a:r>
            <a:endParaRPr lang="en-US" dirty="0">
              <a:solidFill>
                <a:srgbClr val="D1282E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336" y="4813937"/>
            <a:ext cx="6556678" cy="923330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@interface</a:t>
            </a:r>
            <a:r>
              <a:rPr lang="en-US" dirty="0">
                <a:latin typeface="Courier New"/>
                <a:cs typeface="Courier New"/>
              </a:rPr>
              <a:t> Person: </a:t>
            </a:r>
            <a:r>
              <a:rPr lang="en-US" dirty="0" err="1" smtClean="0">
                <a:latin typeface="Courier New"/>
                <a:cs typeface="Courier New"/>
              </a:rPr>
              <a:t>NSObject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@</a:t>
            </a:r>
            <a:r>
              <a:rPr lang="en-US" b="1" dirty="0" smtClean="0">
                <a:latin typeface="Courier New"/>
                <a:cs typeface="Courier New"/>
              </a:rPr>
              <a:t>properties (getter=</a:t>
            </a:r>
            <a:r>
              <a:rPr lang="en-US" b="1" dirty="0" err="1" smtClean="0">
                <a:latin typeface="Courier New"/>
                <a:cs typeface="Courier New"/>
              </a:rPr>
              <a:t>isFinished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 BOOL finished;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190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13280" cy="1371600"/>
          </a:xfrm>
        </p:spPr>
        <p:txBody>
          <a:bodyPr/>
          <a:lstStyle/>
          <a:p>
            <a:r>
              <a:rPr lang="en-US" dirty="0" err="1" smtClean="0"/>
              <a:t>ENCapsulating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Customizing synthesized instance variable names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+ By default, a property is synthesized instance variable names with the same name, with an </a:t>
            </a:r>
            <a:r>
              <a:rPr lang="en-US" dirty="0" err="1"/>
              <a:t>undersocre</a:t>
            </a:r>
            <a:r>
              <a:rPr lang="en-US" dirty="0"/>
              <a:t> prefix “_”</a:t>
            </a:r>
          </a:p>
          <a:p>
            <a:endParaRPr lang="en-US" b="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2734" y="2280741"/>
            <a:ext cx="6279634" cy="2862323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@interface</a:t>
            </a:r>
            <a:r>
              <a:rPr lang="en-US" dirty="0" smtClean="0">
                <a:latin typeface="Courier New"/>
                <a:cs typeface="Courier New"/>
              </a:rPr>
              <a:t> Person: </a:t>
            </a:r>
            <a:r>
              <a:rPr lang="en-US" dirty="0" err="1" smtClean="0">
                <a:latin typeface="Courier New"/>
                <a:cs typeface="Courier New"/>
              </a:rPr>
              <a:t>NSObject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NSString</a:t>
            </a:r>
            <a:r>
              <a:rPr lang="en-US" dirty="0" smtClean="0">
                <a:latin typeface="Courier New"/>
                <a:cs typeface="Courier New"/>
              </a:rPr>
              <a:t>* name;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@properties (</a:t>
            </a:r>
            <a:r>
              <a:rPr lang="en-US" b="1" dirty="0" err="1" smtClean="0">
                <a:latin typeface="Courier New"/>
                <a:cs typeface="Courier New"/>
              </a:rPr>
              <a:t>readonly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NSString</a:t>
            </a:r>
            <a:r>
              <a:rPr lang="en-US" dirty="0" smtClean="0">
                <a:latin typeface="Courier New"/>
                <a:cs typeface="Courier New"/>
              </a:rPr>
              <a:t> *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@implementation </a:t>
            </a:r>
            <a:r>
              <a:rPr lang="en-US" dirty="0" smtClean="0">
                <a:latin typeface="Courier New"/>
                <a:cs typeface="Courier New"/>
              </a:rPr>
              <a:t>Person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@synthesized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 = name;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4282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13280" cy="1371600"/>
          </a:xfrm>
        </p:spPr>
        <p:txBody>
          <a:bodyPr/>
          <a:lstStyle/>
          <a:p>
            <a:r>
              <a:rPr lang="en-US" dirty="0" err="1" smtClean="0"/>
              <a:t>ENCapsulating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 You can synthesize instance variable names with the same name</a:t>
            </a:r>
          </a:p>
          <a:p>
            <a:endParaRPr lang="en-US" b="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2734" y="1977711"/>
            <a:ext cx="7747390" cy="1477328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@implementation </a:t>
            </a:r>
            <a:r>
              <a:rPr lang="en-US" dirty="0" smtClean="0">
                <a:latin typeface="Courier New"/>
                <a:cs typeface="Courier New"/>
              </a:rPr>
              <a:t>Person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Courier New"/>
                <a:cs typeface="Courier New"/>
              </a:rPr>
              <a:t>(void) </a:t>
            </a:r>
            <a:r>
              <a:rPr lang="en-US" b="1" dirty="0" err="1" smtClean="0">
                <a:latin typeface="Courier New"/>
                <a:cs typeface="Courier New"/>
              </a:rPr>
              <a:t>someMethod</a:t>
            </a:r>
            <a:r>
              <a:rPr lang="en-US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err="1" smtClean="0">
                <a:latin typeface="Courier New"/>
                <a:cs typeface="Courier New"/>
              </a:rPr>
              <a:t>firstName</a:t>
            </a:r>
            <a:r>
              <a:rPr lang="en-US" b="1" dirty="0" smtClean="0">
                <a:latin typeface="Courier New"/>
                <a:cs typeface="Courier New"/>
              </a:rPr>
              <a:t> = @”</a:t>
            </a:r>
            <a:r>
              <a:rPr lang="en-US" b="1" dirty="0" err="1" smtClean="0">
                <a:latin typeface="Courier New"/>
                <a:cs typeface="Courier New"/>
              </a:rPr>
              <a:t>Johny</a:t>
            </a:r>
            <a:r>
              <a:rPr lang="en-US" b="1" dirty="0" smtClean="0">
                <a:latin typeface="Courier New"/>
                <a:cs typeface="Courier New"/>
              </a:rPr>
              <a:t>”; // ~ </a:t>
            </a:r>
            <a:r>
              <a:rPr lang="en-US" b="1" dirty="0" err="1" smtClean="0">
                <a:latin typeface="Courier New"/>
                <a:cs typeface="Courier New"/>
              </a:rPr>
              <a:t>self.firstName</a:t>
            </a:r>
            <a:r>
              <a:rPr lang="en-US" b="1" dirty="0" smtClean="0">
                <a:latin typeface="Courier New"/>
                <a:cs typeface="Courier New"/>
              </a:rPr>
              <a:t> = @”</a:t>
            </a:r>
            <a:r>
              <a:rPr lang="en-US" b="1" dirty="0" err="1" smtClean="0">
                <a:latin typeface="Courier New"/>
                <a:cs typeface="Courier New"/>
              </a:rPr>
              <a:t>Johny</a:t>
            </a:r>
            <a:r>
              <a:rPr lang="en-US" b="1" dirty="0" smtClean="0">
                <a:latin typeface="Courier New"/>
                <a:cs typeface="Courier New"/>
              </a:rPr>
              <a:t>”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798" y="4669456"/>
            <a:ext cx="7669325" cy="2031325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@interface</a:t>
            </a:r>
            <a:r>
              <a:rPr lang="en-US" dirty="0" smtClean="0">
                <a:latin typeface="Courier New"/>
                <a:cs typeface="Courier New"/>
              </a:rPr>
              <a:t> Person: </a:t>
            </a:r>
            <a:r>
              <a:rPr lang="en-US" dirty="0" err="1" smtClean="0">
                <a:latin typeface="Courier New"/>
                <a:cs typeface="Courier New"/>
              </a:rPr>
              <a:t>NSObject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@properties (</a:t>
            </a:r>
            <a:r>
              <a:rPr lang="en-US" b="1" dirty="0" err="1" smtClean="0">
                <a:latin typeface="Courier New"/>
                <a:cs typeface="Courier New"/>
              </a:rPr>
              <a:t>readonly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NSString</a:t>
            </a:r>
            <a:r>
              <a:rPr lang="en-US" dirty="0" smtClean="0">
                <a:latin typeface="Courier New"/>
                <a:cs typeface="Courier New"/>
              </a:rPr>
              <a:t> *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@implementation </a:t>
            </a:r>
            <a:r>
              <a:rPr lang="en-US" dirty="0" smtClean="0">
                <a:latin typeface="Courier New"/>
                <a:cs typeface="Courier New"/>
              </a:rPr>
              <a:t>Person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@synthesized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83208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13280" cy="1371600"/>
          </a:xfrm>
        </p:spPr>
        <p:txBody>
          <a:bodyPr/>
          <a:lstStyle/>
          <a:p>
            <a:r>
              <a:rPr lang="en-US" dirty="0" err="1" smtClean="0"/>
              <a:t>ENCapsulating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Atomic </a:t>
            </a:r>
            <a:r>
              <a:rPr lang="en-US" dirty="0" err="1" smtClean="0"/>
              <a:t>vs</a:t>
            </a:r>
            <a:r>
              <a:rPr lang="en-US" dirty="0" smtClean="0"/>
              <a:t> Non-</a:t>
            </a:r>
            <a:r>
              <a:rPr lang="en-US" dirty="0" err="1" smtClean="0"/>
              <a:t>Automic</a:t>
            </a:r>
            <a:r>
              <a:rPr lang="en-US" dirty="0" smtClean="0"/>
              <a:t> attribute is used for multithread programming.</a:t>
            </a:r>
            <a:endParaRPr lang="en-US" b="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+ You can’t customize setter or getter for these properties with atomic attribute.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04911"/>
            <a:ext cx="7669325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@interface</a:t>
            </a:r>
            <a:r>
              <a:rPr lang="en-US" dirty="0" smtClean="0">
                <a:latin typeface="Courier New"/>
                <a:cs typeface="Courier New"/>
              </a:rPr>
              <a:t> Person: </a:t>
            </a:r>
            <a:r>
              <a:rPr lang="en-US" dirty="0" err="1" smtClean="0">
                <a:latin typeface="Courier New"/>
                <a:cs typeface="Courier New"/>
              </a:rPr>
              <a:t>NSObject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@properties (</a:t>
            </a:r>
            <a:r>
              <a:rPr lang="en-US" b="1" dirty="0" err="1" smtClean="0">
                <a:latin typeface="Courier New"/>
                <a:cs typeface="Courier New"/>
              </a:rPr>
              <a:t>nonatomic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readwrite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NSString</a:t>
            </a:r>
            <a:r>
              <a:rPr lang="en-US" dirty="0" smtClean="0">
                <a:latin typeface="Courier New"/>
                <a:cs typeface="Courier New"/>
              </a:rPr>
              <a:t> *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4236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826337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+ Allow you add method to existing classes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+ A category is usually declared in a separate header file and implemented in separate source code file.</a:t>
            </a:r>
          </a:p>
          <a:p>
            <a:r>
              <a:rPr lang="en-US" i="1" u="sng" dirty="0" smtClean="0"/>
              <a:t>For example</a:t>
            </a:r>
            <a:r>
              <a:rPr lang="en-US" dirty="0" smtClean="0"/>
              <a:t>: </a:t>
            </a:r>
            <a:r>
              <a:rPr lang="en-US" b="0" dirty="0" err="1" smtClean="0"/>
              <a:t>NSString+MyEncode.h</a:t>
            </a:r>
            <a:r>
              <a:rPr lang="en-US" b="0" dirty="0" smtClean="0"/>
              <a:t> &amp; </a:t>
            </a:r>
            <a:r>
              <a:rPr lang="en-US" b="0" dirty="0" err="1" smtClean="0"/>
              <a:t>NSString+MyEncode.m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31748"/>
            <a:ext cx="7985081" cy="2308324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@interface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NSString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MyEncode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(</a:t>
            </a:r>
            <a:r>
              <a:rPr lang="en-US" b="1" dirty="0" err="1" smtClean="0">
                <a:latin typeface="Courier New"/>
                <a:cs typeface="Courier New"/>
              </a:rPr>
              <a:t>NSString</a:t>
            </a:r>
            <a:r>
              <a:rPr lang="en-US" b="1" dirty="0" smtClean="0">
                <a:latin typeface="Courier New"/>
                <a:cs typeface="Courier New"/>
              </a:rPr>
              <a:t>*) </a:t>
            </a:r>
            <a:r>
              <a:rPr lang="en-US" dirty="0" smtClean="0">
                <a:latin typeface="Courier New"/>
                <a:cs typeface="Courier New"/>
              </a:rPr>
              <a:t>encode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@implementation </a:t>
            </a:r>
            <a:r>
              <a:rPr lang="en-US" dirty="0" err="1">
                <a:latin typeface="Courier New"/>
                <a:cs typeface="Courier New"/>
              </a:rPr>
              <a:t>NSString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MyEncode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NSString</a:t>
            </a:r>
            <a:r>
              <a:rPr lang="en-US" b="1" dirty="0" smtClean="0">
                <a:latin typeface="Courier New"/>
                <a:cs typeface="Courier New"/>
              </a:rPr>
              <a:t>*)</a:t>
            </a:r>
            <a:r>
              <a:rPr lang="en-US" dirty="0" smtClean="0">
                <a:latin typeface="Courier New"/>
                <a:cs typeface="Courier New"/>
              </a:rPr>
              <a:t>encode{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return</a:t>
            </a:r>
            <a:r>
              <a:rPr lang="en-US" dirty="0" smtClean="0">
                <a:latin typeface="Courier New"/>
                <a:cs typeface="Courier New"/>
              </a:rPr>
              <a:t> [</a:t>
            </a:r>
            <a:r>
              <a:rPr lang="en-US" b="1" dirty="0" err="1" smtClean="0">
                <a:latin typeface="Courier New"/>
                <a:cs typeface="Courier New"/>
              </a:rPr>
              <a:t>NSString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stringWithFormat</a:t>
            </a:r>
            <a:r>
              <a:rPr lang="en-US" dirty="0" smtClean="0">
                <a:latin typeface="Courier New"/>
                <a:cs typeface="Courier New"/>
              </a:rPr>
              <a:t>:@”Encode: %@”, self];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3269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826337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+ A class extension bears some similarity to a category, but it can only be added to a class for which you have the source code at compile time.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+ Class extensions extend the internal implementation and hide private information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923378"/>
            <a:ext cx="7985081" cy="646331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@interface </a:t>
            </a:r>
            <a:r>
              <a:rPr lang="en-US" dirty="0" err="1" smtClean="0">
                <a:latin typeface="Courier New"/>
                <a:cs typeface="Courier New"/>
              </a:rPr>
              <a:t>ClassName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25839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869" y="2274137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4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A protocol is used to declare methods and properties that are independent of any specific class.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+ A protocol can inherit from another protocols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05914"/>
            <a:ext cx="7985081" cy="2031325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@protocol </a:t>
            </a:r>
            <a:r>
              <a:rPr lang="en-US" dirty="0" err="1" smtClean="0">
                <a:latin typeface="Courier New"/>
                <a:cs typeface="Courier New"/>
              </a:rPr>
              <a:t>ProtocolName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@properties </a:t>
            </a:r>
            <a:r>
              <a:rPr lang="en-US" b="1" dirty="0" err="1" smtClean="0">
                <a:latin typeface="Courier New"/>
                <a:cs typeface="Courier New"/>
              </a:rPr>
              <a:t>NSString</a:t>
            </a:r>
            <a:r>
              <a:rPr lang="en-US" b="1" dirty="0" smtClean="0">
                <a:latin typeface="Courier New"/>
                <a:cs typeface="Courier New"/>
              </a:rPr>
              <a:t>* </a:t>
            </a:r>
            <a:r>
              <a:rPr lang="en-US" dirty="0" err="1" smtClean="0">
                <a:latin typeface="Courier New"/>
                <a:cs typeface="Courier New"/>
              </a:rPr>
              <a:t>propertyName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@optional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Courier New"/>
                <a:cs typeface="Courier New"/>
              </a:rPr>
              <a:t>(void) </a:t>
            </a:r>
            <a:r>
              <a:rPr lang="en-US" dirty="0" err="1" smtClean="0">
                <a:latin typeface="Courier New"/>
                <a:cs typeface="Courier New"/>
              </a:rPr>
              <a:t>methodOptional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@required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(void) </a:t>
            </a:r>
            <a:r>
              <a:rPr lang="en-US" dirty="0" err="1" smtClean="0">
                <a:latin typeface="Courier New"/>
                <a:cs typeface="Courier New"/>
              </a:rPr>
              <a:t>methodRequired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163" y="5153790"/>
            <a:ext cx="7985081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@protocol </a:t>
            </a:r>
            <a:r>
              <a:rPr lang="en-US" dirty="0" err="1" smtClean="0">
                <a:latin typeface="Courier New"/>
                <a:cs typeface="Courier New"/>
              </a:rPr>
              <a:t>ProtocolName</a:t>
            </a:r>
            <a:r>
              <a:rPr lang="en-US" dirty="0" smtClean="0">
                <a:latin typeface="Courier New"/>
                <a:cs typeface="Courier New"/>
              </a:rPr>
              <a:t>&lt;AnotherProtocol1, AnotherProtocol2, 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95477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869631" cy="4373563"/>
          </a:xfrm>
        </p:spPr>
        <p:txBody>
          <a:bodyPr/>
          <a:lstStyle/>
          <a:p>
            <a:r>
              <a:rPr lang="en-US" dirty="0" smtClean="0"/>
              <a:t>+ A class can conform to protocols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A class conform to a protocol, must provide implementation all @required method.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0726"/>
            <a:ext cx="7667593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@interface </a:t>
            </a:r>
            <a:r>
              <a:rPr lang="en-US" dirty="0" err="1" smtClean="0">
                <a:latin typeface="Courier New"/>
                <a:cs typeface="Courier New"/>
              </a:rPr>
              <a:t>MyClass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NSObject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MyProtocol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AnotherProtocol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43935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Classes are also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In </a:t>
            </a:r>
            <a:r>
              <a:rPr lang="en-US" dirty="0"/>
              <a:t>Objective-C, a class is itself an object with an opaque type called </a:t>
            </a:r>
            <a:r>
              <a:rPr lang="en-US" dirty="0">
                <a:solidFill>
                  <a:schemeClr val="tx2"/>
                </a:solidFill>
              </a:rPr>
              <a:t>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D1282E"/>
                </a:solidFill>
              </a:rPr>
              <a:t>- Class</a:t>
            </a:r>
            <a:r>
              <a:rPr lang="en-US" dirty="0" smtClean="0"/>
              <a:t> </a:t>
            </a:r>
            <a:r>
              <a:rPr lang="en-US" dirty="0"/>
              <a:t>can’t have properties defined using the declaration, but they can receive messages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You can create a class by using: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33467"/>
            <a:ext cx="8097202" cy="2308324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Class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animalClass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NSClassFromString</a:t>
            </a:r>
            <a:r>
              <a:rPr lang="en-US" dirty="0">
                <a:latin typeface="Courier"/>
                <a:cs typeface="Courier"/>
              </a:rPr>
              <a:t>(@"Animal");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</a:p>
          <a:p>
            <a:r>
              <a:rPr lang="en-US" b="1" dirty="0" smtClean="0">
                <a:latin typeface="Courier"/>
                <a:cs typeface="Courier"/>
              </a:rPr>
              <a:t>Animal</a:t>
            </a:r>
            <a:r>
              <a:rPr lang="en-US" dirty="0">
                <a:latin typeface="Courier"/>
                <a:cs typeface="Courier"/>
              </a:rPr>
              <a:t>* animal = [[</a:t>
            </a:r>
            <a:r>
              <a:rPr lang="en-US" dirty="0" err="1">
                <a:latin typeface="Courier"/>
                <a:cs typeface="Courier"/>
              </a:rPr>
              <a:t>animalClass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alloc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b="1" dirty="0" err="1">
                <a:latin typeface="Courier"/>
                <a:cs typeface="Courier"/>
              </a:rPr>
              <a:t>initWithName</a:t>
            </a:r>
            <a:r>
              <a:rPr lang="en-US" dirty="0">
                <a:latin typeface="Courier"/>
                <a:cs typeface="Courier"/>
              </a:rPr>
              <a:t>:@"Hero"];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>
                <a:latin typeface="Courier"/>
                <a:cs typeface="Courier"/>
              </a:rPr>
              <a:t>animal </a:t>
            </a:r>
            <a:r>
              <a:rPr lang="en-US" b="1" dirty="0" err="1">
                <a:latin typeface="Courier"/>
                <a:cs typeface="Courier"/>
              </a:rPr>
              <a:t>saySomething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563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734" y="2804499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9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A part of a more general problem in programming called resource management.</a:t>
            </a:r>
          </a:p>
          <a:p>
            <a:r>
              <a:rPr lang="en-US" dirty="0" smtClean="0"/>
              <a:t>+ When your program is running, it uses resources, and if you don’t practice cleanliness, some resource will be used up, and your program will probably crash (example: memory)</a:t>
            </a:r>
          </a:p>
          <a:p>
            <a:r>
              <a:rPr lang="en-US" dirty="0" smtClean="0"/>
              <a:t>+ Memory management is a hard problem.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4241062"/>
            <a:ext cx="5762668" cy="22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12927" r="-12927"/>
          <a:stretch>
            <a:fillRect/>
          </a:stretch>
        </p:blipFill>
        <p:spPr>
          <a:xfrm>
            <a:off x="457201" y="1752600"/>
            <a:ext cx="2082700" cy="4373563"/>
          </a:xfrm>
        </p:spPr>
      </p:pic>
      <p:grpSp>
        <p:nvGrpSpPr>
          <p:cNvPr id="25" name="Group 24"/>
          <p:cNvGrpSpPr/>
          <p:nvPr/>
        </p:nvGrpSpPr>
        <p:grpSpPr>
          <a:xfrm>
            <a:off x="2286000" y="1911684"/>
            <a:ext cx="3441037" cy="1009713"/>
            <a:chOff x="2286000" y="1911684"/>
            <a:chExt cx="3441037" cy="1009713"/>
          </a:xfrm>
        </p:grpSpPr>
        <p:sp>
          <p:nvSpPr>
            <p:cNvPr id="10" name="Rounded Rectangle 9"/>
            <p:cNvSpPr/>
            <p:nvPr/>
          </p:nvSpPr>
          <p:spPr>
            <a:xfrm>
              <a:off x="2830007" y="1911684"/>
              <a:ext cx="2897030" cy="100971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Static allocation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Local variable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Automatically </a:t>
              </a:r>
              <a:r>
                <a:rPr lang="en-US" dirty="0" err="1" smtClean="0">
                  <a:solidFill>
                    <a:schemeClr val="tx1"/>
                  </a:solidFill>
                </a:rPr>
                <a:t>alloc</a:t>
              </a:r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delloc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endCxn id="10" idx="1"/>
            </p:cNvCxnSpPr>
            <p:nvPr/>
          </p:nvCxnSpPr>
          <p:spPr>
            <a:xfrm flipV="1">
              <a:off x="2286000" y="2416541"/>
              <a:ext cx="544007" cy="5048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727037" y="1524318"/>
            <a:ext cx="3229806" cy="1390395"/>
            <a:chOff x="5727037" y="1905000"/>
            <a:chExt cx="3229806" cy="1009713"/>
          </a:xfrm>
        </p:grpSpPr>
        <p:sp>
          <p:nvSpPr>
            <p:cNvPr id="6" name="Rounded Rectangle 5"/>
            <p:cNvSpPr/>
            <p:nvPr/>
          </p:nvSpPr>
          <p:spPr>
            <a:xfrm>
              <a:off x="6059813" y="1905000"/>
              <a:ext cx="2897030" cy="100971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(){</a:t>
              </a:r>
            </a:p>
            <a:p>
              <a:r>
                <a:rPr lang="en-US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 local = 10;</a:t>
              </a:r>
            </a:p>
            <a:p>
              <a:r>
                <a:rPr lang="en-US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 *</a:t>
              </a:r>
              <a:r>
                <a:rPr lang="en-US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pInt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= &amp;local;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urier"/>
                  <a:cs typeface="Courier"/>
                </a:rPr>
                <a:t>}</a:t>
              </a:r>
              <a:endParaRPr lang="en-US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cxnSp>
          <p:nvCxnSpPr>
            <p:cNvPr id="14" name="Straight Arrow Connector 13"/>
            <p:cNvCxnSpPr>
              <a:stCxn id="10" idx="3"/>
              <a:endCxn id="6" idx="1"/>
            </p:cNvCxnSpPr>
            <p:nvPr/>
          </p:nvCxnSpPr>
          <p:spPr>
            <a:xfrm flipV="1">
              <a:off x="5727037" y="2409857"/>
              <a:ext cx="332776" cy="6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86000" y="3077435"/>
            <a:ext cx="3449053" cy="1047881"/>
            <a:chOff x="2286000" y="3077435"/>
            <a:chExt cx="3449053" cy="1047881"/>
          </a:xfrm>
        </p:grpSpPr>
        <p:sp>
          <p:nvSpPr>
            <p:cNvPr id="4" name="Rounded Rectangle 3"/>
            <p:cNvSpPr/>
            <p:nvPr/>
          </p:nvSpPr>
          <p:spPr>
            <a:xfrm>
              <a:off x="2838023" y="3077435"/>
              <a:ext cx="2897030" cy="1047881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Dynamic allocation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Dynamic variable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Manually </a:t>
              </a:r>
              <a:r>
                <a:rPr lang="en-US" dirty="0" err="1" smtClean="0">
                  <a:solidFill>
                    <a:schemeClr val="tx1"/>
                  </a:solidFill>
                </a:rPr>
                <a:t>alloc</a:t>
              </a:r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delloc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4" idx="1"/>
            </p:cNvCxnSpPr>
            <p:nvPr/>
          </p:nvCxnSpPr>
          <p:spPr>
            <a:xfrm flipV="1">
              <a:off x="2286000" y="3601376"/>
              <a:ext cx="552023" cy="3423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735053" y="3115606"/>
            <a:ext cx="3221790" cy="1183503"/>
            <a:chOff x="5735053" y="3115605"/>
            <a:chExt cx="3221790" cy="772985"/>
          </a:xfrm>
        </p:grpSpPr>
        <p:sp>
          <p:nvSpPr>
            <p:cNvPr id="11" name="Rounded Rectangle 10"/>
            <p:cNvSpPr/>
            <p:nvPr/>
          </p:nvSpPr>
          <p:spPr>
            <a:xfrm>
              <a:off x="6059813" y="3115605"/>
              <a:ext cx="2897030" cy="772985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 *</a:t>
              </a:r>
              <a:r>
                <a:rPr lang="en-US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dy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 = </a:t>
              </a:r>
              <a:r>
                <a:rPr lang="en-US" b="1" dirty="0" smtClean="0">
                  <a:solidFill>
                    <a:schemeClr val="tx1"/>
                  </a:solidFill>
                  <a:latin typeface="Courier"/>
                  <a:cs typeface="Courier"/>
                </a:rPr>
                <a:t>new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//or </a:t>
              </a:r>
              <a:r>
                <a:rPr lang="en-US" b="1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malloc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, </a:t>
              </a:r>
              <a:r>
                <a:rPr lang="en-US" b="1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alloc</a:t>
              </a:r>
              <a:endParaRPr lang="en-US" b="1" dirty="0" smtClean="0">
                <a:solidFill>
                  <a:schemeClr val="tx1"/>
                </a:solidFill>
                <a:latin typeface="Courier"/>
                <a:cs typeface="Courier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"/>
                  <a:cs typeface="Courier"/>
                </a:rPr>
                <a:t>delete 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dv;</a:t>
              </a:r>
            </a:p>
          </p:txBody>
        </p:sp>
        <p:cxnSp>
          <p:nvCxnSpPr>
            <p:cNvPr id="18" name="Straight Arrow Connector 17"/>
            <p:cNvCxnSpPr>
              <a:stCxn id="4" idx="3"/>
              <a:endCxn id="11" idx="1"/>
            </p:cNvCxnSpPr>
            <p:nvPr/>
          </p:nvCxnSpPr>
          <p:spPr>
            <a:xfrm>
              <a:off x="5735053" y="3432877"/>
              <a:ext cx="324760" cy="69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286000" y="4299105"/>
            <a:ext cx="3449053" cy="1008158"/>
            <a:chOff x="2286000" y="4299105"/>
            <a:chExt cx="3449053" cy="1008158"/>
          </a:xfrm>
        </p:grpSpPr>
        <p:sp>
          <p:nvSpPr>
            <p:cNvPr id="7" name="Rounded Rectangle 6"/>
            <p:cNvSpPr/>
            <p:nvPr/>
          </p:nvSpPr>
          <p:spPr>
            <a:xfrm>
              <a:off x="2838023" y="4299105"/>
              <a:ext cx="2897030" cy="1008158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Static variable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Global variable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Automatically </a:t>
              </a:r>
              <a:r>
                <a:rPr lang="en-US" dirty="0" err="1" smtClean="0">
                  <a:solidFill>
                    <a:schemeClr val="tx1"/>
                  </a:solidFill>
                </a:rPr>
                <a:t>alloc</a:t>
              </a:r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delloc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7" idx="1"/>
            </p:cNvCxnSpPr>
            <p:nvPr/>
          </p:nvCxnSpPr>
          <p:spPr>
            <a:xfrm flipV="1">
              <a:off x="2286000" y="4803184"/>
              <a:ext cx="552023" cy="62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735053" y="4663614"/>
            <a:ext cx="3221790" cy="1498116"/>
            <a:chOff x="5735053" y="4263673"/>
            <a:chExt cx="3221790" cy="1498116"/>
          </a:xfrm>
        </p:grpSpPr>
        <p:sp>
          <p:nvSpPr>
            <p:cNvPr id="12" name="Rounded Rectangle 11"/>
            <p:cNvSpPr/>
            <p:nvPr/>
          </p:nvSpPr>
          <p:spPr>
            <a:xfrm>
              <a:off x="6059813" y="4299105"/>
              <a:ext cx="2897030" cy="1462684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 global = 10;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static </a:t>
              </a:r>
              <a:r>
                <a:rPr lang="en-US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gs_var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 = 9;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char *s = </a:t>
              </a:r>
              <a:r>
                <a:rPr lang="en-US" b="1" dirty="0" smtClean="0">
                  <a:solidFill>
                    <a:schemeClr val="tx1"/>
                  </a:solidFill>
                  <a:latin typeface="Courier"/>
                  <a:cs typeface="Courier"/>
                </a:rPr>
                <a:t>“data”</a:t>
              </a:r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;</a:t>
              </a:r>
            </a:p>
          </p:txBody>
        </p:sp>
        <p:cxnSp>
          <p:nvCxnSpPr>
            <p:cNvPr id="22" name="Straight Arrow Connector 21"/>
            <p:cNvCxnSpPr>
              <a:stCxn id="7" idx="3"/>
              <a:endCxn id="12" idx="1"/>
            </p:cNvCxnSpPr>
            <p:nvPr/>
          </p:nvCxnSpPr>
          <p:spPr>
            <a:xfrm>
              <a:off x="5735053" y="4263673"/>
              <a:ext cx="324760" cy="7667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286000" y="5439076"/>
            <a:ext cx="3449053" cy="790608"/>
            <a:chOff x="2286000" y="5439076"/>
            <a:chExt cx="3449053" cy="790608"/>
          </a:xfrm>
        </p:grpSpPr>
        <p:sp>
          <p:nvSpPr>
            <p:cNvPr id="9" name="Rounded Rectangle 8"/>
            <p:cNvSpPr/>
            <p:nvPr/>
          </p:nvSpPr>
          <p:spPr>
            <a:xfrm>
              <a:off x="2838023" y="5439076"/>
              <a:ext cx="2897030" cy="790608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Machine source code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Automatic </a:t>
              </a:r>
              <a:r>
                <a:rPr lang="en-US" dirty="0" err="1" smtClean="0">
                  <a:solidFill>
                    <a:schemeClr val="tx1"/>
                  </a:solidFill>
                </a:rPr>
                <a:t>alloc</a:t>
              </a:r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delloc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9" idx="1"/>
            </p:cNvCxnSpPr>
            <p:nvPr/>
          </p:nvCxnSpPr>
          <p:spPr>
            <a:xfrm>
              <a:off x="2286000" y="5439076"/>
              <a:ext cx="552023" cy="395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990812" y="3049784"/>
            <a:ext cx="3007896" cy="1305153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292374" y="2579651"/>
            <a:ext cx="3652767" cy="3337159"/>
            <a:chOff x="3097952" y="3409187"/>
            <a:chExt cx="3652767" cy="33371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7952" y="4387655"/>
              <a:ext cx="2360394" cy="2358691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3682008" y="3409187"/>
              <a:ext cx="3068711" cy="1281721"/>
            </a:xfrm>
            <a:prstGeom prst="cloudCallou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When </a:t>
              </a:r>
              <a:r>
                <a:rPr lang="en-US" dirty="0">
                  <a:solidFill>
                    <a:schemeClr val="tx1"/>
                  </a:solidFill>
                </a:rPr>
                <a:t>an object’s useful life is </a:t>
              </a:r>
              <a:r>
                <a:rPr lang="en-US" dirty="0" smtClean="0">
                  <a:solidFill>
                    <a:schemeClr val="tx1"/>
                  </a:solidFill>
                </a:rPr>
                <a:t>over?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DyNamic</a:t>
            </a:r>
            <a:r>
              <a:rPr lang="en-US" dirty="0" smtClean="0"/>
              <a:t>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2333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An object is created by using dynamic allocation. It can have many pointers point to itself.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3178"/>
            <a:ext cx="5194567" cy="2585323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Cat* cat = new Cat();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cat-&gt;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sayHello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()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Cat* </a:t>
            </a:r>
            <a:r>
              <a:rPr lang="en-US" dirty="0" err="1" smtClean="0">
                <a:latin typeface="Courier New"/>
                <a:cs typeface="Courier New"/>
              </a:rPr>
              <a:t>refCat</a:t>
            </a:r>
            <a:r>
              <a:rPr lang="en-US" dirty="0" smtClean="0">
                <a:latin typeface="Courier New"/>
                <a:cs typeface="Courier New"/>
              </a:rPr>
              <a:t> = cat;</a:t>
            </a: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refCat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sayHello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delete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refCat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cat-&gt;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sayHello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 cause error!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774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Every </a:t>
            </a:r>
            <a:r>
              <a:rPr lang="en-US" dirty="0"/>
              <a:t>object has an integer associated with it, known as its reference count or retain </a:t>
            </a:r>
            <a:r>
              <a:rPr lang="en-US" dirty="0" smtClean="0"/>
              <a:t>count.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05273"/>
            <a:ext cx="8097202" cy="3416320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MyClass</a:t>
            </a:r>
            <a:r>
              <a:rPr lang="en-US" dirty="0">
                <a:latin typeface="Courier"/>
                <a:cs typeface="Courier"/>
              </a:rPr>
              <a:t>* tracker = [</a:t>
            </a:r>
            <a:r>
              <a:rPr lang="en-US" dirty="0" err="1">
                <a:latin typeface="Courier"/>
                <a:cs typeface="Courier"/>
              </a:rPr>
              <a:t>MyClass</a:t>
            </a:r>
            <a:r>
              <a:rPr lang="en-US" dirty="0">
                <a:latin typeface="Courier"/>
                <a:cs typeface="Courier"/>
              </a:rPr>
              <a:t> new];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//count: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MyClass</a:t>
            </a:r>
            <a:r>
              <a:rPr lang="en-US" dirty="0">
                <a:latin typeface="Courier"/>
                <a:cs typeface="Courier"/>
              </a:rPr>
              <a:t> * </a:t>
            </a:r>
            <a:r>
              <a:rPr lang="en-US" dirty="0" err="1">
                <a:latin typeface="Courier"/>
                <a:cs typeface="Courier"/>
              </a:rPr>
              <a:t>refTracker</a:t>
            </a:r>
            <a:r>
              <a:rPr lang="en-US" dirty="0">
                <a:latin typeface="Courier"/>
                <a:cs typeface="Courier"/>
              </a:rPr>
              <a:t> = [tracker retain];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//count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MyClass</a:t>
            </a:r>
            <a:r>
              <a:rPr lang="en-US" dirty="0">
                <a:latin typeface="Courier"/>
                <a:cs typeface="Courier"/>
              </a:rPr>
              <a:t> * </a:t>
            </a:r>
            <a:r>
              <a:rPr lang="en-US" dirty="0" err="1">
                <a:latin typeface="Courier"/>
                <a:cs typeface="Courier"/>
              </a:rPr>
              <a:t>otherRefTracker</a:t>
            </a:r>
            <a:r>
              <a:rPr lang="en-US" dirty="0">
                <a:latin typeface="Courier"/>
                <a:cs typeface="Courier"/>
              </a:rPr>
              <a:t> = [tracker retain];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 count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3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refTracker</a:t>
            </a:r>
            <a:r>
              <a:rPr lang="en-US" dirty="0">
                <a:latin typeface="Courier"/>
                <a:cs typeface="Courier"/>
              </a:rPr>
              <a:t> release];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//count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otherRefTacker</a:t>
            </a:r>
            <a:r>
              <a:rPr lang="en-US" dirty="0">
                <a:latin typeface="Courier"/>
                <a:cs typeface="Courier"/>
              </a:rPr>
              <a:t> release];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//count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[tracker release] ;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//count 0, object will be destroyed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.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delloc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 will be called. </a:t>
            </a:r>
          </a:p>
        </p:txBody>
      </p:sp>
    </p:spTree>
    <p:extLst>
      <p:ext uri="{BB962C8B-B14F-4D97-AF65-F5344CB8AC3E}">
        <p14:creationId xmlns:p14="http://schemas.microsoft.com/office/powerpoint/2010/main" val="350938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</a:t>
            </a:r>
            <a:r>
              <a:rPr lang="en-US" b="1" dirty="0" smtClean="0"/>
              <a:t>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with instance </a:t>
            </a:r>
            <a:r>
              <a:rPr lang="en-US" dirty="0" smtClean="0"/>
              <a:t>variables or properties </a:t>
            </a:r>
            <a:r>
              <a:rPr lang="en-US" dirty="0"/>
              <a:t>that point to other objects is said to own those other </a:t>
            </a:r>
            <a:r>
              <a:rPr lang="en-US" dirty="0" smtClean="0"/>
              <a:t>objects. It </a:t>
            </a:r>
            <a:r>
              <a:rPr lang="en-US" dirty="0"/>
              <a:t>means it is responsible for making sure the object gets cleaned up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58800"/>
            <a:ext cx="8097202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Engine * engine = [Engine new];</a:t>
            </a:r>
          </a:p>
          <a:p>
            <a:r>
              <a:rPr lang="en-US" dirty="0">
                <a:latin typeface="Courier"/>
                <a:cs typeface="Courier"/>
              </a:rPr>
              <a:t>[car </a:t>
            </a:r>
            <a:r>
              <a:rPr lang="en-US" dirty="0" err="1">
                <a:latin typeface="Courier"/>
                <a:cs typeface="Courier"/>
              </a:rPr>
              <a:t>setEngine</a:t>
            </a:r>
            <a:r>
              <a:rPr lang="en-US" dirty="0">
                <a:latin typeface="Courier"/>
                <a:cs typeface="Courier"/>
              </a:rPr>
              <a:t>: engine]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1784"/>
            <a:ext cx="2360394" cy="235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5626" y="4605729"/>
            <a:ext cx="5819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Who </a:t>
            </a:r>
            <a:r>
              <a:rPr lang="en-US" sz="2000" b="1" dirty="0"/>
              <a:t>owns the engine now? </a:t>
            </a:r>
            <a:endParaRPr lang="en-US" sz="2000" b="1" dirty="0" smtClean="0"/>
          </a:p>
          <a:p>
            <a:r>
              <a:rPr lang="en-US" sz="2000" b="1" dirty="0" smtClean="0"/>
              <a:t>- Does </a:t>
            </a:r>
            <a:r>
              <a:rPr lang="en-US" sz="2000" b="1" dirty="0"/>
              <a:t>main own it or does car? </a:t>
            </a:r>
            <a:endParaRPr lang="en-US" sz="2000" b="1" dirty="0" smtClean="0"/>
          </a:p>
          <a:p>
            <a:r>
              <a:rPr lang="en-US" sz="2000" b="1" dirty="0" smtClean="0"/>
              <a:t>- Who </a:t>
            </a:r>
            <a:r>
              <a:rPr lang="en-US" sz="2000" b="1" dirty="0"/>
              <a:t>is responsible for making sure the Engine gets a release message when it is no longer useful? </a:t>
            </a:r>
          </a:p>
        </p:txBody>
      </p:sp>
    </p:spTree>
    <p:extLst>
      <p:ext uri="{BB962C8B-B14F-4D97-AF65-F5344CB8AC3E}">
        <p14:creationId xmlns:p14="http://schemas.microsoft.com/office/powerpoint/2010/main" val="127977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5523"/>
            <a:ext cx="2965807" cy="2224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</a:t>
            </a:r>
            <a:r>
              <a:rPr lang="en-US" b="1" dirty="0" smtClean="0"/>
              <a:t>ownership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346" y="1752600"/>
            <a:ext cx="5704854" cy="4373563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Car </a:t>
            </a:r>
            <a:r>
              <a:rPr lang="en-US" dirty="0"/>
              <a:t>and main() are now using the engine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Car </a:t>
            </a:r>
            <a:r>
              <a:rPr lang="en-US" dirty="0"/>
              <a:t>should retain the engine inside </a:t>
            </a:r>
            <a:r>
              <a:rPr lang="en-US" dirty="0" err="1" smtClean="0"/>
              <a:t>setEngine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main</a:t>
            </a:r>
            <a:r>
              <a:rPr lang="en-US" dirty="0"/>
              <a:t>() should release the engine. </a:t>
            </a:r>
            <a:r>
              <a:rPr lang="en-US" dirty="0" smtClean="0"/>
              <a:t>Then Car </a:t>
            </a:r>
            <a:r>
              <a:rPr lang="en-US" dirty="0"/>
              <a:t>releases the engine when it’s done (in its </a:t>
            </a:r>
            <a:r>
              <a:rPr lang="en-US" dirty="0" err="1"/>
              <a:t>dealloc</a:t>
            </a:r>
            <a:r>
              <a:rPr lang="en-US" dirty="0"/>
              <a:t> </a:t>
            </a:r>
            <a:r>
              <a:rPr lang="en-US" dirty="0" smtClean="0"/>
              <a:t>method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76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objective-c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The </a:t>
            </a:r>
            <a:r>
              <a:rPr lang="en-US" dirty="0"/>
              <a:t>primary programming language to writing software for OSX &amp; </a:t>
            </a:r>
            <a:r>
              <a:rPr lang="en-US" dirty="0" err="1"/>
              <a:t>iOS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smtClean="0"/>
              <a:t>A </a:t>
            </a:r>
            <a:r>
              <a:rPr lang="en-US" dirty="0"/>
              <a:t>superset of the C programming language.</a:t>
            </a:r>
          </a:p>
          <a:p>
            <a:r>
              <a:rPr lang="en-US" dirty="0"/>
              <a:t>- O</a:t>
            </a:r>
            <a:r>
              <a:rPr lang="en-US" dirty="0" smtClean="0"/>
              <a:t>bject</a:t>
            </a:r>
            <a:r>
              <a:rPr lang="en-US" dirty="0"/>
              <a:t>-oriented capabilities and a dynamic runtime</a:t>
            </a:r>
          </a:p>
          <a:p>
            <a:r>
              <a:rPr lang="en-US" dirty="0"/>
              <a:t>- S</a:t>
            </a:r>
            <a:r>
              <a:rPr lang="en-US" dirty="0" smtClean="0"/>
              <a:t>upports </a:t>
            </a:r>
            <a:r>
              <a:rPr lang="en-US" dirty="0"/>
              <a:t>for object graph management, providing dynamic typing and binding, deferring many responsibilities until runtime. </a:t>
            </a:r>
          </a:p>
        </p:txBody>
      </p:sp>
    </p:spTree>
    <p:extLst>
      <p:ext uri="{BB962C8B-B14F-4D97-AF65-F5344CB8AC3E}">
        <p14:creationId xmlns:p14="http://schemas.microsoft.com/office/powerpoint/2010/main" val="84915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13344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Retaining </a:t>
            </a:r>
            <a:r>
              <a:rPr lang="en-US" b="1" dirty="0"/>
              <a:t>and </a:t>
            </a:r>
            <a:r>
              <a:rPr lang="en-US" b="1" dirty="0" smtClean="0"/>
              <a:t>releasing </a:t>
            </a:r>
            <a:r>
              <a:rPr lang="en-US" b="1" dirty="0"/>
              <a:t>in </a:t>
            </a:r>
            <a:r>
              <a:rPr lang="en-US" b="1" dirty="0" err="1"/>
              <a:t>accessors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an implementation for </a:t>
            </a:r>
            <a:r>
              <a:rPr lang="en-US" dirty="0" err="1" smtClean="0"/>
              <a:t>setEngine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Try with code below: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12176"/>
            <a:ext cx="7620000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(void) </a:t>
            </a:r>
            <a:r>
              <a:rPr lang="en-US" dirty="0" err="1">
                <a:latin typeface="Courier"/>
                <a:cs typeface="Courier"/>
              </a:rPr>
              <a:t>setEngine</a:t>
            </a:r>
            <a:r>
              <a:rPr lang="en-US" dirty="0">
                <a:latin typeface="Courier"/>
                <a:cs typeface="Courier"/>
              </a:rPr>
              <a:t>: (Engine*) </a:t>
            </a:r>
            <a:r>
              <a:rPr lang="en-US" dirty="0" err="1">
                <a:latin typeface="Courier"/>
                <a:cs typeface="Courier"/>
              </a:rPr>
              <a:t>newEngine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	Engine = [</a:t>
            </a:r>
            <a:r>
              <a:rPr lang="en-US" dirty="0" err="1">
                <a:latin typeface="Courier"/>
                <a:cs typeface="Courier"/>
              </a:rPr>
              <a:t>newEngine</a:t>
            </a:r>
            <a:r>
              <a:rPr lang="en-US" dirty="0">
                <a:latin typeface="Courier"/>
                <a:cs typeface="Courier"/>
              </a:rPr>
              <a:t> retain]</a:t>
            </a:r>
            <a:r>
              <a:rPr lang="en-US" dirty="0" smtClean="0">
                <a:latin typeface="Courier"/>
                <a:cs typeface="Courier"/>
              </a:rPr>
              <a:t>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--&gt; bad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406919"/>
            <a:ext cx="7620000" cy="2031325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Engine * engine1 = [Engine new];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retain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count: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[car </a:t>
            </a:r>
            <a:r>
              <a:rPr lang="en-US" dirty="0" err="1">
                <a:latin typeface="Courier"/>
                <a:cs typeface="Courier"/>
              </a:rPr>
              <a:t>setEngine</a:t>
            </a:r>
            <a:r>
              <a:rPr lang="en-US" dirty="0">
                <a:latin typeface="Courier"/>
                <a:cs typeface="Courier"/>
              </a:rPr>
              <a:t>: engine1];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/retain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count: 2</a:t>
            </a:r>
          </a:p>
          <a:p>
            <a:r>
              <a:rPr lang="en-US" dirty="0">
                <a:latin typeface="Courier"/>
                <a:cs typeface="Courier"/>
              </a:rPr>
              <a:t>[engine1 release];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 retain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count: 1</a:t>
            </a:r>
          </a:p>
          <a:p>
            <a:r>
              <a:rPr lang="en-US" dirty="0">
                <a:latin typeface="Courier"/>
                <a:cs typeface="Courier"/>
              </a:rPr>
              <a:t>Engine* engine2 = [Engine new];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//engine 2 retain count: 1</a:t>
            </a:r>
          </a:p>
          <a:p>
            <a:r>
              <a:rPr lang="en-US" dirty="0">
                <a:latin typeface="Courier"/>
                <a:cs typeface="Courier"/>
              </a:rPr>
              <a:t>[car </a:t>
            </a:r>
            <a:r>
              <a:rPr lang="en-US" dirty="0" err="1">
                <a:latin typeface="Courier"/>
                <a:cs typeface="Courier"/>
              </a:rPr>
              <a:t>setEngine</a:t>
            </a:r>
            <a:r>
              <a:rPr lang="en-US" dirty="0">
                <a:latin typeface="Courier"/>
                <a:cs typeface="Courier"/>
              </a:rPr>
              <a:t>: engine2]; 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Courier"/>
                <a:cs typeface="Courier"/>
              </a:rPr>
              <a:t>/oops! What happens with </a:t>
            </a:r>
            <a:r>
              <a:rPr lang="en-US" dirty="0" err="1" smtClean="0">
                <a:solidFill>
                  <a:schemeClr val="tx2"/>
                </a:solidFill>
                <a:latin typeface="Courier"/>
                <a:cs typeface="Courier"/>
              </a:rPr>
              <a:t>engien</a:t>
            </a:r>
            <a:r>
              <a:rPr lang="en-US" dirty="0" smtClean="0">
                <a:solidFill>
                  <a:schemeClr val="tx2"/>
                </a:solidFill>
                <a:latin typeface="Courier"/>
                <a:cs typeface="Courier"/>
              </a:rPr>
              <a:t> 1?</a:t>
            </a:r>
            <a:endParaRPr lang="en-US" dirty="0">
              <a:solidFill>
                <a:schemeClr val="tx2"/>
              </a:solidFill>
              <a:latin typeface="Courier"/>
              <a:cs typeface="Courier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274662" y="2747144"/>
            <a:ext cx="5442441" cy="2026072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ngine1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’s retain count is still 1.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has already release, but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 did -&gt; leak memory. </a:t>
            </a:r>
          </a:p>
        </p:txBody>
      </p:sp>
    </p:spTree>
    <p:extLst>
      <p:ext uri="{BB962C8B-B14F-4D97-AF65-F5344CB8AC3E}">
        <p14:creationId xmlns:p14="http://schemas.microsoft.com/office/powerpoint/2010/main" val="399618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13344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Retaining </a:t>
            </a:r>
            <a:r>
              <a:rPr lang="en-US" b="1" dirty="0"/>
              <a:t>and </a:t>
            </a:r>
            <a:r>
              <a:rPr lang="en-US" b="1" dirty="0" smtClean="0"/>
              <a:t>releasing </a:t>
            </a:r>
            <a:r>
              <a:rPr lang="en-US" b="1" dirty="0"/>
              <a:t>in </a:t>
            </a:r>
            <a:r>
              <a:rPr lang="en-US" b="1" dirty="0" err="1"/>
              <a:t>accessors</a:t>
            </a:r>
            <a:r>
              <a:rPr lang="en-US" dirty="0"/>
              <a:t> </a:t>
            </a: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another </a:t>
            </a:r>
            <a:r>
              <a:rPr lang="en-US" dirty="0" smtClean="0"/>
              <a:t>implementation: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Try with code below: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44692"/>
            <a:ext cx="7620000" cy="1477328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(void) </a:t>
            </a:r>
            <a:r>
              <a:rPr lang="en-US" dirty="0" err="1">
                <a:latin typeface="Courier"/>
                <a:cs typeface="Courier"/>
              </a:rPr>
              <a:t>setEngine</a:t>
            </a:r>
            <a:r>
              <a:rPr lang="en-US" dirty="0">
                <a:latin typeface="Courier"/>
                <a:cs typeface="Courier"/>
              </a:rPr>
              <a:t>: (Engine*) </a:t>
            </a:r>
            <a:r>
              <a:rPr lang="en-US" dirty="0" err="1">
                <a:latin typeface="Courier"/>
                <a:cs typeface="Courier"/>
              </a:rPr>
              <a:t>newEngine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	[engine release]</a:t>
            </a:r>
          </a:p>
          <a:p>
            <a:r>
              <a:rPr lang="en-US" dirty="0">
                <a:latin typeface="Courier"/>
                <a:cs typeface="Courier"/>
              </a:rPr>
              <a:t>	Engine = [</a:t>
            </a:r>
            <a:r>
              <a:rPr lang="en-US" dirty="0" err="1">
                <a:latin typeface="Courier"/>
                <a:cs typeface="Courier"/>
              </a:rPr>
              <a:t>newEngine</a:t>
            </a:r>
            <a:r>
              <a:rPr lang="en-US" dirty="0">
                <a:latin typeface="Courier"/>
                <a:cs typeface="Courier"/>
              </a:rPr>
              <a:t> retain];</a:t>
            </a:r>
          </a:p>
          <a:p>
            <a:r>
              <a:rPr lang="en-US" dirty="0">
                <a:latin typeface="Courier"/>
                <a:cs typeface="Courier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406919"/>
            <a:ext cx="7620000" cy="2031325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Engine *engine = [Engine new];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//count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Car * car1 = [Car new];</a:t>
            </a:r>
          </a:p>
          <a:p>
            <a:r>
              <a:rPr lang="en-US" dirty="0">
                <a:latin typeface="Courier"/>
                <a:cs typeface="Courier"/>
              </a:rPr>
              <a:t>Car * car2 = [Car new];</a:t>
            </a:r>
          </a:p>
          <a:p>
            <a:r>
              <a:rPr lang="en-US" dirty="0">
                <a:latin typeface="Courier"/>
                <a:cs typeface="Courier"/>
              </a:rPr>
              <a:t>[car1 </a:t>
            </a:r>
            <a:r>
              <a:rPr lang="en-US" dirty="0" err="1">
                <a:latin typeface="Courier"/>
                <a:cs typeface="Courier"/>
              </a:rPr>
              <a:t>setEngine</a:t>
            </a:r>
            <a:r>
              <a:rPr lang="en-US" dirty="0">
                <a:latin typeface="Courier"/>
                <a:cs typeface="Courier"/>
              </a:rPr>
              <a:t>: engine];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//count 2</a:t>
            </a:r>
          </a:p>
          <a:p>
            <a:r>
              <a:rPr lang="en-US" dirty="0">
                <a:latin typeface="Courier"/>
                <a:cs typeface="Courier"/>
              </a:rPr>
              <a:t>[engine release];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//count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</a:p>
          <a:p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[car2 </a:t>
            </a:r>
            <a:r>
              <a:rPr lang="en-US" dirty="0" err="1">
                <a:latin typeface="Courier"/>
                <a:cs typeface="Courier"/>
              </a:rPr>
              <a:t>setEngine</a:t>
            </a:r>
            <a:r>
              <a:rPr lang="en-US" dirty="0">
                <a:latin typeface="Courier"/>
                <a:cs typeface="Courier"/>
              </a:rPr>
              <a:t>: [car1 engine]]; </a:t>
            </a:r>
            <a:r>
              <a:rPr lang="en-US" b="1" dirty="0">
                <a:solidFill>
                  <a:schemeClr val="tx2"/>
                </a:solidFill>
                <a:latin typeface="Courier"/>
                <a:cs typeface="Courier"/>
              </a:rPr>
              <a:t>//oops! 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2400257" y="4214941"/>
            <a:ext cx="6042506" cy="1646896"/>
          </a:xfrm>
          <a:prstGeom prst="borderCallout2">
            <a:avLst>
              <a:gd name="adj1" fmla="val 18750"/>
              <a:gd name="adj2" fmla="val -481"/>
              <a:gd name="adj3" fmla="val 18750"/>
              <a:gd name="adj4" fmla="val -16667"/>
              <a:gd name="adj5" fmla="val -68269"/>
              <a:gd name="adj6" fmla="val -1136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The first line of </a:t>
            </a:r>
            <a:r>
              <a:rPr lang="en-US" sz="2400" dirty="0" err="1">
                <a:solidFill>
                  <a:schemeClr val="tx1"/>
                </a:solidFill>
              </a:rPr>
              <a:t>setEngine</a:t>
            </a:r>
            <a:r>
              <a:rPr lang="en-US" sz="2400" dirty="0">
                <a:solidFill>
                  <a:schemeClr val="tx1"/>
                </a:solidFill>
              </a:rPr>
              <a:t> is [engine release], which makes the retain count 0, and the object gets </a:t>
            </a:r>
            <a:r>
              <a:rPr lang="en-US" sz="2400" dirty="0" err="1">
                <a:solidFill>
                  <a:schemeClr val="tx1"/>
                </a:solidFill>
              </a:rPr>
              <a:t>deallocated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68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4984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Retaining and releasing in </a:t>
            </a:r>
            <a:r>
              <a:rPr lang="en-US" b="1" dirty="0" err="1"/>
              <a:t>accessors</a:t>
            </a:r>
            <a:r>
              <a:rPr lang="en-US" dirty="0"/>
              <a:t>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27428" cy="46954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Here is a better way to write </a:t>
            </a:r>
            <a:r>
              <a:rPr lang="en-US" dirty="0" err="1"/>
              <a:t>setEngine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* For properties:</a:t>
            </a:r>
          </a:p>
          <a:p>
            <a:pPr algn="l"/>
            <a:r>
              <a:rPr lang="en-US" dirty="0"/>
              <a:t>@properties (</a:t>
            </a:r>
            <a:r>
              <a:rPr lang="en-US" dirty="0">
                <a:solidFill>
                  <a:schemeClr val="tx2"/>
                </a:solidFill>
              </a:rPr>
              <a:t>retain</a:t>
            </a:r>
            <a:r>
              <a:rPr lang="en-US" dirty="0"/>
              <a:t>) </a:t>
            </a:r>
            <a:r>
              <a:rPr lang="en-US" dirty="0" err="1"/>
              <a:t>NSString</a:t>
            </a:r>
            <a:r>
              <a:rPr lang="en-US" dirty="0"/>
              <a:t>* </a:t>
            </a:r>
            <a:r>
              <a:rPr lang="en-US" dirty="0" err="1"/>
              <a:t>firstName</a:t>
            </a:r>
            <a:r>
              <a:rPr lang="en-US" dirty="0"/>
              <a:t>; </a:t>
            </a:r>
            <a:r>
              <a:rPr lang="en-US" dirty="0">
                <a:solidFill>
                  <a:srgbClr val="008000"/>
                </a:solidFill>
              </a:rPr>
              <a:t>//increase retain count</a:t>
            </a:r>
          </a:p>
          <a:p>
            <a:pPr algn="l"/>
            <a:r>
              <a:rPr lang="en-US" dirty="0"/>
              <a:t>@properties (</a:t>
            </a:r>
            <a:r>
              <a:rPr lang="en-US" dirty="0">
                <a:solidFill>
                  <a:srgbClr val="D1282E"/>
                </a:solidFill>
              </a:rPr>
              <a:t>assign</a:t>
            </a:r>
            <a:r>
              <a:rPr lang="en-US" dirty="0"/>
              <a:t>) </a:t>
            </a:r>
            <a:r>
              <a:rPr lang="en-US" dirty="0" err="1"/>
              <a:t>NSString</a:t>
            </a:r>
            <a:r>
              <a:rPr lang="en-US" dirty="0"/>
              <a:t>* </a:t>
            </a:r>
            <a:r>
              <a:rPr lang="en-US" dirty="0" err="1"/>
              <a:t>lastName</a:t>
            </a:r>
            <a:r>
              <a:rPr lang="en-US" dirty="0"/>
              <a:t>; </a:t>
            </a:r>
            <a:r>
              <a:rPr lang="en-US" dirty="0">
                <a:solidFill>
                  <a:srgbClr val="008000"/>
                </a:solidFill>
              </a:rPr>
              <a:t>//retain count don’t change</a:t>
            </a:r>
          </a:p>
          <a:p>
            <a:pPr algn="l"/>
            <a:r>
              <a:rPr lang="en-US" dirty="0"/>
              <a:t>@properties (</a:t>
            </a:r>
            <a:r>
              <a:rPr lang="en-US" dirty="0">
                <a:solidFill>
                  <a:srgbClr val="D1282E"/>
                </a:solidFill>
              </a:rPr>
              <a:t>copy</a:t>
            </a:r>
            <a:r>
              <a:rPr lang="en-US" dirty="0"/>
              <a:t>) </a:t>
            </a:r>
            <a:r>
              <a:rPr lang="en-US" dirty="0" err="1"/>
              <a:t>NSString</a:t>
            </a:r>
            <a:r>
              <a:rPr lang="en-US" dirty="0"/>
              <a:t>* age; </a:t>
            </a:r>
            <a:r>
              <a:rPr lang="en-US" dirty="0">
                <a:solidFill>
                  <a:srgbClr val="008000"/>
                </a:solidFill>
              </a:rPr>
              <a:t>// create a new copy with retain count 1.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343432"/>
            <a:ext cx="7620000" cy="1477328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(void) </a:t>
            </a:r>
            <a:r>
              <a:rPr lang="en-US" dirty="0" err="1">
                <a:latin typeface="Courier"/>
                <a:cs typeface="Courier"/>
              </a:rPr>
              <a:t>setEngine</a:t>
            </a:r>
            <a:r>
              <a:rPr lang="en-US" dirty="0">
                <a:latin typeface="Courier"/>
                <a:cs typeface="Courier"/>
              </a:rPr>
              <a:t>: (Engine*) </a:t>
            </a:r>
            <a:r>
              <a:rPr lang="en-US" dirty="0" err="1" smtClean="0">
                <a:latin typeface="Courier"/>
                <a:cs typeface="Courier"/>
              </a:rPr>
              <a:t>newEngine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newEngine</a:t>
            </a:r>
            <a:r>
              <a:rPr lang="en-US" dirty="0">
                <a:latin typeface="Courier"/>
                <a:cs typeface="Courier"/>
              </a:rPr>
              <a:t> retain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[engine release]</a:t>
            </a:r>
          </a:p>
          <a:p>
            <a:r>
              <a:rPr lang="en-US" dirty="0">
                <a:latin typeface="Courier"/>
                <a:cs typeface="Courier"/>
              </a:rPr>
              <a:t>	Engine = </a:t>
            </a:r>
            <a:r>
              <a:rPr lang="en-US" dirty="0" err="1" smtClean="0">
                <a:latin typeface="Courier"/>
                <a:cs typeface="Courier"/>
              </a:rPr>
              <a:t>newEngine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864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43432"/>
            <a:ext cx="7620000" cy="1754327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(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*) description</a:t>
            </a:r>
          </a:p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 </a:t>
            </a:r>
            <a:r>
              <a:rPr lang="en-US" dirty="0" err="1">
                <a:latin typeface="Courier"/>
                <a:cs typeface="Courier"/>
              </a:rPr>
              <a:t>desc</a:t>
            </a:r>
            <a:r>
              <a:rPr lang="en-US" dirty="0">
                <a:latin typeface="Courier"/>
                <a:cs typeface="Courier"/>
              </a:rPr>
              <a:t> = [[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alloc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dirty="0" err="1">
                <a:latin typeface="Courier"/>
                <a:cs typeface="Courier"/>
              </a:rPr>
              <a:t>initWithString</a:t>
            </a:r>
            <a:r>
              <a:rPr lang="en-US" dirty="0">
                <a:latin typeface="Courier"/>
                <a:cs typeface="Courier"/>
              </a:rPr>
              <a:t>: @</a:t>
            </a:r>
            <a:r>
              <a:rPr lang="en-US" dirty="0" smtClean="0">
                <a:latin typeface="Courier"/>
                <a:cs typeface="Courier"/>
              </a:rPr>
              <a:t>”Object description”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r>
              <a:rPr lang="en-US" dirty="0" smtClean="0">
                <a:latin typeface="Courier"/>
                <a:cs typeface="Courier"/>
              </a:rPr>
              <a:t>     return </a:t>
            </a:r>
            <a:r>
              <a:rPr lang="en-US" dirty="0" err="1">
                <a:latin typeface="Courier"/>
                <a:cs typeface="Courier"/>
              </a:rPr>
              <a:t>desc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 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205207" y="1381719"/>
            <a:ext cx="3056141" cy="1549199"/>
          </a:xfrm>
          <a:prstGeom prst="cloudCallout">
            <a:avLst>
              <a:gd name="adj1" fmla="val -41277"/>
              <a:gd name="adj2" fmla="val 5535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Who is responsible for cleaning up this string object?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200" y="4284724"/>
            <a:ext cx="7620000" cy="1619833"/>
            <a:chOff x="457200" y="4284724"/>
            <a:chExt cx="7620000" cy="1619833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4981227"/>
              <a:ext cx="7620000" cy="923330"/>
            </a:xfrm>
            <a:prstGeom prst="rect">
              <a:avLst/>
            </a:prstGeom>
            <a:noFill/>
            <a:ln w="12700" cmpd="sng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"/>
                  <a:cs typeface="Courier"/>
                </a:rPr>
                <a:t>NSString</a:t>
              </a:r>
              <a:r>
                <a:rPr lang="en-US" dirty="0">
                  <a:latin typeface="Courier"/>
                  <a:cs typeface="Courier"/>
                </a:rPr>
                <a:t> </a:t>
              </a:r>
              <a:r>
                <a:rPr lang="en-US" dirty="0" err="1">
                  <a:latin typeface="Courier"/>
                  <a:cs typeface="Courier"/>
                </a:rPr>
                <a:t>desc</a:t>
              </a:r>
              <a:r>
                <a:rPr lang="en-US" dirty="0">
                  <a:latin typeface="Courier"/>
                  <a:cs typeface="Courier"/>
                </a:rPr>
                <a:t> = [</a:t>
              </a:r>
              <a:r>
                <a:rPr lang="en-US" dirty="0" err="1">
                  <a:latin typeface="Courier"/>
                  <a:cs typeface="Courier"/>
                </a:rPr>
                <a:t>someObject</a:t>
              </a:r>
              <a:r>
                <a:rPr lang="en-US" dirty="0">
                  <a:latin typeface="Courier"/>
                  <a:cs typeface="Courier"/>
                </a:rPr>
                <a:t> description] ;</a:t>
              </a:r>
            </a:p>
            <a:p>
              <a:r>
                <a:rPr lang="en-US" dirty="0" err="1">
                  <a:latin typeface="Courier"/>
                  <a:cs typeface="Courier"/>
                </a:rPr>
                <a:t>NSLog</a:t>
              </a:r>
              <a:r>
                <a:rPr lang="en-US" dirty="0">
                  <a:latin typeface="Courier"/>
                  <a:cs typeface="Courier"/>
                </a:rPr>
                <a:t>(@”%@”, </a:t>
              </a:r>
              <a:r>
                <a:rPr lang="en-US" dirty="0" err="1">
                  <a:latin typeface="Courier"/>
                  <a:cs typeface="Courier"/>
                </a:rPr>
                <a:t>desc</a:t>
              </a:r>
              <a:r>
                <a:rPr lang="en-US" dirty="0">
                  <a:latin typeface="Courier"/>
                  <a:cs typeface="Courier"/>
                </a:rPr>
                <a:t>);</a:t>
              </a:r>
            </a:p>
            <a:p>
              <a:r>
                <a:rPr lang="en-US" dirty="0">
                  <a:latin typeface="Courier"/>
                  <a:cs typeface="Courier"/>
                </a:rPr>
                <a:t>[</a:t>
              </a:r>
              <a:r>
                <a:rPr lang="en-US" dirty="0" err="1">
                  <a:latin typeface="Courier"/>
                  <a:cs typeface="Courier"/>
                </a:rPr>
                <a:t>desc</a:t>
              </a:r>
              <a:r>
                <a:rPr lang="en-US" dirty="0">
                  <a:latin typeface="Courier"/>
                  <a:cs typeface="Courier"/>
                </a:rPr>
                <a:t> release]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00385" y="4284724"/>
              <a:ext cx="837298" cy="46057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Callout 8"/>
          <p:cNvSpPr/>
          <p:nvPr/>
        </p:nvSpPr>
        <p:spPr>
          <a:xfrm>
            <a:off x="4869183" y="3349621"/>
            <a:ext cx="3208017" cy="1507330"/>
          </a:xfrm>
          <a:prstGeom prst="cloudCallout">
            <a:avLst>
              <a:gd name="adj1" fmla="val -41277"/>
              <a:gd name="adj2" fmla="val 5535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It makes </a:t>
            </a:r>
            <a:r>
              <a:rPr lang="en-US" sz="2000" dirty="0">
                <a:solidFill>
                  <a:srgbClr val="000000"/>
                </a:solidFill>
              </a:rPr>
              <a:t>using the descriptions extremely inconvenient </a:t>
            </a:r>
          </a:p>
        </p:txBody>
      </p:sp>
    </p:spTree>
    <p:extLst>
      <p:ext uri="{BB962C8B-B14F-4D97-AF65-F5344CB8AC3E}">
        <p14:creationId xmlns:p14="http://schemas.microsoft.com/office/powerpoint/2010/main" val="255778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Autorelease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NSObject</a:t>
            </a:r>
            <a:r>
              <a:rPr lang="en-US" dirty="0" smtClean="0"/>
              <a:t> </a:t>
            </a:r>
            <a:r>
              <a:rPr lang="en-US" dirty="0"/>
              <a:t>provides a method called </a:t>
            </a:r>
            <a:r>
              <a:rPr lang="en-US" i="1" dirty="0" err="1" smtClean="0"/>
              <a:t>autorelease</a:t>
            </a:r>
            <a:r>
              <a:rPr lang="en-US" i="1" dirty="0" smtClean="0"/>
              <a:t> </a:t>
            </a:r>
          </a:p>
          <a:p>
            <a:endParaRPr lang="en-US" i="1" dirty="0"/>
          </a:p>
          <a:p>
            <a:r>
              <a:rPr lang="en-US" dirty="0"/>
              <a:t>This method schedule a release to be sent at some time in the future. </a:t>
            </a:r>
            <a:endParaRPr lang="en-US" dirty="0" smtClean="0"/>
          </a:p>
          <a:p>
            <a:r>
              <a:rPr lang="en-US" dirty="0"/>
              <a:t>So we can now write a description method like below:</a:t>
            </a:r>
          </a:p>
          <a:p>
            <a:endParaRPr lang="en-US" dirty="0"/>
          </a:p>
          <a:p>
            <a:endParaRPr lang="en-US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2259659"/>
            <a:ext cx="7620000" cy="369332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(id) </a:t>
            </a:r>
            <a:r>
              <a:rPr lang="en-US" dirty="0" err="1">
                <a:latin typeface="Courier"/>
                <a:cs typeface="Courier"/>
              </a:rPr>
              <a:t>autorelease</a:t>
            </a:r>
            <a:r>
              <a:rPr lang="en-US" dirty="0">
                <a:latin typeface="Courier"/>
                <a:cs typeface="Courier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835649"/>
            <a:ext cx="7620000" cy="2308324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(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*) description</a:t>
            </a:r>
          </a:p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 </a:t>
            </a:r>
            <a:r>
              <a:rPr lang="en-US" dirty="0" err="1">
                <a:latin typeface="Courier"/>
                <a:cs typeface="Courier"/>
              </a:rPr>
              <a:t>desc</a:t>
            </a:r>
            <a:r>
              <a:rPr lang="en-US" dirty="0">
                <a:latin typeface="Courier"/>
                <a:cs typeface="Courier"/>
              </a:rPr>
              <a:t> = [[[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alloc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dirty="0" err="1">
                <a:latin typeface="Courier"/>
                <a:cs typeface="Courier"/>
              </a:rPr>
              <a:t>initWithString</a:t>
            </a:r>
            <a:r>
              <a:rPr lang="en-US" dirty="0">
                <a:latin typeface="Courier"/>
                <a:cs typeface="Courier"/>
              </a:rPr>
              <a:t>: @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i="1" dirty="0" smtClean="0">
                <a:latin typeface="Courier"/>
                <a:cs typeface="Courier"/>
              </a:rPr>
              <a:t>Object </a:t>
            </a:r>
            <a:r>
              <a:rPr lang="en-US" i="1" dirty="0">
                <a:latin typeface="Courier"/>
                <a:cs typeface="Courier"/>
              </a:rPr>
              <a:t>description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b="1" dirty="0" err="1">
                <a:latin typeface="Courier"/>
                <a:cs typeface="Courier"/>
              </a:rPr>
              <a:t>autorelease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desc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//we can use</a:t>
            </a:r>
          </a:p>
          <a:p>
            <a:r>
              <a:rPr lang="en-US" dirty="0" err="1" smtClean="0">
                <a:latin typeface="Courier"/>
                <a:cs typeface="Courier"/>
              </a:rPr>
              <a:t>NSLog</a:t>
            </a:r>
            <a:r>
              <a:rPr lang="en-US" dirty="0">
                <a:latin typeface="Courier"/>
                <a:cs typeface="Courier"/>
              </a:rPr>
              <a:t>(@”%@”, [</a:t>
            </a:r>
            <a:r>
              <a:rPr lang="en-US" dirty="0" err="1">
                <a:latin typeface="Courier"/>
                <a:cs typeface="Courier"/>
              </a:rPr>
              <a:t>someObject</a:t>
            </a:r>
            <a:r>
              <a:rPr lang="en-US" dirty="0">
                <a:latin typeface="Courier"/>
                <a:cs typeface="Courier"/>
              </a:rPr>
              <a:t> description]);</a:t>
            </a:r>
          </a:p>
        </p:txBody>
      </p:sp>
    </p:spTree>
    <p:extLst>
      <p:ext uri="{BB962C8B-B14F-4D97-AF65-F5344CB8AC3E}">
        <p14:creationId xmlns:p14="http://schemas.microsoft.com/office/powerpoint/2010/main" val="49206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Autorelease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send </a:t>
            </a:r>
            <a:r>
              <a:rPr lang="en-US" dirty="0" err="1"/>
              <a:t>autorelease</a:t>
            </a:r>
            <a:r>
              <a:rPr lang="en-US" dirty="0"/>
              <a:t> to an object is that the object is added to an </a:t>
            </a:r>
            <a:r>
              <a:rPr lang="en-US" i="1" dirty="0" err="1">
                <a:solidFill>
                  <a:srgbClr val="FF0000"/>
                </a:solidFill>
              </a:rPr>
              <a:t>NSAutoreleasePool</a:t>
            </a:r>
            <a:r>
              <a:rPr lang="en-US" dirty="0"/>
              <a:t>, when that pool is destroyed, all the objects in the pool are sent a release message.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81979"/>
            <a:ext cx="7620000" cy="1477328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NSAutoreleasePool</a:t>
            </a:r>
            <a:r>
              <a:rPr lang="en-US" dirty="0">
                <a:latin typeface="Courier"/>
                <a:cs typeface="Courier"/>
              </a:rPr>
              <a:t> * pool = [[</a:t>
            </a:r>
            <a:r>
              <a:rPr lang="en-US" dirty="0" err="1">
                <a:latin typeface="Courier"/>
                <a:cs typeface="Courier"/>
              </a:rPr>
              <a:t>NSAutoreleasePool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alloc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/All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autorelease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messages place here, will be add to pool and will be release after it releases.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[pool release]; </a:t>
            </a:r>
          </a:p>
        </p:txBody>
      </p:sp>
    </p:spTree>
    <p:extLst>
      <p:ext uri="{BB962C8B-B14F-4D97-AF65-F5344CB8AC3E}">
        <p14:creationId xmlns:p14="http://schemas.microsoft.com/office/powerpoint/2010/main" val="395901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Transient Objects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get the object from </a:t>
            </a:r>
            <a:r>
              <a:rPr lang="en-US" dirty="0">
                <a:solidFill>
                  <a:srgbClr val="D1282E"/>
                </a:solidFill>
              </a:rPr>
              <a:t>new</a:t>
            </a:r>
            <a:r>
              <a:rPr lang="en-US" dirty="0"/>
              <a:t>, </a:t>
            </a:r>
            <a:r>
              <a:rPr lang="en-US" dirty="0" err="1">
                <a:solidFill>
                  <a:srgbClr val="D1282E"/>
                </a:solidFill>
              </a:rPr>
              <a:t>alloc</a:t>
            </a:r>
            <a:r>
              <a:rPr lang="en-US" dirty="0"/>
              <a:t>, or </a:t>
            </a:r>
            <a:r>
              <a:rPr lang="en-US" dirty="0">
                <a:solidFill>
                  <a:srgbClr val="D1282E"/>
                </a:solidFill>
              </a:rPr>
              <a:t>copy</a:t>
            </a:r>
            <a:r>
              <a:rPr lang="en-US" dirty="0"/>
              <a:t>, you need to release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you get the object from any other mechanism, such as </a:t>
            </a:r>
            <a:r>
              <a:rPr lang="en-US" dirty="0" err="1"/>
              <a:t>arrayWithCapacity</a:t>
            </a:r>
            <a:r>
              <a:rPr lang="en-US" dirty="0"/>
              <a:t>, you don’t have to worry about destroying it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55" y="2495785"/>
            <a:ext cx="7620000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NSMutableArray</a:t>
            </a:r>
            <a:r>
              <a:rPr lang="en-US" dirty="0">
                <a:latin typeface="Courier"/>
                <a:cs typeface="Courier"/>
              </a:rPr>
              <a:t> * array = [[</a:t>
            </a:r>
            <a:r>
              <a:rPr lang="en-US" b="1" dirty="0" err="1">
                <a:latin typeface="Courier"/>
                <a:cs typeface="Courier"/>
              </a:rPr>
              <a:t>NSMutableArray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alloc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//count 1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//use array</a:t>
            </a:r>
          </a:p>
          <a:p>
            <a:r>
              <a:rPr lang="en-US" dirty="0">
                <a:latin typeface="Courier"/>
                <a:cs typeface="Courier"/>
              </a:rPr>
              <a:t>[array release];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 count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155" y="4925834"/>
            <a:ext cx="7620000" cy="1477328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NSMutableArray</a:t>
            </a:r>
            <a:r>
              <a:rPr lang="en-US" dirty="0">
                <a:latin typeface="Courier"/>
                <a:cs typeface="Courier"/>
              </a:rPr>
              <a:t> * array = [</a:t>
            </a:r>
            <a:r>
              <a:rPr lang="en-US" b="1" dirty="0" err="1">
                <a:latin typeface="Courier"/>
                <a:cs typeface="Courier"/>
              </a:rPr>
              <a:t>NSMutableArray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arrayWithCapacity</a:t>
            </a:r>
            <a:r>
              <a:rPr lang="en-US" dirty="0">
                <a:latin typeface="Courier"/>
                <a:cs typeface="Courier"/>
              </a:rPr>
              <a:t>: 17];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//count 1,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autoreleased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//or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NSColor</a:t>
            </a:r>
            <a:r>
              <a:rPr lang="en-US" dirty="0">
                <a:latin typeface="Courier"/>
                <a:cs typeface="Courier"/>
              </a:rPr>
              <a:t> * color = [</a:t>
            </a:r>
            <a:r>
              <a:rPr lang="en-US" dirty="0" err="1">
                <a:latin typeface="Courier"/>
                <a:cs typeface="Courier"/>
              </a:rPr>
              <a:t>NSColor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redColor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946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Transient </a:t>
            </a:r>
            <a:r>
              <a:rPr lang="en-US" b="1" dirty="0" smtClean="0"/>
              <a:t>Objects (CONT)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pPr marL="342900" indent="-342900">
              <a:buFontTx/>
              <a:buChar char="-"/>
            </a:pPr>
            <a:r>
              <a:rPr lang="en-US" i="1" dirty="0" smtClean="0"/>
              <a:t>When </a:t>
            </a:r>
            <a:r>
              <a:rPr lang="en-US" i="1" dirty="0"/>
              <a:t>you are writing a GUI application, Cocoa creates an </a:t>
            </a:r>
            <a:r>
              <a:rPr lang="en-US" i="1" dirty="0" err="1">
                <a:solidFill>
                  <a:schemeClr val="tx2"/>
                </a:solidFill>
              </a:rPr>
              <a:t>autorelease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rgbClr val="D1282E"/>
                </a:solidFill>
              </a:rPr>
              <a:t>pool</a:t>
            </a:r>
            <a:r>
              <a:rPr lang="en-US" i="1" dirty="0"/>
              <a:t> before event starts, and destroys the pool after the event is handled. So if your </a:t>
            </a:r>
            <a:r>
              <a:rPr lang="en-US" i="1" dirty="0" smtClean="0"/>
              <a:t>transient objects </a:t>
            </a:r>
            <a:r>
              <a:rPr lang="en-US" i="1" dirty="0"/>
              <a:t>be created in event, it might be </a:t>
            </a:r>
            <a:r>
              <a:rPr lang="en-US" i="1" dirty="0" smtClean="0"/>
              <a:t>destroyed</a:t>
            </a:r>
            <a:r>
              <a:rPr lang="en-US" dirty="0" smtClean="0"/>
              <a:t>. </a:t>
            </a:r>
          </a:p>
          <a:p>
            <a:pPr marL="342900" indent="-342900">
              <a:buFontTx/>
              <a:buChar char="-"/>
            </a:pPr>
            <a:r>
              <a:rPr lang="en-US" i="1" dirty="0" smtClean="0"/>
              <a:t>In this case, if you don’t want your transient objects to destroy, you </a:t>
            </a:r>
            <a:r>
              <a:rPr lang="en-US" i="1" dirty="0"/>
              <a:t>need to remember to retain it and release when you’re done with </a:t>
            </a:r>
            <a:r>
              <a:rPr lang="en-US" i="1" dirty="0" smtClean="0"/>
              <a:t>it.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063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ARC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Automatic </a:t>
            </a:r>
            <a:r>
              <a:rPr lang="en-US" dirty="0"/>
              <a:t>Reference Counting (ARC) is a </a:t>
            </a:r>
            <a:r>
              <a:rPr lang="en-US" dirty="0" smtClean="0"/>
              <a:t>compiler </a:t>
            </a:r>
            <a:r>
              <a:rPr lang="en-US" dirty="0"/>
              <a:t>feature that provides automatic memory management of Objective-C.  </a:t>
            </a:r>
          </a:p>
          <a:p>
            <a:r>
              <a:rPr lang="en-US" dirty="0" smtClean="0"/>
              <a:t>- ARC </a:t>
            </a:r>
            <a:r>
              <a:rPr lang="en-US" dirty="0"/>
              <a:t>works by adding code at compile time to ensure that objects live as long as necessary, but no longer.</a:t>
            </a:r>
          </a:p>
          <a:p>
            <a:r>
              <a:rPr lang="en-US" dirty="0" smtClean="0"/>
              <a:t>- ARC </a:t>
            </a:r>
            <a:r>
              <a:rPr lang="en-US" dirty="0"/>
              <a:t>is supported in </a:t>
            </a:r>
            <a:r>
              <a:rPr lang="en-US" dirty="0" err="1"/>
              <a:t>Xcode</a:t>
            </a:r>
            <a:r>
              <a:rPr lang="en-US" dirty="0"/>
              <a:t> 4.2 from OSX 10.6 and </a:t>
            </a:r>
            <a:r>
              <a:rPr lang="en-US" dirty="0" err="1"/>
              <a:t>iOS</a:t>
            </a:r>
            <a:r>
              <a:rPr lang="en-US" dirty="0"/>
              <a:t> 4.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You </a:t>
            </a:r>
            <a:r>
              <a:rPr lang="en-US" dirty="0" smtClean="0"/>
              <a:t>can enable/disable </a:t>
            </a:r>
            <a:r>
              <a:rPr lang="en-US" dirty="0"/>
              <a:t>ARC using a new </a:t>
            </a:r>
            <a:r>
              <a:rPr lang="en-US" dirty="0">
                <a:solidFill>
                  <a:srgbClr val="D1282E"/>
                </a:solidFill>
                <a:latin typeface="Courier"/>
                <a:cs typeface="Courier"/>
              </a:rPr>
              <a:t>-</a:t>
            </a:r>
            <a:r>
              <a:rPr lang="en-US" dirty="0" err="1">
                <a:solidFill>
                  <a:srgbClr val="D1282E"/>
                </a:solidFill>
                <a:latin typeface="Courier"/>
                <a:cs typeface="Courier"/>
              </a:rPr>
              <a:t>fobjc</a:t>
            </a:r>
            <a:r>
              <a:rPr lang="en-US" dirty="0">
                <a:solidFill>
                  <a:srgbClr val="D1282E"/>
                </a:solidFill>
                <a:latin typeface="Courier"/>
                <a:cs typeface="Courier"/>
              </a:rPr>
              <a:t>-</a:t>
            </a:r>
            <a:r>
              <a:rPr lang="en-US" dirty="0" smtClean="0">
                <a:solidFill>
                  <a:srgbClr val="D1282E"/>
                </a:solidFill>
                <a:latin typeface="Courier"/>
                <a:cs typeface="Courier"/>
              </a:rPr>
              <a:t>arc/</a:t>
            </a:r>
            <a:r>
              <a:rPr lang="en-US" dirty="0">
                <a:solidFill>
                  <a:srgbClr val="D1282E"/>
                </a:solidFill>
                <a:latin typeface="Courier"/>
                <a:cs typeface="Courier"/>
              </a:rPr>
              <a:t>-</a:t>
            </a:r>
            <a:r>
              <a:rPr lang="en-US" dirty="0" err="1">
                <a:solidFill>
                  <a:srgbClr val="D1282E"/>
                </a:solidFill>
                <a:latin typeface="Courier"/>
                <a:cs typeface="Courier"/>
              </a:rPr>
              <a:t>fno</a:t>
            </a:r>
            <a:r>
              <a:rPr lang="en-US" dirty="0">
                <a:solidFill>
                  <a:srgbClr val="D1282E"/>
                </a:solidFill>
                <a:latin typeface="Courier"/>
                <a:cs typeface="Courier"/>
              </a:rPr>
              <a:t>-</a:t>
            </a:r>
            <a:r>
              <a:rPr lang="en-US" dirty="0" err="1">
                <a:solidFill>
                  <a:srgbClr val="D1282E"/>
                </a:solidFill>
                <a:latin typeface="Courier"/>
                <a:cs typeface="Courier"/>
              </a:rPr>
              <a:t>objc</a:t>
            </a:r>
            <a:r>
              <a:rPr lang="en-US" dirty="0">
                <a:solidFill>
                  <a:srgbClr val="D1282E"/>
                </a:solidFill>
                <a:latin typeface="Courier"/>
                <a:cs typeface="Courier"/>
              </a:rPr>
              <a:t>-arc</a:t>
            </a:r>
            <a:r>
              <a:rPr lang="en-US" dirty="0" smtClean="0"/>
              <a:t> </a:t>
            </a:r>
            <a:r>
              <a:rPr lang="en-US" dirty="0"/>
              <a:t>compiler </a:t>
            </a:r>
            <a:r>
              <a:rPr lang="en-US" dirty="0" smtClean="0"/>
              <a:t>flag.</a:t>
            </a:r>
            <a:endParaRPr lang="en-US" dirty="0"/>
          </a:p>
        </p:txBody>
      </p:sp>
      <p:pic>
        <p:nvPicPr>
          <p:cNvPr id="7" name="Picture 6" descr="A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22511"/>
            <a:ext cx="7892090" cy="21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</a:t>
            </a:r>
            <a:r>
              <a:rPr lang="en-US" dirty="0"/>
              <a:t>Lifetime </a:t>
            </a:r>
            <a:r>
              <a:rPr lang="en-US" dirty="0" smtClean="0"/>
              <a:t>Qualifiers WITH 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>
                <a:solidFill>
                  <a:srgbClr val="008000"/>
                </a:solidFill>
              </a:rPr>
              <a:t>// </a:t>
            </a:r>
            <a:r>
              <a:rPr lang="en-US" sz="1600" b="0" dirty="0">
                <a:solidFill>
                  <a:srgbClr val="008000"/>
                </a:solidFill>
              </a:rPr>
              <a:t>The following declaration is a synonym for: @property(retain) </a:t>
            </a:r>
            <a:r>
              <a:rPr lang="en-US" sz="1600" b="0" dirty="0" err="1">
                <a:solidFill>
                  <a:srgbClr val="008000"/>
                </a:solidFill>
              </a:rPr>
              <a:t>MyClass</a:t>
            </a:r>
            <a:r>
              <a:rPr lang="en-US" sz="1600" b="0" dirty="0">
                <a:solidFill>
                  <a:srgbClr val="008000"/>
                </a:solidFill>
              </a:rPr>
              <a:t> *</a:t>
            </a:r>
            <a:r>
              <a:rPr lang="en-US" sz="1600" b="0" dirty="0" err="1">
                <a:solidFill>
                  <a:srgbClr val="008000"/>
                </a:solidFill>
              </a:rPr>
              <a:t>myObject</a:t>
            </a:r>
            <a:r>
              <a:rPr lang="en-US" sz="1600" b="0" dirty="0" smtClean="0">
                <a:solidFill>
                  <a:srgbClr val="008000"/>
                </a:solidFill>
              </a:rPr>
              <a:t>;</a:t>
            </a:r>
            <a:endParaRPr lang="en-US" sz="1600" b="0" dirty="0">
              <a:solidFill>
                <a:srgbClr val="008000"/>
              </a:solidFill>
            </a:endParaRPr>
          </a:p>
          <a:p>
            <a:pPr algn="l"/>
            <a:r>
              <a:rPr lang="en-US" dirty="0"/>
              <a:t>@property(</a:t>
            </a:r>
            <a:r>
              <a:rPr lang="en-US" dirty="0">
                <a:solidFill>
                  <a:schemeClr val="tx2"/>
                </a:solidFill>
              </a:rPr>
              <a:t>strong</a:t>
            </a:r>
            <a:r>
              <a:rPr lang="en-US" dirty="0"/>
              <a:t>) </a:t>
            </a:r>
            <a:r>
              <a:rPr lang="en-US" dirty="0" err="1"/>
              <a:t>MyClass</a:t>
            </a:r>
            <a:r>
              <a:rPr lang="en-US" dirty="0"/>
              <a:t> *</a:t>
            </a:r>
            <a:r>
              <a:rPr lang="en-US" dirty="0" err="1"/>
              <a:t>myObject</a:t>
            </a:r>
            <a:r>
              <a:rPr lang="en-US" dirty="0" smtClean="0"/>
              <a:t>;</a:t>
            </a:r>
            <a:r>
              <a:rPr lang="en-US" dirty="0"/>
              <a:t>	</a:t>
            </a:r>
          </a:p>
          <a:p>
            <a:pPr algn="l"/>
            <a:r>
              <a:rPr lang="en-US" sz="1600" b="0" dirty="0">
                <a:solidFill>
                  <a:srgbClr val="008000"/>
                </a:solidFill>
              </a:rPr>
              <a:t>// The following declaration is similar to "@property(assign) </a:t>
            </a:r>
            <a:r>
              <a:rPr lang="en-US" sz="1600" b="0" dirty="0" err="1">
                <a:solidFill>
                  <a:srgbClr val="008000"/>
                </a:solidFill>
              </a:rPr>
              <a:t>MyClass</a:t>
            </a:r>
            <a:r>
              <a:rPr lang="en-US" sz="1600" b="0" dirty="0">
                <a:solidFill>
                  <a:srgbClr val="008000"/>
                </a:solidFill>
              </a:rPr>
              <a:t> *</a:t>
            </a:r>
            <a:r>
              <a:rPr lang="en-US" sz="1600" b="0" dirty="0" err="1">
                <a:solidFill>
                  <a:srgbClr val="008000"/>
                </a:solidFill>
              </a:rPr>
              <a:t>myObject</a:t>
            </a:r>
            <a:r>
              <a:rPr lang="en-US" sz="1600" b="0" dirty="0" smtClean="0">
                <a:solidFill>
                  <a:srgbClr val="008000"/>
                </a:solidFill>
              </a:rPr>
              <a:t>;”</a:t>
            </a:r>
            <a:endParaRPr lang="en-US" sz="1600" b="0" dirty="0">
              <a:solidFill>
                <a:srgbClr val="008000"/>
              </a:solidFill>
            </a:endParaRPr>
          </a:p>
          <a:p>
            <a:pPr algn="l"/>
            <a:r>
              <a:rPr lang="en-US" sz="1600" b="0" dirty="0" smtClean="0">
                <a:solidFill>
                  <a:srgbClr val="008000"/>
                </a:solidFill>
              </a:rPr>
              <a:t>/</a:t>
            </a:r>
            <a:r>
              <a:rPr lang="en-US" sz="1600" b="0" dirty="0">
                <a:solidFill>
                  <a:srgbClr val="008000"/>
                </a:solidFill>
              </a:rPr>
              <a:t>/ except that if the </a:t>
            </a:r>
            <a:r>
              <a:rPr lang="en-US" sz="1600" b="0" dirty="0" err="1">
                <a:solidFill>
                  <a:srgbClr val="008000"/>
                </a:solidFill>
              </a:rPr>
              <a:t>MyClass</a:t>
            </a:r>
            <a:r>
              <a:rPr lang="en-US" sz="1600" b="0" dirty="0">
                <a:solidFill>
                  <a:srgbClr val="008000"/>
                </a:solidFill>
              </a:rPr>
              <a:t> instance is </a:t>
            </a:r>
            <a:r>
              <a:rPr lang="en-US" sz="1600" b="0" dirty="0" err="1">
                <a:solidFill>
                  <a:srgbClr val="008000"/>
                </a:solidFill>
              </a:rPr>
              <a:t>deallocated</a:t>
            </a:r>
            <a:r>
              <a:rPr lang="en-US" sz="1600" b="0" dirty="0" smtClean="0">
                <a:solidFill>
                  <a:srgbClr val="008000"/>
                </a:solidFill>
              </a:rPr>
              <a:t>,</a:t>
            </a:r>
            <a:r>
              <a:rPr lang="en-US" sz="1600" b="0" dirty="0">
                <a:solidFill>
                  <a:srgbClr val="008000"/>
                </a:solidFill>
              </a:rPr>
              <a:t>	</a:t>
            </a:r>
          </a:p>
          <a:p>
            <a:pPr algn="l"/>
            <a:r>
              <a:rPr lang="en-US" sz="1600" b="0" dirty="0">
                <a:solidFill>
                  <a:srgbClr val="008000"/>
                </a:solidFill>
              </a:rPr>
              <a:t>// the property value is set to nil instead of remaining as a dangling pointer</a:t>
            </a:r>
            <a:r>
              <a:rPr lang="en-US" sz="1600" b="0" dirty="0" smtClean="0">
                <a:solidFill>
                  <a:srgbClr val="008000"/>
                </a:solidFill>
              </a:rPr>
              <a:t>.</a:t>
            </a:r>
            <a:endParaRPr lang="en-US" sz="1600" b="0" dirty="0">
              <a:solidFill>
                <a:srgbClr val="008000"/>
              </a:solidFill>
            </a:endParaRPr>
          </a:p>
          <a:p>
            <a:pPr algn="l"/>
            <a:r>
              <a:rPr lang="en-US" dirty="0"/>
              <a:t>@property(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) </a:t>
            </a:r>
            <a:r>
              <a:rPr lang="en-US" dirty="0" err="1"/>
              <a:t>MyClass</a:t>
            </a:r>
            <a:r>
              <a:rPr lang="en-US" dirty="0"/>
              <a:t> *</a:t>
            </a:r>
            <a:r>
              <a:rPr lang="en-US" dirty="0" err="1"/>
              <a:t>myObject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Under ARC, </a:t>
            </a:r>
            <a:r>
              <a:rPr lang="en-US" dirty="0">
                <a:solidFill>
                  <a:srgbClr val="D1282E"/>
                </a:solidFill>
              </a:rPr>
              <a:t>strong</a:t>
            </a:r>
            <a:r>
              <a:rPr lang="en-US" dirty="0"/>
              <a:t> is the default for object types.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Objective-C uses CLANG as primary compiler. It supports for the C, C++, Objective-C and Objective-C++.</a:t>
            </a:r>
          </a:p>
          <a:p>
            <a:r>
              <a:rPr lang="en-US" dirty="0" smtClean="0"/>
              <a:t>- We usually use </a:t>
            </a:r>
            <a:r>
              <a:rPr lang="en-US" dirty="0" err="1" smtClean="0"/>
              <a:t>xCode</a:t>
            </a:r>
            <a:r>
              <a:rPr lang="en-US" dirty="0" smtClean="0"/>
              <a:t> to write Objective-C and develop Mac OSX, </a:t>
            </a:r>
            <a:r>
              <a:rPr lang="en-US" dirty="0" err="1" smtClean="0"/>
              <a:t>iOS</a:t>
            </a:r>
            <a:r>
              <a:rPr lang="en-US" dirty="0" smtClean="0"/>
              <a:t> application.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1897" y="3287197"/>
            <a:ext cx="2749130" cy="3208298"/>
            <a:chOff x="2511897" y="3287197"/>
            <a:chExt cx="2749130" cy="32082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0362" y="3287197"/>
              <a:ext cx="2680665" cy="26806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1897" y="6126163"/>
              <a:ext cx="2749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Image: XCODE logo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66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2266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Strong Ownership &amp; Responsibility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6109" y="2540130"/>
            <a:ext cx="4534264" cy="1242151"/>
            <a:chOff x="181415" y="2135383"/>
            <a:chExt cx="4172538" cy="1242151"/>
          </a:xfrm>
        </p:grpSpPr>
        <p:sp>
          <p:nvSpPr>
            <p:cNvPr id="6" name="Rounded Rectangle 5"/>
            <p:cNvSpPr/>
            <p:nvPr/>
          </p:nvSpPr>
          <p:spPr>
            <a:xfrm>
              <a:off x="181415" y="2135383"/>
              <a:ext cx="4172538" cy="12421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Person Object 1</a:t>
              </a:r>
            </a:p>
            <a:p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09325" y="2651783"/>
              <a:ext cx="4074853" cy="58618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@properties (</a:t>
              </a:r>
              <a:r>
                <a:rPr lang="en-US" b="1" dirty="0" smtClean="0">
                  <a:solidFill>
                    <a:schemeClr val="tx1"/>
                  </a:solidFill>
                </a:rPr>
                <a:t>strong</a:t>
              </a:r>
              <a:r>
                <a:rPr lang="en-US" dirty="0" smtClean="0">
                  <a:solidFill>
                    <a:schemeClr val="tx1"/>
                  </a:solidFill>
                </a:rPr>
                <a:t>) </a:t>
              </a:r>
              <a:r>
                <a:rPr lang="en-US" dirty="0" err="1" smtClean="0">
                  <a:solidFill>
                    <a:schemeClr val="tx1"/>
                  </a:solidFill>
                </a:rPr>
                <a:t>NSString</a:t>
              </a:r>
              <a:r>
                <a:rPr lang="en-US" dirty="0" smtClean="0">
                  <a:solidFill>
                    <a:schemeClr val="tx1"/>
                  </a:solidFill>
                </a:rPr>
                <a:t>*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439" y="4715138"/>
            <a:ext cx="4503934" cy="1242151"/>
            <a:chOff x="181415" y="2135383"/>
            <a:chExt cx="4172538" cy="1242151"/>
          </a:xfrm>
        </p:grpSpPr>
        <p:sp>
          <p:nvSpPr>
            <p:cNvPr id="9" name="Rounded Rectangle 8"/>
            <p:cNvSpPr/>
            <p:nvPr/>
          </p:nvSpPr>
          <p:spPr>
            <a:xfrm>
              <a:off x="181415" y="2135383"/>
              <a:ext cx="4172538" cy="12421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Person Object 2</a:t>
              </a:r>
            </a:p>
            <a:p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25" y="2651783"/>
              <a:ext cx="4074853" cy="58618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@properties (</a:t>
              </a:r>
              <a:r>
                <a:rPr lang="en-US" b="1" dirty="0" smtClean="0">
                  <a:solidFill>
                    <a:schemeClr val="tx1"/>
                  </a:solidFill>
                </a:rPr>
                <a:t>strong</a:t>
              </a:r>
              <a:r>
                <a:rPr lang="en-US" dirty="0" smtClean="0">
                  <a:solidFill>
                    <a:schemeClr val="tx1"/>
                  </a:solidFill>
                </a:rPr>
                <a:t>) </a:t>
              </a:r>
              <a:r>
                <a:rPr lang="en-US" dirty="0" err="1" smtClean="0">
                  <a:solidFill>
                    <a:schemeClr val="tx1"/>
                  </a:solidFill>
                </a:rPr>
                <a:t>NSString</a:t>
              </a:r>
              <a:r>
                <a:rPr lang="en-US" dirty="0" smtClean="0">
                  <a:solidFill>
                    <a:schemeClr val="tx1"/>
                  </a:solidFill>
                </a:rPr>
                <a:t>*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208862" y="3412428"/>
            <a:ext cx="1926891" cy="4605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@”Torres”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08862" y="4484852"/>
            <a:ext cx="1926891" cy="4605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@”Henry”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>
            <a:off x="5120373" y="3161206"/>
            <a:ext cx="1088489" cy="481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 flipV="1">
            <a:off x="5120373" y="3642714"/>
            <a:ext cx="1088489" cy="169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3" idx="1"/>
          </p:cNvCxnSpPr>
          <p:nvPr/>
        </p:nvCxnSpPr>
        <p:spPr>
          <a:xfrm flipV="1">
            <a:off x="5120373" y="4715138"/>
            <a:ext cx="1088489" cy="621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3" idx="1"/>
          </p:cNvCxnSpPr>
          <p:nvPr/>
        </p:nvCxnSpPr>
        <p:spPr>
          <a:xfrm>
            <a:off x="5120373" y="3161206"/>
            <a:ext cx="1088489" cy="1553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6321606" y="3112357"/>
            <a:ext cx="1632733" cy="1060714"/>
          </a:xfrm>
          <a:prstGeom prst="mathMultiply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4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2266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WEAK Ownership </a:t>
            </a:r>
            <a:r>
              <a:rPr lang="en-US" dirty="0"/>
              <a:t>&amp; Responsibility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86109" y="2540130"/>
            <a:ext cx="4534264" cy="1242151"/>
            <a:chOff x="181415" y="2135383"/>
            <a:chExt cx="4172538" cy="1242151"/>
          </a:xfrm>
        </p:grpSpPr>
        <p:sp>
          <p:nvSpPr>
            <p:cNvPr id="6" name="Rounded Rectangle 5"/>
            <p:cNvSpPr/>
            <p:nvPr/>
          </p:nvSpPr>
          <p:spPr>
            <a:xfrm>
              <a:off x="181415" y="2135383"/>
              <a:ext cx="4172538" cy="12421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Person Object 3</a:t>
              </a:r>
            </a:p>
            <a:p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09325" y="2651783"/>
              <a:ext cx="4074853" cy="58618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@properties (</a:t>
              </a:r>
              <a:r>
                <a:rPr lang="en-US" b="1" dirty="0" smtClean="0">
                  <a:solidFill>
                    <a:schemeClr val="tx1"/>
                  </a:solidFill>
                </a:rPr>
                <a:t>strong</a:t>
              </a:r>
              <a:r>
                <a:rPr lang="en-US" dirty="0" smtClean="0">
                  <a:solidFill>
                    <a:schemeClr val="tx1"/>
                  </a:solidFill>
                </a:rPr>
                <a:t>) </a:t>
              </a:r>
              <a:r>
                <a:rPr lang="en-US" dirty="0" err="1" smtClean="0">
                  <a:solidFill>
                    <a:schemeClr val="tx1"/>
                  </a:solidFill>
                </a:rPr>
                <a:t>NSString</a:t>
              </a:r>
              <a:r>
                <a:rPr lang="en-US" dirty="0" smtClean="0">
                  <a:solidFill>
                    <a:schemeClr val="tx1"/>
                  </a:solidFill>
                </a:rPr>
                <a:t>*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439" y="4715138"/>
            <a:ext cx="4503934" cy="1242151"/>
            <a:chOff x="181415" y="2135383"/>
            <a:chExt cx="4172538" cy="1242151"/>
          </a:xfrm>
        </p:grpSpPr>
        <p:sp>
          <p:nvSpPr>
            <p:cNvPr id="9" name="Rounded Rectangle 8"/>
            <p:cNvSpPr/>
            <p:nvPr/>
          </p:nvSpPr>
          <p:spPr>
            <a:xfrm>
              <a:off x="181415" y="2135383"/>
              <a:ext cx="4172538" cy="12421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Person Object 4</a:t>
              </a:r>
            </a:p>
            <a:p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25" y="2651783"/>
              <a:ext cx="4074853" cy="58618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@properties (</a:t>
              </a:r>
              <a:r>
                <a:rPr lang="en-US" b="1" dirty="0" smtClean="0">
                  <a:solidFill>
                    <a:schemeClr val="tx1"/>
                  </a:solidFill>
                </a:rPr>
                <a:t>weak</a:t>
              </a:r>
              <a:r>
                <a:rPr lang="en-US" dirty="0" smtClean="0">
                  <a:solidFill>
                    <a:schemeClr val="tx1"/>
                  </a:solidFill>
                </a:rPr>
                <a:t>) </a:t>
              </a:r>
              <a:r>
                <a:rPr lang="en-US" dirty="0" err="1" smtClean="0">
                  <a:solidFill>
                    <a:schemeClr val="tx1"/>
                  </a:solidFill>
                </a:rPr>
                <a:t>NSString</a:t>
              </a:r>
              <a:r>
                <a:rPr lang="en-US" dirty="0" smtClean="0">
                  <a:solidFill>
                    <a:schemeClr val="tx1"/>
                  </a:solidFill>
                </a:rPr>
                <a:t>*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208862" y="3412428"/>
            <a:ext cx="1926891" cy="4605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@”Torres”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08862" y="4484852"/>
            <a:ext cx="1926891" cy="4605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@”Henry”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>
            <a:off x="5120373" y="3161206"/>
            <a:ext cx="1088489" cy="481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3" idx="1"/>
          </p:cNvCxnSpPr>
          <p:nvPr/>
        </p:nvCxnSpPr>
        <p:spPr>
          <a:xfrm flipV="1">
            <a:off x="5120373" y="4715138"/>
            <a:ext cx="1088489" cy="621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3" idx="1"/>
          </p:cNvCxnSpPr>
          <p:nvPr/>
        </p:nvCxnSpPr>
        <p:spPr>
          <a:xfrm>
            <a:off x="5120373" y="3161206"/>
            <a:ext cx="1088489" cy="1553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6321606" y="4184781"/>
            <a:ext cx="1632733" cy="1060714"/>
          </a:xfrm>
          <a:prstGeom prst="mathMultiply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20373" y="5336214"/>
            <a:ext cx="3449088" cy="711793"/>
            <a:chOff x="5120373" y="5336214"/>
            <a:chExt cx="3449088" cy="711793"/>
          </a:xfrm>
        </p:grpSpPr>
        <p:cxnSp>
          <p:nvCxnSpPr>
            <p:cNvPr id="5" name="Straight Arrow Connector 4"/>
            <p:cNvCxnSpPr>
              <a:stCxn id="9" idx="3"/>
            </p:cNvCxnSpPr>
            <p:nvPr/>
          </p:nvCxnSpPr>
          <p:spPr>
            <a:xfrm>
              <a:off x="5120373" y="5336214"/>
              <a:ext cx="1522197" cy="4815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6642570" y="5587436"/>
              <a:ext cx="1926891" cy="4605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nil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6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066577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strong </a:t>
            </a:r>
            <a:r>
              <a:rPr lang="en-US" dirty="0"/>
              <a:t>reference cycle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5336" y="2260995"/>
            <a:ext cx="4534264" cy="1242151"/>
            <a:chOff x="181415" y="2135383"/>
            <a:chExt cx="4172538" cy="1242151"/>
          </a:xfrm>
        </p:grpSpPr>
        <p:sp>
          <p:nvSpPr>
            <p:cNvPr id="6" name="Rounded Rectangle 5"/>
            <p:cNvSpPr/>
            <p:nvPr/>
          </p:nvSpPr>
          <p:spPr>
            <a:xfrm>
              <a:off x="181415" y="2135383"/>
              <a:ext cx="4172538" cy="12421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Person Object 1</a:t>
              </a:r>
            </a:p>
            <a:p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09325" y="2651783"/>
              <a:ext cx="4074853" cy="58618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@properties (</a:t>
              </a:r>
              <a:r>
                <a:rPr lang="en-US" b="1" dirty="0" smtClean="0">
                  <a:solidFill>
                    <a:schemeClr val="tx1"/>
                  </a:solidFill>
                </a:rPr>
                <a:t>strong</a:t>
              </a:r>
              <a:r>
                <a:rPr lang="en-US" dirty="0" smtClean="0">
                  <a:solidFill>
                    <a:schemeClr val="tx1"/>
                  </a:solidFill>
                </a:rPr>
                <a:t>) Person* friend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53632" y="4625540"/>
            <a:ext cx="4534264" cy="1242151"/>
            <a:chOff x="181415" y="2135383"/>
            <a:chExt cx="4172538" cy="1242151"/>
          </a:xfrm>
        </p:grpSpPr>
        <p:sp>
          <p:nvSpPr>
            <p:cNvPr id="21" name="Rounded Rectangle 20"/>
            <p:cNvSpPr/>
            <p:nvPr/>
          </p:nvSpPr>
          <p:spPr>
            <a:xfrm>
              <a:off x="181415" y="2135383"/>
              <a:ext cx="4172538" cy="12421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Person Object 2</a:t>
              </a:r>
            </a:p>
            <a:p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09325" y="2651783"/>
              <a:ext cx="4074853" cy="58618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@properties (</a:t>
              </a:r>
              <a:r>
                <a:rPr lang="en-US" b="1" dirty="0" smtClean="0">
                  <a:solidFill>
                    <a:schemeClr val="tx1"/>
                  </a:solidFill>
                </a:rPr>
                <a:t>strong</a:t>
              </a:r>
              <a:r>
                <a:rPr lang="en-US" dirty="0" smtClean="0">
                  <a:solidFill>
                    <a:schemeClr val="tx1"/>
                  </a:solidFill>
                </a:rPr>
                <a:t>) Person* friend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Curved Connector 16"/>
          <p:cNvCxnSpPr>
            <a:stCxn id="22" idx="3"/>
            <a:endCxn id="6" idx="2"/>
          </p:cNvCxnSpPr>
          <p:nvPr/>
        </p:nvCxnSpPr>
        <p:spPr>
          <a:xfrm flipH="1" flipV="1">
            <a:off x="4332468" y="3503146"/>
            <a:ext cx="1479604" cy="1931886"/>
          </a:xfrm>
          <a:prstGeom prst="curvedConnector4">
            <a:avLst>
              <a:gd name="adj1" fmla="val -15450"/>
              <a:gd name="adj2" fmla="val 57586"/>
            </a:avLst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21" idx="0"/>
          </p:cNvCxnSpPr>
          <p:nvPr/>
        </p:nvCxnSpPr>
        <p:spPr>
          <a:xfrm rot="10800000" flipH="1" flipV="1">
            <a:off x="2095666" y="3070486"/>
            <a:ext cx="1525098" cy="1555053"/>
          </a:xfrm>
          <a:prstGeom prst="curvedConnector4">
            <a:avLst>
              <a:gd name="adj1" fmla="val -14989"/>
              <a:gd name="adj2" fmla="val 59424"/>
            </a:avLst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Multiply 28"/>
          <p:cNvSpPr/>
          <p:nvPr/>
        </p:nvSpPr>
        <p:spPr>
          <a:xfrm>
            <a:off x="2065336" y="1786465"/>
            <a:ext cx="4284179" cy="4424291"/>
          </a:xfrm>
          <a:prstGeom prst="mathMultiply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34244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New Lifetime Qualifiers WITH </a:t>
            </a:r>
            <a:r>
              <a:rPr lang="en-US" dirty="0" smtClean="0"/>
              <a:t>ARC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1282E"/>
                </a:solidFill>
              </a:rPr>
              <a:t>__strong</a:t>
            </a:r>
            <a:r>
              <a:rPr lang="en-US" dirty="0"/>
              <a:t> is the default. An object remains “alive” as long as there is a strong pointer to it.</a:t>
            </a:r>
          </a:p>
          <a:p>
            <a:r>
              <a:rPr lang="en-US" dirty="0">
                <a:solidFill>
                  <a:srgbClr val="D1282E"/>
                </a:solidFill>
              </a:rPr>
              <a:t>__weak</a:t>
            </a:r>
            <a:r>
              <a:rPr lang="en-US" dirty="0"/>
              <a:t> specifies a reference that does not keep the referenced object alive. A weak reference is set to nil when there are no strong references to the object.</a:t>
            </a:r>
          </a:p>
          <a:p>
            <a:r>
              <a:rPr lang="en-US" dirty="0">
                <a:solidFill>
                  <a:srgbClr val="D1282E"/>
                </a:solidFill>
              </a:rPr>
              <a:t>__</a:t>
            </a:r>
            <a:r>
              <a:rPr lang="en-US" dirty="0" err="1">
                <a:solidFill>
                  <a:srgbClr val="D1282E"/>
                </a:solidFill>
              </a:rPr>
              <a:t>unsafe_unretained</a:t>
            </a:r>
            <a:r>
              <a:rPr lang="en-US" dirty="0">
                <a:solidFill>
                  <a:srgbClr val="D1282E"/>
                </a:solidFill>
              </a:rPr>
              <a:t> </a:t>
            </a:r>
            <a:r>
              <a:rPr lang="en-US" dirty="0" smtClean="0"/>
              <a:t>likes </a:t>
            </a:r>
            <a:r>
              <a:rPr lang="en-US" dirty="0" smtClean="0">
                <a:solidFill>
                  <a:srgbClr val="D1282E"/>
                </a:solidFill>
              </a:rPr>
              <a:t>weak</a:t>
            </a:r>
            <a:r>
              <a:rPr lang="en-US" dirty="0" smtClean="0"/>
              <a:t>, but it is </a:t>
            </a:r>
            <a:r>
              <a:rPr lang="en-US" dirty="0"/>
              <a:t>not set to nil when there are no strong references to the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>
                <a:solidFill>
                  <a:srgbClr val="D1282E"/>
                </a:solidFill>
              </a:rPr>
              <a:t>__</a:t>
            </a:r>
            <a:r>
              <a:rPr lang="en-US" dirty="0" err="1">
                <a:solidFill>
                  <a:srgbClr val="D1282E"/>
                </a:solidFill>
              </a:rPr>
              <a:t>autoreleasing</a:t>
            </a:r>
            <a:r>
              <a:rPr lang="en-US" dirty="0">
                <a:solidFill>
                  <a:srgbClr val="D1282E"/>
                </a:solidFill>
              </a:rPr>
              <a:t> </a:t>
            </a:r>
            <a:r>
              <a:rPr lang="en-US" dirty="0"/>
              <a:t>is used to denote arguments that are passed by reference (id *) and are </a:t>
            </a:r>
            <a:r>
              <a:rPr lang="en-US" dirty="0" err="1"/>
              <a:t>autoreleased</a:t>
            </a:r>
            <a:r>
              <a:rPr lang="en-US" dirty="0"/>
              <a:t> on return.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714" y="5678174"/>
            <a:ext cx="7482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Read more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https</a:t>
            </a:r>
            <a:r>
              <a:rPr lang="en-US" dirty="0">
                <a:solidFill>
                  <a:srgbClr val="0000FF"/>
                </a:solidFill>
              </a:rPr>
              <a:t>://</a:t>
            </a:r>
            <a:r>
              <a:rPr lang="en-US" dirty="0" err="1">
                <a:solidFill>
                  <a:srgbClr val="0000FF"/>
                </a:solidFill>
              </a:rPr>
              <a:t>developer.apple.com</a:t>
            </a:r>
            <a:r>
              <a:rPr lang="en-US" dirty="0">
                <a:solidFill>
                  <a:srgbClr val="0000FF"/>
                </a:solidFill>
              </a:rPr>
              <a:t>/library/mac/</a:t>
            </a:r>
            <a:r>
              <a:rPr lang="en-US" dirty="0" err="1">
                <a:solidFill>
                  <a:srgbClr val="0000FF"/>
                </a:solidFill>
              </a:rPr>
              <a:t>releasenotes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ObjectiveC</a:t>
            </a:r>
            <a:r>
              <a:rPr lang="en-US" dirty="0">
                <a:solidFill>
                  <a:srgbClr val="0000FF"/>
                </a:solidFill>
              </a:rPr>
              <a:t>/RN-</a:t>
            </a:r>
            <a:r>
              <a:rPr lang="en-US" dirty="0" err="1">
                <a:solidFill>
                  <a:srgbClr val="0000FF"/>
                </a:solidFill>
              </a:rPr>
              <a:t>TransitioningToARC</a:t>
            </a:r>
            <a:r>
              <a:rPr lang="en-US" dirty="0">
                <a:solidFill>
                  <a:srgbClr val="0000FF"/>
                </a:solidFill>
              </a:rPr>
              <a:t>/Introduction/</a:t>
            </a:r>
            <a:r>
              <a:rPr lang="en-US" dirty="0" err="1">
                <a:solidFill>
                  <a:srgbClr val="0000FF"/>
                </a:solidFill>
              </a:rPr>
              <a:t>Introduction.html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4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184" y="2595150"/>
            <a:ext cx="5791200" cy="1371600"/>
          </a:xfrm>
        </p:spPr>
        <p:txBody>
          <a:bodyPr/>
          <a:lstStyle/>
          <a:p>
            <a:pPr algn="ctr"/>
            <a:r>
              <a:rPr lang="en-US" b="1" dirty="0" smtClean="0"/>
              <a:t>Introduction to foundation 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9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Foundation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- Foundation </a:t>
            </a:r>
            <a:r>
              <a:rPr lang="en-US" dirty="0"/>
              <a:t>Kit has a bunch of useful low-level, data-oriented classes and types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- We’ll </a:t>
            </a:r>
            <a:r>
              <a:rPr lang="en-US" dirty="0"/>
              <a:t>be visiting a number of these, such as </a:t>
            </a:r>
            <a:r>
              <a:rPr lang="en-US" dirty="0" err="1"/>
              <a:t>NSString</a:t>
            </a:r>
            <a:r>
              <a:rPr lang="en-US" dirty="0"/>
              <a:t>, </a:t>
            </a:r>
            <a:r>
              <a:rPr lang="en-US" dirty="0" err="1" smtClean="0"/>
              <a:t>NSArray</a:t>
            </a:r>
            <a:r>
              <a:rPr lang="en-US" dirty="0" smtClean="0"/>
              <a:t>, </a:t>
            </a:r>
            <a:r>
              <a:rPr lang="en-US" dirty="0" err="1" smtClean="0"/>
              <a:t>NSNumber</a:t>
            </a:r>
            <a:r>
              <a:rPr lang="en-US" dirty="0" smtClean="0"/>
              <a:t> and </a:t>
            </a:r>
            <a:r>
              <a:rPr lang="en-US" dirty="0" err="1" smtClean="0"/>
              <a:t>NSNull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 smtClean="0"/>
              <a:t>- To </a:t>
            </a:r>
            <a:r>
              <a:rPr lang="en-US" dirty="0"/>
              <a:t>use Foundation Kit, just </a:t>
            </a:r>
            <a:endParaRPr lang="en-US" dirty="0" smtClean="0"/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import </a:t>
            </a:r>
            <a:r>
              <a:rPr lang="en-US" i="1" dirty="0">
                <a:solidFill>
                  <a:schemeClr val="tx2"/>
                </a:solidFill>
              </a:rPr>
              <a:t>&lt;Foundation/</a:t>
            </a:r>
            <a:r>
              <a:rPr lang="en-US" i="1" dirty="0" err="1">
                <a:solidFill>
                  <a:schemeClr val="tx2"/>
                </a:solidFill>
              </a:rPr>
              <a:t>Foundation.h</a:t>
            </a:r>
            <a:r>
              <a:rPr lang="en-US" i="1" dirty="0">
                <a:solidFill>
                  <a:schemeClr val="tx2"/>
                </a:solidFill>
              </a:rPr>
              <a:t>&gt;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dirty="0" smtClean="0">
              <a:solidFill>
                <a:schemeClr val="tx2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NSString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creates a new </a:t>
            </a:r>
            <a:r>
              <a:rPr lang="en-US" dirty="0" err="1"/>
              <a:t>NSString</a:t>
            </a:r>
            <a:r>
              <a:rPr lang="en-US" dirty="0"/>
              <a:t> with format and arguments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 Some other methods: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705" y="2300400"/>
            <a:ext cx="7620000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+ (id) </a:t>
            </a:r>
            <a:r>
              <a:rPr lang="en-US" dirty="0" err="1">
                <a:latin typeface="Courier"/>
                <a:cs typeface="Courier"/>
              </a:rPr>
              <a:t>stringWithFormat</a:t>
            </a:r>
            <a:r>
              <a:rPr lang="en-US" dirty="0">
                <a:latin typeface="Courier"/>
                <a:cs typeface="Courier"/>
              </a:rPr>
              <a:t>: (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*) format, … ;</a:t>
            </a:r>
          </a:p>
          <a:p>
            <a:r>
              <a:rPr lang="en-US" dirty="0">
                <a:latin typeface="Courier"/>
                <a:cs typeface="Courier"/>
              </a:rPr>
              <a:t>Example:</a:t>
            </a:r>
          </a:p>
          <a:p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 * </a:t>
            </a:r>
            <a:r>
              <a:rPr lang="en-US" dirty="0" err="1">
                <a:latin typeface="Courier"/>
                <a:cs typeface="Courier"/>
              </a:rPr>
              <a:t>sheight</a:t>
            </a:r>
            <a:r>
              <a:rPr lang="en-US" dirty="0">
                <a:latin typeface="Courier"/>
                <a:cs typeface="Courier"/>
              </a:rPr>
              <a:t> = [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stringWithFormat</a:t>
            </a:r>
            <a:r>
              <a:rPr lang="en-US" dirty="0">
                <a:latin typeface="Courier"/>
                <a:cs typeface="Courier"/>
              </a:rPr>
              <a:t>: @”Your height is %f m”, 1.7f];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705" y="4616097"/>
            <a:ext cx="7620000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(BOOL) </a:t>
            </a:r>
            <a:r>
              <a:rPr lang="en-US" dirty="0" err="1">
                <a:latin typeface="Courier"/>
                <a:cs typeface="Courier"/>
              </a:rPr>
              <a:t>isEqualToString</a:t>
            </a:r>
            <a:r>
              <a:rPr lang="en-US" dirty="0">
                <a:latin typeface="Courier"/>
                <a:cs typeface="Courier"/>
              </a:rPr>
              <a:t>: (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*) </a:t>
            </a:r>
            <a:r>
              <a:rPr lang="en-US" dirty="0" err="1">
                <a:latin typeface="Courier"/>
                <a:cs typeface="Courier"/>
              </a:rPr>
              <a:t>aString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- (</a:t>
            </a:r>
            <a:r>
              <a:rPr lang="en-US" dirty="0" err="1">
                <a:latin typeface="Courier"/>
                <a:cs typeface="Courier"/>
              </a:rPr>
              <a:t>NSComparisionResult</a:t>
            </a:r>
            <a:r>
              <a:rPr lang="en-US" dirty="0">
                <a:latin typeface="Courier"/>
                <a:cs typeface="Courier"/>
              </a:rPr>
              <a:t>) compare: (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*) </a:t>
            </a:r>
            <a:r>
              <a:rPr lang="en-US" dirty="0" err="1">
                <a:latin typeface="Courier"/>
                <a:cs typeface="Courier"/>
              </a:rPr>
              <a:t>aString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- (unsigned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) length;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1295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Mutability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NSString</a:t>
            </a:r>
            <a:r>
              <a:rPr lang="en-US" dirty="0" smtClean="0"/>
              <a:t> </a:t>
            </a:r>
            <a:r>
              <a:rPr lang="en-US" dirty="0"/>
              <a:t>are immutable, that doesn’t mean you can’t keep them quiet, it refers to the face that once they’re created, you can’t change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- Foundation </a:t>
            </a:r>
            <a:r>
              <a:rPr lang="en-US" dirty="0"/>
              <a:t>Kit provides a subclass of </a:t>
            </a:r>
            <a:r>
              <a:rPr lang="en-US" dirty="0" err="1"/>
              <a:t>NSString</a:t>
            </a:r>
            <a:r>
              <a:rPr lang="en-US" dirty="0"/>
              <a:t> called </a:t>
            </a:r>
            <a:r>
              <a:rPr lang="en-US" dirty="0" err="1"/>
              <a:t>NSMutableString</a:t>
            </a:r>
            <a:r>
              <a:rPr lang="en-US" dirty="0"/>
              <a:t>. Use if you want to edit a string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705" y="3723990"/>
            <a:ext cx="7620000" cy="1477328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+ (id) </a:t>
            </a:r>
            <a:r>
              <a:rPr lang="en-US" dirty="0" err="1">
                <a:latin typeface="Courier"/>
                <a:cs typeface="Courier"/>
              </a:rPr>
              <a:t>stringWithCapacity</a:t>
            </a:r>
            <a:r>
              <a:rPr lang="en-US" dirty="0">
                <a:latin typeface="Courier"/>
                <a:cs typeface="Courier"/>
              </a:rPr>
              <a:t>: (unsigned) capacity;</a:t>
            </a:r>
          </a:p>
          <a:p>
            <a:r>
              <a:rPr lang="en-US" dirty="0">
                <a:latin typeface="Courier"/>
                <a:cs typeface="Courier"/>
              </a:rPr>
              <a:t>+ (id) string;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(void) </a:t>
            </a:r>
            <a:r>
              <a:rPr lang="en-US" dirty="0" err="1">
                <a:latin typeface="Courier"/>
                <a:cs typeface="Courier"/>
              </a:rPr>
              <a:t>appendString</a:t>
            </a:r>
            <a:r>
              <a:rPr lang="en-US" dirty="0">
                <a:latin typeface="Courier"/>
                <a:cs typeface="Courier"/>
              </a:rPr>
              <a:t>: (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*) </a:t>
            </a:r>
            <a:r>
              <a:rPr lang="en-US" dirty="0" err="1">
                <a:latin typeface="Courier"/>
                <a:cs typeface="Courier"/>
              </a:rPr>
              <a:t>aString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- (void) </a:t>
            </a:r>
            <a:r>
              <a:rPr lang="en-US" dirty="0" err="1">
                <a:latin typeface="Courier"/>
                <a:cs typeface="Courier"/>
              </a:rPr>
              <a:t>appendFormat</a:t>
            </a:r>
            <a:r>
              <a:rPr lang="en-US" dirty="0">
                <a:latin typeface="Courier"/>
                <a:cs typeface="Courier"/>
              </a:rPr>
              <a:t>: (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*) format,… 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9299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NSArray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NSArray</a:t>
            </a:r>
            <a:r>
              <a:rPr lang="en-US" dirty="0" smtClean="0"/>
              <a:t> </a:t>
            </a:r>
            <a:r>
              <a:rPr lang="en-US" dirty="0"/>
              <a:t>is a Foundation class that holds an ordered list of objects. You can put any kind of objects in an </a:t>
            </a:r>
            <a:r>
              <a:rPr lang="en-US" dirty="0" err="1"/>
              <a:t>NSArray</a:t>
            </a:r>
            <a:r>
              <a:rPr lang="en-US" dirty="0"/>
              <a:t>: </a:t>
            </a:r>
            <a:r>
              <a:rPr lang="en-US" dirty="0" err="1"/>
              <a:t>NSString</a:t>
            </a:r>
            <a:r>
              <a:rPr lang="en-US" dirty="0"/>
              <a:t>, Car, </a:t>
            </a:r>
            <a:r>
              <a:rPr lang="en-US" dirty="0" smtClean="0"/>
              <a:t>Shape, etc.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NSArray</a:t>
            </a:r>
            <a:r>
              <a:rPr lang="en-US" dirty="0" smtClean="0"/>
              <a:t> </a:t>
            </a:r>
            <a:r>
              <a:rPr lang="en-US" dirty="0"/>
              <a:t>has two </a:t>
            </a:r>
            <a:r>
              <a:rPr lang="en-US" dirty="0" smtClean="0"/>
              <a:t>limitations</a:t>
            </a:r>
            <a:r>
              <a:rPr lang="en-US" dirty="0"/>
              <a:t>:</a:t>
            </a:r>
          </a:p>
          <a:p>
            <a:r>
              <a:rPr lang="en-US" dirty="0"/>
              <a:t>+ It will only hold Objective-C objects. You can’t have primitive C types, like </a:t>
            </a:r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enum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or random pointers.</a:t>
            </a:r>
          </a:p>
          <a:p>
            <a:r>
              <a:rPr lang="en-US" dirty="0"/>
              <a:t>+ You can’t store nil or NULL value for objects in an </a:t>
            </a:r>
            <a:r>
              <a:rPr lang="en-US" dirty="0" err="1"/>
              <a:t>NSArray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705" y="4938228"/>
            <a:ext cx="7620000" cy="1754327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NSArray</a:t>
            </a:r>
            <a:r>
              <a:rPr lang="en-US" dirty="0">
                <a:latin typeface="Courier"/>
                <a:cs typeface="Courier"/>
              </a:rPr>
              <a:t>* array = [</a:t>
            </a:r>
            <a:r>
              <a:rPr lang="en-US" dirty="0" err="1">
                <a:latin typeface="Courier"/>
                <a:cs typeface="Courier"/>
              </a:rPr>
              <a:t>NSArray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arrayWithObjects</a:t>
            </a:r>
            <a:r>
              <a:rPr lang="en-US" dirty="0">
                <a:latin typeface="Courier"/>
                <a:cs typeface="Courier"/>
              </a:rPr>
              <a:t>: @”one”, @”two”, @”three”, nil]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//Other methods</a:t>
            </a:r>
          </a:p>
          <a:p>
            <a:r>
              <a:rPr lang="en-US" dirty="0">
                <a:latin typeface="Courier"/>
                <a:cs typeface="Courier"/>
              </a:rPr>
              <a:t>- (id) </a:t>
            </a:r>
            <a:r>
              <a:rPr lang="en-US" dirty="0" err="1">
                <a:latin typeface="Courier"/>
                <a:cs typeface="Courier"/>
              </a:rPr>
              <a:t>objectAtIndex</a:t>
            </a:r>
            <a:r>
              <a:rPr lang="en-US" dirty="0">
                <a:latin typeface="Courier"/>
                <a:cs typeface="Courier"/>
              </a:rPr>
              <a:t>: (unsigned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) index;</a:t>
            </a:r>
          </a:p>
          <a:p>
            <a:r>
              <a:rPr lang="en-US" dirty="0">
                <a:latin typeface="Courier"/>
                <a:cs typeface="Courier"/>
              </a:rPr>
              <a:t>- (id) </a:t>
            </a:r>
            <a:r>
              <a:rPr lang="en-US" dirty="0" err="1">
                <a:latin typeface="Courier"/>
                <a:cs typeface="Courier"/>
              </a:rPr>
              <a:t>indexOjObject</a:t>
            </a:r>
            <a:r>
              <a:rPr lang="en-US" dirty="0">
                <a:latin typeface="Courier"/>
                <a:cs typeface="Courier"/>
              </a:rPr>
              <a:t>: (id) </a:t>
            </a:r>
            <a:r>
              <a:rPr lang="en-US" dirty="0" err="1">
                <a:latin typeface="Courier"/>
                <a:cs typeface="Courier"/>
              </a:rPr>
              <a:t>aObject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750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Mutability </a:t>
            </a:r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The </a:t>
            </a:r>
            <a:r>
              <a:rPr lang="en-US" dirty="0"/>
              <a:t>Foundation Kit provides a </a:t>
            </a:r>
            <a:r>
              <a:rPr lang="en-US" dirty="0" err="1"/>
              <a:t>NSMutableArray</a:t>
            </a:r>
            <a:r>
              <a:rPr lang="en-US" dirty="0"/>
              <a:t> class are mutable. You can add, remove objects whenever you want.</a:t>
            </a:r>
          </a:p>
          <a:p>
            <a:r>
              <a:rPr lang="en-US" dirty="0" smtClean="0"/>
              <a:t>- Some </a:t>
            </a:r>
            <a:r>
              <a:rPr lang="en-US" dirty="0"/>
              <a:t>method for working with </a:t>
            </a:r>
            <a:r>
              <a:rPr lang="en-US" dirty="0" err="1"/>
              <a:t>NSMutableArray</a:t>
            </a:r>
            <a:r>
              <a:rPr lang="en-US" dirty="0"/>
              <a:t>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705" y="3095936"/>
            <a:ext cx="7620000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(id) array;</a:t>
            </a:r>
          </a:p>
          <a:p>
            <a:r>
              <a:rPr lang="en-US" dirty="0">
                <a:latin typeface="Courier"/>
                <a:cs typeface="Courier"/>
              </a:rPr>
              <a:t>- (void) </a:t>
            </a:r>
            <a:r>
              <a:rPr lang="en-US" dirty="0" err="1">
                <a:latin typeface="Courier"/>
                <a:cs typeface="Courier"/>
              </a:rPr>
              <a:t>addObject</a:t>
            </a:r>
            <a:r>
              <a:rPr lang="en-US" dirty="0">
                <a:latin typeface="Courier"/>
                <a:cs typeface="Courier"/>
              </a:rPr>
              <a:t>: (id) </a:t>
            </a:r>
            <a:r>
              <a:rPr lang="en-US" dirty="0" err="1">
                <a:latin typeface="Courier"/>
                <a:cs typeface="Courier"/>
              </a:rPr>
              <a:t>anObject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- (void) </a:t>
            </a:r>
            <a:r>
              <a:rPr lang="en-US" dirty="0" err="1">
                <a:latin typeface="Courier"/>
                <a:cs typeface="Courier"/>
              </a:rPr>
              <a:t>removeObjectAtIndex</a:t>
            </a:r>
            <a:r>
              <a:rPr lang="en-US" dirty="0">
                <a:latin typeface="Courier"/>
                <a:cs typeface="Courier"/>
              </a:rPr>
              <a:t>: (unsigned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) index;</a:t>
            </a:r>
          </a:p>
          <a:p>
            <a:r>
              <a:rPr lang="en-US" dirty="0">
                <a:latin typeface="Courier"/>
                <a:cs typeface="Courier"/>
              </a:rPr>
              <a:t>- (void) </a:t>
            </a:r>
            <a:r>
              <a:rPr lang="en-US" dirty="0" err="1">
                <a:latin typeface="Courier"/>
                <a:cs typeface="Courier"/>
              </a:rPr>
              <a:t>insertObjectAtIndex</a:t>
            </a:r>
            <a:r>
              <a:rPr lang="en-US" dirty="0">
                <a:latin typeface="Courier"/>
                <a:cs typeface="Courier"/>
              </a:rPr>
              <a:t>: (unsigned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) index; </a:t>
            </a:r>
          </a:p>
        </p:txBody>
      </p:sp>
    </p:spTree>
    <p:extLst>
      <p:ext uri="{BB962C8B-B14F-4D97-AF65-F5344CB8AC3E}">
        <p14:creationId xmlns:p14="http://schemas.microsoft.com/office/powerpoint/2010/main" val="262175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5-02-06 at 9.43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5" y="1782885"/>
            <a:ext cx="5769610" cy="2402840"/>
          </a:xfrm>
          <a:prstGeom prst="rect">
            <a:avLst/>
          </a:prstGeom>
        </p:spPr>
      </p:pic>
      <p:pic>
        <p:nvPicPr>
          <p:cNvPr id="8" name="Picture 7" descr="Screen Shot 2015-02-06 at 9.48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4602"/>
            <a:ext cx="5206840" cy="166904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051702" y="1668858"/>
            <a:ext cx="3446880" cy="646331"/>
            <a:chOff x="5051702" y="1668858"/>
            <a:chExt cx="344688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6711480" y="1668858"/>
              <a:ext cx="1787102" cy="646331"/>
            </a:xfrm>
            <a:prstGeom prst="rect">
              <a:avLst/>
            </a:prstGeom>
            <a:noFill/>
            <a:ln w="12700" cmpd="sng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 foundation framework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051702" y="1992024"/>
              <a:ext cx="1659778" cy="177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112281" y="2567849"/>
            <a:ext cx="2386301" cy="369332"/>
            <a:chOff x="6112281" y="2567849"/>
            <a:chExt cx="2386301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6711480" y="2567849"/>
              <a:ext cx="1787102" cy="369332"/>
            </a:xfrm>
            <a:prstGeom prst="rect">
              <a:avLst/>
            </a:prstGeom>
            <a:noFill/>
            <a:ln w="12700" cmpd="sng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 point</a:t>
              </a:r>
            </a:p>
          </p:txBody>
        </p: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>
              <a:off x="6112281" y="2752515"/>
              <a:ext cx="5991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39998" y="3040828"/>
            <a:ext cx="4158584" cy="646331"/>
            <a:chOff x="4339998" y="3040828"/>
            <a:chExt cx="4158584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711480" y="3040828"/>
              <a:ext cx="1787102" cy="646331"/>
            </a:xfrm>
            <a:prstGeom prst="rect">
              <a:avLst/>
            </a:prstGeom>
            <a:noFill/>
            <a:ln w="12700" cmpd="sng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 to console screen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>
              <a:off x="4339998" y="3363994"/>
              <a:ext cx="2371482" cy="13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4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NSNumber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Kit provides a class called </a:t>
            </a:r>
            <a:r>
              <a:rPr lang="en-US" dirty="0" err="1"/>
              <a:t>NSNumber</a:t>
            </a:r>
            <a:r>
              <a:rPr lang="en-US" dirty="0"/>
              <a:t> that wraps the primitive numeric types. You can create a new </a:t>
            </a:r>
            <a:r>
              <a:rPr lang="en-US" dirty="0" err="1"/>
              <a:t>NSNumber</a:t>
            </a:r>
            <a:r>
              <a:rPr lang="en-US" dirty="0"/>
              <a:t> using these class methods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Once you have a primitive type wrapped in an </a:t>
            </a:r>
            <a:r>
              <a:rPr lang="en-US" dirty="0" err="1"/>
              <a:t>NSNumber</a:t>
            </a:r>
            <a:r>
              <a:rPr lang="en-US" dirty="0"/>
              <a:t>, you can get it back out by using one of these instance methods: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705" y="2886581"/>
            <a:ext cx="7620000" cy="1200329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+ (</a:t>
            </a:r>
            <a:r>
              <a:rPr lang="en-US" dirty="0" err="1">
                <a:latin typeface="Courier"/>
                <a:cs typeface="Courier"/>
              </a:rPr>
              <a:t>NSNumber</a:t>
            </a:r>
            <a:r>
              <a:rPr lang="en-US" dirty="0">
                <a:latin typeface="Courier"/>
                <a:cs typeface="Courier"/>
              </a:rPr>
              <a:t> *) </a:t>
            </a:r>
            <a:r>
              <a:rPr lang="en-US" dirty="0" err="1">
                <a:latin typeface="Courier"/>
                <a:cs typeface="Courier"/>
              </a:rPr>
              <a:t>numberWithChar</a:t>
            </a:r>
            <a:r>
              <a:rPr lang="en-US" dirty="0">
                <a:latin typeface="Courier"/>
                <a:cs typeface="Courier"/>
              </a:rPr>
              <a:t>: (char) value;</a:t>
            </a:r>
          </a:p>
          <a:p>
            <a:r>
              <a:rPr lang="en-US" dirty="0">
                <a:latin typeface="Courier"/>
                <a:cs typeface="Courier"/>
              </a:rPr>
              <a:t>+ (</a:t>
            </a:r>
            <a:r>
              <a:rPr lang="en-US" dirty="0" err="1">
                <a:latin typeface="Courier"/>
                <a:cs typeface="Courier"/>
              </a:rPr>
              <a:t>NSNumber</a:t>
            </a:r>
            <a:r>
              <a:rPr lang="en-US" dirty="0">
                <a:latin typeface="Courier"/>
                <a:cs typeface="Courier"/>
              </a:rPr>
              <a:t> *) </a:t>
            </a:r>
            <a:r>
              <a:rPr lang="en-US" dirty="0" err="1">
                <a:latin typeface="Courier"/>
                <a:cs typeface="Courier"/>
              </a:rPr>
              <a:t>numberWithInt</a:t>
            </a:r>
            <a:r>
              <a:rPr lang="en-US" dirty="0">
                <a:latin typeface="Courier"/>
                <a:cs typeface="Courier"/>
              </a:rPr>
              <a:t>: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) value;</a:t>
            </a:r>
          </a:p>
          <a:p>
            <a:r>
              <a:rPr lang="en-US" dirty="0">
                <a:latin typeface="Courier"/>
                <a:cs typeface="Courier"/>
              </a:rPr>
              <a:t>+ (</a:t>
            </a:r>
            <a:r>
              <a:rPr lang="en-US" dirty="0" err="1">
                <a:latin typeface="Courier"/>
                <a:cs typeface="Courier"/>
              </a:rPr>
              <a:t>NSNumber</a:t>
            </a:r>
            <a:r>
              <a:rPr lang="en-US" dirty="0">
                <a:latin typeface="Courier"/>
                <a:cs typeface="Courier"/>
              </a:rPr>
              <a:t> *) </a:t>
            </a:r>
            <a:r>
              <a:rPr lang="en-US" dirty="0" err="1">
                <a:latin typeface="Courier"/>
                <a:cs typeface="Courier"/>
              </a:rPr>
              <a:t>numberWithFloat</a:t>
            </a:r>
            <a:r>
              <a:rPr lang="en-US" dirty="0">
                <a:latin typeface="Courier"/>
                <a:cs typeface="Courier"/>
              </a:rPr>
              <a:t>: (float) value;</a:t>
            </a:r>
          </a:p>
          <a:p>
            <a:r>
              <a:rPr lang="en-US" dirty="0">
                <a:latin typeface="Courier"/>
                <a:cs typeface="Courier"/>
              </a:rPr>
              <a:t>+ (</a:t>
            </a:r>
            <a:r>
              <a:rPr lang="en-US" dirty="0" err="1">
                <a:latin typeface="Courier"/>
                <a:cs typeface="Courier"/>
              </a:rPr>
              <a:t>NSNumber</a:t>
            </a:r>
            <a:r>
              <a:rPr lang="en-US" dirty="0">
                <a:latin typeface="Courier"/>
                <a:cs typeface="Courier"/>
              </a:rPr>
              <a:t> *) </a:t>
            </a:r>
            <a:r>
              <a:rPr lang="en-US" dirty="0" err="1">
                <a:latin typeface="Courier"/>
                <a:cs typeface="Courier"/>
              </a:rPr>
              <a:t>numberWithBool</a:t>
            </a:r>
            <a:r>
              <a:rPr lang="en-US" dirty="0">
                <a:latin typeface="Courier"/>
                <a:cs typeface="Courier"/>
              </a:rPr>
              <a:t>: (BOOL) value;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660" y="5184728"/>
            <a:ext cx="7620000" cy="1477328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(char) </a:t>
            </a:r>
            <a:r>
              <a:rPr lang="en-US" dirty="0" err="1">
                <a:latin typeface="Courier"/>
                <a:cs typeface="Courier"/>
              </a:rPr>
              <a:t>charValue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-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err="1">
                <a:latin typeface="Courier"/>
                <a:cs typeface="Courier"/>
              </a:rPr>
              <a:t>intValue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- (float) </a:t>
            </a:r>
            <a:r>
              <a:rPr lang="en-US" dirty="0" err="1">
                <a:latin typeface="Courier"/>
                <a:cs typeface="Courier"/>
              </a:rPr>
              <a:t>floatValue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- (BOOL) </a:t>
            </a:r>
            <a:r>
              <a:rPr lang="en-US" dirty="0" err="1">
                <a:latin typeface="Courier"/>
                <a:cs typeface="Courier"/>
              </a:rPr>
              <a:t>boolValue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- (</a:t>
            </a:r>
            <a:r>
              <a:rPr lang="en-US" dirty="0" err="1">
                <a:latin typeface="Courier"/>
                <a:cs typeface="Courier"/>
              </a:rPr>
              <a:t>NSString</a:t>
            </a:r>
            <a:r>
              <a:rPr lang="en-US" dirty="0">
                <a:latin typeface="Courier"/>
                <a:cs typeface="Courier"/>
              </a:rPr>
              <a:t>*) </a:t>
            </a:r>
            <a:r>
              <a:rPr lang="en-US" dirty="0" err="1">
                <a:latin typeface="Courier"/>
                <a:cs typeface="Courier"/>
              </a:rPr>
              <a:t>stringValue</a:t>
            </a:r>
            <a:r>
              <a:rPr lang="en-US" dirty="0">
                <a:latin typeface="Courier"/>
                <a:cs typeface="Courier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6090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NSNull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NSNull</a:t>
            </a:r>
            <a:r>
              <a:rPr lang="en-US" dirty="0"/>
              <a:t> is probably the simplest of all Objective-C class, it has but a single method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705" y="2816796"/>
            <a:ext cx="7620000" cy="369332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+ (</a:t>
            </a:r>
            <a:r>
              <a:rPr lang="en-US" dirty="0" err="1">
                <a:latin typeface="Courier"/>
                <a:cs typeface="Courier"/>
              </a:rPr>
              <a:t>NSNull</a:t>
            </a:r>
            <a:r>
              <a:rPr lang="en-US" dirty="0">
                <a:latin typeface="Courier"/>
                <a:cs typeface="Courier"/>
              </a:rPr>
              <a:t> *) null;</a:t>
            </a:r>
          </a:p>
        </p:txBody>
      </p:sp>
    </p:spTree>
    <p:extLst>
      <p:ext uri="{BB962C8B-B14F-4D97-AF65-F5344CB8AC3E}">
        <p14:creationId xmlns:p14="http://schemas.microsoft.com/office/powerpoint/2010/main" val="81712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53" y="2776588"/>
            <a:ext cx="5627171" cy="1371600"/>
          </a:xfrm>
        </p:spPr>
        <p:txBody>
          <a:bodyPr/>
          <a:lstStyle/>
          <a:p>
            <a:pPr algn="ctr"/>
            <a:r>
              <a:rPr lang="en-US" dirty="0" err="1" smtClean="0"/>
              <a:t>MIXing</a:t>
            </a:r>
            <a:r>
              <a:rPr lang="en-US" dirty="0" smtClean="0"/>
              <a:t> objective C with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6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29550" cy="1371600"/>
          </a:xfrm>
        </p:spPr>
        <p:txBody>
          <a:bodyPr/>
          <a:lstStyle/>
          <a:p>
            <a:r>
              <a:rPr lang="en-US" dirty="0" smtClean="0"/>
              <a:t>Integrate with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Objective-C is a </a:t>
            </a:r>
            <a:r>
              <a:rPr lang="en-US" dirty="0"/>
              <a:t>superset of the C programming language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You can write code C in Objective-C file (*.m).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You can write code C++ in Objective-C++ (*.mm).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 causes error if you include header C++ class file into header Objective-C class file.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1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C++ method from Objective-c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C++, we have a Game class as below: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Objective-C, we have a Device class: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30588"/>
            <a:ext cx="7620000" cy="1754327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class </a:t>
            </a:r>
            <a:r>
              <a:rPr lang="en-US" dirty="0" smtClean="0">
                <a:latin typeface="Courier"/>
                <a:cs typeface="Courier"/>
              </a:rPr>
              <a:t>Game{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public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Update(){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(”Update from </a:t>
            </a:r>
            <a:r>
              <a:rPr lang="en-US" dirty="0">
                <a:latin typeface="Courier"/>
                <a:cs typeface="Courier"/>
              </a:rPr>
              <a:t>C++");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60331"/>
            <a:ext cx="7620000" cy="923330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@interface</a:t>
            </a:r>
            <a:r>
              <a:rPr lang="en-US" dirty="0">
                <a:latin typeface="Courier"/>
                <a:cs typeface="Courier"/>
              </a:rPr>
              <a:t> Device : </a:t>
            </a:r>
            <a:r>
              <a:rPr lang="en-US" dirty="0" err="1" smtClean="0">
                <a:latin typeface="Courier"/>
                <a:cs typeface="Courier"/>
              </a:rPr>
              <a:t>NSObject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(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Update;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38882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59839" cy="1371600"/>
          </a:xfrm>
        </p:spPr>
        <p:txBody>
          <a:bodyPr>
            <a:normAutofit/>
          </a:bodyPr>
          <a:lstStyle/>
          <a:p>
            <a:r>
              <a:rPr lang="en-US" dirty="0"/>
              <a:t>Call C++ method from Objective-</a:t>
            </a:r>
            <a:r>
              <a:rPr lang="en-US" dirty="0" smtClean="0"/>
              <a:t>c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when update of device, we need to call update of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16628"/>
            <a:ext cx="7620000" cy="2585323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#import</a:t>
            </a:r>
            <a:r>
              <a:rPr lang="en-US" dirty="0">
                <a:latin typeface="Courier"/>
                <a:cs typeface="Courier"/>
              </a:rPr>
              <a:t> "</a:t>
            </a:r>
            <a:r>
              <a:rPr lang="en-US" dirty="0" err="1">
                <a:latin typeface="Courier"/>
                <a:cs typeface="Courier"/>
              </a:rPr>
              <a:t>Device.h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#import</a:t>
            </a:r>
            <a:r>
              <a:rPr lang="en-US" dirty="0">
                <a:latin typeface="Courier"/>
                <a:cs typeface="Courier"/>
              </a:rPr>
              <a:t> "</a:t>
            </a:r>
            <a:r>
              <a:rPr lang="en-US" dirty="0" err="1" smtClean="0">
                <a:latin typeface="Courier"/>
                <a:cs typeface="Courier"/>
              </a:rPr>
              <a:t>Game.h</a:t>
            </a:r>
            <a:r>
              <a:rPr lang="en-US" dirty="0" smtClean="0">
                <a:latin typeface="Courier"/>
                <a:cs typeface="Courier"/>
              </a:rPr>
              <a:t>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@implementation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Device{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Game game;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//declare a variable instance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- (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Update{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game.Update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);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//call game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update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@end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6095" y="5160378"/>
            <a:ext cx="7620000" cy="1477328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Device * device</a:t>
            </a:r>
            <a:r>
              <a:rPr lang="en-US" dirty="0" smtClean="0">
                <a:latin typeface="Courier"/>
                <a:cs typeface="Courier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//declare device as global variable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main</a:t>
            </a:r>
            <a:r>
              <a:rPr lang="en-US" dirty="0" smtClean="0">
                <a:latin typeface="Courier"/>
                <a:cs typeface="Courier"/>
              </a:rPr>
              <a:t>() {  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device = [[Device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alloc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r>
              <a:rPr lang="en-US" dirty="0">
                <a:latin typeface="Courier"/>
                <a:cs typeface="Courier"/>
              </a:rPr>
              <a:t>    [device Update];</a:t>
            </a:r>
          </a:p>
          <a:p>
            <a:r>
              <a:rPr lang="is-IS" dirty="0" smtClean="0">
                <a:latin typeface="Courier"/>
                <a:cs typeface="Courier"/>
              </a:rPr>
              <a:t>}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951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Objective-C from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at Update of Game, we need to open web browser: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And we will implement </a:t>
            </a:r>
            <a:r>
              <a:rPr lang="en-US" dirty="0" err="1" smtClean="0"/>
              <a:t>OpenBrowser</a:t>
            </a:r>
            <a:r>
              <a:rPr lang="en-US" dirty="0" smtClean="0"/>
              <a:t> at .mm file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44542"/>
            <a:ext cx="7620000" cy="2308324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class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Game{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public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 Update(</a:t>
            </a:r>
            <a:r>
              <a:rPr lang="en-US" dirty="0" smtClean="0">
                <a:latin typeface="Courier"/>
                <a:cs typeface="Courier"/>
              </a:rPr>
              <a:t>){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("Update from C++\n");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OpenBrowser</a:t>
            </a:r>
            <a:r>
              <a:rPr lang="en-US" dirty="0">
                <a:latin typeface="Courier"/>
                <a:cs typeface="Courier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//open Browsers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OpenBrowser</a:t>
            </a:r>
            <a:r>
              <a:rPr lang="en-US" dirty="0">
                <a:latin typeface="Courier"/>
                <a:cs typeface="Courier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//Forward declare</a:t>
            </a:r>
          </a:p>
          <a:p>
            <a:r>
              <a:rPr lang="en-US" dirty="0">
                <a:latin typeface="Courier"/>
                <a:cs typeface="Courier"/>
              </a:rPr>
              <a:t>};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1449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Objective-C from C++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55" y="1783961"/>
            <a:ext cx="7620000" cy="4801315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#import</a:t>
            </a:r>
            <a:r>
              <a:rPr lang="en-US" dirty="0">
                <a:latin typeface="Courier"/>
                <a:cs typeface="Courier"/>
              </a:rPr>
              <a:t> "</a:t>
            </a:r>
            <a:r>
              <a:rPr lang="en-US" dirty="0" err="1">
                <a:latin typeface="Courier"/>
                <a:cs typeface="Courier"/>
              </a:rPr>
              <a:t>Device.h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#import</a:t>
            </a:r>
            <a:r>
              <a:rPr lang="en-US" dirty="0">
                <a:latin typeface="Courier"/>
                <a:cs typeface="Courier"/>
              </a:rPr>
              <a:t> "</a:t>
            </a:r>
            <a:r>
              <a:rPr lang="en-US" dirty="0" err="1" smtClean="0">
                <a:latin typeface="Courier"/>
                <a:cs typeface="Courier"/>
              </a:rPr>
              <a:t>Game.h</a:t>
            </a:r>
            <a:r>
              <a:rPr lang="en-US" dirty="0" smtClean="0">
                <a:latin typeface="Courier"/>
                <a:cs typeface="Courier"/>
              </a:rPr>
              <a:t>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@implementation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Device{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Game game;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//declare a variable instance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- (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Update{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game.Update</a:t>
            </a:r>
            <a:r>
              <a:rPr lang="en-US" dirty="0">
                <a:latin typeface="Courier"/>
                <a:cs typeface="Courier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//call game render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- (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err="1" smtClean="0">
                <a:latin typeface="Courier"/>
                <a:cs typeface="Courier"/>
              </a:rPr>
              <a:t>OpenBrowser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NSLog</a:t>
            </a:r>
            <a:r>
              <a:rPr lang="en-US" dirty="0">
                <a:latin typeface="Courier"/>
                <a:cs typeface="Courier"/>
              </a:rPr>
              <a:t>(@"Browser is opened from Device");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end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extern</a:t>
            </a:r>
            <a:r>
              <a:rPr lang="en-US" dirty="0">
                <a:latin typeface="Courier"/>
                <a:cs typeface="Courier"/>
              </a:rPr>
              <a:t> Device * device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Game::</a:t>
            </a:r>
            <a:r>
              <a:rPr lang="en-US" dirty="0" err="1">
                <a:latin typeface="Courier"/>
                <a:cs typeface="Courier"/>
              </a:rPr>
              <a:t>OpenBrowser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[device </a:t>
            </a:r>
            <a:r>
              <a:rPr lang="en-US" dirty="0" err="1">
                <a:latin typeface="Courier"/>
                <a:cs typeface="Courier"/>
              </a:rPr>
              <a:t>OpenBrowser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//call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open browser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805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Objective-C from C++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clearly, we usually create a wrapper for calling from C++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81811"/>
            <a:ext cx="7620000" cy="3970318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struct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Wrapper;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//forward declare</a:t>
            </a: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class</a:t>
            </a:r>
            <a:r>
              <a:rPr lang="en-US" dirty="0">
                <a:latin typeface="Courier"/>
                <a:cs typeface="Courier"/>
              </a:rPr>
              <a:t> Game</a:t>
            </a:r>
          </a:p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public:</a:t>
            </a:r>
          </a:p>
          <a:p>
            <a:r>
              <a:rPr lang="en-US" dirty="0">
                <a:latin typeface="Courier"/>
                <a:cs typeface="Courier"/>
              </a:rPr>
              <a:t>    Wrapper* wrapper</a:t>
            </a:r>
            <a:r>
              <a:rPr lang="en-US" dirty="0" smtClean="0">
                <a:latin typeface="Courier"/>
                <a:cs typeface="Courier"/>
              </a:rPr>
              <a:t>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/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/declare a wrapper class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 Update()</a:t>
            </a:r>
          </a:p>
          <a:p>
            <a:r>
              <a:rPr lang="en-US" dirty="0">
                <a:latin typeface="Courier"/>
                <a:cs typeface="Courier"/>
              </a:rPr>
              <a:t>   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("Update from C++\n");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OpenBrowser</a:t>
            </a:r>
            <a:r>
              <a:rPr lang="en-US" dirty="0">
                <a:latin typeface="Courier"/>
                <a:cs typeface="Courier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//open Browsers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OpenBrowser</a:t>
            </a:r>
            <a:r>
              <a:rPr lang="en-US" dirty="0">
                <a:latin typeface="Courier"/>
                <a:cs typeface="Courier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//Forward declare</a:t>
            </a:r>
          </a:p>
          <a:p>
            <a:r>
              <a:rPr lang="en-US" dirty="0">
                <a:latin typeface="Courier"/>
                <a:cs typeface="Courier"/>
              </a:rPr>
              <a:t>    Game();</a:t>
            </a:r>
          </a:p>
          <a:p>
            <a:r>
              <a:rPr lang="en-US" dirty="0">
                <a:latin typeface="Courier"/>
                <a:cs typeface="Courier"/>
              </a:rPr>
              <a:t>    ~Game();</a:t>
            </a:r>
          </a:p>
          <a:p>
            <a:r>
              <a:rPr lang="en-US" dirty="0">
                <a:latin typeface="Courier"/>
                <a:cs typeface="Courier"/>
              </a:rPr>
              <a:t>};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068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Objective-C from C++ (CONT)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508315"/>
            <a:ext cx="8166977" cy="2585323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#import</a:t>
            </a:r>
            <a:r>
              <a:rPr lang="en-US" dirty="0">
                <a:latin typeface="Courier"/>
                <a:cs typeface="Courier"/>
              </a:rPr>
              <a:t> "</a:t>
            </a:r>
            <a:r>
              <a:rPr lang="en-US" dirty="0" err="1" smtClean="0">
                <a:latin typeface="Courier"/>
                <a:cs typeface="Courier"/>
              </a:rPr>
              <a:t>WrapperImpl.h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@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implementation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WrapperImpl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err="1" smtClean="0">
                <a:latin typeface="Courier"/>
                <a:cs typeface="Courier"/>
              </a:rPr>
              <a:t>openBrowser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NSLog</a:t>
            </a:r>
            <a:r>
              <a:rPr lang="en-US" dirty="0">
                <a:latin typeface="Courier"/>
                <a:cs typeface="Courier"/>
              </a:rPr>
              <a:t>(@"Open Browser from Wrapper Implementation");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end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16682"/>
            <a:ext cx="816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 will implement class </a:t>
            </a:r>
            <a:r>
              <a:rPr lang="en-US" sz="2000" b="1" dirty="0" err="1" smtClean="0"/>
              <a:t>WrapperImpl</a:t>
            </a:r>
            <a:r>
              <a:rPr lang="en-US" sz="2000" b="1" dirty="0" smtClean="0"/>
              <a:t> to open web browser as below: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333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03699" cy="4373563"/>
          </a:xfrm>
        </p:spPr>
        <p:txBody>
          <a:bodyPr/>
          <a:lstStyle/>
          <a:p>
            <a:r>
              <a:rPr lang="en-US" u="sng" dirty="0" smtClean="0">
                <a:solidFill>
                  <a:srgbClr val="A6431A"/>
                </a:solidFill>
              </a:rPr>
              <a:t>*.H FILE</a:t>
            </a:r>
            <a:endParaRPr lang="en-US" dirty="0" smtClean="0"/>
          </a:p>
          <a:p>
            <a:pPr algn="l"/>
            <a:r>
              <a:rPr lang="en-US" dirty="0" smtClean="0"/>
              <a:t>- Header file</a:t>
            </a:r>
          </a:p>
          <a:p>
            <a:pPr algn="l"/>
            <a:r>
              <a:rPr lang="en-US" dirty="0" smtClean="0"/>
              <a:t>- Hold </a:t>
            </a:r>
            <a:r>
              <a:rPr lang="en-US" dirty="0"/>
              <a:t>the declarations of elements such as </a:t>
            </a:r>
            <a:r>
              <a:rPr lang="en-US" dirty="0" err="1"/>
              <a:t>structs</a:t>
            </a:r>
            <a:r>
              <a:rPr lang="en-US" dirty="0"/>
              <a:t>, classes</a:t>
            </a:r>
            <a:r>
              <a:rPr lang="en-US" dirty="0" smtClean="0"/>
              <a:t>, constants, </a:t>
            </a:r>
            <a:r>
              <a:rPr lang="en-US" dirty="0" err="1" smtClean="0"/>
              <a:t>satic</a:t>
            </a:r>
            <a:r>
              <a:rPr lang="en-US" dirty="0" smtClean="0"/>
              <a:t> variable </a:t>
            </a:r>
            <a:r>
              <a:rPr lang="en-US" dirty="0"/>
              <a:t>and </a:t>
            </a:r>
            <a:r>
              <a:rPr lang="en-US" dirty="0" smtClean="0"/>
              <a:t>function prototypes.</a:t>
            </a:r>
          </a:p>
          <a:p>
            <a:pPr algn="l"/>
            <a:r>
              <a:rPr lang="en-US" dirty="0" smtClean="0"/>
              <a:t>- Not complied</a:t>
            </a:r>
          </a:p>
          <a:p>
            <a:pPr algn="l"/>
            <a:r>
              <a:rPr lang="en-US" dirty="0" smtClean="0"/>
              <a:t>- Using for import or include to .m files.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64998" y="1752600"/>
            <a:ext cx="4366804" cy="4373563"/>
            <a:chOff x="4064998" y="1752600"/>
            <a:chExt cx="4366804" cy="437356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064998" y="1752600"/>
              <a:ext cx="4366804" cy="4373563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just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just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u="sng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 descr="Screen Shot 2015-02-06 at 10.12.09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377" y="1780514"/>
              <a:ext cx="4102100" cy="398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36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Objective-C from C++ (CONT)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396659"/>
            <a:ext cx="8166977" cy="4524316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#import</a:t>
            </a:r>
            <a:r>
              <a:rPr lang="en-US" dirty="0">
                <a:latin typeface="Courier"/>
                <a:cs typeface="Courier"/>
              </a:rPr>
              <a:t> "</a:t>
            </a:r>
            <a:r>
              <a:rPr lang="en-US" dirty="0" err="1">
                <a:latin typeface="Courier"/>
                <a:cs typeface="Courier"/>
              </a:rPr>
              <a:t>WrapperImpl.h</a:t>
            </a:r>
            <a:r>
              <a:rPr lang="en-US" dirty="0">
                <a:latin typeface="Courier"/>
                <a:cs typeface="Courier"/>
              </a:rPr>
              <a:t>"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#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import</a:t>
            </a:r>
            <a:r>
              <a:rPr lang="en-US" dirty="0">
                <a:latin typeface="Courier"/>
                <a:cs typeface="Courier"/>
              </a:rPr>
              <a:t> "</a:t>
            </a:r>
            <a:r>
              <a:rPr lang="en-US" dirty="0" err="1" smtClean="0">
                <a:latin typeface="Courier"/>
                <a:cs typeface="Courier"/>
              </a:rPr>
              <a:t>Game.h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struct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Wrapper{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/declare wrapper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struct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WrapperImpl</a:t>
            </a:r>
            <a:r>
              <a:rPr lang="en-US" dirty="0">
                <a:latin typeface="Courier"/>
                <a:cs typeface="Courier"/>
              </a:rPr>
              <a:t>* </a:t>
            </a:r>
            <a:r>
              <a:rPr lang="en-US" dirty="0" err="1">
                <a:latin typeface="Courier"/>
                <a:cs typeface="Courier"/>
              </a:rPr>
              <a:t>impl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Game</a:t>
            </a:r>
            <a:r>
              <a:rPr lang="en-US" dirty="0">
                <a:latin typeface="Courier"/>
                <a:cs typeface="Courier"/>
              </a:rPr>
              <a:t>::Game(</a:t>
            </a:r>
            <a:r>
              <a:rPr lang="en-US" dirty="0" smtClean="0">
                <a:latin typeface="Courier"/>
                <a:cs typeface="Courier"/>
              </a:rPr>
              <a:t>){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Implement these forward game methods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wrapper =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new</a:t>
            </a:r>
            <a:r>
              <a:rPr lang="en-US" dirty="0" smtClean="0">
                <a:latin typeface="Courier"/>
                <a:cs typeface="Courier"/>
              </a:rPr>
              <a:t> Wrapper();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wrapper-&gt;</a:t>
            </a:r>
            <a:r>
              <a:rPr lang="en-US" dirty="0" err="1">
                <a:latin typeface="Courier"/>
                <a:cs typeface="Courier"/>
              </a:rPr>
              <a:t>impl</a:t>
            </a:r>
            <a:r>
              <a:rPr lang="en-US" dirty="0">
                <a:latin typeface="Courier"/>
                <a:cs typeface="Courier"/>
              </a:rPr>
              <a:t> = [[</a:t>
            </a:r>
            <a:r>
              <a:rPr lang="en-US" dirty="0" err="1">
                <a:latin typeface="Courier"/>
                <a:cs typeface="Courier"/>
              </a:rPr>
              <a:t>WrapperImpl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alloc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void</a:t>
            </a:r>
            <a:r>
              <a:rPr lang="en-US" dirty="0">
                <a:latin typeface="Courier"/>
                <a:cs typeface="Courier"/>
              </a:rPr>
              <a:t> Game::</a:t>
            </a:r>
            <a:r>
              <a:rPr lang="en-US" dirty="0" err="1" smtClean="0">
                <a:latin typeface="Courier"/>
                <a:cs typeface="Courier"/>
              </a:rPr>
              <a:t>OpenBrowser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[wrapper</a:t>
            </a:r>
            <a:r>
              <a:rPr lang="en-US" dirty="0">
                <a:latin typeface="Courier"/>
                <a:cs typeface="Courier"/>
              </a:rPr>
              <a:t>-&gt;</a:t>
            </a:r>
            <a:r>
              <a:rPr lang="en-US" dirty="0" err="1">
                <a:latin typeface="Courier"/>
                <a:cs typeface="Courier"/>
              </a:rPr>
              <a:t>impl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openBrowser</a:t>
            </a:r>
            <a:r>
              <a:rPr lang="en-US" dirty="0">
                <a:latin typeface="Courier"/>
                <a:cs typeface="Courier"/>
              </a:rPr>
              <a:t>];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//call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openBrowser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Game::~Game(</a:t>
            </a:r>
            <a:r>
              <a:rPr lang="en-US" dirty="0" smtClean="0">
                <a:latin typeface="Courier"/>
                <a:cs typeface="Courier"/>
              </a:rPr>
              <a:t>){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delete</a:t>
            </a:r>
            <a:r>
              <a:rPr lang="en-US" dirty="0">
                <a:latin typeface="Courier"/>
                <a:cs typeface="Courier"/>
              </a:rPr>
              <a:t> wrapper;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16682"/>
            <a:ext cx="816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Next, we create .mm file, to implement these declare methods of Game class and Wrapper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as below: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050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356" r="-13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245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82" r="-4882"/>
          <a:stretch>
            <a:fillRect/>
          </a:stretch>
        </p:blipFill>
        <p:spPr>
          <a:xfrm>
            <a:off x="554885" y="1361804"/>
            <a:ext cx="7620000" cy="4373563"/>
          </a:xfrm>
        </p:spPr>
      </p:pic>
    </p:spTree>
    <p:extLst>
      <p:ext uri="{BB962C8B-B14F-4D97-AF65-F5344CB8AC3E}">
        <p14:creationId xmlns:p14="http://schemas.microsoft.com/office/powerpoint/2010/main" val="191098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 files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03699" cy="4373563"/>
          </a:xfrm>
        </p:spPr>
        <p:txBody>
          <a:bodyPr/>
          <a:lstStyle/>
          <a:p>
            <a:r>
              <a:rPr lang="en-US" u="sng" dirty="0" smtClean="0">
                <a:solidFill>
                  <a:srgbClr val="A6431A"/>
                </a:solidFill>
              </a:rPr>
              <a:t>*.M FILE</a:t>
            </a:r>
            <a:endParaRPr lang="en-US" dirty="0" smtClean="0"/>
          </a:p>
          <a:p>
            <a:pPr algn="l"/>
            <a:r>
              <a:rPr lang="en-US" dirty="0" smtClean="0"/>
              <a:t>- Source file</a:t>
            </a:r>
          </a:p>
          <a:p>
            <a:pPr algn="l"/>
            <a:r>
              <a:rPr lang="en-US" dirty="0" smtClean="0"/>
              <a:t>- </a:t>
            </a:r>
            <a:r>
              <a:rPr lang="en-US" dirty="0"/>
              <a:t>H</a:t>
            </a:r>
            <a:r>
              <a:rPr lang="en-US" dirty="0" smtClean="0"/>
              <a:t>old </a:t>
            </a:r>
            <a:r>
              <a:rPr lang="en-US" dirty="0"/>
              <a:t>implementation functions, </a:t>
            </a:r>
            <a:r>
              <a:rPr lang="en-US" dirty="0" err="1"/>
              <a:t>structs</a:t>
            </a:r>
            <a:r>
              <a:rPr lang="en-US" dirty="0"/>
              <a:t>, classes, declaration variables, </a:t>
            </a:r>
            <a:r>
              <a:rPr lang="en-US" dirty="0" smtClean="0"/>
              <a:t>etc.</a:t>
            </a:r>
          </a:p>
          <a:p>
            <a:pPr algn="l"/>
            <a:r>
              <a:rPr lang="en-US" dirty="0" smtClean="0"/>
              <a:t>- Complied</a:t>
            </a:r>
          </a:p>
          <a:p>
            <a:pPr algn="l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64998" y="1752600"/>
            <a:ext cx="4366804" cy="4373563"/>
            <a:chOff x="4064998" y="1752600"/>
            <a:chExt cx="4366804" cy="437356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064998" y="1752600"/>
              <a:ext cx="4366804" cy="4373563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just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just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u="sng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6" name="Picture 5" descr="Screen Shot 2015-02-06 at 10.16.44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821" y="1815038"/>
              <a:ext cx="3136900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29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4084"/>
              </p:ext>
            </p:extLst>
          </p:nvPr>
        </p:nvGraphicFramePr>
        <p:xfrm>
          <a:off x="624660" y="1702723"/>
          <a:ext cx="7620000" cy="2609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Callout 4"/>
          <p:cNvSpPr/>
          <p:nvPr/>
        </p:nvSpPr>
        <p:spPr>
          <a:xfrm>
            <a:off x="1562958" y="4424291"/>
            <a:ext cx="5665721" cy="753664"/>
          </a:xfrm>
          <a:prstGeom prst="downArrowCallout">
            <a:avLst>
              <a:gd name="adj1" fmla="val 72362"/>
              <a:gd name="adj2" fmla="val 69731"/>
              <a:gd name="adj3" fmla="val 25000"/>
              <a:gd name="adj4" fmla="val 64977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35176" y="5289608"/>
            <a:ext cx="3446879" cy="9909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Executable file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0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4391</Words>
  <Application>Microsoft Macintosh PowerPoint</Application>
  <PresentationFormat>On-screen Show (4:3)</PresentationFormat>
  <Paragraphs>694</Paragraphs>
  <Slides>72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Essential</vt:lpstr>
      <vt:lpstr>PowerPoint Presentation</vt:lpstr>
      <vt:lpstr>Content</vt:lpstr>
      <vt:lpstr>GETTING STARTED</vt:lpstr>
      <vt:lpstr>Introduction to objective-c</vt:lpstr>
      <vt:lpstr>ENvironment</vt:lpstr>
      <vt:lpstr>HELLO, WORLD</vt:lpstr>
      <vt:lpstr>Objective-C files</vt:lpstr>
      <vt:lpstr>Objective-C files (CONT)</vt:lpstr>
      <vt:lpstr>Build process</vt:lpstr>
      <vt:lpstr>Objective-c datatye</vt:lpstr>
      <vt:lpstr>FUNCtion</vt:lpstr>
      <vt:lpstr>Function (cont)</vt:lpstr>
      <vt:lpstr>OOP with Objective-C</vt:lpstr>
      <vt:lpstr>Defining classes</vt:lpstr>
      <vt:lpstr>interface part</vt:lpstr>
      <vt:lpstr>interface part (cont)</vt:lpstr>
      <vt:lpstr>Implementation part</vt:lpstr>
      <vt:lpstr>Implementation part (Cont)</vt:lpstr>
      <vt:lpstr>Working with objects</vt:lpstr>
      <vt:lpstr>Dynamic allocation an object</vt:lpstr>
      <vt:lpstr>Dynamic allocation an object (CONT)</vt:lpstr>
      <vt:lpstr>ENCapsulating data</vt:lpstr>
      <vt:lpstr>ENCapsulating data (CONT)</vt:lpstr>
      <vt:lpstr>ENCapsulating data (CONT)</vt:lpstr>
      <vt:lpstr>ENCapsulating data (CONT)</vt:lpstr>
      <vt:lpstr>ENCapsulating data (CONT)</vt:lpstr>
      <vt:lpstr>ENCapsulating data (CONT)</vt:lpstr>
      <vt:lpstr>category</vt:lpstr>
      <vt:lpstr>category</vt:lpstr>
      <vt:lpstr>PROtocol</vt:lpstr>
      <vt:lpstr>PROtocol</vt:lpstr>
      <vt:lpstr>Objective Classes are also objects</vt:lpstr>
      <vt:lpstr>MEMORY Management</vt:lpstr>
      <vt:lpstr>Introduction to memory management</vt:lpstr>
      <vt:lpstr>Types of memory</vt:lpstr>
      <vt:lpstr>DyNamic allocation</vt:lpstr>
      <vt:lpstr>Reference counting</vt:lpstr>
      <vt:lpstr>Object ownership</vt:lpstr>
      <vt:lpstr>Object ownership (CONT)</vt:lpstr>
      <vt:lpstr>Retaining and releasing in accessors </vt:lpstr>
      <vt:lpstr>Retaining and releasing in accessors (CONT)</vt:lpstr>
      <vt:lpstr>Retaining and releasing in accessors (CONT)</vt:lpstr>
      <vt:lpstr>autorelease</vt:lpstr>
      <vt:lpstr>Autorelease (CONT)</vt:lpstr>
      <vt:lpstr>Autorelease pool</vt:lpstr>
      <vt:lpstr>Transient Objects </vt:lpstr>
      <vt:lpstr>Transient Objects (CONT) </vt:lpstr>
      <vt:lpstr>Introduction to ARC </vt:lpstr>
      <vt:lpstr>New Lifetime Qualifiers WITH ARC</vt:lpstr>
      <vt:lpstr>Strong Ownership &amp; Responsibility</vt:lpstr>
      <vt:lpstr>WEAK Ownership &amp; Responsibility</vt:lpstr>
      <vt:lpstr>strong reference cycle</vt:lpstr>
      <vt:lpstr>New Lifetime Qualifiers WITH ARC (CONT)</vt:lpstr>
      <vt:lpstr>Introduction to foundation kit</vt:lpstr>
      <vt:lpstr>Introduction to Foundation Kit</vt:lpstr>
      <vt:lpstr>NSString</vt:lpstr>
      <vt:lpstr>Mutability string</vt:lpstr>
      <vt:lpstr>NSArray </vt:lpstr>
      <vt:lpstr>Mutability array</vt:lpstr>
      <vt:lpstr>NSNumber</vt:lpstr>
      <vt:lpstr>NSNull</vt:lpstr>
      <vt:lpstr>MIXing objective C with C++</vt:lpstr>
      <vt:lpstr>Integrate with C/C++</vt:lpstr>
      <vt:lpstr>Call C++ method from Objective-c</vt:lpstr>
      <vt:lpstr>Call C++ method from Objective-c (CONT)</vt:lpstr>
      <vt:lpstr>Call Objective-C from C++</vt:lpstr>
      <vt:lpstr>Call Objective-C from C++ (CONT)</vt:lpstr>
      <vt:lpstr>Call Objective-C from C++ (CONT)</vt:lpstr>
      <vt:lpstr>Call Objective-C from C++ (CONT)</vt:lpstr>
      <vt:lpstr>Call Objective-C from C++ (CONT)</vt:lpstr>
      <vt:lpstr>Question &amp; answer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 Le</dc:creator>
  <cp:lastModifiedBy>Sua Le</cp:lastModifiedBy>
  <cp:revision>192</cp:revision>
  <dcterms:created xsi:type="dcterms:W3CDTF">2015-02-06T02:26:22Z</dcterms:created>
  <dcterms:modified xsi:type="dcterms:W3CDTF">2015-02-13T02:57:26Z</dcterms:modified>
</cp:coreProperties>
</file>