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7"/>
  </p:notesMasterIdLst>
  <p:sldIdLst>
    <p:sldId id="256" r:id="rId3"/>
    <p:sldId id="257" r:id="rId4"/>
    <p:sldId id="258" r:id="rId5"/>
    <p:sldId id="259" r:id="rId6"/>
    <p:sldId id="260" r:id="rId7"/>
    <p:sldId id="261" r:id="rId8"/>
    <p:sldId id="262" r:id="rId9"/>
    <p:sldId id="266" r:id="rId10"/>
    <p:sldId id="267" r:id="rId11"/>
    <p:sldId id="268" r:id="rId12"/>
    <p:sldId id="269" r:id="rId13"/>
    <p:sldId id="270" r:id="rId14"/>
    <p:sldId id="271" r:id="rId15"/>
    <p:sldId id="272" r:id="rId16"/>
    <p:sldId id="263" r:id="rId17"/>
    <p:sldId id="275" r:id="rId18"/>
    <p:sldId id="273" r:id="rId19"/>
    <p:sldId id="274" r:id="rId20"/>
    <p:sldId id="277" r:id="rId21"/>
    <p:sldId id="278" r:id="rId22"/>
    <p:sldId id="279" r:id="rId23"/>
    <p:sldId id="264" r:id="rId24"/>
    <p:sldId id="265"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6" d="100"/>
          <a:sy n="76" d="100"/>
        </p:scale>
        <p:origin x="1230"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590FE9-0B05-44A1-8E28-B3DBBEE66BAB}" type="datetimeFigureOut">
              <a:rPr lang="en-US" smtClean="0"/>
              <a:t>12/20/2016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5CB03D-52F8-45FC-9D51-CC9AF1B89DEC}" type="slidenum">
              <a:rPr lang="en-US" smtClean="0"/>
              <a:t>‹#›</a:t>
            </a:fld>
            <a:endParaRPr lang="en-US"/>
          </a:p>
        </p:txBody>
      </p:sp>
    </p:spTree>
    <p:extLst>
      <p:ext uri="{BB962C8B-B14F-4D97-AF65-F5344CB8AC3E}">
        <p14:creationId xmlns:p14="http://schemas.microsoft.com/office/powerpoint/2010/main" val="764871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1"/>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59ED156-2732-479E-8410-D5807628268D}" type="datetimeFigureOut">
              <a:rPr lang="en-US" smtClean="0"/>
              <a:pPr/>
              <a:t>12/20/2016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18737D0-1F07-487A-BC82-FDF5B924E9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9ED156-2732-479E-8410-D5807628268D}" type="datetimeFigureOut">
              <a:rPr lang="en-US" smtClean="0"/>
              <a:pPr/>
              <a:t>12/20/2016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8737D0-1F07-487A-BC82-FDF5B924E9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9ED156-2732-479E-8410-D5807628268D}" type="datetimeFigureOut">
              <a:rPr lang="en-US" smtClean="0"/>
              <a:pPr/>
              <a:t>12/20/2016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8737D0-1F07-487A-BC82-FDF5B924E9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9ED156-2732-479E-8410-D5807628268D}" type="datetimeFigureOut">
              <a:rPr lang="en-US" smtClean="0"/>
              <a:pPr/>
              <a:t>12/20/2016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8737D0-1F07-487A-BC82-FDF5B924E95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59ED156-2732-479E-8410-D5807628268D}" type="datetimeFigureOut">
              <a:rPr lang="en-US" smtClean="0"/>
              <a:pPr/>
              <a:t>12/20/2016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8737D0-1F07-487A-BC82-FDF5B924E95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9ED156-2732-479E-8410-D5807628268D}" type="datetimeFigureOut">
              <a:rPr lang="en-US" smtClean="0"/>
              <a:pPr/>
              <a:t>12/20/2016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18737D0-1F07-487A-BC82-FDF5B924E95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59ED156-2732-479E-8410-D5807628268D}" type="datetimeFigureOut">
              <a:rPr lang="en-US" smtClean="0"/>
              <a:pPr/>
              <a:t>12/20/2016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18737D0-1F07-487A-BC82-FDF5B924E9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59ED156-2732-479E-8410-D5807628268D}" type="datetimeFigureOut">
              <a:rPr lang="en-US" smtClean="0"/>
              <a:pPr/>
              <a:t>12/20/2016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18737D0-1F07-487A-BC82-FDF5B924E95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59ED156-2732-479E-8410-D5807628268D}" type="datetimeFigureOut">
              <a:rPr lang="en-US" smtClean="0"/>
              <a:pPr/>
              <a:t>12/20/2016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18737D0-1F07-487A-BC82-FDF5B924E9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59ED156-2732-479E-8410-D5807628268D}" type="datetimeFigureOut">
              <a:rPr lang="en-US" smtClean="0"/>
              <a:pPr/>
              <a:t>12/20/2016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18737D0-1F07-487A-BC82-FDF5B924E9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59ED156-2732-479E-8410-D5807628268D}" type="datetimeFigureOut">
              <a:rPr lang="en-US" smtClean="0"/>
              <a:pPr/>
              <a:t>12/20/2016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18737D0-1F07-487A-BC82-FDF5B924E95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59ED156-2732-479E-8410-D5807628268D}" type="datetimeFigureOut">
              <a:rPr lang="en-US" smtClean="0"/>
              <a:pPr/>
              <a:t>12/20/2016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18737D0-1F07-487A-BC82-FDF5B924E95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1"/>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the_end/web/admin/logi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GV : NGUYỄN NGỌC HÓA</a:t>
            </a:r>
            <a:endParaRPr lang="en-US" dirty="0"/>
          </a:p>
        </p:txBody>
      </p:sp>
      <p:sp>
        <p:nvSpPr>
          <p:cNvPr id="7" name="Rectangle 6"/>
          <p:cNvSpPr/>
          <p:nvPr/>
        </p:nvSpPr>
        <p:spPr>
          <a:xfrm>
            <a:off x="457732" y="1988840"/>
            <a:ext cx="8228536" cy="1200329"/>
          </a:xfrm>
          <a:prstGeom prst="rect">
            <a:avLst/>
          </a:prstGeom>
          <a:noFill/>
        </p:spPr>
        <p:txBody>
          <a:bodyPr wrap="none" lIns="91440" tIns="45720" rIns="91440" bIns="45720">
            <a:sp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Tích hợp hệ thống</a:t>
            </a:r>
            <a:endParaRPr lang="en-US" sz="720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1763688" y="392626"/>
            <a:ext cx="5327099"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Báo cáo cuối kỳ</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9" name="TextBox 8"/>
          <p:cNvSpPr txBox="1"/>
          <p:nvPr/>
        </p:nvSpPr>
        <p:spPr>
          <a:xfrm>
            <a:off x="971600" y="3334296"/>
            <a:ext cx="5076056" cy="1754326"/>
          </a:xfrm>
          <a:prstGeom prst="rect">
            <a:avLst/>
          </a:prstGeom>
          <a:noFill/>
        </p:spPr>
        <p:txBody>
          <a:bodyPr wrap="square" rtlCol="0">
            <a:spAutoFit/>
          </a:bodyPr>
          <a:lstStyle/>
          <a:p>
            <a:r>
              <a:rPr lang="en-US" b="1" dirty="0" smtClean="0">
                <a:solidFill>
                  <a:schemeClr val="accent6">
                    <a:lumMod val="40000"/>
                    <a:lumOff val="60000"/>
                  </a:schemeClr>
                </a:solidFill>
              </a:rPr>
              <a:t>Nhóm 2 :</a:t>
            </a:r>
          </a:p>
          <a:p>
            <a:r>
              <a:rPr lang="en-US" b="1" dirty="0" smtClean="0">
                <a:solidFill>
                  <a:schemeClr val="accent6">
                    <a:lumMod val="40000"/>
                    <a:lumOff val="60000"/>
                  </a:schemeClr>
                </a:solidFill>
              </a:rPr>
              <a:t>Nguyễn Văn Dương</a:t>
            </a:r>
          </a:p>
          <a:p>
            <a:r>
              <a:rPr lang="en-US" b="1" dirty="0" smtClean="0">
                <a:solidFill>
                  <a:schemeClr val="accent6">
                    <a:lumMod val="40000"/>
                    <a:lumOff val="60000"/>
                  </a:schemeClr>
                </a:solidFill>
              </a:rPr>
              <a:t>Nguyễn Văn Điệp</a:t>
            </a:r>
          </a:p>
          <a:p>
            <a:r>
              <a:rPr lang="en-US" b="1" dirty="0" smtClean="0">
                <a:solidFill>
                  <a:schemeClr val="accent6">
                    <a:lumMod val="40000"/>
                    <a:lumOff val="60000"/>
                  </a:schemeClr>
                </a:solidFill>
              </a:rPr>
              <a:t>Nguyễn Công Đát</a:t>
            </a:r>
          </a:p>
          <a:p>
            <a:r>
              <a:rPr lang="en-US" b="1" dirty="0" smtClean="0">
                <a:solidFill>
                  <a:schemeClr val="accent6">
                    <a:lumMod val="40000"/>
                    <a:lumOff val="60000"/>
                  </a:schemeClr>
                </a:solidFill>
              </a:rPr>
              <a:t>Nguyễn Quý Hiệp</a:t>
            </a:r>
          </a:p>
          <a:p>
            <a:r>
              <a:rPr lang="en-US" b="1" dirty="0" smtClean="0">
                <a:solidFill>
                  <a:schemeClr val="accent6">
                    <a:lumMod val="40000"/>
                    <a:lumOff val="60000"/>
                  </a:schemeClr>
                </a:solidFill>
              </a:rPr>
              <a:t>Nguyễn Minh Hạnh</a:t>
            </a:r>
          </a:p>
        </p:txBody>
      </p:sp>
    </p:spTree>
    <p:extLst>
      <p:ext uri="{BB962C8B-B14F-4D97-AF65-F5344CB8AC3E}">
        <p14:creationId xmlns:p14="http://schemas.microsoft.com/office/powerpoint/2010/main" val="785353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vi-VN" dirty="0"/>
              <a:t>CURL là một hàm hay trong PHP. Hàm này giúp ta lấy, chiết tách và đọc nội dung một trang web khác ngay trên Server của chúng ta. Ưu điểm lớn nhất mà hàm này mang lại đó là tốc độ, sử dụng CURL thay vì dùng open file giúp tốc độ nhanh hơn gần gấp 3 lần. CURL được coi như một công cụ giao tiếp đa giao thức, giúp ta xem hoặc tải một địa chỉ</a:t>
            </a:r>
            <a:r>
              <a:rPr lang="vi-VN" dirty="0" smtClean="0"/>
              <a:t>.</a:t>
            </a:r>
            <a:endParaRPr lang="en-US" dirty="0" smtClean="0"/>
          </a:p>
          <a:p>
            <a:endParaRPr lang="en-US" dirty="0"/>
          </a:p>
          <a:p>
            <a:endParaRPr lang="en-US" dirty="0"/>
          </a:p>
          <a:p>
            <a:r>
              <a:rPr lang="en-US" dirty="0"/>
              <a:t>Ta sẽ sử dụng hàm này mục đích là có thể lấy được dữ liệu từ 3 hệ thống kia để đưa vào trong hệ thống của chúng ta và sử dụng</a:t>
            </a:r>
          </a:p>
        </p:txBody>
      </p:sp>
      <p:sp>
        <p:nvSpPr>
          <p:cNvPr id="3" name="Title 2"/>
          <p:cNvSpPr>
            <a:spLocks noGrp="1"/>
          </p:cNvSpPr>
          <p:nvPr>
            <p:ph type="title"/>
          </p:nvPr>
        </p:nvSpPr>
        <p:spPr>
          <a:xfrm>
            <a:off x="457200" y="476672"/>
            <a:ext cx="8229600" cy="1143000"/>
          </a:xfrm>
        </p:spPr>
        <p:txBody>
          <a:bodyPr>
            <a:noAutofit/>
          </a:bodyPr>
          <a:lstStyle/>
          <a:p>
            <a:r>
              <a:rPr lang="en-US" sz="3200" dirty="0" smtClean="0">
                <a:latin typeface="Times New Roman" panose="02020603050405020304" pitchFamily="18" charset="0"/>
                <a:cs typeface="Times New Roman" panose="02020603050405020304" pitchFamily="18" charset="0"/>
              </a:rPr>
              <a:t>3.</a:t>
            </a:r>
            <a:r>
              <a:rPr lang="en-US" sz="3200" dirty="0">
                <a:effectLst/>
                <a:latin typeface="Times New Roman" panose="02020603050405020304" pitchFamily="18" charset="0"/>
                <a:cs typeface="Times New Roman" panose="02020603050405020304" pitchFamily="18" charset="0"/>
              </a:rPr>
              <a:t> T</a:t>
            </a:r>
            <a:r>
              <a:rPr lang="en-US" sz="3200" i="1" dirty="0" smtClean="0">
                <a:effectLst/>
                <a:latin typeface="Times New Roman" panose="02020603050405020304" pitchFamily="18" charset="0"/>
                <a:cs typeface="Times New Roman" panose="02020603050405020304" pitchFamily="18" charset="0"/>
              </a:rPr>
              <a:t>iến </a:t>
            </a:r>
            <a:r>
              <a:rPr lang="en-US" sz="3200" i="1" dirty="0">
                <a:effectLst/>
                <a:latin typeface="Times New Roman" panose="02020603050405020304" pitchFamily="18" charset="0"/>
                <a:cs typeface="Times New Roman" panose="02020603050405020304" pitchFamily="18" charset="0"/>
              </a:rPr>
              <a:t>hành lấy chức năng của ba hệ thống bằng </a:t>
            </a:r>
            <a:r>
              <a:rPr lang="en-US" sz="3200" i="1" dirty="0" smtClean="0">
                <a:effectLst/>
                <a:latin typeface="Times New Roman" panose="02020603050405020304" pitchFamily="18" charset="0"/>
                <a:cs typeface="Times New Roman" panose="02020603050405020304" pitchFamily="18" charset="0"/>
              </a:rPr>
              <a:t>Curl</a:t>
            </a:r>
            <a:r>
              <a:rPr lang="en-US" sz="3200" dirty="0">
                <a:effectLst/>
                <a:latin typeface="Times New Roman" panose="02020603050405020304" pitchFamily="18" charset="0"/>
                <a:cs typeface="Times New Roman" panose="02020603050405020304" pitchFamily="18" charset="0"/>
              </a:rPr>
              <a:t/>
            </a:r>
            <a:br>
              <a:rPr lang="en-US" sz="3200" dirty="0">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082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54289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1"/>
            <a:ext cx="9144000" cy="6857998"/>
          </a:xfrm>
          <a:prstGeom prst="rect">
            <a:avLst/>
          </a:prstGeom>
        </p:spPr>
      </p:pic>
    </p:spTree>
    <p:extLst>
      <p:ext uri="{BB962C8B-B14F-4D97-AF65-F5344CB8AC3E}">
        <p14:creationId xmlns:p14="http://schemas.microsoft.com/office/powerpoint/2010/main" val="1667998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1"/>
            <a:ext cx="9144000" cy="6857998"/>
          </a:xfrm>
          <a:prstGeom prst="rect">
            <a:avLst/>
          </a:prstGeom>
        </p:spPr>
      </p:pic>
    </p:spTree>
    <p:extLst>
      <p:ext uri="{BB962C8B-B14F-4D97-AF65-F5344CB8AC3E}">
        <p14:creationId xmlns:p14="http://schemas.microsoft.com/office/powerpoint/2010/main" val="2324151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1"/>
            <a:ext cx="9144000" cy="6857998"/>
          </a:xfrm>
          <a:prstGeom prst="rect">
            <a:avLst/>
          </a:prstGeom>
        </p:spPr>
      </p:pic>
    </p:spTree>
    <p:extLst>
      <p:ext uri="{BB962C8B-B14F-4D97-AF65-F5344CB8AC3E}">
        <p14:creationId xmlns:p14="http://schemas.microsoft.com/office/powerpoint/2010/main" val="3375707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Rectangle 3"/>
          <p:cNvSpPr/>
          <p:nvPr/>
        </p:nvSpPr>
        <p:spPr>
          <a:xfrm>
            <a:off x="1619672" y="2276872"/>
            <a:ext cx="6479656" cy="1754326"/>
          </a:xfrm>
          <a:prstGeom prst="rect">
            <a:avLst/>
          </a:prstGeom>
        </p:spPr>
        <p:txBody>
          <a:bodyPr wrap="square">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Cách sử dụng hệ thống tích hợp</a:t>
            </a:r>
          </a:p>
        </p:txBody>
      </p:sp>
    </p:spTree>
    <p:extLst>
      <p:ext uri="{BB962C8B-B14F-4D97-AF65-F5344CB8AC3E}">
        <p14:creationId xmlns:p14="http://schemas.microsoft.com/office/powerpoint/2010/main" val="1381141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3763" y="908720"/>
            <a:ext cx="8229600" cy="2091688"/>
          </a:xfrm>
        </p:spPr>
        <p:txBody>
          <a:bodyPr>
            <a:normAutofit fontScale="92500" lnSpcReduction="20000"/>
          </a:bodyPr>
          <a:lstStyle/>
          <a:p>
            <a:pPr lvl="0"/>
            <a:r>
              <a:rPr lang="en-GB" dirty="0"/>
              <a:t>Truy cập đến trang </a:t>
            </a:r>
            <a:r>
              <a:rPr lang="en-GB" u="sng" dirty="0">
                <a:hlinkClick r:id="rId2"/>
              </a:rPr>
              <a:t>http://localhost/the_end/web/admin/login</a:t>
            </a:r>
            <a:r>
              <a:rPr lang="en-GB" dirty="0"/>
              <a:t> của hệ thống</a:t>
            </a:r>
            <a:endParaRPr lang="en-US" dirty="0"/>
          </a:p>
          <a:p>
            <a:pPr lvl="0"/>
            <a:r>
              <a:rPr lang="en-GB" dirty="0"/>
              <a:t>Điền thông tin username và password vào hệ thống  và hệ thống này có phân quyền nên tùy chọn các tài khoản để đăng nhập vào</a:t>
            </a:r>
            <a:endParaRPr lang="en-US" dirty="0"/>
          </a:p>
          <a:p>
            <a:endParaRPr lang="en-US" dirty="0"/>
          </a:p>
        </p:txBody>
      </p:sp>
      <p:sp>
        <p:nvSpPr>
          <p:cNvPr id="3" name="Title 2"/>
          <p:cNvSpPr>
            <a:spLocks noGrp="1"/>
          </p:cNvSpPr>
          <p:nvPr>
            <p:ph type="title"/>
          </p:nvPr>
        </p:nvSpPr>
        <p:spPr/>
        <p:txBody>
          <a:bodyPr>
            <a:normAutofit fontScale="90000"/>
          </a:bodyPr>
          <a:lstStyle/>
          <a:p>
            <a:pPr lvl="0"/>
            <a:r>
              <a:rPr lang="en-US" i="1" dirty="0">
                <a:effectLst/>
              </a:rPr>
              <a:t>Bước 1.</a:t>
            </a:r>
            <a:r>
              <a:rPr lang="en-US" dirty="0">
                <a:effectLst/>
              </a:rPr>
              <a:t/>
            </a:r>
            <a:br>
              <a:rPr lang="en-US" dirty="0">
                <a:effectLst/>
              </a:rPr>
            </a:br>
            <a:endParaRPr lang="en-US"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986165" y="3000408"/>
            <a:ext cx="7171670" cy="3826668"/>
          </a:xfrm>
          <a:prstGeom prst="rect">
            <a:avLst/>
          </a:prstGeom>
        </p:spPr>
      </p:pic>
    </p:spTree>
    <p:extLst>
      <p:ext uri="{BB962C8B-B14F-4D97-AF65-F5344CB8AC3E}">
        <p14:creationId xmlns:p14="http://schemas.microsoft.com/office/powerpoint/2010/main" val="3736925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GB" dirty="0"/>
              <a:t>Trang chủ của hệ thống sau khi đăng nhập.</a:t>
            </a:r>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Bước 1</a:t>
            </a:r>
            <a:br>
              <a:rPr lang="en-US" dirty="0" smtClean="0"/>
            </a:b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3568" y="2420888"/>
            <a:ext cx="7776864" cy="4266972"/>
          </a:xfrm>
          <a:prstGeom prst="rect">
            <a:avLst/>
          </a:prstGeom>
        </p:spPr>
      </p:pic>
    </p:spTree>
    <p:extLst>
      <p:ext uri="{BB962C8B-B14F-4D97-AF65-F5344CB8AC3E}">
        <p14:creationId xmlns:p14="http://schemas.microsoft.com/office/powerpoint/2010/main" val="3350808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515624"/>
          </a:xfrm>
        </p:spPr>
        <p:txBody>
          <a:bodyPr/>
          <a:lstStyle/>
          <a:p>
            <a:r>
              <a:rPr lang="en-US" dirty="0"/>
              <a:t>Click vào hvol  trong Danh mục sẽ hiển thị trang hvol và tự động đăng nhập và có chức năng mà mình lấy sang</a:t>
            </a:r>
          </a:p>
        </p:txBody>
      </p:sp>
      <p:sp>
        <p:nvSpPr>
          <p:cNvPr id="3" name="Title 2"/>
          <p:cNvSpPr>
            <a:spLocks noGrp="1"/>
          </p:cNvSpPr>
          <p:nvPr>
            <p:ph type="title"/>
          </p:nvPr>
        </p:nvSpPr>
        <p:spPr/>
        <p:txBody>
          <a:bodyPr>
            <a:normAutofit fontScale="90000"/>
          </a:bodyPr>
          <a:lstStyle/>
          <a:p>
            <a:pPr lvl="0"/>
            <a:r>
              <a:rPr lang="en-GB" i="1" dirty="0">
                <a:effectLst/>
              </a:rPr>
              <a:t>Bước 2.</a:t>
            </a:r>
            <a:r>
              <a:rPr lang="en-US" dirty="0">
                <a:effectLst/>
              </a:rPr>
              <a:t/>
            </a:r>
            <a:br>
              <a:rPr lang="en-US" dirty="0">
                <a:effectLst/>
              </a:rPr>
            </a:b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11560" y="2996952"/>
            <a:ext cx="7632848" cy="3744415"/>
          </a:xfrm>
          <a:prstGeom prst="rect">
            <a:avLst/>
          </a:prstGeom>
        </p:spPr>
      </p:pic>
    </p:spTree>
    <p:extLst>
      <p:ext uri="{BB962C8B-B14F-4D97-AF65-F5344CB8AC3E}">
        <p14:creationId xmlns:p14="http://schemas.microsoft.com/office/powerpoint/2010/main" val="820830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515624"/>
          </a:xfrm>
        </p:spPr>
        <p:txBody>
          <a:bodyPr/>
          <a:lstStyle/>
          <a:p>
            <a:pPr lvl="0"/>
            <a:r>
              <a:rPr lang="en-GB" dirty="0"/>
              <a:t>Click vào Chikitsa trong Danh mục sẽ hiển thị trang Chkitsa và tự động đăng nhập.</a:t>
            </a:r>
            <a:endParaRPr lang="en-US" dirty="0"/>
          </a:p>
        </p:txBody>
      </p:sp>
      <p:sp>
        <p:nvSpPr>
          <p:cNvPr id="3" name="Title 2"/>
          <p:cNvSpPr>
            <a:spLocks noGrp="1"/>
          </p:cNvSpPr>
          <p:nvPr>
            <p:ph type="title"/>
          </p:nvPr>
        </p:nvSpPr>
        <p:spPr/>
        <p:txBody>
          <a:bodyPr>
            <a:normAutofit fontScale="90000"/>
          </a:bodyPr>
          <a:lstStyle/>
          <a:p>
            <a:pPr lvl="0"/>
            <a:r>
              <a:rPr lang="en-GB" i="1" dirty="0">
                <a:effectLst/>
              </a:rPr>
              <a:t>Bước </a:t>
            </a:r>
            <a:r>
              <a:rPr lang="en-GB" i="1" dirty="0" smtClean="0">
                <a:effectLst/>
              </a:rPr>
              <a:t>3.</a:t>
            </a:r>
            <a:r>
              <a:rPr lang="en-US" dirty="0">
                <a:effectLst/>
              </a:rPr>
              <a:t/>
            </a:r>
            <a:br>
              <a:rPr lang="en-US" dirty="0">
                <a:effectLst/>
              </a:rPr>
            </a:b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55576" y="2636912"/>
            <a:ext cx="7200800" cy="3798688"/>
          </a:xfrm>
          <a:prstGeom prst="rect">
            <a:avLst/>
          </a:prstGeom>
        </p:spPr>
      </p:pic>
    </p:spTree>
    <p:extLst>
      <p:ext uri="{BB962C8B-B14F-4D97-AF65-F5344CB8AC3E}">
        <p14:creationId xmlns:p14="http://schemas.microsoft.com/office/powerpoint/2010/main" val="103835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 Giới thiệu các hệ thống tích hợp</a:t>
            </a:r>
          </a:p>
          <a:p>
            <a:endParaRPr lang="en-US" dirty="0" smtClean="0"/>
          </a:p>
          <a:p>
            <a:r>
              <a:rPr lang="en-US" dirty="0" smtClean="0"/>
              <a:t>II. Cách thức tích hợp</a:t>
            </a:r>
          </a:p>
          <a:p>
            <a:endParaRPr lang="en-US" dirty="0" smtClean="0"/>
          </a:p>
          <a:p>
            <a:r>
              <a:rPr lang="en-US" dirty="0" smtClean="0"/>
              <a:t>III. Cách sử dụng hệ thống tích hợp</a:t>
            </a:r>
          </a:p>
          <a:p>
            <a:endParaRPr lang="en-US" dirty="0" smtClean="0"/>
          </a:p>
          <a:p>
            <a:r>
              <a:rPr lang="en-US" dirty="0" smtClean="0"/>
              <a:t>IV. Tổng kết</a:t>
            </a:r>
            <a:endParaRPr lang="en-US" dirty="0"/>
          </a:p>
        </p:txBody>
      </p:sp>
      <p:sp>
        <p:nvSpPr>
          <p:cNvPr id="3" name="Title 2"/>
          <p:cNvSpPr>
            <a:spLocks noGrp="1"/>
          </p:cNvSpPr>
          <p:nvPr>
            <p:ph type="title"/>
          </p:nvPr>
        </p:nvSpPr>
        <p:spPr/>
        <p:txBody>
          <a:bodyPr/>
          <a:lstStyle/>
          <a:p>
            <a:pPr algn="ctr"/>
            <a:r>
              <a:rPr lang="en-US" dirty="0"/>
              <a:t>	</a:t>
            </a:r>
            <a:r>
              <a:rPr lang="en-US" dirty="0" smtClean="0"/>
              <a:t>Mục lục</a:t>
            </a:r>
            <a:endParaRPr lang="en-US" dirty="0"/>
          </a:p>
        </p:txBody>
      </p:sp>
    </p:spTree>
    <p:extLst>
      <p:ext uri="{BB962C8B-B14F-4D97-AF65-F5344CB8AC3E}">
        <p14:creationId xmlns:p14="http://schemas.microsoft.com/office/powerpoint/2010/main" val="3695827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515624"/>
          </a:xfrm>
        </p:spPr>
        <p:txBody>
          <a:bodyPr/>
          <a:lstStyle/>
          <a:p>
            <a:pPr lvl="0"/>
            <a:r>
              <a:rPr lang="en-US" dirty="0"/>
              <a:t>Click vào Bán thuốc trong Danh mục sẽ hiển thị trang Bán thuốc và tự động đăng nhập.</a:t>
            </a:r>
          </a:p>
        </p:txBody>
      </p:sp>
      <p:sp>
        <p:nvSpPr>
          <p:cNvPr id="3" name="Title 2"/>
          <p:cNvSpPr>
            <a:spLocks noGrp="1"/>
          </p:cNvSpPr>
          <p:nvPr>
            <p:ph type="title"/>
          </p:nvPr>
        </p:nvSpPr>
        <p:spPr/>
        <p:txBody>
          <a:bodyPr>
            <a:normAutofit fontScale="90000"/>
          </a:bodyPr>
          <a:lstStyle/>
          <a:p>
            <a:pPr lvl="0"/>
            <a:r>
              <a:rPr lang="en-GB" i="1" dirty="0">
                <a:effectLst/>
              </a:rPr>
              <a:t>Bước </a:t>
            </a:r>
            <a:r>
              <a:rPr lang="en-GB" i="1" dirty="0">
                <a:effectLst/>
              </a:rPr>
              <a:t>4</a:t>
            </a:r>
            <a:r>
              <a:rPr lang="en-US" dirty="0">
                <a:effectLst/>
              </a:rPr>
              <a:t/>
            </a:r>
            <a:br>
              <a:rPr lang="en-US" dirty="0">
                <a:effectLst/>
              </a:rPr>
            </a:b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99592" y="2564904"/>
            <a:ext cx="6883638" cy="3834160"/>
          </a:xfrm>
          <a:prstGeom prst="rect">
            <a:avLst/>
          </a:prstGeom>
        </p:spPr>
      </p:pic>
    </p:spTree>
    <p:extLst>
      <p:ext uri="{BB962C8B-B14F-4D97-AF65-F5344CB8AC3E}">
        <p14:creationId xmlns:p14="http://schemas.microsoft.com/office/powerpoint/2010/main" val="2980710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2866" y="846138"/>
            <a:ext cx="8229600" cy="1515624"/>
          </a:xfrm>
        </p:spPr>
        <p:txBody>
          <a:bodyPr/>
          <a:lstStyle/>
          <a:p>
            <a:r>
              <a:rPr lang="en-US" sz="2800" dirty="0">
                <a:latin typeface="Times New Roman" panose="02020603050405020304" pitchFamily="18" charset="0"/>
                <a:ea typeface="Arial" panose="020B0604020202020204" pitchFamily="34" charset="0"/>
                <a:cs typeface="Times New Roman" panose="02020603050405020304" pitchFamily="18" charset="0"/>
              </a:rPr>
              <a:t>Click v</a:t>
            </a:r>
            <a:r>
              <a:rPr lang="en-US" sz="2800" dirty="0">
                <a:latin typeface="Arial" panose="020B0604020202020204" pitchFamily="34" charset="0"/>
                <a:ea typeface="Arial" panose="020B0604020202020204" pitchFamily="34" charset="0"/>
                <a:cs typeface="Times New Roman" panose="02020603050405020304" pitchFamily="18" charset="0"/>
              </a:rPr>
              <a:t>à</a:t>
            </a:r>
            <a:r>
              <a:rPr lang="en-US" sz="2800" dirty="0">
                <a:latin typeface="Times New Roman" panose="02020603050405020304" pitchFamily="18" charset="0"/>
                <a:ea typeface="Arial" panose="020B0604020202020204" pitchFamily="34" charset="0"/>
                <a:cs typeface="Times New Roman" panose="02020603050405020304" pitchFamily="18" charset="0"/>
              </a:rPr>
              <a:t>o T</a:t>
            </a:r>
            <a:r>
              <a:rPr lang="en-US" sz="2800" dirty="0">
                <a:latin typeface="Arial" panose="020B0604020202020204" pitchFamily="34" charset="0"/>
                <a:ea typeface="Arial" panose="020B0604020202020204" pitchFamily="34" charset="0"/>
                <a:cs typeface="Times New Roman" panose="02020603050405020304" pitchFamily="18" charset="0"/>
              </a:rPr>
              <a:t>à</a:t>
            </a:r>
            <a:r>
              <a:rPr lang="en-US" sz="2800" dirty="0">
                <a:latin typeface="Times New Roman" panose="02020603050405020304" pitchFamily="18" charset="0"/>
                <a:ea typeface="Arial" panose="020B0604020202020204" pitchFamily="34" charset="0"/>
                <a:cs typeface="Times New Roman" panose="02020603050405020304" pitchFamily="18" charset="0"/>
              </a:rPr>
              <a:t>i khoản user trong Danh mục sẽ hiển thị danh s</a:t>
            </a:r>
            <a:r>
              <a:rPr lang="en-US" sz="2800" dirty="0">
                <a:latin typeface="Arial" panose="020B0604020202020204" pitchFamily="34" charset="0"/>
                <a:ea typeface="Arial" panose="020B0604020202020204" pitchFamily="34" charset="0"/>
                <a:cs typeface="Times New Roman" panose="02020603050405020304" pitchFamily="18" charset="0"/>
              </a:rPr>
              <a:t>á</a:t>
            </a:r>
            <a:r>
              <a:rPr lang="en-US" sz="2800" dirty="0">
                <a:latin typeface="Times New Roman" panose="02020603050405020304" pitchFamily="18" charset="0"/>
                <a:ea typeface="Arial" panose="020B0604020202020204" pitchFamily="34" charset="0"/>
                <a:cs typeface="Times New Roman" panose="02020603050405020304" pitchFamily="18" charset="0"/>
              </a:rPr>
              <a:t>ch t</a:t>
            </a:r>
            <a:r>
              <a:rPr lang="en-US" sz="2800" dirty="0">
                <a:latin typeface="Arial" panose="020B0604020202020204" pitchFamily="34" charset="0"/>
                <a:ea typeface="Arial" panose="020B0604020202020204" pitchFamily="34" charset="0"/>
                <a:cs typeface="Times New Roman" panose="02020603050405020304" pitchFamily="18" charset="0"/>
              </a:rPr>
              <a:t>à</a:t>
            </a:r>
            <a:r>
              <a:rPr lang="en-US" sz="2800" dirty="0">
                <a:latin typeface="Times New Roman" panose="02020603050405020304" pitchFamily="18" charset="0"/>
                <a:ea typeface="Arial" panose="020B0604020202020204" pitchFamily="34" charset="0"/>
                <a:cs typeface="Times New Roman" panose="02020603050405020304" pitchFamily="18" charset="0"/>
              </a:rPr>
              <a:t>i khoản của hệ thống v</a:t>
            </a:r>
            <a:r>
              <a:rPr lang="en-US" sz="2800" dirty="0">
                <a:latin typeface="Arial" panose="020B0604020202020204" pitchFamily="34" charset="0"/>
                <a:ea typeface="Arial" panose="020B0604020202020204" pitchFamily="34" charset="0"/>
                <a:cs typeface="Times New Roman" panose="02020603050405020304" pitchFamily="18" charset="0"/>
              </a:rPr>
              <a:t>à</a:t>
            </a:r>
            <a:r>
              <a:rPr lang="en-US" sz="2800" dirty="0">
                <a:latin typeface="Times New Roman" panose="02020603050405020304" pitchFamily="18" charset="0"/>
                <a:ea typeface="Arial" panose="020B0604020202020204" pitchFamily="34" charset="0"/>
                <a:cs typeface="Times New Roman" panose="02020603050405020304" pitchFamily="18" charset="0"/>
              </a:rPr>
              <a:t> c</a:t>
            </a:r>
            <a:r>
              <a:rPr lang="en-US" sz="2800" dirty="0">
                <a:latin typeface="Arial" panose="020B0604020202020204" pitchFamily="34" charset="0"/>
                <a:ea typeface="Arial" panose="020B0604020202020204" pitchFamily="34" charset="0"/>
                <a:cs typeface="Times New Roman" panose="02020603050405020304" pitchFamily="18" charset="0"/>
              </a:rPr>
              <a:t>ó</a:t>
            </a:r>
            <a:r>
              <a:rPr lang="en-US" sz="2800" dirty="0">
                <a:latin typeface="Times New Roman" panose="02020603050405020304" pitchFamily="18" charset="0"/>
                <a:ea typeface="Arial" panose="020B0604020202020204" pitchFamily="34" charset="0"/>
                <a:cs typeface="Times New Roman" panose="02020603050405020304" pitchFamily="18" charset="0"/>
              </a:rPr>
              <a:t> thể tạo t</a:t>
            </a:r>
            <a:r>
              <a:rPr lang="en-US" sz="2800" dirty="0">
                <a:latin typeface="Arial" panose="020B0604020202020204" pitchFamily="34" charset="0"/>
                <a:ea typeface="Arial" panose="020B0604020202020204" pitchFamily="34" charset="0"/>
                <a:cs typeface="Times New Roman" panose="02020603050405020304" pitchFamily="18" charset="0"/>
              </a:rPr>
              <a:t>à</a:t>
            </a:r>
            <a:r>
              <a:rPr lang="en-US" sz="2800" dirty="0">
                <a:latin typeface="Times New Roman" panose="02020603050405020304" pitchFamily="18" charset="0"/>
                <a:ea typeface="Arial" panose="020B0604020202020204" pitchFamily="34" charset="0"/>
                <a:cs typeface="Times New Roman" panose="02020603050405020304" pitchFamily="18" charset="0"/>
              </a:rPr>
              <a:t>i khoản thêm sửa x</a:t>
            </a:r>
            <a:r>
              <a:rPr lang="en-US" sz="2800" dirty="0">
                <a:latin typeface="Arial" panose="020B0604020202020204" pitchFamily="34" charset="0"/>
                <a:ea typeface="Arial" panose="020B0604020202020204" pitchFamily="34" charset="0"/>
                <a:cs typeface="Times New Roman" panose="02020603050405020304" pitchFamily="18" charset="0"/>
              </a:rPr>
              <a:t>ó</a:t>
            </a:r>
            <a:r>
              <a:rPr lang="en-US" sz="2800" dirty="0">
                <a:latin typeface="Times New Roman" panose="02020603050405020304" pitchFamily="18" charset="0"/>
                <a:ea typeface="Arial" panose="020B0604020202020204" pitchFamily="34" charset="0"/>
                <a:cs typeface="Times New Roman" panose="02020603050405020304" pitchFamily="18" charset="0"/>
              </a:rPr>
              <a:t>a phân quyền</a:t>
            </a:r>
            <a:endParaRPr lang="en-US" sz="3600" dirty="0">
              <a:latin typeface="Arial" panose="020B0604020202020204" pitchFamily="34" charset="0"/>
            </a:endParaRPr>
          </a:p>
          <a:p>
            <a:pPr lvl="0"/>
            <a:endParaRPr lang="en-US" dirty="0"/>
          </a:p>
        </p:txBody>
      </p:sp>
      <p:sp>
        <p:nvSpPr>
          <p:cNvPr id="3" name="Title 2"/>
          <p:cNvSpPr>
            <a:spLocks noGrp="1"/>
          </p:cNvSpPr>
          <p:nvPr>
            <p:ph type="title"/>
          </p:nvPr>
        </p:nvSpPr>
        <p:spPr/>
        <p:txBody>
          <a:bodyPr>
            <a:normAutofit fontScale="90000"/>
          </a:bodyPr>
          <a:lstStyle/>
          <a:p>
            <a:pPr lvl="0"/>
            <a:r>
              <a:rPr lang="en-GB" i="1" dirty="0">
                <a:effectLst/>
              </a:rPr>
              <a:t>Bước </a:t>
            </a:r>
            <a:r>
              <a:rPr lang="en-GB" i="1" dirty="0" smtClean="0">
                <a:effectLst/>
              </a:rPr>
              <a:t>5</a:t>
            </a:r>
            <a:r>
              <a:rPr lang="en-US" dirty="0">
                <a:effectLst/>
              </a:rPr>
              <a:t/>
            </a:r>
            <a:br>
              <a:rPr lang="en-US" dirty="0">
                <a:effectLst/>
              </a:rPr>
            </a:br>
            <a:endParaRPr lang="en-US" dirty="0"/>
          </a:p>
        </p:txBody>
      </p:sp>
      <p:pic>
        <p:nvPicPr>
          <p:cNvPr id="1025"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327" y="2342756"/>
            <a:ext cx="7803454" cy="439430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917748" y="62896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87494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Rectangle 3"/>
          <p:cNvSpPr/>
          <p:nvPr/>
        </p:nvSpPr>
        <p:spPr>
          <a:xfrm>
            <a:off x="1897229" y="2959479"/>
            <a:ext cx="5349541" cy="1569660"/>
          </a:xfrm>
          <a:prstGeom prst="rect">
            <a:avLst/>
          </a:prstGeom>
        </p:spPr>
        <p:txBody>
          <a:bodyPr wrap="none">
            <a:spAutoFit/>
          </a:bodyPr>
          <a:lstStyle/>
          <a:p>
            <a:pPr algn="ctr"/>
            <a:r>
              <a:rPr lang="en-US" sz="9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Tổng kết</a:t>
            </a:r>
            <a:endParaRPr lang="en-US" sz="9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75567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Nhận thấy tích hợp là một bài toán không hề dễ dàng, nó đòi hỏi phải hiểu biết một cách sâu sắc về từng opensource, đồng thời phải có kiến thức hoàn toàn ‘tích hợp’ để linh hoạt xử lí khi cần thiết trong quá trình tiến </a:t>
            </a:r>
            <a:r>
              <a:rPr lang="en-US" dirty="0" smtClean="0"/>
              <a:t>hành</a:t>
            </a:r>
          </a:p>
          <a:p>
            <a:endParaRPr lang="en-US" dirty="0"/>
          </a:p>
          <a:p>
            <a:r>
              <a:rPr lang="en-US" dirty="0"/>
              <a:t>Hệ thống demo phần nào đã đáp đứng được yêu cầu của môn </a:t>
            </a:r>
            <a:r>
              <a:rPr lang="en-US" dirty="0" smtClean="0"/>
              <a:t>học</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47831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sp>
        <p:nvSpPr>
          <p:cNvPr id="4" name="Rectangle 3"/>
          <p:cNvSpPr/>
          <p:nvPr/>
        </p:nvSpPr>
        <p:spPr>
          <a:xfrm>
            <a:off x="23324" y="2967335"/>
            <a:ext cx="9097363" cy="1754326"/>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XIN CẢM ƠN THẦY </a:t>
            </a:r>
          </a:p>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VÀ CÁC BẠN ĐÃ THEO DÕI</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74801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6" name="Content Placeholder 5"/>
          <p:cNvSpPr>
            <a:spLocks noGrp="1"/>
          </p:cNvSpPr>
          <p:nvPr>
            <p:ph idx="1"/>
          </p:nvPr>
        </p:nvSpPr>
        <p:spPr>
          <a:xfrm>
            <a:off x="481786" y="2852936"/>
            <a:ext cx="8461611" cy="707886"/>
          </a:xfrm>
          <a:prstGeom prst="rect">
            <a:avLst/>
          </a:prstGeom>
          <a:noFill/>
        </p:spPr>
        <p:txBody>
          <a:bodyPr wrap="none" lIns="91440" tIns="45720" rIns="91440" bIns="45720">
            <a:spAutoFit/>
          </a:bodyPr>
          <a:lstStyle/>
          <a:p>
            <a:pPr marL="109728" indent="0" algn="ctr">
              <a:buNone/>
            </a:pPr>
            <a:r>
              <a:rPr lang="en-U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Giới thiệu các hệ thống tích hợp</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263317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443616"/>
          </a:xfrm>
        </p:spPr>
        <p:txBody>
          <a:bodyPr>
            <a:normAutofit fontScale="70000" lnSpcReduction="20000"/>
          </a:bodyPr>
          <a:lstStyle/>
          <a:p>
            <a:pPr lvl="0" fontAlgn="base"/>
            <a:r>
              <a:rPr lang="en-US" b="1" dirty="0"/>
              <a:t>Chikitsa </a:t>
            </a:r>
            <a:r>
              <a:rPr lang="en-GB" b="1" dirty="0"/>
              <a:t>Patient Management System là hệ thống quản lý bệnh nhân mã nguồn mở, được xây dựng bằng ngôn ngữ PHP, sử dụng CodeIgniter Framework</a:t>
            </a:r>
            <a:endParaRPr lang="en-US" b="1" dirty="0"/>
          </a:p>
          <a:p>
            <a:pPr lvl="0"/>
            <a:r>
              <a:rPr lang="en-GB" dirty="0"/>
              <a:t>Được phát triển bởi  Sanskruti Technologies</a:t>
            </a:r>
            <a:endParaRPr lang="en-US" dirty="0"/>
          </a:p>
          <a:p>
            <a:pPr lvl="0"/>
            <a:r>
              <a:rPr lang="en-GB" dirty="0"/>
              <a:t>Trang web tải mã nguồn miễn phí : </a:t>
            </a:r>
            <a:r>
              <a:rPr lang="en-GB" u="sng" dirty="0"/>
              <a:t>http://sanskruti.net/chikitsa/</a:t>
            </a:r>
            <a:endParaRPr lang="en-US" dirty="0"/>
          </a:p>
          <a:p>
            <a:endParaRPr lang="en-US" dirty="0"/>
          </a:p>
        </p:txBody>
      </p:sp>
      <p:sp>
        <p:nvSpPr>
          <p:cNvPr id="3" name="Title 2"/>
          <p:cNvSpPr>
            <a:spLocks noGrp="1"/>
          </p:cNvSpPr>
          <p:nvPr>
            <p:ph type="title"/>
          </p:nvPr>
        </p:nvSpPr>
        <p:spPr/>
        <p:txBody>
          <a:bodyPr>
            <a:noAutofit/>
          </a:bodyPr>
          <a:lstStyle/>
          <a:p>
            <a:pPr algn="ctr"/>
            <a:r>
              <a:rPr lang="en-US" sz="3200" dirty="0">
                <a:effectLst/>
              </a:rPr>
              <a:t>Chikitsa </a:t>
            </a:r>
            <a:r>
              <a:rPr lang="vi-VN" sz="3200" dirty="0">
                <a:effectLst/>
              </a:rPr>
              <a:t>Patient Management System </a:t>
            </a:r>
            <a:endParaRPr lang="en-US" sz="3200" dirty="0"/>
          </a:p>
        </p:txBody>
      </p:sp>
      <p:pic>
        <p:nvPicPr>
          <p:cNvPr id="1026" name="Picture 2" descr="Kết quả hình ảnh cho chikitsa patient management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18" y="2988636"/>
            <a:ext cx="7430963" cy="3675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97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659640"/>
          </a:xfrm>
        </p:spPr>
        <p:txBody>
          <a:bodyPr>
            <a:normAutofit fontScale="70000" lnSpcReduction="20000"/>
          </a:bodyPr>
          <a:lstStyle/>
          <a:p>
            <a:pPr lvl="0"/>
            <a:r>
              <a:rPr lang="en-GB" dirty="0"/>
              <a:t>Hệ thống HVOL này được viết bởi các tình nguyện viên dành cho các tình nguyện viên</a:t>
            </a:r>
            <a:endParaRPr lang="en-US" dirty="0"/>
          </a:p>
          <a:p>
            <a:r>
              <a:rPr lang="vi-VN" dirty="0"/>
              <a:t>Là một mã nguồn mở dựa trên web hoàn  toàn  miễn phí để giúp bạn quản lý các chương trình tình nguyện tại bệnh viên của </a:t>
            </a:r>
            <a:r>
              <a:rPr lang="vi-VN" dirty="0" smtClean="0"/>
              <a:t>bạn</a:t>
            </a:r>
            <a:endParaRPr lang="en-US" dirty="0" smtClean="0"/>
          </a:p>
          <a:p>
            <a:r>
              <a:rPr lang="en-US" dirty="0" smtClean="0"/>
              <a:t>Sử dụng CodeIniter Framework, MYSQL</a:t>
            </a:r>
          </a:p>
          <a:p>
            <a:endParaRPr lang="en-US" dirty="0"/>
          </a:p>
        </p:txBody>
      </p:sp>
      <p:sp>
        <p:nvSpPr>
          <p:cNvPr id="3" name="Title 2"/>
          <p:cNvSpPr>
            <a:spLocks noGrp="1"/>
          </p:cNvSpPr>
          <p:nvPr>
            <p:ph type="title"/>
          </p:nvPr>
        </p:nvSpPr>
        <p:spPr/>
        <p:txBody>
          <a:bodyPr>
            <a:normAutofit fontScale="90000"/>
          </a:bodyPr>
          <a:lstStyle/>
          <a:p>
            <a:pPr algn="ctr"/>
            <a:r>
              <a:rPr lang="en-US" dirty="0">
                <a:effectLst/>
              </a:rPr>
              <a:t>HOSPICE VOLUNTEER SOLUTION.</a:t>
            </a:r>
            <a:endParaRPr lang="en-US" dirty="0"/>
          </a:p>
        </p:txBody>
      </p:sp>
      <p:pic>
        <p:nvPicPr>
          <p:cNvPr id="2050" name="Picture 2" descr="Kết quả hình ảnh cho hospice volunteer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067" y="3356992"/>
            <a:ext cx="8229600" cy="3356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69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875664"/>
          </a:xfrm>
        </p:spPr>
        <p:txBody>
          <a:bodyPr>
            <a:normAutofit lnSpcReduction="10000"/>
          </a:bodyPr>
          <a:lstStyle/>
          <a:p>
            <a:pPr lvl="1"/>
            <a:r>
              <a:rPr lang="en-US" sz="2400" b="1" i="1" dirty="0"/>
              <a:t>Hệ thống cung cấp chức năng quản lý , kinh doanh các loại thuốc điều trị, thuốc hỗ trợ điều trị….</a:t>
            </a:r>
            <a:endParaRPr lang="en-US" sz="1800" dirty="0"/>
          </a:p>
          <a:p>
            <a:pPr lvl="1"/>
            <a:r>
              <a:rPr lang="en-US" sz="2400" b="1" i="1" dirty="0"/>
              <a:t>Được xây dựng bằng ngôn ngữ PHP, sử dụng CodeIgniter Framework</a:t>
            </a:r>
            <a:endParaRPr lang="en-US" sz="1800" dirty="0"/>
          </a:p>
          <a:p>
            <a:endParaRPr lang="en-US" dirty="0"/>
          </a:p>
        </p:txBody>
      </p:sp>
      <p:sp>
        <p:nvSpPr>
          <p:cNvPr id="3" name="Title 2"/>
          <p:cNvSpPr>
            <a:spLocks noGrp="1"/>
          </p:cNvSpPr>
          <p:nvPr>
            <p:ph type="title"/>
          </p:nvPr>
        </p:nvSpPr>
        <p:spPr/>
        <p:txBody>
          <a:bodyPr/>
          <a:lstStyle/>
          <a:p>
            <a:pPr algn="ctr"/>
            <a:r>
              <a:rPr lang="en-US" dirty="0" smtClean="0"/>
              <a:t>Hệ thống bán thuốc</a:t>
            </a:r>
            <a:endParaRPr lang="en-US" dirty="0"/>
          </a:p>
        </p:txBody>
      </p:sp>
      <p:pic>
        <p:nvPicPr>
          <p:cNvPr id="4" name="Picture 3"/>
          <p:cNvPicPr>
            <a:picLocks noChangeAspect="1"/>
          </p:cNvPicPr>
          <p:nvPr/>
        </p:nvPicPr>
        <p:blipFill>
          <a:blip r:embed="rId2"/>
          <a:stretch>
            <a:fillRect/>
          </a:stretch>
        </p:blipFill>
        <p:spPr>
          <a:xfrm>
            <a:off x="1187624" y="3383968"/>
            <a:ext cx="6768752" cy="3089866"/>
          </a:xfrm>
          <a:prstGeom prst="rect">
            <a:avLst/>
          </a:prstGeom>
        </p:spPr>
      </p:pic>
    </p:spTree>
    <p:extLst>
      <p:ext uri="{BB962C8B-B14F-4D97-AF65-F5344CB8AC3E}">
        <p14:creationId xmlns:p14="http://schemas.microsoft.com/office/powerpoint/2010/main" val="120779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
        <p:nvSpPr>
          <p:cNvPr id="4" name="Rectangle 3"/>
          <p:cNvSpPr/>
          <p:nvPr/>
        </p:nvSpPr>
        <p:spPr>
          <a:xfrm>
            <a:off x="1307323" y="2967335"/>
            <a:ext cx="652935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Cách thức tích hợp</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97114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normAutofit fontScale="77500" lnSpcReduction="20000"/>
          </a:bodyPr>
          <a:lstStyle/>
          <a:p>
            <a:r>
              <a:rPr lang="en-US" dirty="0"/>
              <a:t>Tạo một trang login để đăng nhập vào hệ thống (sử dụng các kiên thức về session và cookie để lưu lại tình trạng đăng nhập của người dùng</a:t>
            </a:r>
            <a:r>
              <a:rPr lang="en-US" dirty="0" smtClean="0"/>
              <a:t>)</a:t>
            </a:r>
          </a:p>
          <a:p>
            <a:pPr lvl="0"/>
            <a:r>
              <a:rPr lang="en-GB" dirty="0"/>
              <a:t>Tạo một trang hệ thống để đăng nhập vào hệ thống chính</a:t>
            </a:r>
            <a:endParaRPr lang="en-US" dirty="0"/>
          </a:p>
          <a:p>
            <a:pPr lvl="0"/>
            <a:r>
              <a:rPr lang="en-GB" dirty="0"/>
              <a:t>Để lưu username và password vào trong bảng ck_session trong cơ sở dữ liệu trong hệ thống chikitsa</a:t>
            </a:r>
            <a:endParaRPr lang="en-US" dirty="0"/>
          </a:p>
          <a:p>
            <a:endParaRPr lang="en-US" dirty="0"/>
          </a:p>
        </p:txBody>
      </p:sp>
      <p:sp>
        <p:nvSpPr>
          <p:cNvPr id="3" name="Title 2"/>
          <p:cNvSpPr>
            <a:spLocks noGrp="1"/>
          </p:cNvSpPr>
          <p:nvPr>
            <p:ph type="title"/>
          </p:nvPr>
        </p:nvSpPr>
        <p:spPr/>
        <p:txBody>
          <a:bodyPr>
            <a:noAutofit/>
          </a:bodyPr>
          <a:lstStyle/>
          <a:p>
            <a:pPr lvl="0"/>
            <a:r>
              <a:rPr lang="en-US" sz="2800" b="0" i="1" dirty="0" smtClean="0">
                <a:effectLst/>
              </a:rPr>
              <a:t>1. Tiến </a:t>
            </a:r>
            <a:r>
              <a:rPr lang="en-US" sz="2800" b="0" i="1" dirty="0">
                <a:effectLst/>
              </a:rPr>
              <a:t>hành tạo một hệ thống để tích hợp 3 hệ thống còn lại.</a:t>
            </a:r>
            <a:r>
              <a:rPr lang="en-US" sz="4400" b="0" dirty="0">
                <a:effectLst/>
              </a:rPr>
              <a:t/>
            </a:r>
            <a:br>
              <a:rPr lang="en-US" sz="4400" b="0" dirty="0">
                <a:effectLst/>
              </a:rPr>
            </a:br>
            <a:endParaRPr lang="en-US" sz="4400" b="0" dirty="0"/>
          </a:p>
        </p:txBody>
      </p:sp>
      <p:pic>
        <p:nvPicPr>
          <p:cNvPr id="9" name="Content Placeholder 8"/>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417638"/>
            <a:ext cx="4038600" cy="4315618"/>
          </a:xfrm>
          <a:prstGeom prst="rect">
            <a:avLst/>
          </a:prstGeom>
        </p:spPr>
      </p:pic>
    </p:spTree>
    <p:extLst>
      <p:ext uri="{BB962C8B-B14F-4D97-AF65-F5344CB8AC3E}">
        <p14:creationId xmlns:p14="http://schemas.microsoft.com/office/powerpoint/2010/main" val="49476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GB" dirty="0" smtClean="0"/>
          </a:p>
          <a:p>
            <a:pPr lvl="0"/>
            <a:r>
              <a:rPr lang="en-GB" dirty="0" smtClean="0"/>
              <a:t>Các </a:t>
            </a:r>
            <a:r>
              <a:rPr lang="en-GB" dirty="0"/>
              <a:t>hệ thống sẽ nhận kết nối tới bảng ck_session và kiểm tra xem trong bảng đó thì có dữ liệu user và password không nếu có thì sẽ tự động đăng nhập vào hệ thống của mình và đồng thời khi một trong 3 hệ thống logout ra thì sẽ xóa dữ liệu trong bảng đó đi</a:t>
            </a:r>
            <a:endParaRPr lang="en-US" dirty="0"/>
          </a:p>
          <a:p>
            <a:endParaRPr lang="en-US" dirty="0"/>
          </a:p>
        </p:txBody>
      </p:sp>
      <p:sp>
        <p:nvSpPr>
          <p:cNvPr id="3" name="Title 2"/>
          <p:cNvSpPr>
            <a:spLocks noGrp="1"/>
          </p:cNvSpPr>
          <p:nvPr>
            <p:ph type="title"/>
          </p:nvPr>
        </p:nvSpPr>
        <p:spPr>
          <a:xfrm>
            <a:off x="457200" y="620688"/>
            <a:ext cx="8229600" cy="1143000"/>
          </a:xfrm>
        </p:spPr>
        <p:txBody>
          <a:bodyPr>
            <a:noAutofit/>
          </a:bodyPr>
          <a:lstStyle/>
          <a:p>
            <a:pPr lvl="0"/>
            <a:r>
              <a:rPr lang="en-US" sz="2400" i="1" dirty="0" smtClean="0">
                <a:effectLst/>
              </a:rPr>
              <a:t>2.Tiến </a:t>
            </a:r>
            <a:r>
              <a:rPr lang="en-US" sz="2400" i="1" dirty="0">
                <a:effectLst/>
              </a:rPr>
              <a:t>hành login cho các hệ thống Bán thuốc, Hvol, Chikitsa</a:t>
            </a:r>
            <a:r>
              <a:rPr lang="en-US" sz="2400" dirty="0">
                <a:effectLst/>
              </a:rPr>
              <a:t/>
            </a:r>
            <a:br>
              <a:rPr lang="en-US" sz="2400" dirty="0">
                <a:effectLst/>
              </a:rPr>
            </a:br>
            <a:endParaRPr lang="en-US" sz="2400" dirty="0"/>
          </a:p>
        </p:txBody>
      </p:sp>
    </p:spTree>
    <p:extLst>
      <p:ext uri="{BB962C8B-B14F-4D97-AF65-F5344CB8AC3E}">
        <p14:creationId xmlns:p14="http://schemas.microsoft.com/office/powerpoint/2010/main" val="3685553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D702CF6-005D-4DBD-A97B-F0C8A1B2B0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Employee orientation presentation</Template>
  <TotalTime>0</TotalTime>
  <Words>726</Words>
  <Application>Microsoft Office PowerPoint</Application>
  <PresentationFormat>On-screen Show (4:3)</PresentationFormat>
  <Paragraphs>62</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Lucida Sans Unicode</vt:lpstr>
      <vt:lpstr>Times New Roman</vt:lpstr>
      <vt:lpstr>Verdana</vt:lpstr>
      <vt:lpstr>Wingdings 2</vt:lpstr>
      <vt:lpstr>Wingdings 3</vt:lpstr>
      <vt:lpstr>Concourse</vt:lpstr>
      <vt:lpstr>PowerPoint Presentation</vt:lpstr>
      <vt:lpstr> Mục lục</vt:lpstr>
      <vt:lpstr>PowerPoint Presentation</vt:lpstr>
      <vt:lpstr>Chikitsa Patient Management System </vt:lpstr>
      <vt:lpstr>HOSPICE VOLUNTEER SOLUTION.</vt:lpstr>
      <vt:lpstr>Hệ thống bán thuốc</vt:lpstr>
      <vt:lpstr>PowerPoint Presentation</vt:lpstr>
      <vt:lpstr>1. Tiến hành tạo một hệ thống để tích hợp 3 hệ thống còn lại. </vt:lpstr>
      <vt:lpstr>2.Tiến hành login cho các hệ thống Bán thuốc, Hvol, Chikitsa </vt:lpstr>
      <vt:lpstr>3. Tiến hành lấy chức năng của ba hệ thống bằng Curl </vt:lpstr>
      <vt:lpstr>PowerPoint Presentation</vt:lpstr>
      <vt:lpstr>PowerPoint Presentation</vt:lpstr>
      <vt:lpstr>PowerPoint Presentation</vt:lpstr>
      <vt:lpstr>PowerPoint Presentation</vt:lpstr>
      <vt:lpstr>PowerPoint Presentation</vt:lpstr>
      <vt:lpstr>Bước 1. </vt:lpstr>
      <vt:lpstr>Bước 1 </vt:lpstr>
      <vt:lpstr>Bước 2. </vt:lpstr>
      <vt:lpstr>Bước 3. </vt:lpstr>
      <vt:lpstr>Bước 4 </vt:lpstr>
      <vt:lpstr>Bước 5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2016-07-20T04:00:42Z</dcterms:created>
  <dcterms:modified xsi:type="dcterms:W3CDTF">2016-12-20T15:11:11Z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TC102202129990</vt:lpwstr>
  </property>
</Properties>
</file>