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5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7" r:id="rId16"/>
    <p:sldId id="288" r:id="rId17"/>
    <p:sldId id="284" r:id="rId18"/>
    <p:sldId id="285" r:id="rId19"/>
    <p:sldId id="287" r:id="rId20"/>
    <p:sldId id="282" r:id="rId21"/>
    <p:sldId id="283" r:id="rId22"/>
    <p:sldId id="278" r:id="rId23"/>
    <p:sldId id="281" r:id="rId24"/>
    <p:sldId id="280" r:id="rId25"/>
    <p:sldId id="272" r:id="rId26"/>
    <p:sldId id="276" r:id="rId27"/>
    <p:sldId id="275" r:id="rId28"/>
    <p:sldId id="274" r:id="rId29"/>
    <p:sldId id="273" r:id="rId30"/>
    <p:sldId id="289" r:id="rId31"/>
    <p:sldId id="290" r:id="rId32"/>
    <p:sldId id="291" r:id="rId33"/>
    <p:sldId id="292" r:id="rId34"/>
    <p:sldId id="293" r:id="rId35"/>
    <p:sldId id="294" r:id="rId36"/>
    <p:sldId id="295" r:id="rId37"/>
    <p:sldId id="296" r:id="rId38"/>
    <p:sldId id="279" r:id="rId39"/>
    <p:sldId id="297" r:id="rId40"/>
    <p:sldId id="298" r:id="rId41"/>
    <p:sldId id="299" r:id="rId42"/>
    <p:sldId id="300" r:id="rId43"/>
    <p:sldId id="301" r:id="rId44"/>
    <p:sldId id="302" r:id="rId45"/>
    <p:sldId id="303" r:id="rId46"/>
    <p:sldId id="304" r:id="rId47"/>
    <p:sldId id="305" r:id="rId48"/>
    <p:sldId id="306" r:id="rId49"/>
    <p:sldId id="307" r:id="rId50"/>
    <p:sldId id="309" r:id="rId51"/>
    <p:sldId id="310" r:id="rId52"/>
    <p:sldId id="308" r:id="rId53"/>
  </p:sldIdLst>
  <p:sldSz cx="12192000" cy="6858000"/>
  <p:notesSz cx="6858000" cy="952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730D8-9826-48E1-80E4-95F7171BC17C}" v="1343" dt="2019-11-25T17:30:03.565"/>
    <p1510:client id="{7CE76DBE-1381-47A3-99F8-0CBF79B070C4}" v="532" dt="2019-11-27T08:11:17.191"/>
    <p1510:client id="{AC50D4D8-3E3A-4D70-883A-335085C4399D}" v="2591" dt="2019-11-26T18:15:34.279"/>
    <p1510:client id="{E90B9EB5-9D93-4AAF-BC05-084B41D3BDF1}" v="218" dt="2019-11-26T18:34:46.308"/>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Kiểu Trung bình 4 - Màu chủ đề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8" d="100"/>
          <a:sy n="118" d="100"/>
        </p:scale>
        <p:origin x="-2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 Hoa" userId="4ddf4fc6515794b1" providerId="Windows Live" clId="Web-{7CE76DBE-1381-47A3-99F8-0CBF79B070C4}"/>
    <pc:docChg chg="addSld delSld modSld">
      <pc:chgData name="Vo Hoa" userId="4ddf4fc6515794b1" providerId="Windows Live" clId="Web-{7CE76DBE-1381-47A3-99F8-0CBF79B070C4}" dt="2019-11-27T08:11:06.410" v="466" actId="20577"/>
      <pc:docMkLst>
        <pc:docMk/>
      </pc:docMkLst>
      <pc:sldChg chg="modNotes">
        <pc:chgData name="Vo Hoa" userId="4ddf4fc6515794b1" providerId="Windows Live" clId="Web-{7CE76DBE-1381-47A3-99F8-0CBF79B070C4}" dt="2019-11-27T07:50:18.099" v="162"/>
        <pc:sldMkLst>
          <pc:docMk/>
          <pc:sldMk cId="770039706" sldId="269"/>
        </pc:sldMkLst>
      </pc:sldChg>
      <pc:sldChg chg="modNotes">
        <pc:chgData name="Vo Hoa" userId="4ddf4fc6515794b1" providerId="Windows Live" clId="Web-{7CE76DBE-1381-47A3-99F8-0CBF79B070C4}" dt="2019-11-27T07:47:54.505" v="142"/>
        <pc:sldMkLst>
          <pc:docMk/>
          <pc:sldMk cId="2728674449" sldId="270"/>
        </pc:sldMkLst>
      </pc:sldChg>
      <pc:sldChg chg="addAnim modAnim">
        <pc:chgData name="Vo Hoa" userId="4ddf4fc6515794b1" providerId="Windows Live" clId="Web-{7CE76DBE-1381-47A3-99F8-0CBF79B070C4}" dt="2019-11-27T08:02:46.989" v="397"/>
        <pc:sldMkLst>
          <pc:docMk/>
          <pc:sldMk cId="269045974" sldId="277"/>
        </pc:sldMkLst>
      </pc:sldChg>
      <pc:sldChg chg="addSp delSp modSp new addAnim delAnim modAnim modNotes">
        <pc:chgData name="Vo Hoa" userId="4ddf4fc6515794b1" providerId="Windows Live" clId="Web-{7CE76DBE-1381-47A3-99F8-0CBF79B070C4}" dt="2019-11-27T08:07:55.785" v="448"/>
        <pc:sldMkLst>
          <pc:docMk/>
          <pc:sldMk cId="4253022967" sldId="309"/>
        </pc:sldMkLst>
        <pc:spChg chg="add mod">
          <ac:chgData name="Vo Hoa" userId="4ddf4fc6515794b1" providerId="Windows Live" clId="Web-{7CE76DBE-1381-47A3-99F8-0CBF79B070C4}" dt="2019-11-27T07:50:37.318" v="165" actId="1076"/>
          <ac:spMkLst>
            <pc:docMk/>
            <pc:sldMk cId="4253022967" sldId="309"/>
            <ac:spMk id="2" creationId="{0C6321B4-9624-4BCA-AA15-B8CCED0D5C94}"/>
          </ac:spMkLst>
        </pc:spChg>
        <pc:spChg chg="add mod">
          <ac:chgData name="Vo Hoa" userId="4ddf4fc6515794b1" providerId="Windows Live" clId="Web-{7CE76DBE-1381-47A3-99F8-0CBF79B070C4}" dt="2019-11-27T07:51:38.318" v="189" actId="1076"/>
          <ac:spMkLst>
            <pc:docMk/>
            <pc:sldMk cId="4253022967" sldId="309"/>
            <ac:spMk id="4" creationId="{C925DBBB-B54C-41C2-97E0-F553BB4E5F3A}"/>
          </ac:spMkLst>
        </pc:spChg>
        <pc:spChg chg="add mod">
          <ac:chgData name="Vo Hoa" userId="4ddf4fc6515794b1" providerId="Windows Live" clId="Web-{7CE76DBE-1381-47A3-99F8-0CBF79B070C4}" dt="2019-11-27T08:07:11.692" v="446" actId="1076"/>
          <ac:spMkLst>
            <pc:docMk/>
            <pc:sldMk cId="4253022967" sldId="309"/>
            <ac:spMk id="5" creationId="{23666888-F9A1-40FA-9A07-E5C368BAF6E5}"/>
          </ac:spMkLst>
        </pc:spChg>
        <pc:spChg chg="add mod">
          <ac:chgData name="Vo Hoa" userId="4ddf4fc6515794b1" providerId="Windows Live" clId="Web-{7CE76DBE-1381-47A3-99F8-0CBF79B070C4}" dt="2019-11-27T07:54:18.927" v="249" actId="20577"/>
          <ac:spMkLst>
            <pc:docMk/>
            <pc:sldMk cId="4253022967" sldId="309"/>
            <ac:spMk id="6" creationId="{ADDB2A2B-4221-4684-9187-970D5DECF857}"/>
          </ac:spMkLst>
        </pc:spChg>
        <pc:spChg chg="add mod">
          <ac:chgData name="Vo Hoa" userId="4ddf4fc6515794b1" providerId="Windows Live" clId="Web-{7CE76DBE-1381-47A3-99F8-0CBF79B070C4}" dt="2019-11-27T07:54:14.677" v="248" actId="20577"/>
          <ac:spMkLst>
            <pc:docMk/>
            <pc:sldMk cId="4253022967" sldId="309"/>
            <ac:spMk id="7" creationId="{66726422-A6D1-490C-9CDB-C30B14504E20}"/>
          </ac:spMkLst>
        </pc:spChg>
        <pc:cxnChg chg="add del mod">
          <ac:chgData name="Vo Hoa" userId="4ddf4fc6515794b1" providerId="Windows Live" clId="Web-{7CE76DBE-1381-47A3-99F8-0CBF79B070C4}" dt="2019-11-27T07:50:51.896" v="169"/>
          <ac:cxnSpMkLst>
            <pc:docMk/>
            <pc:sldMk cId="4253022967" sldId="309"/>
            <ac:cxnSpMk id="3" creationId="{989F1BA9-A4F8-4E52-8600-1758767F34EF}"/>
          </ac:cxnSpMkLst>
        </pc:cxnChg>
      </pc:sldChg>
      <pc:sldChg chg="addSp modSp new modTransition addAnim modAnim">
        <pc:chgData name="Vo Hoa" userId="4ddf4fc6515794b1" providerId="Windows Live" clId="Web-{7CE76DBE-1381-47A3-99F8-0CBF79B070C4}" dt="2019-11-27T08:11:06.410" v="465" actId="20577"/>
        <pc:sldMkLst>
          <pc:docMk/>
          <pc:sldMk cId="1174283491" sldId="310"/>
        </pc:sldMkLst>
        <pc:spChg chg="add mod">
          <ac:chgData name="Vo Hoa" userId="4ddf4fc6515794b1" providerId="Windows Live" clId="Web-{7CE76DBE-1381-47A3-99F8-0CBF79B070C4}" dt="2019-11-27T07:55:44.317" v="281" actId="20577"/>
          <ac:spMkLst>
            <pc:docMk/>
            <pc:sldMk cId="1174283491" sldId="310"/>
            <ac:spMk id="2" creationId="{1588F4E5-B215-43D0-97CC-4937E0E64BF3}"/>
          </ac:spMkLst>
        </pc:spChg>
        <pc:spChg chg="add mod">
          <ac:chgData name="Vo Hoa" userId="4ddf4fc6515794b1" providerId="Windows Live" clId="Web-{7CE76DBE-1381-47A3-99F8-0CBF79B070C4}" dt="2019-11-27T08:10:18.176" v="455" actId="14100"/>
          <ac:spMkLst>
            <pc:docMk/>
            <pc:sldMk cId="1174283491" sldId="310"/>
            <ac:spMk id="3" creationId="{305A90AA-ED29-4B13-AA9F-3E09250BF8E5}"/>
          </ac:spMkLst>
        </pc:spChg>
        <pc:spChg chg="add mod">
          <ac:chgData name="Vo Hoa" userId="4ddf4fc6515794b1" providerId="Windows Live" clId="Web-{7CE76DBE-1381-47A3-99F8-0CBF79B070C4}" dt="2019-11-27T08:10:59.504" v="462" actId="14100"/>
          <ac:spMkLst>
            <pc:docMk/>
            <pc:sldMk cId="1174283491" sldId="310"/>
            <ac:spMk id="4" creationId="{537659EB-3183-4582-82A5-CA9B05D851B5}"/>
          </ac:spMkLst>
        </pc:spChg>
        <pc:spChg chg="add mod">
          <ac:chgData name="Vo Hoa" userId="4ddf4fc6515794b1" providerId="Windows Live" clId="Web-{7CE76DBE-1381-47A3-99F8-0CBF79B070C4}" dt="2019-11-27T08:11:06.410" v="465" actId="20577"/>
          <ac:spMkLst>
            <pc:docMk/>
            <pc:sldMk cId="1174283491" sldId="310"/>
            <ac:spMk id="5" creationId="{404CA781-5368-4101-BC97-B53D25B13F1A}"/>
          </ac:spMkLst>
        </pc:spChg>
      </pc:sldChg>
      <pc:sldChg chg="add del replId">
        <pc:chgData name="Vo Hoa" userId="4ddf4fc6515794b1" providerId="Windows Live" clId="Web-{7CE76DBE-1381-47A3-99F8-0CBF79B070C4}" dt="2019-11-27T07:56:30.427" v="296"/>
        <pc:sldMkLst>
          <pc:docMk/>
          <pc:sldMk cId="153281101" sldId="311"/>
        </pc:sldMkLst>
      </pc:sldChg>
      <pc:sldChg chg="add del replId">
        <pc:chgData name="Vo Hoa" userId="4ddf4fc6515794b1" providerId="Windows Live" clId="Web-{7CE76DBE-1381-47A3-99F8-0CBF79B070C4}" dt="2019-11-27T07:56:28.474" v="295"/>
        <pc:sldMkLst>
          <pc:docMk/>
          <pc:sldMk cId="2137807091"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16C0F-0626-4552-843D-61646A531E85}" type="datetimeFigureOut">
              <a:rPr lang="vi-VN"/>
              <a:t>26/11/2019</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9EEC3-9144-4EE3-A9B7-3D80FF876F8F}" type="slidenum">
              <a:rPr lang="vi-VN"/>
              <a:t>‹#›</a:t>
            </a:fld>
            <a:endParaRPr lang="vi-VN"/>
          </a:p>
        </p:txBody>
      </p:sp>
    </p:spTree>
    <p:extLst>
      <p:ext uri="{BB962C8B-B14F-4D97-AF65-F5344CB8AC3E}">
        <p14:creationId xmlns:p14="http://schemas.microsoft.com/office/powerpoint/2010/main" val="180460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yravendb.mydomain.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1">
                <a:latin typeface="Calibri"/>
                <a:cs typeface="Calibri"/>
              </a:rPr>
              <a:t>NỘI DUNG BÁO CÁO GỒM:</a:t>
            </a:r>
          </a:p>
          <a:p>
            <a:r>
              <a:rPr lang="en-US" b="1">
                <a:latin typeface="Calibri"/>
                <a:cs typeface="Calibri"/>
              </a:rPr>
              <a:t>1-</a:t>
            </a:r>
          </a:p>
          <a:p>
            <a:r>
              <a:rPr lang="en-US" b="1">
                <a:latin typeface="Calibri"/>
                <a:cs typeface="Calibri"/>
              </a:rPr>
              <a:t>2-</a:t>
            </a:r>
          </a:p>
          <a:p>
            <a:r>
              <a:rPr lang="en-US" b="1">
                <a:latin typeface="Calibri"/>
                <a:cs typeface="Calibri"/>
              </a:rPr>
              <a:t>3- GIỚI THIỆU SẢN PHẨM CÓ SỬ DỤNG RAVENDB : QUẢN LÝ THÔNG TIN NHÂN VIÊN</a:t>
            </a:r>
          </a:p>
        </p:txBody>
      </p:sp>
      <p:sp>
        <p:nvSpPr>
          <p:cNvPr id="4" name="Chỗ dành sẵn cho Số hiệu Bản chiếu 3"/>
          <p:cNvSpPr>
            <a:spLocks noGrp="1"/>
          </p:cNvSpPr>
          <p:nvPr>
            <p:ph type="sldNum" sz="quarter" idx="5"/>
          </p:nvPr>
        </p:nvSpPr>
        <p:spPr/>
        <p:txBody>
          <a:bodyPr/>
          <a:lstStyle/>
          <a:p>
            <a:fld id="{C929EEC3-9144-4EE3-A9B7-3D80FF876F8F}" type="slidenum">
              <a:rPr lang="vi-VN"/>
              <a:t>3</a:t>
            </a:fld>
            <a:endParaRPr lang="vi-VN"/>
          </a:p>
        </p:txBody>
      </p:sp>
    </p:spTree>
    <p:extLst>
      <p:ext uri="{BB962C8B-B14F-4D97-AF65-F5344CB8AC3E}">
        <p14:creationId xmlns:p14="http://schemas.microsoft.com/office/powerpoint/2010/main" val="649190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Mi </a:t>
            </a:r>
            <a:r>
              <a:rPr lang="en-US" dirty="0" err="1">
                <a:latin typeface="Calibri"/>
                <a:cs typeface="Calibri"/>
              </a:rPr>
              <a:t>bấm</a:t>
            </a:r>
            <a:r>
              <a:rPr lang="en-US" dirty="0">
                <a:latin typeface="Calibri"/>
                <a:cs typeface="Calibri"/>
              </a:rPr>
              <a:t> </a:t>
            </a:r>
            <a:r>
              <a:rPr lang="en-US" dirty="0" err="1">
                <a:latin typeface="Calibri"/>
                <a:cs typeface="Calibri"/>
              </a:rPr>
              <a:t>chuột</a:t>
            </a:r>
            <a:r>
              <a:rPr lang="en-US" dirty="0">
                <a:latin typeface="Calibri"/>
                <a:cs typeface="Calibri"/>
              </a:rPr>
              <a:t> </a:t>
            </a:r>
            <a:r>
              <a:rPr lang="en-US" dirty="0" err="1">
                <a:latin typeface="Calibri"/>
                <a:cs typeface="Calibri"/>
              </a:rPr>
              <a:t>lần</a:t>
            </a:r>
            <a:r>
              <a:rPr lang="en-US" dirty="0">
                <a:latin typeface="Calibri"/>
                <a:cs typeface="Calibri"/>
              </a:rPr>
              <a:t> 1:</a:t>
            </a:r>
          </a:p>
          <a:p>
            <a:r>
              <a:rPr lang="en-US" b="1" dirty="0"/>
              <a:t>b</a:t>
            </a:r>
            <a:r>
              <a:rPr lang="en-US" dirty="0"/>
              <a:t>. </a:t>
            </a:r>
            <a:r>
              <a:rPr lang="en-US" b="1" dirty="0"/>
              <a:t>Documents, Collections </a:t>
            </a:r>
            <a:r>
              <a:rPr lang="en-US" b="1" dirty="0" err="1"/>
              <a:t>và</a:t>
            </a:r>
            <a:r>
              <a:rPr lang="en-US" b="1" dirty="0"/>
              <a:t> Document </a:t>
            </a:r>
            <a:r>
              <a:rPr lang="en-US" b="1" dirty="0" err="1"/>
              <a:t>xác</a:t>
            </a:r>
            <a:r>
              <a:rPr lang="en-US" b="1" dirty="0"/>
              <a:t> </a:t>
            </a:r>
            <a:r>
              <a:rPr lang="en-US" b="1" dirty="0" err="1"/>
              <a:t>định</a:t>
            </a:r>
            <a:r>
              <a:rPr lang="en-US" b="1" dirty="0"/>
              <a:t> </a:t>
            </a:r>
            <a:r>
              <a:rPr lang="en-US" b="1" dirty="0" err="1"/>
              <a:t>duy</a:t>
            </a:r>
            <a:r>
              <a:rPr lang="en-US" b="1" dirty="0"/>
              <a:t> </a:t>
            </a:r>
            <a:r>
              <a:rPr lang="en-US" b="1" dirty="0" err="1"/>
              <a:t>nhất</a:t>
            </a:r>
            <a:endParaRPr lang="en-US" b="1" dirty="0" err="1">
              <a:cs typeface="Calibri"/>
            </a:endParaRPr>
          </a:p>
          <a:p>
            <a:r>
              <a:rPr lang="en-US" dirty="0"/>
              <a:t>- </a:t>
            </a:r>
            <a:r>
              <a:rPr lang="en-US" dirty="0" err="1"/>
              <a:t>Một</a:t>
            </a:r>
            <a:r>
              <a:rPr lang="en-US" dirty="0"/>
              <a:t> </a:t>
            </a:r>
            <a:r>
              <a:rPr lang="en-US" dirty="0" err="1"/>
              <a:t>thực</a:t>
            </a:r>
            <a:r>
              <a:rPr lang="en-US" dirty="0"/>
              <a:t> </a:t>
            </a:r>
            <a:r>
              <a:rPr lang="en-US" dirty="0" err="1"/>
              <a:t>thể</a:t>
            </a:r>
            <a:r>
              <a:rPr lang="en-US" dirty="0"/>
              <a:t> </a:t>
            </a:r>
            <a:r>
              <a:rPr lang="en-US" dirty="0" err="1"/>
              <a:t>dữ</a:t>
            </a:r>
            <a:r>
              <a:rPr lang="en-US" dirty="0"/>
              <a:t> </a:t>
            </a:r>
            <a:r>
              <a:rPr lang="en-US" dirty="0" err="1"/>
              <a:t>liệu</a:t>
            </a:r>
            <a:r>
              <a:rPr lang="en-US" dirty="0"/>
              <a:t> </a:t>
            </a:r>
            <a:r>
              <a:rPr lang="en-US" dirty="0" err="1"/>
              <a:t>duy</a:t>
            </a:r>
            <a:r>
              <a:rPr lang="en-US" dirty="0"/>
              <a:t> </a:t>
            </a:r>
            <a:r>
              <a:rPr lang="en-US" dirty="0" err="1"/>
              <a:t>nhất</a:t>
            </a:r>
            <a:r>
              <a:rPr lang="en-US" dirty="0"/>
              <a:t> </a:t>
            </a:r>
            <a:r>
              <a:rPr lang="en-US" dirty="0" err="1"/>
              <a:t>trong</a:t>
            </a:r>
            <a:r>
              <a:rPr lang="en-US" dirty="0"/>
              <a:t> </a:t>
            </a:r>
            <a:r>
              <a:rPr lang="en-US" dirty="0" err="1"/>
              <a:t>RavenDB</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một</a:t>
            </a:r>
            <a:r>
              <a:rPr lang="en-US" dirty="0"/>
              <a:t> document </a:t>
            </a:r>
            <a:r>
              <a:rPr lang="en-US" dirty="0" err="1"/>
              <a:t>và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tài</a:t>
            </a:r>
            <a:r>
              <a:rPr lang="en-US" dirty="0"/>
              <a:t> </a:t>
            </a:r>
            <a:r>
              <a:rPr lang="en-US" dirty="0" err="1"/>
              <a:t>liệu</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a:t>
            </a:r>
            <a:r>
              <a:rPr lang="en-US" dirty="0" err="1"/>
              <a:t>RavenDB</a:t>
            </a:r>
            <a:r>
              <a:rPr lang="en-US" dirty="0"/>
              <a:t> </a:t>
            </a:r>
            <a:r>
              <a:rPr lang="en-US" dirty="0" err="1"/>
              <a:t>như</a:t>
            </a:r>
            <a:r>
              <a:rPr lang="en-US" dirty="0"/>
              <a:t> </a:t>
            </a:r>
            <a:r>
              <a:rPr lang="en-US" dirty="0" err="1"/>
              <a:t>các</a:t>
            </a:r>
            <a:r>
              <a:rPr lang="en-US" dirty="0"/>
              <a:t> </a:t>
            </a:r>
            <a:r>
              <a:rPr lang="en-US" dirty="0" err="1"/>
              <a:t>tài</a:t>
            </a:r>
            <a:r>
              <a:rPr lang="en-US" dirty="0"/>
              <a:t> </a:t>
            </a:r>
            <a:r>
              <a:rPr lang="en-US" dirty="0" err="1"/>
              <a:t>liệu</a:t>
            </a:r>
            <a:r>
              <a:rPr lang="en-US" dirty="0"/>
              <a:t> JSON. </a:t>
            </a:r>
            <a:r>
              <a:rPr lang="en-US" dirty="0" err="1"/>
              <a:t>Các</a:t>
            </a:r>
            <a:r>
              <a:rPr lang="en-US" dirty="0"/>
              <a:t> </a:t>
            </a:r>
            <a:r>
              <a:rPr lang="en-US" dirty="0" err="1"/>
              <a:t>định</a:t>
            </a:r>
            <a:r>
              <a:rPr lang="en-US" dirty="0"/>
              <a:t> </a:t>
            </a:r>
            <a:r>
              <a:rPr lang="en-US" dirty="0" err="1"/>
              <a:t>dạng</a:t>
            </a:r>
            <a:r>
              <a:rPr lang="en-US" dirty="0"/>
              <a:t> JSON </a:t>
            </a:r>
            <a:r>
              <a:rPr lang="en-US" dirty="0" err="1"/>
              <a:t>đã</a:t>
            </a:r>
            <a:r>
              <a:rPr lang="en-US" dirty="0"/>
              <a:t> </a:t>
            </a:r>
            <a:r>
              <a:rPr lang="en-US" dirty="0" err="1"/>
              <a:t>được</a:t>
            </a:r>
            <a:r>
              <a:rPr lang="en-US" dirty="0"/>
              <a:t> </a:t>
            </a:r>
            <a:r>
              <a:rPr lang="en-US" dirty="0" err="1"/>
              <a:t>lựa</a:t>
            </a:r>
            <a:r>
              <a:rPr lang="en-US" dirty="0"/>
              <a:t> </a:t>
            </a:r>
            <a:r>
              <a:rPr lang="en-US" dirty="0" err="1"/>
              <a:t>chọn</a:t>
            </a:r>
            <a:r>
              <a:rPr lang="en-US" dirty="0"/>
              <a:t> </a:t>
            </a:r>
            <a:r>
              <a:rPr lang="en-US" dirty="0" err="1"/>
              <a:t>vì</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phân</a:t>
            </a:r>
            <a:r>
              <a:rPr lang="en-US" dirty="0"/>
              <a:t> </a:t>
            </a:r>
            <a:r>
              <a:rPr lang="en-US" dirty="0" err="1"/>
              <a:t>cấp</a:t>
            </a:r>
            <a:r>
              <a:rPr lang="en-US" dirty="0"/>
              <a:t>, con </a:t>
            </a:r>
            <a:r>
              <a:rPr lang="en-US" dirty="0" err="1"/>
              <a:t>người</a:t>
            </a:r>
            <a:r>
              <a:rPr lang="en-US" dirty="0"/>
              <a:t> </a:t>
            </a:r>
            <a:r>
              <a:rPr lang="en-US" dirty="0" err="1"/>
              <a:t>có</a:t>
            </a:r>
            <a:r>
              <a:rPr lang="en-US" dirty="0"/>
              <a:t> </a:t>
            </a:r>
            <a:r>
              <a:rPr lang="en-US" dirty="0" err="1"/>
              <a:t>thể</a:t>
            </a:r>
            <a:r>
              <a:rPr lang="en-US" dirty="0"/>
              <a:t> </a:t>
            </a:r>
            <a:r>
              <a:rPr lang="en-US" dirty="0" err="1"/>
              <a:t>đọc</a:t>
            </a:r>
            <a:r>
              <a:rPr lang="en-US" dirty="0"/>
              <a:t> </a:t>
            </a:r>
            <a:r>
              <a:rPr lang="en-US" dirty="0" err="1"/>
              <a:t>được</a:t>
            </a:r>
            <a:r>
              <a:rPr lang="en-US" dirty="0"/>
              <a:t>. </a:t>
            </a:r>
            <a:r>
              <a:rPr lang="en-US" dirty="0" err="1"/>
              <a:t>Mọi</a:t>
            </a:r>
            <a:r>
              <a:rPr lang="en-US" dirty="0"/>
              <a:t> document </a:t>
            </a:r>
            <a:r>
              <a:rPr lang="en-US" dirty="0" err="1"/>
              <a:t>đều</a:t>
            </a:r>
            <a:r>
              <a:rPr lang="en-US" dirty="0"/>
              <a:t> </a:t>
            </a:r>
            <a:r>
              <a:rPr lang="en-US" dirty="0" err="1"/>
              <a:t>có</a:t>
            </a:r>
            <a:r>
              <a:rPr lang="en-US" dirty="0"/>
              <a:t> </a:t>
            </a:r>
            <a:r>
              <a:rPr lang="en-US" dirty="0" err="1"/>
              <a:t>siêu</a:t>
            </a:r>
            <a:r>
              <a:rPr lang="en-US" dirty="0"/>
              <a:t> </a:t>
            </a:r>
            <a:r>
              <a:rPr lang="en-US" dirty="0" err="1"/>
              <a:t>dữ</a:t>
            </a:r>
            <a:r>
              <a:rPr lang="en-US" dirty="0"/>
              <a:t> </a:t>
            </a:r>
            <a:r>
              <a:rPr lang="en-US" dirty="0" err="1"/>
              <a:t>liệu</a:t>
            </a:r>
            <a:r>
              <a:rPr lang="en-US" dirty="0"/>
              <a:t> </a:t>
            </a:r>
            <a:r>
              <a:rPr lang="en-US" dirty="0" err="1"/>
              <a:t>gắn</a:t>
            </a:r>
            <a:r>
              <a:rPr lang="en-US" dirty="0"/>
              <a:t> </a:t>
            </a:r>
            <a:r>
              <a:rPr lang="en-US" dirty="0" err="1"/>
              <a:t>liền</a:t>
            </a:r>
            <a:r>
              <a:rPr lang="en-US" dirty="0"/>
              <a:t> </a:t>
            </a:r>
            <a:r>
              <a:rPr lang="en-US" dirty="0" err="1"/>
              <a:t>với</a:t>
            </a:r>
            <a:r>
              <a:rPr lang="en-US" dirty="0"/>
              <a:t> </a:t>
            </a:r>
            <a:r>
              <a:rPr lang="en-US" dirty="0" err="1"/>
              <a:t>nó</a:t>
            </a:r>
            <a:r>
              <a:rPr lang="en-US" dirty="0"/>
              <a:t>, </a:t>
            </a:r>
            <a:r>
              <a:rPr lang="en-US" dirty="0" err="1"/>
              <a:t>theo</a:t>
            </a:r>
            <a:r>
              <a:rPr lang="en-US" dirty="0"/>
              <a:t> </a:t>
            </a:r>
            <a:r>
              <a:rPr lang="en-US" dirty="0" err="1"/>
              <a:t>mặc</a:t>
            </a:r>
            <a:r>
              <a:rPr lang="en-US" dirty="0"/>
              <a:t> </a:t>
            </a:r>
            <a:r>
              <a:rPr lang="en-US" dirty="0" err="1"/>
              <a:t>định</a:t>
            </a:r>
            <a:r>
              <a:rPr lang="en-US" dirty="0"/>
              <a:t> </a:t>
            </a:r>
            <a:r>
              <a:rPr lang="en-US" dirty="0" err="1"/>
              <a:t>nó</a:t>
            </a:r>
            <a:r>
              <a:rPr lang="en-US" dirty="0"/>
              <a:t> </a:t>
            </a:r>
            <a:r>
              <a:rPr lang="en-US" dirty="0" err="1"/>
              <a:t>chỉ</a:t>
            </a:r>
            <a:r>
              <a:rPr lang="en-US" dirty="0"/>
              <a:t> </a:t>
            </a:r>
            <a:r>
              <a:rPr lang="en-US" dirty="0" err="1"/>
              <a:t>chứa</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nội</a:t>
            </a:r>
            <a:r>
              <a:rPr lang="en-US" dirty="0"/>
              <a:t> </a:t>
            </a:r>
            <a:r>
              <a:rPr lang="en-US" dirty="0" err="1"/>
              <a:t>bộ</a:t>
            </a:r>
            <a:r>
              <a:rPr lang="en-US" dirty="0"/>
              <a:t> </a:t>
            </a:r>
            <a:r>
              <a:rPr lang="en-US" dirty="0" err="1"/>
              <a:t>của</a:t>
            </a:r>
            <a:r>
              <a:rPr lang="en-US" dirty="0"/>
              <a:t> </a:t>
            </a:r>
            <a:r>
              <a:rPr lang="en-US" dirty="0" err="1"/>
              <a:t>RavenDB</a:t>
            </a:r>
            <a:r>
              <a:rPr lang="en-US" dirty="0"/>
              <a:t> .</a:t>
            </a:r>
            <a:endParaRPr lang="en-US" dirty="0">
              <a:cs typeface="Calibri"/>
            </a:endParaRPr>
          </a:p>
          <a:p>
            <a:r>
              <a:rPr lang="en-US" dirty="0"/>
              <a:t>- Collections </a:t>
            </a:r>
            <a:r>
              <a:rPr lang="en-US" dirty="0" err="1"/>
              <a:t>là</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tài</a:t>
            </a:r>
            <a:r>
              <a:rPr lang="en-US" dirty="0"/>
              <a:t> </a:t>
            </a:r>
            <a:r>
              <a:rPr lang="en-US" dirty="0" err="1"/>
              <a:t>liệu</a:t>
            </a:r>
            <a:r>
              <a:rPr lang="en-US" dirty="0"/>
              <a:t> chia </a:t>
            </a:r>
            <a:r>
              <a:rPr lang="en-US" dirty="0" err="1"/>
              <a:t>sẻ</a:t>
            </a:r>
            <a:r>
              <a:rPr lang="en-US" dirty="0"/>
              <a:t> </a:t>
            </a:r>
            <a:r>
              <a:rPr lang="en-US" dirty="0" err="1"/>
              <a:t>cùng</a:t>
            </a:r>
            <a:r>
              <a:rPr lang="en-US" dirty="0"/>
              <a:t> </a:t>
            </a:r>
            <a:r>
              <a:rPr lang="en-US" dirty="0" err="1"/>
              <a:t>một</a:t>
            </a:r>
            <a:r>
              <a:rPr lang="en-US" dirty="0"/>
              <a:t> </a:t>
            </a:r>
            <a:r>
              <a:rPr lang="en-US" dirty="0" err="1"/>
              <a:t>loại</a:t>
            </a:r>
            <a:r>
              <a:rPr lang="en-US" dirty="0"/>
              <a:t> </a:t>
            </a:r>
            <a:r>
              <a:rPr lang="en-US" dirty="0" err="1"/>
              <a:t>thực</a:t>
            </a:r>
            <a:r>
              <a:rPr lang="en-US" dirty="0"/>
              <a:t> </a:t>
            </a:r>
            <a:r>
              <a:rPr lang="en-US" dirty="0" err="1"/>
              <a:t>thể</a:t>
            </a:r>
            <a:r>
              <a:rPr lang="en-US" dirty="0"/>
              <a:t> </a:t>
            </a:r>
            <a:r>
              <a:rPr lang="en-US" dirty="0" err="1"/>
              <a:t>RavenDB</a:t>
            </a:r>
            <a:r>
              <a:rPr lang="en-US" dirty="0"/>
              <a:t>. </a:t>
            </a:r>
            <a:r>
              <a:rPr lang="en-US" dirty="0" err="1"/>
              <a:t>Nó</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bảng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"(database table), </a:t>
            </a:r>
            <a:r>
              <a:rPr lang="en-US" dirty="0" err="1"/>
              <a:t>mà</a:t>
            </a:r>
            <a:r>
              <a:rPr lang="en-US" dirty="0"/>
              <a:t> </a:t>
            </a:r>
            <a:r>
              <a:rPr lang="en-US" dirty="0" err="1"/>
              <a:t>là</a:t>
            </a:r>
            <a:r>
              <a:rPr lang="en-US" dirty="0"/>
              <a:t> </a:t>
            </a:r>
            <a:r>
              <a:rPr lang="en-US" dirty="0" err="1"/>
              <a:t>một</a:t>
            </a:r>
            <a:r>
              <a:rPr lang="en-US" dirty="0"/>
              <a:t> </a:t>
            </a:r>
            <a:r>
              <a:rPr lang="en-US" dirty="0" err="1"/>
              <a:t>cách</a:t>
            </a:r>
            <a:r>
              <a:rPr lang="en-US" dirty="0"/>
              <a:t> </a:t>
            </a:r>
            <a:r>
              <a:rPr lang="en-US" dirty="0" err="1"/>
              <a:t>nghĩ</a:t>
            </a:r>
            <a:r>
              <a:rPr lang="en-US" dirty="0"/>
              <a:t> </a:t>
            </a:r>
            <a:r>
              <a:rPr lang="en-US" dirty="0" err="1"/>
              <a:t>của</a:t>
            </a:r>
            <a:r>
              <a:rPr lang="en-US" dirty="0"/>
              <a:t> </a:t>
            </a:r>
            <a:r>
              <a:rPr lang="en-US" dirty="0" err="1"/>
              <a:t>các</a:t>
            </a:r>
            <a:r>
              <a:rPr lang="en-US" dirty="0"/>
              <a:t> </a:t>
            </a:r>
            <a:r>
              <a:rPr lang="en-US" dirty="0" err="1"/>
              <a:t>nhóm</a:t>
            </a:r>
            <a:r>
              <a:rPr lang="en-US" dirty="0"/>
              <a:t> </a:t>
            </a:r>
            <a:r>
              <a:rPr lang="en-US" dirty="0" err="1"/>
              <a:t>tài</a:t>
            </a:r>
            <a:r>
              <a:rPr lang="en-US" dirty="0"/>
              <a:t> </a:t>
            </a:r>
            <a:r>
              <a:rPr lang="en-US" dirty="0" err="1"/>
              <a:t>liệu</a:t>
            </a:r>
            <a:r>
              <a:rPr lang="en-US" dirty="0"/>
              <a:t>. Collection </a:t>
            </a:r>
            <a:r>
              <a:rPr lang="en-US" dirty="0" err="1"/>
              <a:t>là</a:t>
            </a:r>
            <a:r>
              <a:rPr lang="en-US" dirty="0"/>
              <a:t> </a:t>
            </a:r>
            <a:r>
              <a:rPr lang="en-US" dirty="0" err="1"/>
              <a:t>một</a:t>
            </a:r>
            <a:r>
              <a:rPr lang="en-US" dirty="0"/>
              <a:t> </a:t>
            </a:r>
            <a:r>
              <a:rPr lang="en-US" dirty="0" err="1"/>
              <a:t>cấu</a:t>
            </a:r>
            <a:r>
              <a:rPr lang="en-US" dirty="0"/>
              <a:t> </a:t>
            </a:r>
            <a:r>
              <a:rPr lang="en-US" dirty="0" err="1"/>
              <a:t>trúc</a:t>
            </a:r>
            <a:r>
              <a:rPr lang="en-US" dirty="0"/>
              <a:t> </a:t>
            </a:r>
            <a:r>
              <a:rPr lang="en-US" dirty="0" err="1"/>
              <a:t>hoàn</a:t>
            </a:r>
            <a:r>
              <a:rPr lang="en-US" dirty="0"/>
              <a:t> </a:t>
            </a:r>
            <a:r>
              <a:rPr lang="en-US" dirty="0" err="1"/>
              <a:t>toàn</a:t>
            </a:r>
            <a:r>
              <a:rPr lang="en-US" dirty="0"/>
              <a:t> </a:t>
            </a:r>
            <a:r>
              <a:rPr lang="en-US" dirty="0" err="1"/>
              <a:t>ảo</a:t>
            </a:r>
            <a:r>
              <a:rPr lang="en-US" dirty="0"/>
              <a:t>, </a:t>
            </a:r>
            <a:r>
              <a:rPr lang="en-US" dirty="0" err="1"/>
              <a:t>không</a:t>
            </a:r>
            <a:r>
              <a:rPr lang="en-US" dirty="0"/>
              <a:t> </a:t>
            </a:r>
            <a:r>
              <a:rPr lang="en-US" dirty="0" err="1"/>
              <a:t>có</a:t>
            </a:r>
            <a:r>
              <a:rPr lang="en-US" dirty="0"/>
              <a:t> ý </a:t>
            </a:r>
            <a:r>
              <a:rPr lang="en-US" dirty="0" err="1"/>
              <a:t>nghĩa</a:t>
            </a:r>
            <a:r>
              <a:rPr lang="en-US" dirty="0"/>
              <a:t> </a:t>
            </a:r>
            <a:r>
              <a:rPr lang="en-US" dirty="0" err="1"/>
              <a:t>vật</a:t>
            </a:r>
            <a:r>
              <a:rPr lang="en-US" dirty="0"/>
              <a:t> </a:t>
            </a:r>
            <a:r>
              <a:rPr lang="en-US" dirty="0" err="1"/>
              <a:t>lý</a:t>
            </a:r>
            <a:r>
              <a:rPr lang="en-US" dirty="0"/>
              <a:t> </a:t>
            </a:r>
            <a:r>
              <a:rPr lang="en-US" dirty="0" err="1"/>
              <a:t>đối</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a:t>
            </a:r>
            <a:endParaRPr lang="en-US" dirty="0">
              <a:cs typeface="Calibri"/>
            </a:endParaRPr>
          </a:p>
          <a:p>
            <a:r>
              <a:rPr lang="en-US" dirty="0"/>
              <a:t>- </a:t>
            </a:r>
            <a:r>
              <a:rPr lang="en-US" dirty="0" err="1"/>
              <a:t>Với</a:t>
            </a:r>
            <a:r>
              <a:rPr lang="en-US" dirty="0"/>
              <a:t> </a:t>
            </a:r>
            <a:r>
              <a:rPr lang="en-US" dirty="0" err="1"/>
              <a:t>RavenDB</a:t>
            </a:r>
            <a:r>
              <a:rPr lang="en-US" dirty="0"/>
              <a:t> </a:t>
            </a:r>
            <a:r>
              <a:rPr lang="en-US" dirty="0" err="1"/>
              <a:t>mỗi</a:t>
            </a:r>
            <a:r>
              <a:rPr lang="en-US" dirty="0"/>
              <a:t> document </a:t>
            </a:r>
            <a:r>
              <a:rPr lang="en-US" dirty="0" err="1"/>
              <a:t>có</a:t>
            </a:r>
            <a:r>
              <a:rPr lang="en-US" dirty="0"/>
              <a:t> </a:t>
            </a:r>
            <a:r>
              <a:rPr lang="en-US" dirty="0" err="1"/>
              <a:t>một</a:t>
            </a:r>
            <a:r>
              <a:rPr lang="en-US" dirty="0"/>
              <a:t> ID </a:t>
            </a:r>
            <a:r>
              <a:rPr lang="en-US" dirty="0" err="1"/>
              <a:t>riêng</a:t>
            </a:r>
            <a:r>
              <a:rPr lang="en-US" dirty="0"/>
              <a:t> </a:t>
            </a:r>
            <a:r>
              <a:rPr lang="en-US" dirty="0" err="1"/>
              <a:t>và</a:t>
            </a:r>
            <a:r>
              <a:rPr lang="en-US" dirty="0"/>
              <a:t> </a:t>
            </a:r>
            <a:r>
              <a:rPr lang="en-US" dirty="0" err="1"/>
              <a:t>duy</a:t>
            </a:r>
            <a:r>
              <a:rPr lang="en-US" dirty="0"/>
              <a:t> </a:t>
            </a:r>
            <a:r>
              <a:rPr lang="en-US" dirty="0" err="1"/>
              <a:t>nhất</a:t>
            </a:r>
            <a:r>
              <a:rPr lang="en-US" dirty="0"/>
              <a:t>,  </a:t>
            </a:r>
            <a:r>
              <a:rPr lang="en-US" dirty="0" err="1"/>
              <a:t>nếu</a:t>
            </a:r>
            <a:r>
              <a:rPr lang="en-US" dirty="0"/>
              <a:t> </a:t>
            </a:r>
            <a:r>
              <a:rPr lang="en-US" dirty="0" err="1"/>
              <a:t>chúng</a:t>
            </a:r>
            <a:r>
              <a:rPr lang="en-US" dirty="0"/>
              <a:t> ta </a:t>
            </a:r>
            <a:r>
              <a:rPr lang="en-US" dirty="0" err="1"/>
              <a:t>cố</a:t>
            </a:r>
            <a:r>
              <a:rPr lang="en-US" dirty="0"/>
              <a:t> </a:t>
            </a:r>
            <a:r>
              <a:rPr lang="en-US" dirty="0" err="1"/>
              <a:t>gắng</a:t>
            </a:r>
            <a:r>
              <a:rPr lang="en-US" dirty="0"/>
              <a:t> </a:t>
            </a:r>
            <a:r>
              <a:rPr lang="en-US" dirty="0" err="1"/>
              <a:t>lưu</a:t>
            </a:r>
            <a:r>
              <a:rPr lang="en-US" dirty="0"/>
              <a:t> </a:t>
            </a:r>
            <a:r>
              <a:rPr lang="en-US" dirty="0" err="1"/>
              <a:t>trữ</a:t>
            </a:r>
            <a:r>
              <a:rPr lang="en-US" dirty="0"/>
              <a:t> </a:t>
            </a:r>
            <a:r>
              <a:rPr lang="en-US" dirty="0" err="1"/>
              <a:t>hai</a:t>
            </a:r>
            <a:r>
              <a:rPr lang="en-US" dirty="0"/>
              <a:t> </a:t>
            </a:r>
            <a:r>
              <a:rPr lang="en-US" dirty="0" err="1"/>
              <a:t>thực</a:t>
            </a:r>
            <a:r>
              <a:rPr lang="en-US" dirty="0"/>
              <a:t> </a:t>
            </a:r>
            <a:r>
              <a:rPr lang="en-US" dirty="0" err="1"/>
              <a:t>thể</a:t>
            </a:r>
            <a:r>
              <a:rPr lang="en-US" dirty="0"/>
              <a:t> </a:t>
            </a:r>
            <a:r>
              <a:rPr lang="en-US" dirty="0" err="1"/>
              <a:t>khác</a:t>
            </a:r>
            <a:r>
              <a:rPr lang="en-US" dirty="0"/>
              <a:t> </a:t>
            </a:r>
            <a:r>
              <a:rPr lang="en-US" dirty="0" err="1"/>
              <a:t>nhau</a:t>
            </a:r>
            <a:r>
              <a:rPr lang="en-US" dirty="0"/>
              <a:t> </a:t>
            </a:r>
            <a:r>
              <a:rPr lang="en-US" dirty="0" err="1"/>
              <a:t>theo</a:t>
            </a:r>
            <a:r>
              <a:rPr lang="en-US" dirty="0"/>
              <a:t> </a:t>
            </a:r>
            <a:r>
              <a:rPr lang="en-US" dirty="0" err="1"/>
              <a:t>cùng</a:t>
            </a:r>
            <a:r>
              <a:rPr lang="en-US" dirty="0"/>
              <a:t> </a:t>
            </a:r>
            <a:r>
              <a:rPr lang="en-US" dirty="0" err="1"/>
              <a:t>một</a:t>
            </a:r>
            <a:r>
              <a:rPr lang="en-US" dirty="0"/>
              <a:t> id – </a:t>
            </a:r>
            <a:r>
              <a:rPr lang="en-US" dirty="0" err="1"/>
              <a:t>bản</a:t>
            </a:r>
            <a:r>
              <a:rPr lang="en-US" dirty="0"/>
              <a:t> </a:t>
            </a:r>
            <a:r>
              <a:rPr lang="en-US" dirty="0" err="1"/>
              <a:t>ghi</a:t>
            </a:r>
            <a:r>
              <a:rPr lang="en-US" dirty="0"/>
              <a:t> </a:t>
            </a:r>
            <a:r>
              <a:rPr lang="en-US" dirty="0" err="1"/>
              <a:t>thứ</a:t>
            </a:r>
            <a:r>
              <a:rPr lang="en-US" dirty="0"/>
              <a:t> </a:t>
            </a:r>
            <a:r>
              <a:rPr lang="en-US" dirty="0" err="1"/>
              <a:t>hai</a:t>
            </a:r>
            <a:r>
              <a:rPr lang="en-US" dirty="0"/>
              <a:t> </a:t>
            </a:r>
            <a:r>
              <a:rPr lang="en-US" dirty="0" err="1"/>
              <a:t>sẽ</a:t>
            </a:r>
            <a:r>
              <a:rPr lang="en-US" dirty="0"/>
              <a:t> </a:t>
            </a:r>
            <a:r>
              <a:rPr lang="en-US" dirty="0" err="1"/>
              <a:t>ghi</a:t>
            </a:r>
            <a:r>
              <a:rPr lang="en-US" dirty="0"/>
              <a:t> </a:t>
            </a:r>
            <a:r>
              <a:rPr lang="en-US" dirty="0" err="1"/>
              <a:t>đè</a:t>
            </a:r>
            <a:r>
              <a:rPr lang="en-US" dirty="0"/>
              <a:t> </a:t>
            </a:r>
            <a:r>
              <a:rPr lang="en-US" dirty="0" err="1"/>
              <a:t>lên</a:t>
            </a:r>
            <a:r>
              <a:rPr lang="en-US" dirty="0"/>
              <a:t> </a:t>
            </a:r>
            <a:r>
              <a:rPr lang="en-US" dirty="0" err="1"/>
              <a:t>bản</a:t>
            </a:r>
            <a:r>
              <a:rPr lang="en-US" dirty="0"/>
              <a:t> </a:t>
            </a:r>
            <a:r>
              <a:rPr lang="en-US" dirty="0" err="1"/>
              <a:t>ghi</a:t>
            </a:r>
            <a:r>
              <a:rPr lang="en-US" dirty="0"/>
              <a:t> </a:t>
            </a:r>
            <a:r>
              <a:rPr lang="en-US" dirty="0" err="1"/>
              <a:t>đầu</a:t>
            </a:r>
            <a:r>
              <a:rPr lang="en-US" dirty="0"/>
              <a:t> </a:t>
            </a:r>
            <a:r>
              <a:rPr lang="en-US" dirty="0" err="1"/>
              <a:t>tiên</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cảnh</a:t>
            </a:r>
            <a:r>
              <a:rPr lang="en-US" dirty="0"/>
              <a:t> </a:t>
            </a:r>
            <a:r>
              <a:rPr lang="en-US" dirty="0" err="1"/>
              <a:t>báo</a:t>
            </a:r>
            <a:r>
              <a:rPr lang="en-US" dirty="0"/>
              <a:t> </a:t>
            </a:r>
            <a:r>
              <a:rPr lang="en-US" dirty="0" err="1"/>
              <a:t>nào</a:t>
            </a:r>
            <a:r>
              <a:rPr lang="en-US" dirty="0"/>
              <a:t>. Quy </a:t>
            </a:r>
            <a:r>
              <a:rPr lang="en-US" dirty="0" err="1"/>
              <a:t>ước</a:t>
            </a:r>
            <a:r>
              <a:rPr lang="en-US" dirty="0"/>
              <a:t> </a:t>
            </a:r>
            <a:r>
              <a:rPr lang="en-US" dirty="0" err="1"/>
              <a:t>trong</a:t>
            </a:r>
            <a:r>
              <a:rPr lang="en-US" dirty="0"/>
              <a:t> </a:t>
            </a:r>
            <a:r>
              <a:rPr lang="en-US" dirty="0" err="1"/>
              <a:t>RavenDB</a:t>
            </a:r>
            <a:r>
              <a:rPr lang="en-US" dirty="0"/>
              <a:t>: </a:t>
            </a:r>
            <a:r>
              <a:rPr lang="en-US" dirty="0" err="1"/>
              <a:t>documentID</a:t>
            </a:r>
            <a:r>
              <a:rPr lang="en-US" dirty="0"/>
              <a:t> </a:t>
            </a:r>
            <a:r>
              <a:rPr lang="en-US" dirty="0" err="1"/>
              <a:t>được</a:t>
            </a:r>
            <a:r>
              <a:rPr lang="en-US" dirty="0"/>
              <a:t> </a:t>
            </a:r>
            <a:r>
              <a:rPr lang="en-US" dirty="0" err="1"/>
              <a:t>kết</a:t>
            </a:r>
            <a:r>
              <a:rPr lang="en-US" dirty="0"/>
              <a:t> </a:t>
            </a:r>
            <a:r>
              <a:rPr lang="en-US" dirty="0" err="1"/>
              <a:t>hợp</a:t>
            </a:r>
            <a:r>
              <a:rPr lang="en-US" dirty="0"/>
              <a:t> </a:t>
            </a:r>
            <a:r>
              <a:rPr lang="en-US" dirty="0" err="1"/>
              <a:t>từ</a:t>
            </a:r>
            <a:r>
              <a:rPr lang="en-US" dirty="0"/>
              <a:t> </a:t>
            </a:r>
            <a:r>
              <a:rPr lang="en-US" dirty="0" err="1"/>
              <a:t>tên</a:t>
            </a:r>
            <a:r>
              <a:rPr lang="en-US" dirty="0"/>
              <a:t> </a:t>
            </a:r>
            <a:r>
              <a:rPr lang="en-US" dirty="0" err="1"/>
              <a:t>bộ</a:t>
            </a:r>
            <a:r>
              <a:rPr lang="en-US" dirty="0"/>
              <a:t> </a:t>
            </a:r>
            <a:r>
              <a:rPr lang="en-US" dirty="0" err="1"/>
              <a:t>sưu</a:t>
            </a:r>
            <a:r>
              <a:rPr lang="en-US" dirty="0"/>
              <a:t> </a:t>
            </a:r>
            <a:r>
              <a:rPr lang="en-US" dirty="0" err="1"/>
              <a:t>tập</a:t>
            </a:r>
            <a:r>
              <a:rPr lang="en-US" dirty="0"/>
              <a:t>(collection name) </a:t>
            </a:r>
            <a:r>
              <a:rPr lang="en-US" dirty="0" err="1"/>
              <a:t>và</a:t>
            </a:r>
            <a:r>
              <a:rPr lang="en-US" dirty="0"/>
              <a:t> id </a:t>
            </a:r>
            <a:r>
              <a:rPr lang="en-US" dirty="0" err="1"/>
              <a:t>duy</a:t>
            </a:r>
            <a:r>
              <a:rPr lang="en-US" dirty="0"/>
              <a:t> </a:t>
            </a:r>
            <a:r>
              <a:rPr lang="en-US" dirty="0" err="1"/>
              <a:t>nhất</a:t>
            </a:r>
            <a:r>
              <a:rPr lang="en-US" dirty="0"/>
              <a:t> </a:t>
            </a:r>
            <a:r>
              <a:rPr lang="en-US" dirty="0" err="1"/>
              <a:t>của</a:t>
            </a:r>
            <a:r>
              <a:rPr lang="en-US" dirty="0"/>
              <a:t> </a:t>
            </a:r>
            <a:r>
              <a:rPr lang="en-US" dirty="0" err="1"/>
              <a:t>tài</a:t>
            </a:r>
            <a:r>
              <a:rPr lang="en-US" dirty="0"/>
              <a:t> </a:t>
            </a:r>
            <a:r>
              <a:rPr lang="en-US" dirty="0" err="1"/>
              <a:t>liệu</a:t>
            </a:r>
            <a:r>
              <a:rPr lang="en-US" dirty="0"/>
              <a:t> </a:t>
            </a:r>
            <a:r>
              <a:rPr lang="en-US" dirty="0" err="1"/>
              <a:t>trong</a:t>
            </a:r>
            <a:r>
              <a:rPr lang="en-US" dirty="0"/>
              <a:t> </a:t>
            </a:r>
            <a:r>
              <a:rPr lang="en-US" dirty="0" err="1"/>
              <a:t>bộ</a:t>
            </a:r>
            <a:r>
              <a:rPr lang="en-US" dirty="0"/>
              <a:t> </a:t>
            </a:r>
            <a:r>
              <a:rPr lang="en-US" dirty="0" err="1"/>
              <a:t>sưu</a:t>
            </a:r>
            <a:r>
              <a:rPr lang="en-US" dirty="0"/>
              <a:t> </a:t>
            </a:r>
            <a:r>
              <a:rPr lang="en-US" dirty="0" err="1"/>
              <a:t>tập</a:t>
            </a:r>
            <a:r>
              <a:rPr lang="en-US" dirty="0"/>
              <a:t>. Tuy </a:t>
            </a:r>
            <a:r>
              <a:rPr lang="en-US" dirty="0" err="1"/>
              <a:t>nhiên</a:t>
            </a:r>
            <a:r>
              <a:rPr lang="en-US" dirty="0"/>
              <a:t>, </a:t>
            </a:r>
            <a:r>
              <a:rPr lang="en-US" dirty="0" err="1"/>
              <a:t>đó</a:t>
            </a:r>
            <a:r>
              <a:rPr lang="en-US" dirty="0"/>
              <a:t> </a:t>
            </a:r>
            <a:r>
              <a:rPr lang="en-US" dirty="0" err="1"/>
              <a:t>chỉ</a:t>
            </a:r>
            <a:r>
              <a:rPr lang="en-US" dirty="0"/>
              <a:t> </a:t>
            </a:r>
            <a:r>
              <a:rPr lang="en-US" dirty="0" err="1"/>
              <a:t>là</a:t>
            </a:r>
            <a:r>
              <a:rPr lang="en-US" dirty="0"/>
              <a:t> </a:t>
            </a:r>
            <a:r>
              <a:rPr lang="en-US" dirty="0" err="1"/>
              <a:t>một</a:t>
            </a:r>
            <a:r>
              <a:rPr lang="en-US" dirty="0"/>
              <a:t> </a:t>
            </a:r>
            <a:r>
              <a:rPr lang="en-US" dirty="0" err="1"/>
              <a:t>quy</a:t>
            </a:r>
            <a:r>
              <a:rPr lang="en-US" dirty="0"/>
              <a:t> </a:t>
            </a:r>
            <a:r>
              <a:rPr lang="en-US" dirty="0" err="1"/>
              <a:t>ước</a:t>
            </a:r>
            <a:r>
              <a:rPr lang="en-US" dirty="0"/>
              <a:t>. Document ID </a:t>
            </a:r>
            <a:r>
              <a:rPr lang="en-US" dirty="0" err="1"/>
              <a:t>thì</a:t>
            </a:r>
            <a:r>
              <a:rPr lang="en-US" dirty="0"/>
              <a:t> </a:t>
            </a:r>
            <a:r>
              <a:rPr lang="en-US" dirty="0" err="1"/>
              <a:t>không</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loại</a:t>
            </a:r>
            <a:r>
              <a:rPr lang="en-US" dirty="0"/>
              <a:t> </a:t>
            </a:r>
            <a:r>
              <a:rPr lang="en-US" dirty="0" err="1"/>
              <a:t>thực</a:t>
            </a:r>
            <a:r>
              <a:rPr lang="en-US" dirty="0"/>
              <a:t> </a:t>
            </a:r>
            <a:r>
              <a:rPr lang="en-US" dirty="0" err="1"/>
              <a:t>thể</a:t>
            </a:r>
            <a:r>
              <a:rPr lang="en-US" dirty="0"/>
              <a:t>, do </a:t>
            </a:r>
            <a:r>
              <a:rPr lang="en-US" dirty="0" err="1"/>
              <a:t>đó</a:t>
            </a:r>
            <a:r>
              <a:rPr lang="en-US" dirty="0"/>
              <a:t> </a:t>
            </a:r>
            <a:r>
              <a:rPr lang="en-US" dirty="0" err="1"/>
              <a:t>không</a:t>
            </a:r>
            <a:r>
              <a:rPr lang="en-US" dirty="0"/>
              <a:t> </a:t>
            </a:r>
            <a:r>
              <a:rPr lang="en-US" dirty="0" err="1"/>
              <a:t>bắt</a:t>
            </a:r>
            <a:r>
              <a:rPr lang="en-US" dirty="0"/>
              <a:t> </a:t>
            </a:r>
            <a:r>
              <a:rPr lang="en-US" dirty="0" err="1"/>
              <a:t>buộc</a:t>
            </a:r>
            <a:r>
              <a:rPr lang="en-US" dirty="0"/>
              <a:t> </a:t>
            </a:r>
            <a:r>
              <a:rPr lang="en-US" dirty="0" err="1"/>
              <a:t>phải</a:t>
            </a:r>
            <a:r>
              <a:rPr lang="en-US" dirty="0"/>
              <a:t> </a:t>
            </a:r>
            <a:r>
              <a:rPr lang="en-US" dirty="0" err="1"/>
              <a:t>chứa</a:t>
            </a:r>
            <a:r>
              <a:rPr lang="en-US" dirty="0"/>
              <a:t> </a:t>
            </a:r>
            <a:r>
              <a:rPr lang="en-US" dirty="0" err="1"/>
              <a:t>tên</a:t>
            </a:r>
            <a:r>
              <a:rPr lang="en-US" dirty="0"/>
              <a:t> </a:t>
            </a:r>
            <a:r>
              <a:rPr lang="en-US" dirty="0" err="1"/>
              <a:t>của</a:t>
            </a:r>
            <a:r>
              <a:rPr lang="en-US" dirty="0"/>
              <a:t> </a:t>
            </a:r>
            <a:r>
              <a:rPr lang="en-US" dirty="0" err="1"/>
              <a:t>bộ</a:t>
            </a:r>
            <a:r>
              <a:rPr lang="en-US" dirty="0"/>
              <a:t> </a:t>
            </a:r>
            <a:r>
              <a:rPr lang="en-US" dirty="0" err="1"/>
              <a:t>sưu</a:t>
            </a:r>
            <a:r>
              <a:rPr lang="en-US" dirty="0"/>
              <a:t> </a:t>
            </a:r>
            <a:r>
              <a:rPr lang="en-US" dirty="0" err="1"/>
              <a:t>tập</a:t>
            </a:r>
            <a:r>
              <a:rPr lang="en-US" dirty="0"/>
              <a:t> </a:t>
            </a:r>
            <a:r>
              <a:rPr lang="en-US" dirty="0" err="1"/>
              <a:t>chứa</a:t>
            </a:r>
            <a:r>
              <a:rPr lang="en-US" dirty="0"/>
              <a:t> </a:t>
            </a:r>
            <a:r>
              <a:rPr lang="en-US" dirty="0" err="1"/>
              <a:t>nó</a:t>
            </a:r>
            <a:r>
              <a:rPr lang="en-US" dirty="0"/>
              <a:t>.</a:t>
            </a:r>
            <a:endParaRPr lang="en-US" dirty="0">
              <a:cs typeface="Calibri"/>
            </a:endParaRPr>
          </a:p>
          <a:p>
            <a:r>
              <a:rPr lang="en-US"/>
              <a:t> </a:t>
            </a:r>
            <a:endParaRPr lang="en-US" dirty="0">
              <a:cs typeface="Calibri"/>
            </a:endParaRPr>
          </a:p>
          <a:p>
            <a:r>
              <a:rPr lang="en-US" dirty="0" err="1">
                <a:cs typeface="Calibri"/>
              </a:rPr>
              <a:t>Bấm</a:t>
            </a:r>
            <a:r>
              <a:rPr lang="en-US" dirty="0">
                <a:cs typeface="Calibri"/>
              </a:rPr>
              <a:t> </a:t>
            </a:r>
            <a:r>
              <a:rPr lang="en-US" dirty="0" err="1">
                <a:cs typeface="Calibri"/>
              </a:rPr>
              <a:t>lần</a:t>
            </a:r>
            <a:r>
              <a:rPr lang="en-US" dirty="0">
                <a:cs typeface="Calibri"/>
              </a:rPr>
              <a:t> 2:</a:t>
            </a:r>
          </a:p>
          <a:p>
            <a:r>
              <a:rPr lang="en-US" b="1" dirty="0"/>
              <a:t>c. The Management Studio</a:t>
            </a:r>
            <a:endParaRPr lang="en-US" b="1" dirty="0">
              <a:cs typeface="Calibri"/>
            </a:endParaRPr>
          </a:p>
          <a:p>
            <a:r>
              <a:rPr lang="en-US" dirty="0" err="1"/>
              <a:t>Tất</a:t>
            </a:r>
            <a:r>
              <a:rPr lang="en-US" dirty="0"/>
              <a:t> </a:t>
            </a:r>
            <a:r>
              <a:rPr lang="en-US" dirty="0" err="1"/>
              <a:t>cả</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máy</a:t>
            </a:r>
            <a:r>
              <a:rPr lang="en-US" dirty="0"/>
              <a:t> </a:t>
            </a:r>
            <a:r>
              <a:rPr lang="en-US" dirty="0" err="1"/>
              <a:t>chủ</a:t>
            </a:r>
            <a:r>
              <a:rPr lang="en-US" dirty="0"/>
              <a:t> </a:t>
            </a:r>
            <a:r>
              <a:rPr lang="en-US" dirty="0" err="1"/>
              <a:t>có</a:t>
            </a:r>
            <a:r>
              <a:rPr lang="en-US" dirty="0"/>
              <a:t> </a:t>
            </a:r>
            <a:r>
              <a:rPr lang="en-US" dirty="0" err="1"/>
              <a:t>thể</a:t>
            </a:r>
            <a:r>
              <a:rPr lang="en-US" dirty="0"/>
              <a:t> </a:t>
            </a:r>
            <a:r>
              <a:rPr lang="en-US" dirty="0" err="1"/>
              <a:t>quản</a:t>
            </a:r>
            <a:r>
              <a:rPr lang="en-US" dirty="0"/>
              <a:t> </a:t>
            </a:r>
            <a:r>
              <a:rPr lang="en-US" dirty="0" err="1"/>
              <a:t>lý</a:t>
            </a:r>
            <a:r>
              <a:rPr lang="en-US" dirty="0"/>
              <a:t> </a:t>
            </a:r>
            <a:r>
              <a:rPr lang="en-US" dirty="0" err="1"/>
              <a:t>thông</a:t>
            </a:r>
            <a:r>
              <a:rPr lang="en-US" dirty="0"/>
              <a:t> qua </a:t>
            </a:r>
            <a:r>
              <a:rPr lang="en-US" dirty="0" err="1"/>
              <a:t>một</a:t>
            </a:r>
            <a:r>
              <a:rPr lang="en-US" dirty="0"/>
              <a:t> </a:t>
            </a:r>
            <a:r>
              <a:rPr lang="en-US" dirty="0" err="1"/>
              <a:t>ứng</a:t>
            </a:r>
            <a:r>
              <a:rPr lang="en-US" dirty="0"/>
              <a:t> </a:t>
            </a:r>
            <a:r>
              <a:rPr lang="en-US" dirty="0" err="1"/>
              <a:t>dụng</a:t>
            </a:r>
            <a:r>
              <a:rPr lang="en-US" dirty="0"/>
              <a:t> Silverlight </a:t>
            </a:r>
            <a:r>
              <a:rPr lang="en-US" dirty="0" err="1"/>
              <a:t>truy</a:t>
            </a:r>
            <a:r>
              <a:rPr lang="en-US" dirty="0"/>
              <a:t> </a:t>
            </a:r>
            <a:r>
              <a:rPr lang="en-US" dirty="0" err="1"/>
              <a:t>cập</a:t>
            </a:r>
            <a:r>
              <a:rPr lang="en-US" dirty="0"/>
              <a:t> </a:t>
            </a:r>
            <a:r>
              <a:rPr lang="en-US" dirty="0" err="1"/>
              <a:t>từ</a:t>
            </a:r>
            <a:r>
              <a:rPr lang="en-US" dirty="0"/>
              <a:t> </a:t>
            </a:r>
            <a:r>
              <a:rPr lang="en-US" dirty="0" err="1"/>
              <a:t>xa</a:t>
            </a:r>
            <a:r>
              <a:rPr lang="en-US" dirty="0"/>
              <a:t> - Management Studio. </a:t>
            </a:r>
            <a:r>
              <a:rPr lang="en-US" dirty="0" err="1"/>
              <a:t>Nó</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truy</a:t>
            </a:r>
            <a:r>
              <a:rPr lang="en-US" dirty="0"/>
              <a:t> </a:t>
            </a:r>
            <a:r>
              <a:rPr lang="en-US" dirty="0" err="1"/>
              <a:t>cập</a:t>
            </a:r>
            <a:r>
              <a:rPr lang="en-US" dirty="0"/>
              <a:t> </a:t>
            </a:r>
            <a:r>
              <a:rPr lang="en-US" dirty="0" err="1"/>
              <a:t>bằng</a:t>
            </a:r>
            <a:r>
              <a:rPr lang="en-US" dirty="0"/>
              <a:t> </a:t>
            </a:r>
            <a:r>
              <a:rPr lang="en-US" dirty="0" err="1"/>
              <a:t>cách</a:t>
            </a:r>
            <a:r>
              <a:rPr lang="en-US" dirty="0"/>
              <a:t> </a:t>
            </a:r>
            <a:r>
              <a:rPr lang="en-US" dirty="0" err="1"/>
              <a:t>trỏ</a:t>
            </a:r>
            <a:r>
              <a:rPr lang="en-US" dirty="0"/>
              <a:t> </a:t>
            </a:r>
            <a:r>
              <a:rPr lang="en-US" dirty="0" err="1"/>
              <a:t>trình</a:t>
            </a:r>
            <a:r>
              <a:rPr lang="en-US" dirty="0"/>
              <a:t> </a:t>
            </a:r>
            <a:r>
              <a:rPr lang="en-US" dirty="0" err="1"/>
              <a:t>duyệt</a:t>
            </a:r>
            <a:r>
              <a:rPr lang="en-US" dirty="0"/>
              <a:t> </a:t>
            </a:r>
            <a:r>
              <a:rPr lang="en-US" dirty="0" err="1"/>
              <a:t>của</a:t>
            </a:r>
            <a:r>
              <a:rPr lang="en-US" dirty="0"/>
              <a:t> </a:t>
            </a:r>
            <a:r>
              <a:rPr lang="en-US" dirty="0" err="1"/>
              <a:t>bạn</a:t>
            </a:r>
            <a:r>
              <a:rPr lang="en-US" dirty="0"/>
              <a:t> </a:t>
            </a:r>
            <a:r>
              <a:rPr lang="en-US" dirty="0" err="1"/>
              <a:t>đến</a:t>
            </a:r>
            <a:r>
              <a:rPr lang="en-US" dirty="0"/>
              <a:t> </a:t>
            </a:r>
            <a:r>
              <a:rPr lang="en-US" dirty="0" err="1"/>
              <a:t>địa</a:t>
            </a:r>
            <a:r>
              <a:rPr lang="en-US" dirty="0"/>
              <a:t> </a:t>
            </a:r>
            <a:r>
              <a:rPr lang="en-US" dirty="0" err="1"/>
              <a:t>chỉ</a:t>
            </a:r>
            <a:r>
              <a:rPr lang="en-US" dirty="0"/>
              <a:t> </a:t>
            </a:r>
            <a:r>
              <a:rPr lang="en-US" dirty="0" err="1"/>
              <a:t>và</a:t>
            </a:r>
            <a:r>
              <a:rPr lang="en-US" dirty="0"/>
              <a:t> </a:t>
            </a:r>
            <a:r>
              <a:rPr lang="en-US" dirty="0" err="1"/>
              <a:t>cổng</a:t>
            </a:r>
            <a:r>
              <a:rPr lang="en-US" dirty="0"/>
              <a:t> </a:t>
            </a:r>
            <a:r>
              <a:rPr lang="en-US" dirty="0" err="1"/>
              <a:t>máy</a:t>
            </a:r>
            <a:r>
              <a:rPr lang="en-US" dirty="0"/>
              <a:t> </a:t>
            </a:r>
            <a:r>
              <a:rPr lang="en-US" dirty="0" err="1"/>
              <a:t>chủ</a:t>
            </a:r>
            <a:r>
              <a:rPr lang="en-US" dirty="0"/>
              <a:t> </a:t>
            </a:r>
            <a:r>
              <a:rPr lang="en-US" dirty="0" err="1"/>
              <a:t>lắng</a:t>
            </a:r>
            <a:r>
              <a:rPr lang="en-US" dirty="0"/>
              <a:t> </a:t>
            </a:r>
            <a:r>
              <a:rPr lang="en-US" dirty="0" err="1"/>
              <a:t>nghe</a:t>
            </a:r>
            <a:r>
              <a:rPr lang="en-US" dirty="0"/>
              <a:t> (</a:t>
            </a:r>
            <a:r>
              <a:rPr lang="en-US" dirty="0" err="1"/>
              <a:t>mặc</a:t>
            </a:r>
            <a:r>
              <a:rPr lang="en-US" dirty="0"/>
              <a:t> </a:t>
            </a:r>
            <a:r>
              <a:rPr lang="en-US" dirty="0" err="1"/>
              <a:t>định</a:t>
            </a:r>
            <a:r>
              <a:rPr lang="en-US" dirty="0"/>
              <a:t> </a:t>
            </a:r>
            <a:r>
              <a:rPr lang="en-US" dirty="0" err="1"/>
              <a:t>là</a:t>
            </a:r>
            <a:r>
              <a:rPr lang="en-US" dirty="0"/>
              <a:t> </a:t>
            </a:r>
            <a:r>
              <a:rPr lang="en-US" dirty="0">
                <a:hlinkClick r:id="rId3"/>
              </a:rPr>
              <a:t>http://localhost:8080</a:t>
            </a:r>
            <a:r>
              <a:rPr lang="en-US" dirty="0"/>
              <a:t>).</a:t>
            </a:r>
            <a:endParaRPr lang="en-US"/>
          </a:p>
          <a:p>
            <a:r>
              <a:rPr lang="en-US" dirty="0"/>
              <a:t> </a:t>
            </a:r>
            <a:endParaRPr lang="en-US" dirty="0">
              <a:cs typeface="Calibri"/>
            </a:endParaRPr>
          </a:p>
          <a:p>
            <a:r>
              <a:rPr lang="en-US" dirty="0" err="1">
                <a:cs typeface="Calibri"/>
              </a:rPr>
              <a:t>Lần</a:t>
            </a:r>
            <a:r>
              <a:rPr lang="en-US" dirty="0">
                <a:cs typeface="Calibri"/>
              </a:rPr>
              <a:t> 3:</a:t>
            </a:r>
          </a:p>
          <a:p>
            <a:r>
              <a:rPr lang="en-US" b="1" dirty="0"/>
              <a:t>d. </a:t>
            </a:r>
            <a:r>
              <a:rPr lang="en-US" b="1" dirty="0" err="1"/>
              <a:t>Tạo</a:t>
            </a:r>
            <a:r>
              <a:rPr lang="en-US" b="1" dirty="0"/>
              <a:t> </a:t>
            </a:r>
            <a:r>
              <a:rPr lang="en-US" b="1" dirty="0" err="1"/>
              <a:t>khóa</a:t>
            </a:r>
            <a:r>
              <a:rPr lang="en-US" b="1" dirty="0"/>
              <a:t> </a:t>
            </a:r>
            <a:r>
              <a:rPr lang="en-US" b="1" dirty="0" err="1"/>
              <a:t>cho</a:t>
            </a:r>
            <a:r>
              <a:rPr lang="en-US" b="1" dirty="0"/>
              <a:t> </a:t>
            </a:r>
            <a:r>
              <a:rPr lang="en-US" b="1" dirty="0" err="1"/>
              <a:t>các</a:t>
            </a:r>
            <a:r>
              <a:rPr lang="en-US" b="1" dirty="0"/>
              <a:t> Document</a:t>
            </a:r>
            <a:endParaRPr lang="en-US" b="1" dirty="0">
              <a:cs typeface="Calibri"/>
            </a:endParaRPr>
          </a:p>
          <a:p>
            <a:r>
              <a:rPr lang="en-US" dirty="0" err="1"/>
              <a:t>RavenDB</a:t>
            </a:r>
            <a:r>
              <a:rPr lang="en-US" dirty="0"/>
              <a:t> </a:t>
            </a:r>
            <a:r>
              <a:rPr lang="en-US" dirty="0" err="1"/>
              <a:t>tự</a:t>
            </a:r>
            <a:r>
              <a:rPr lang="en-US" dirty="0"/>
              <a:t> </a:t>
            </a:r>
            <a:r>
              <a:rPr lang="en-US" dirty="0" err="1"/>
              <a:t>động</a:t>
            </a:r>
            <a:r>
              <a:rPr lang="en-US" dirty="0"/>
              <a:t> </a:t>
            </a:r>
            <a:r>
              <a:rPr lang="en-US" dirty="0" err="1"/>
              <a:t>tạo</a:t>
            </a:r>
            <a:r>
              <a:rPr lang="en-US" dirty="0"/>
              <a:t> </a:t>
            </a:r>
            <a:r>
              <a:rPr lang="en-US" dirty="0" err="1"/>
              <a:t>khóa</a:t>
            </a:r>
            <a:r>
              <a:rPr lang="en-US" dirty="0"/>
              <a:t>: </a:t>
            </a:r>
            <a:r>
              <a:rPr lang="en-US" dirty="0" err="1"/>
              <a:t>Khi</a:t>
            </a:r>
            <a:r>
              <a:rPr lang="en-US" dirty="0"/>
              <a:t> </a:t>
            </a:r>
            <a:r>
              <a:rPr lang="en-US" dirty="0" err="1"/>
              <a:t>chúng</a:t>
            </a:r>
            <a:r>
              <a:rPr lang="en-US" dirty="0"/>
              <a:t> ta </a:t>
            </a:r>
            <a:r>
              <a:rPr lang="en-US" dirty="0" err="1"/>
              <a:t>không</a:t>
            </a:r>
            <a:r>
              <a:rPr lang="en-US" dirty="0"/>
              <a:t> </a:t>
            </a:r>
            <a:r>
              <a:rPr lang="en-US" dirty="0" err="1"/>
              <a:t>chỉ</a:t>
            </a:r>
            <a:r>
              <a:rPr lang="en-US" dirty="0"/>
              <a:t> </a:t>
            </a:r>
            <a:r>
              <a:rPr lang="en-US" dirty="0" err="1"/>
              <a:t>định</a:t>
            </a:r>
            <a:r>
              <a:rPr lang="en-US" dirty="0"/>
              <a:t> </a:t>
            </a:r>
            <a:r>
              <a:rPr lang="en-US" dirty="0" err="1"/>
              <a:t>khóa</a:t>
            </a:r>
            <a:r>
              <a:rPr lang="en-US" dirty="0"/>
              <a:t> </a:t>
            </a:r>
            <a:r>
              <a:rPr lang="en-US" dirty="0" err="1"/>
              <a:t>cho</a:t>
            </a:r>
            <a:r>
              <a:rPr lang="en-US" dirty="0"/>
              <a:t> </a:t>
            </a:r>
            <a:r>
              <a:rPr lang="en-US" dirty="0" err="1"/>
              <a:t>các</a:t>
            </a:r>
            <a:r>
              <a:rPr lang="en-US" dirty="0"/>
              <a:t> document, </a:t>
            </a:r>
            <a:r>
              <a:rPr lang="en-US" dirty="0" err="1"/>
              <a:t>RavenDB</a:t>
            </a:r>
            <a:r>
              <a:rPr lang="en-US" dirty="0"/>
              <a:t> </a:t>
            </a:r>
            <a:r>
              <a:rPr lang="en-US" dirty="0" err="1"/>
              <a:t>sẽ</a:t>
            </a:r>
            <a:r>
              <a:rPr lang="en-US" dirty="0"/>
              <a:t> </a:t>
            </a:r>
            <a:r>
              <a:rPr lang="en-US" dirty="0" err="1"/>
              <a:t>tự</a:t>
            </a:r>
            <a:r>
              <a:rPr lang="en-US" dirty="0"/>
              <a:t> </a:t>
            </a:r>
            <a:r>
              <a:rPr lang="en-US" dirty="0" err="1"/>
              <a:t>động</a:t>
            </a:r>
            <a:r>
              <a:rPr lang="en-US" dirty="0"/>
              <a:t> </a:t>
            </a:r>
            <a:r>
              <a:rPr lang="en-US" dirty="0" err="1"/>
              <a:t>tạo</a:t>
            </a:r>
            <a:r>
              <a:rPr lang="en-US" dirty="0"/>
              <a:t> </a:t>
            </a:r>
            <a:r>
              <a:rPr lang="en-US" dirty="0" err="1"/>
              <a:t>mới</a:t>
            </a:r>
            <a:r>
              <a:rPr lang="en-US" dirty="0"/>
              <a:t> </a:t>
            </a:r>
            <a:r>
              <a:rPr lang="en-US" dirty="0" err="1"/>
              <a:t>khóa</a:t>
            </a:r>
            <a:r>
              <a:rPr lang="en-US" dirty="0"/>
              <a:t> </a:t>
            </a:r>
            <a:r>
              <a:rPr lang="en-US" dirty="0" err="1"/>
              <a:t>cho</a:t>
            </a:r>
            <a:r>
              <a:rPr lang="en-US" dirty="0"/>
              <a:t> </a:t>
            </a:r>
            <a:r>
              <a:rPr lang="en-US" dirty="0" err="1"/>
              <a:t>các</a:t>
            </a:r>
            <a:r>
              <a:rPr lang="en-US" dirty="0"/>
              <a:t> document. Raven </a:t>
            </a:r>
            <a:r>
              <a:rPr lang="en-US" dirty="0" err="1"/>
              <a:t>sử</a:t>
            </a:r>
            <a:r>
              <a:rPr lang="en-US" dirty="0"/>
              <a:t> </a:t>
            </a:r>
            <a:r>
              <a:rPr lang="en-US" dirty="0" err="1"/>
              <a:t>dụng</a:t>
            </a:r>
            <a:r>
              <a:rPr lang="en-US" dirty="0"/>
              <a:t> </a:t>
            </a:r>
            <a:r>
              <a:rPr lang="en-US" dirty="0" err="1"/>
              <a:t>các</a:t>
            </a:r>
            <a:r>
              <a:rPr lang="en-US" dirty="0"/>
              <a:t> GUID </a:t>
            </a:r>
            <a:r>
              <a:rPr lang="en-US" dirty="0" err="1"/>
              <a:t>liên</a:t>
            </a:r>
            <a:r>
              <a:rPr lang="en-US" dirty="0"/>
              <a:t> </a:t>
            </a:r>
            <a:r>
              <a:rPr lang="en-US" dirty="0" err="1"/>
              <a:t>tiếp</a:t>
            </a:r>
            <a:r>
              <a:rPr lang="en-US" dirty="0"/>
              <a:t> </a:t>
            </a:r>
            <a:r>
              <a:rPr lang="en-US" dirty="0" err="1"/>
              <a:t>để</a:t>
            </a:r>
            <a:r>
              <a:rPr lang="en-US" dirty="0"/>
              <a:t> </a:t>
            </a:r>
            <a:r>
              <a:rPr lang="en-US" dirty="0" err="1"/>
              <a:t>tạo</a:t>
            </a:r>
            <a:r>
              <a:rPr lang="en-US" dirty="0"/>
              <a:t> </a:t>
            </a:r>
            <a:r>
              <a:rPr lang="en-US" dirty="0" err="1"/>
              <a:t>các</a:t>
            </a:r>
            <a:r>
              <a:rPr lang="en-US" dirty="0"/>
              <a:t> </a:t>
            </a:r>
            <a:r>
              <a:rPr lang="en-US" dirty="0" err="1"/>
              <a:t>khóa</a:t>
            </a:r>
            <a:r>
              <a:rPr lang="en-US" dirty="0"/>
              <a:t>. </a:t>
            </a:r>
            <a:r>
              <a:rPr lang="en-US" dirty="0" err="1"/>
              <a:t>Các</a:t>
            </a:r>
            <a:r>
              <a:rPr lang="en-US" dirty="0"/>
              <a:t> GUID </a:t>
            </a:r>
            <a:r>
              <a:rPr lang="en-US" dirty="0" err="1"/>
              <a:t>liên</a:t>
            </a:r>
            <a:r>
              <a:rPr lang="en-US" dirty="0"/>
              <a:t> </a:t>
            </a:r>
            <a:r>
              <a:rPr lang="en-US" dirty="0" err="1"/>
              <a:t>tiếp</a:t>
            </a:r>
            <a:r>
              <a:rPr lang="en-US" dirty="0"/>
              <a:t> </a:t>
            </a:r>
            <a:r>
              <a:rPr lang="en-US" dirty="0" err="1"/>
              <a:t>này</a:t>
            </a:r>
            <a:r>
              <a:rPr lang="en-US" dirty="0"/>
              <a:t> </a:t>
            </a:r>
            <a:r>
              <a:rPr lang="en-US" dirty="0" err="1"/>
              <a:t>là</a:t>
            </a:r>
            <a:r>
              <a:rPr lang="en-US" dirty="0"/>
              <a:t> </a:t>
            </a:r>
            <a:r>
              <a:rPr lang="en-US" dirty="0" err="1"/>
              <a:t>duy</a:t>
            </a:r>
            <a:r>
              <a:rPr lang="en-US" dirty="0"/>
              <a:t> </a:t>
            </a:r>
            <a:r>
              <a:rPr lang="en-US" dirty="0" err="1"/>
              <a:t>nhất</a:t>
            </a:r>
            <a:r>
              <a:rPr lang="en-US" dirty="0"/>
              <a:t> </a:t>
            </a:r>
            <a:r>
              <a:rPr lang="en-US" dirty="0" err="1"/>
              <a:t>và</a:t>
            </a:r>
            <a:r>
              <a:rPr lang="en-US" dirty="0"/>
              <a:t> </a:t>
            </a:r>
            <a:r>
              <a:rPr lang="en-US" dirty="0" err="1"/>
              <a:t>có</a:t>
            </a:r>
            <a:r>
              <a:rPr lang="en-US" dirty="0"/>
              <a:t> </a:t>
            </a:r>
            <a:r>
              <a:rPr lang="en-US" dirty="0" err="1"/>
              <a:t>lợi</a:t>
            </a:r>
            <a:r>
              <a:rPr lang="en-US" dirty="0"/>
              <a:t> </a:t>
            </a:r>
            <a:r>
              <a:rPr lang="en-US" dirty="0" err="1"/>
              <a:t>trong</a:t>
            </a:r>
            <a:r>
              <a:rPr lang="en-US" dirty="0"/>
              <a:t> </a:t>
            </a:r>
            <a:r>
              <a:rPr lang="en-US" dirty="0" err="1"/>
              <a:t>việc</a:t>
            </a:r>
            <a:r>
              <a:rPr lang="en-US" dirty="0"/>
              <a:t> </a:t>
            </a:r>
            <a:r>
              <a:rPr lang="en-US" dirty="0" err="1"/>
              <a:t>sắp</a:t>
            </a:r>
            <a:r>
              <a:rPr lang="en-US" dirty="0"/>
              <a:t> </a:t>
            </a:r>
            <a:r>
              <a:rPr lang="en-US" dirty="0" err="1"/>
              <a:t>xếp</a:t>
            </a:r>
            <a:r>
              <a:rPr lang="en-US" dirty="0"/>
              <a:t> </a:t>
            </a:r>
            <a:r>
              <a:rPr lang="en-US" dirty="0" err="1"/>
              <a:t>các</a:t>
            </a:r>
            <a:r>
              <a:rPr lang="en-US" dirty="0"/>
              <a:t> indexing. </a:t>
            </a:r>
            <a:r>
              <a:rPr lang="en-US" dirty="0" err="1"/>
              <a:t>Cách</a:t>
            </a:r>
            <a:r>
              <a:rPr lang="en-US" dirty="0"/>
              <a:t> </a:t>
            </a:r>
            <a:r>
              <a:rPr lang="en-US" dirty="0" err="1"/>
              <a:t>này</a:t>
            </a:r>
            <a:r>
              <a:rPr lang="en-US" dirty="0"/>
              <a:t> </a:t>
            </a:r>
            <a:r>
              <a:rPr lang="en-US" dirty="0" err="1"/>
              <a:t>thường</a:t>
            </a:r>
            <a:r>
              <a:rPr lang="en-US" dirty="0"/>
              <a:t> </a:t>
            </a:r>
            <a:r>
              <a:rPr lang="en-US" dirty="0" err="1"/>
              <a:t>được</a:t>
            </a:r>
            <a:r>
              <a:rPr lang="en-US" dirty="0"/>
              <a:t> </a:t>
            </a:r>
            <a:r>
              <a:rPr lang="en-US" dirty="0" err="1"/>
              <a:t>dùng</a:t>
            </a:r>
            <a:r>
              <a:rPr lang="en-US" dirty="0"/>
              <a:t> </a:t>
            </a:r>
            <a:r>
              <a:rPr lang="en-US" dirty="0" err="1"/>
              <a:t>nếu</a:t>
            </a:r>
            <a:r>
              <a:rPr lang="en-US" dirty="0"/>
              <a:t> </a:t>
            </a:r>
            <a:r>
              <a:rPr lang="en-US" dirty="0" err="1"/>
              <a:t>chúng</a:t>
            </a:r>
            <a:r>
              <a:rPr lang="en-US" dirty="0"/>
              <a:t> ta </a:t>
            </a:r>
            <a:r>
              <a:rPr lang="en-US" dirty="0" err="1"/>
              <a:t>không</a:t>
            </a:r>
            <a:r>
              <a:rPr lang="en-US" dirty="0"/>
              <a:t> </a:t>
            </a:r>
            <a:r>
              <a:rPr lang="en-US" dirty="0" err="1"/>
              <a:t>quan</a:t>
            </a:r>
            <a:r>
              <a:rPr lang="en-US" dirty="0"/>
              <a:t> </a:t>
            </a:r>
            <a:r>
              <a:rPr lang="en-US" dirty="0" err="1"/>
              <a:t>tâm</a:t>
            </a:r>
            <a:r>
              <a:rPr lang="en-US" dirty="0"/>
              <a:t> </a:t>
            </a:r>
            <a:r>
              <a:rPr lang="en-US" dirty="0" err="1"/>
              <a:t>tới</a:t>
            </a:r>
            <a:r>
              <a:rPr lang="en-US" dirty="0"/>
              <a:t> </a:t>
            </a:r>
            <a:r>
              <a:rPr lang="en-US" dirty="0" err="1"/>
              <a:t>việc</a:t>
            </a:r>
            <a:r>
              <a:rPr lang="en-US" dirty="0"/>
              <a:t> </a:t>
            </a:r>
            <a:r>
              <a:rPr lang="en-US" dirty="0" err="1"/>
              <a:t>tạo</a:t>
            </a:r>
            <a:r>
              <a:rPr lang="en-US" dirty="0"/>
              <a:t> </a:t>
            </a:r>
            <a:r>
              <a:rPr lang="en-US" dirty="0" err="1"/>
              <a:t>khóa</a:t>
            </a:r>
            <a:r>
              <a:rPr lang="en-US" dirty="0"/>
              <a:t> </a:t>
            </a:r>
            <a:r>
              <a:rPr lang="en-US" dirty="0" err="1"/>
              <a:t>cho</a:t>
            </a:r>
            <a:r>
              <a:rPr lang="en-US" dirty="0"/>
              <a:t> </a:t>
            </a:r>
            <a:r>
              <a:rPr lang="en-US" dirty="0" err="1"/>
              <a:t>các</a:t>
            </a:r>
            <a:r>
              <a:rPr lang="en-US" dirty="0"/>
              <a:t> document </a:t>
            </a:r>
            <a:r>
              <a:rPr lang="en-US" dirty="0" err="1"/>
              <a:t>như</a:t>
            </a:r>
            <a:r>
              <a:rPr lang="en-US" dirty="0"/>
              <a:t> </a:t>
            </a:r>
            <a:r>
              <a:rPr lang="en-US" dirty="0" err="1"/>
              <a:t>là</a:t>
            </a:r>
            <a:r>
              <a:rPr lang="en-US" dirty="0"/>
              <a:t> </a:t>
            </a:r>
            <a:r>
              <a:rPr lang="en-US" dirty="0" err="1"/>
              <a:t>lưu</a:t>
            </a:r>
            <a:r>
              <a:rPr lang="en-US" dirty="0"/>
              <a:t> </a:t>
            </a:r>
            <a:r>
              <a:rPr lang="en-US" dirty="0" err="1"/>
              <a:t>lại</a:t>
            </a:r>
            <a:r>
              <a:rPr lang="en-US" dirty="0"/>
              <a:t> </a:t>
            </a:r>
            <a:r>
              <a:rPr lang="en-US" dirty="0" err="1"/>
              <a:t>các</a:t>
            </a:r>
            <a:r>
              <a:rPr lang="en-US" dirty="0"/>
              <a:t> log hay </a:t>
            </a:r>
            <a:r>
              <a:rPr lang="en-US" dirty="0" err="1"/>
              <a:t>là</a:t>
            </a:r>
            <a:r>
              <a:rPr lang="en-US" dirty="0"/>
              <a:t> </a:t>
            </a:r>
            <a:r>
              <a:rPr lang="en-US" dirty="0" err="1"/>
              <a:t>khi</a:t>
            </a:r>
            <a:r>
              <a:rPr lang="en-US" dirty="0"/>
              <a:t> </a:t>
            </a:r>
            <a:r>
              <a:rPr lang="en-US" dirty="0" err="1"/>
              <a:t>mà</a:t>
            </a:r>
            <a:r>
              <a:rPr lang="en-US" dirty="0"/>
              <a:t> </a:t>
            </a:r>
            <a:r>
              <a:rPr lang="en-US" dirty="0" err="1"/>
              <a:t>người</a:t>
            </a:r>
            <a:r>
              <a:rPr lang="en-US" dirty="0"/>
              <a:t> </a:t>
            </a:r>
            <a:r>
              <a:rPr lang="en-US" dirty="0" err="1"/>
              <a:t>dùng</a:t>
            </a:r>
            <a:r>
              <a:rPr lang="en-US" dirty="0"/>
              <a:t> </a:t>
            </a:r>
            <a:r>
              <a:rPr lang="en-US" dirty="0" err="1"/>
              <a:t>không</a:t>
            </a:r>
            <a:r>
              <a:rPr lang="en-US" dirty="0"/>
              <a:t> bao </a:t>
            </a:r>
            <a:r>
              <a:rPr lang="en-US" dirty="0" err="1"/>
              <a:t>giờ</a:t>
            </a:r>
            <a:r>
              <a:rPr lang="en-US" dirty="0"/>
              <a:t> </a:t>
            </a:r>
            <a:r>
              <a:rPr lang="en-US" dirty="0" err="1"/>
              <a:t>hiển</a:t>
            </a:r>
            <a:r>
              <a:rPr lang="en-US" dirty="0"/>
              <a:t> </a:t>
            </a:r>
            <a:r>
              <a:rPr lang="en-US" dirty="0" err="1"/>
              <a:t>thị</a:t>
            </a:r>
            <a:r>
              <a:rPr lang="en-US" dirty="0"/>
              <a:t> </a:t>
            </a:r>
            <a:r>
              <a:rPr lang="en-US" dirty="0" err="1"/>
              <a:t>dữ</a:t>
            </a:r>
            <a:r>
              <a:rPr lang="en-US" dirty="0"/>
              <a:t> </a:t>
            </a:r>
            <a:r>
              <a:rPr lang="en-US" dirty="0" err="1"/>
              <a:t>liệu</a:t>
            </a:r>
            <a:r>
              <a:rPr lang="en-US" dirty="0"/>
              <a:t> </a:t>
            </a:r>
            <a:r>
              <a:rPr lang="en-US" dirty="0" err="1"/>
              <a:t>các</a:t>
            </a:r>
            <a:r>
              <a:rPr lang="en-US" dirty="0"/>
              <a:t> </a:t>
            </a:r>
            <a:r>
              <a:rPr lang="en-US" dirty="0" err="1"/>
              <a:t>khóa</a:t>
            </a:r>
            <a:r>
              <a:rPr lang="en-US" dirty="0"/>
              <a:t> </a:t>
            </a:r>
            <a:r>
              <a:rPr lang="en-US" dirty="0" err="1"/>
              <a:t>này</a:t>
            </a:r>
            <a:r>
              <a:rPr lang="en-US" dirty="0"/>
              <a:t>.</a:t>
            </a:r>
            <a:endParaRPr lang="en-US" dirty="0">
              <a:cs typeface="Calibri"/>
            </a:endParaRPr>
          </a:p>
          <a:p>
            <a:r>
              <a:rPr lang="en-US" dirty="0" err="1"/>
              <a:t>Tự</a:t>
            </a:r>
            <a:r>
              <a:rPr lang="en-US" dirty="0"/>
              <a:t> </a:t>
            </a:r>
            <a:r>
              <a:rPr lang="en-US" dirty="0" err="1"/>
              <a:t>tạo</a:t>
            </a:r>
            <a:r>
              <a:rPr lang="en-US" dirty="0"/>
              <a:t> </a:t>
            </a:r>
            <a:r>
              <a:rPr lang="en-US" dirty="0" err="1"/>
              <a:t>khóa</a:t>
            </a:r>
            <a:r>
              <a:rPr lang="en-US" dirty="0"/>
              <a:t> </a:t>
            </a:r>
            <a:r>
              <a:rPr lang="en-US" dirty="0" err="1"/>
              <a:t>cho</a:t>
            </a:r>
            <a:r>
              <a:rPr lang="en-US" dirty="0"/>
              <a:t> </a:t>
            </a:r>
            <a:r>
              <a:rPr lang="en-US" dirty="0" err="1"/>
              <a:t>các</a:t>
            </a:r>
            <a:r>
              <a:rPr lang="en-US" dirty="0"/>
              <a:t> document: </a:t>
            </a:r>
            <a:r>
              <a:rPr lang="en-US" dirty="0" err="1"/>
              <a:t>Chúng</a:t>
            </a:r>
            <a:r>
              <a:rPr lang="en-US" dirty="0"/>
              <a:t> ta </a:t>
            </a:r>
            <a:r>
              <a:rPr lang="en-US" dirty="0" err="1"/>
              <a:t>có</a:t>
            </a:r>
            <a:r>
              <a:rPr lang="en-US" dirty="0"/>
              <a:t> </a:t>
            </a:r>
            <a:r>
              <a:rPr lang="en-US" dirty="0" err="1"/>
              <a:t>thể</a:t>
            </a:r>
            <a:r>
              <a:rPr lang="en-US" dirty="0"/>
              <a:t> </a:t>
            </a:r>
            <a:r>
              <a:rPr lang="en-US" dirty="0" err="1"/>
              <a:t>gán</a:t>
            </a:r>
            <a:r>
              <a:rPr lang="en-US" dirty="0"/>
              <a:t> </a:t>
            </a:r>
            <a:r>
              <a:rPr lang="en-US" dirty="0" err="1"/>
              <a:t>khóa</a:t>
            </a:r>
            <a:r>
              <a:rPr lang="en-US" dirty="0"/>
              <a:t> </a:t>
            </a:r>
            <a:r>
              <a:rPr lang="en-US" dirty="0" err="1"/>
              <a:t>cho</a:t>
            </a:r>
            <a:r>
              <a:rPr lang="en-US" dirty="0"/>
              <a:t> </a:t>
            </a:r>
            <a:r>
              <a:rPr lang="en-US" dirty="0" err="1"/>
              <a:t>các</a:t>
            </a:r>
            <a:r>
              <a:rPr lang="en-US" dirty="0"/>
              <a:t> document </a:t>
            </a:r>
            <a:r>
              <a:rPr lang="en-US" dirty="0" err="1"/>
              <a:t>trước</a:t>
            </a:r>
            <a:r>
              <a:rPr lang="en-US" dirty="0"/>
              <a:t> </a:t>
            </a:r>
            <a:r>
              <a:rPr lang="en-US" dirty="0" err="1"/>
              <a:t>khi</a:t>
            </a:r>
            <a:r>
              <a:rPr lang="en-US" dirty="0"/>
              <a:t> </a:t>
            </a:r>
            <a:r>
              <a:rPr lang="en-US" dirty="0" err="1"/>
              <a:t>lưu</a:t>
            </a:r>
            <a:r>
              <a:rPr lang="en-US" dirty="0"/>
              <a:t> </a:t>
            </a:r>
            <a:r>
              <a:rPr lang="en-US" dirty="0" err="1"/>
              <a:t>các</a:t>
            </a:r>
            <a:r>
              <a:rPr lang="en-US" dirty="0"/>
              <a:t> document </a:t>
            </a:r>
            <a:r>
              <a:rPr lang="en-US" dirty="0" err="1"/>
              <a:t>này</a:t>
            </a:r>
            <a:r>
              <a:rPr lang="en-US" dirty="0"/>
              <a:t> </a:t>
            </a:r>
            <a:r>
              <a:rPr lang="en-US" dirty="0" err="1"/>
              <a:t>xuống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Thường</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như</a:t>
            </a:r>
            <a:r>
              <a:rPr lang="en-US" dirty="0"/>
              <a:t> </a:t>
            </a:r>
            <a:r>
              <a:rPr lang="en-US" dirty="0" err="1"/>
              <a:t>chúng</a:t>
            </a:r>
            <a:r>
              <a:rPr lang="en-US" dirty="0"/>
              <a:t> ta </a:t>
            </a:r>
            <a:r>
              <a:rPr lang="en-US" dirty="0" err="1"/>
              <a:t>muốn</a:t>
            </a:r>
            <a:r>
              <a:rPr lang="en-US" dirty="0"/>
              <a:t> </a:t>
            </a:r>
            <a:r>
              <a:rPr lang="en-US" dirty="0" err="1"/>
              <a:t>tạo</a:t>
            </a:r>
            <a:r>
              <a:rPr lang="en-US" dirty="0"/>
              <a:t> </a:t>
            </a:r>
            <a:r>
              <a:rPr lang="en-US" dirty="0" err="1"/>
              <a:t>khóa</a:t>
            </a:r>
            <a:r>
              <a:rPr lang="en-US" dirty="0"/>
              <a:t> </a:t>
            </a:r>
            <a:r>
              <a:rPr lang="en-US" dirty="0" err="1"/>
              <a:t>cho</a:t>
            </a:r>
            <a:r>
              <a:rPr lang="en-US" dirty="0"/>
              <a:t> </a:t>
            </a:r>
            <a:r>
              <a:rPr lang="en-US" dirty="0" err="1"/>
              <a:t>tập</a:t>
            </a:r>
            <a:r>
              <a:rPr lang="en-US" dirty="0"/>
              <a:t> </a:t>
            </a:r>
            <a:r>
              <a:rPr lang="en-US" dirty="0" err="1"/>
              <a:t>hợp</a:t>
            </a:r>
            <a:r>
              <a:rPr lang="en-US" dirty="0"/>
              <a:t> </a:t>
            </a:r>
            <a:r>
              <a:rPr lang="en-US" dirty="0" err="1"/>
              <a:t>người</a:t>
            </a:r>
            <a:r>
              <a:rPr lang="en-US" dirty="0"/>
              <a:t> </a:t>
            </a:r>
            <a:r>
              <a:rPr lang="en-US" dirty="0" err="1"/>
              <a:t>dùng</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ví</a:t>
            </a:r>
            <a:r>
              <a:rPr lang="en-US" dirty="0"/>
              <a:t> </a:t>
            </a:r>
            <a:r>
              <a:rPr lang="en-US" dirty="0" err="1"/>
              <a:t>dụ</a:t>
            </a:r>
            <a:r>
              <a:rPr lang="en-US" dirty="0"/>
              <a:t> </a:t>
            </a:r>
            <a:r>
              <a:rPr lang="en-US" dirty="0" err="1"/>
              <a:t>như</a:t>
            </a:r>
            <a:r>
              <a:rPr lang="en-US" dirty="0"/>
              <a:t>: “user/</a:t>
            </a:r>
            <a:r>
              <a:rPr lang="en-US" dirty="0" err="1"/>
              <a:t>nguyenvana</a:t>
            </a:r>
            <a:r>
              <a:rPr lang="en-US" dirty="0"/>
              <a:t>”</a:t>
            </a:r>
            <a:endParaRPr lang="en-US" dirty="0">
              <a:cs typeface="Calibri"/>
            </a:endParaRPr>
          </a:p>
          <a:p>
            <a:r>
              <a:rPr lang="en-US" dirty="0" err="1"/>
              <a:t>Khóa</a:t>
            </a:r>
            <a:r>
              <a:rPr lang="en-US" dirty="0"/>
              <a:t> </a:t>
            </a:r>
            <a:r>
              <a:rPr lang="en-US" dirty="0" err="1"/>
              <a:t>xác</a:t>
            </a:r>
            <a:r>
              <a:rPr lang="en-US" dirty="0"/>
              <a:t> </a:t>
            </a:r>
            <a:r>
              <a:rPr lang="en-US" dirty="0" err="1"/>
              <a:t>định</a:t>
            </a:r>
            <a:r>
              <a:rPr lang="en-US" dirty="0"/>
              <a:t>: Raven </a:t>
            </a:r>
            <a:r>
              <a:rPr lang="en-US" dirty="0" err="1"/>
              <a:t>xác</a:t>
            </a:r>
            <a:r>
              <a:rPr lang="en-US" dirty="0"/>
              <a:t> </a:t>
            </a:r>
            <a:r>
              <a:rPr lang="en-US" dirty="0" err="1"/>
              <a:t>định</a:t>
            </a:r>
            <a:r>
              <a:rPr lang="en-US" dirty="0"/>
              <a:t> REST </a:t>
            </a:r>
            <a:r>
              <a:rPr lang="en-US" dirty="0" err="1"/>
              <a:t>như</a:t>
            </a:r>
            <a:r>
              <a:rPr lang="en-US" dirty="0"/>
              <a:t> </a:t>
            </a:r>
            <a:r>
              <a:rPr lang="en-US" dirty="0" err="1"/>
              <a:t>là</a:t>
            </a:r>
            <a:r>
              <a:rPr lang="en-US" dirty="0"/>
              <a:t> </a:t>
            </a:r>
            <a:r>
              <a:rPr lang="en-US" dirty="0" err="1"/>
              <a:t>khóa</a:t>
            </a:r>
            <a:r>
              <a:rPr lang="en-US" dirty="0"/>
              <a:t>, </a:t>
            </a:r>
            <a:r>
              <a:rPr lang="en-US" dirty="0" err="1"/>
              <a:t>ví</a:t>
            </a:r>
            <a:r>
              <a:rPr lang="en-US" dirty="0"/>
              <a:t> </a:t>
            </a:r>
            <a:r>
              <a:rPr lang="en-US" dirty="0" err="1"/>
              <a:t>dụ</a:t>
            </a:r>
            <a:r>
              <a:rPr lang="en-US" dirty="0"/>
              <a:t> “posts/1234”. </a:t>
            </a:r>
            <a:r>
              <a:rPr lang="en-US" dirty="0" err="1"/>
              <a:t>Nếu</a:t>
            </a:r>
            <a:r>
              <a:rPr lang="en-US" dirty="0"/>
              <a:t> </a:t>
            </a:r>
            <a:r>
              <a:rPr lang="en-US" dirty="0" err="1"/>
              <a:t>bạn</a:t>
            </a:r>
            <a:r>
              <a:rPr lang="en-US" dirty="0"/>
              <a:t> </a:t>
            </a:r>
            <a:r>
              <a:rPr lang="en-US" dirty="0" err="1"/>
              <a:t>lưu</a:t>
            </a:r>
            <a:r>
              <a:rPr lang="en-US" dirty="0"/>
              <a:t> document </a:t>
            </a:r>
            <a:r>
              <a:rPr lang="en-US" dirty="0" err="1"/>
              <a:t>với</a:t>
            </a:r>
            <a:r>
              <a:rPr lang="en-US" dirty="0"/>
              <a:t> </a:t>
            </a:r>
            <a:r>
              <a:rPr lang="en-US" dirty="0" err="1"/>
              <a:t>khóa</a:t>
            </a:r>
            <a:r>
              <a:rPr lang="en-US" dirty="0"/>
              <a:t> </a:t>
            </a:r>
            <a:r>
              <a:rPr lang="en-US" dirty="0" err="1"/>
              <a:t>kết</a:t>
            </a:r>
            <a:r>
              <a:rPr lang="en-US" dirty="0"/>
              <a:t> </a:t>
            </a:r>
            <a:r>
              <a:rPr lang="en-US" dirty="0" err="1"/>
              <a:t>thúc</a:t>
            </a:r>
            <a:r>
              <a:rPr lang="en-US" dirty="0"/>
              <a:t> </a:t>
            </a:r>
            <a:r>
              <a:rPr lang="en-US" dirty="0" err="1"/>
              <a:t>bằng</a:t>
            </a:r>
            <a:r>
              <a:rPr lang="en-US" dirty="0"/>
              <a:t> “/”, Raven </a:t>
            </a:r>
            <a:r>
              <a:rPr lang="en-US" dirty="0" err="1"/>
              <a:t>sẽ</a:t>
            </a:r>
            <a:r>
              <a:rPr lang="en-US" dirty="0"/>
              <a:t> </a:t>
            </a:r>
            <a:r>
              <a:rPr lang="en-US" dirty="0" err="1"/>
              <a:t>tự</a:t>
            </a:r>
            <a:r>
              <a:rPr lang="en-US" dirty="0"/>
              <a:t> </a:t>
            </a:r>
            <a:r>
              <a:rPr lang="en-US" dirty="0" err="1"/>
              <a:t>động</a:t>
            </a:r>
            <a:r>
              <a:rPr lang="en-US" dirty="0"/>
              <a:t> </a:t>
            </a:r>
            <a:r>
              <a:rPr lang="en-US" dirty="0" err="1"/>
              <a:t>theo</a:t>
            </a:r>
            <a:r>
              <a:rPr lang="en-US" dirty="0"/>
              <a:t> </a:t>
            </a:r>
            <a:r>
              <a:rPr lang="en-US" dirty="0" err="1"/>
              <a:t>dấu</a:t>
            </a:r>
            <a:r>
              <a:rPr lang="en-US" dirty="0"/>
              <a:t> </a:t>
            </a:r>
            <a:r>
              <a:rPr lang="en-US" dirty="0" err="1"/>
              <a:t>các</a:t>
            </a:r>
            <a:r>
              <a:rPr lang="en-US" dirty="0"/>
              <a:t> </a:t>
            </a:r>
            <a:r>
              <a:rPr lang="en-US" dirty="0" err="1"/>
              <a:t>số</a:t>
            </a:r>
            <a:r>
              <a:rPr lang="en-US" dirty="0"/>
              <a:t> </a:t>
            </a:r>
            <a:r>
              <a:rPr lang="en-US" dirty="0" err="1"/>
              <a:t>xác</a:t>
            </a:r>
            <a:r>
              <a:rPr lang="en-US" dirty="0"/>
              <a:t> </a:t>
            </a:r>
            <a:r>
              <a:rPr lang="en-US" dirty="0" err="1"/>
              <a:t>minh</a:t>
            </a:r>
            <a:r>
              <a:rPr lang="en-US" dirty="0"/>
              <a:t> </a:t>
            </a:r>
            <a:r>
              <a:rPr lang="en-US" dirty="0" err="1"/>
              <a:t>cho</a:t>
            </a:r>
            <a:r>
              <a:rPr lang="en-US" dirty="0"/>
              <a:t> </a:t>
            </a:r>
            <a:r>
              <a:rPr lang="en-US" dirty="0" err="1"/>
              <a:t>tiền</a:t>
            </a:r>
            <a:r>
              <a:rPr lang="en-US" dirty="0"/>
              <a:t> </a:t>
            </a:r>
            <a:r>
              <a:rPr lang="en-US" dirty="0" err="1"/>
              <a:t>tố</a:t>
            </a:r>
            <a:r>
              <a:rPr lang="en-US" dirty="0"/>
              <a:t> </a:t>
            </a:r>
            <a:r>
              <a:rPr lang="en-US" dirty="0" err="1"/>
              <a:t>nếu</a:t>
            </a:r>
            <a:r>
              <a:rPr lang="en-US" dirty="0"/>
              <a:t> </a:t>
            </a:r>
            <a:r>
              <a:rPr lang="en-US" dirty="0" err="1"/>
              <a:t>nó</a:t>
            </a:r>
            <a:r>
              <a:rPr lang="en-US" dirty="0"/>
              <a:t> </a:t>
            </a:r>
            <a:r>
              <a:rPr lang="en-US" dirty="0" err="1"/>
              <a:t>không</a:t>
            </a:r>
            <a:r>
              <a:rPr lang="en-US" dirty="0"/>
              <a:t> </a:t>
            </a:r>
            <a:r>
              <a:rPr lang="en-US" dirty="0" err="1"/>
              <a:t>tồn</a:t>
            </a:r>
            <a:r>
              <a:rPr lang="en-US" dirty="0"/>
              <a:t> </a:t>
            </a:r>
            <a:r>
              <a:rPr lang="en-US" dirty="0" err="1"/>
              <a:t>tại</a:t>
            </a:r>
            <a:r>
              <a:rPr lang="en-US" dirty="0"/>
              <a:t> </a:t>
            </a:r>
            <a:r>
              <a:rPr lang="en-US" dirty="0" err="1"/>
              <a:t>và</a:t>
            </a:r>
            <a:r>
              <a:rPr lang="en-US" dirty="0"/>
              <a:t> </a:t>
            </a:r>
            <a:r>
              <a:rPr lang="en-US" dirty="0" err="1"/>
              <a:t>sẽ</a:t>
            </a:r>
            <a:r>
              <a:rPr lang="en-US" dirty="0"/>
              <a:t> </a:t>
            </a:r>
            <a:r>
              <a:rPr lang="en-US" dirty="0" err="1"/>
              <a:t>nối</a:t>
            </a:r>
            <a:r>
              <a:rPr lang="en-US" dirty="0"/>
              <a:t> </a:t>
            </a:r>
            <a:r>
              <a:rPr lang="en-US" dirty="0" err="1"/>
              <a:t>thêm</a:t>
            </a:r>
            <a:r>
              <a:rPr lang="en-US" dirty="0"/>
              <a:t> </a:t>
            </a:r>
            <a:r>
              <a:rPr lang="en-US" dirty="0" err="1"/>
              <a:t>các</a:t>
            </a:r>
            <a:r>
              <a:rPr lang="en-US" dirty="0"/>
              <a:t> </a:t>
            </a:r>
            <a:r>
              <a:rPr lang="en-US" dirty="0" err="1"/>
              <a:t>số</a:t>
            </a:r>
            <a:r>
              <a:rPr lang="en-US" dirty="0"/>
              <a:t> </a:t>
            </a:r>
            <a:r>
              <a:rPr lang="en-US" dirty="0" err="1"/>
              <a:t>xác</a:t>
            </a:r>
            <a:r>
              <a:rPr lang="en-US" dirty="0"/>
              <a:t> </a:t>
            </a:r>
            <a:r>
              <a:rPr lang="en-US" dirty="0" err="1"/>
              <a:t>minh</a:t>
            </a:r>
            <a:r>
              <a:rPr lang="en-US" dirty="0"/>
              <a:t> </a:t>
            </a:r>
            <a:r>
              <a:rPr lang="en-US" dirty="0" err="1"/>
              <a:t>vào</a:t>
            </a:r>
            <a:r>
              <a:rPr lang="en-US" dirty="0"/>
              <a:t> </a:t>
            </a:r>
            <a:r>
              <a:rPr lang="en-US" dirty="0" err="1"/>
              <a:t>khóa</a:t>
            </a:r>
            <a:r>
              <a:rPr lang="en-US" dirty="0"/>
              <a:t>. </a:t>
            </a:r>
            <a:r>
              <a:rPr lang="en-US" dirty="0" err="1"/>
              <a:t>Cách</a:t>
            </a:r>
            <a:r>
              <a:rPr lang="en-US" dirty="0"/>
              <a:t> </a:t>
            </a:r>
            <a:r>
              <a:rPr lang="en-US" dirty="0" err="1"/>
              <a:t>này</a:t>
            </a:r>
            <a:r>
              <a:rPr lang="en-US" dirty="0"/>
              <a:t> </a:t>
            </a:r>
            <a:r>
              <a:rPr lang="en-US" dirty="0" err="1"/>
              <a:t>được</a:t>
            </a:r>
            <a:r>
              <a:rPr lang="en-US" dirty="0"/>
              <a:t> </a:t>
            </a:r>
            <a:r>
              <a:rPr lang="en-US" dirty="0" err="1"/>
              <a:t>dùng</a:t>
            </a:r>
            <a:r>
              <a:rPr lang="en-US" dirty="0"/>
              <a:t> </a:t>
            </a:r>
            <a:r>
              <a:rPr lang="en-US" dirty="0" err="1"/>
              <a:t>hầu</a:t>
            </a:r>
            <a:r>
              <a:rPr lang="en-US" dirty="0"/>
              <a:t> </a:t>
            </a:r>
            <a:r>
              <a:rPr lang="en-US" dirty="0" err="1"/>
              <a:t>hết</a:t>
            </a:r>
            <a:r>
              <a:rPr lang="en-US" dirty="0"/>
              <a:t> </a:t>
            </a:r>
            <a:r>
              <a:rPr lang="en-US" dirty="0" err="1"/>
              <a:t>cho</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vì</a:t>
            </a:r>
            <a:r>
              <a:rPr lang="en-US" dirty="0"/>
              <a:t> </a:t>
            </a:r>
            <a:r>
              <a:rPr lang="en-US" dirty="0" err="1"/>
              <a:t>nó</a:t>
            </a:r>
            <a:r>
              <a:rPr lang="en-US" dirty="0"/>
              <a:t> </a:t>
            </a:r>
            <a:r>
              <a:rPr lang="en-US" dirty="0" err="1"/>
              <a:t>tạo</a:t>
            </a:r>
            <a:r>
              <a:rPr lang="en-US" dirty="0"/>
              <a:t> ra </a:t>
            </a:r>
            <a:r>
              <a:rPr lang="en-US" dirty="0" err="1"/>
              <a:t>khóa</a:t>
            </a:r>
            <a:r>
              <a:rPr lang="en-US" dirty="0"/>
              <a:t> </a:t>
            </a:r>
            <a:r>
              <a:rPr lang="en-US" dirty="0" err="1"/>
              <a:t>mà</a:t>
            </a:r>
            <a:r>
              <a:rPr lang="en-US" dirty="0"/>
              <a:t> con </a:t>
            </a:r>
            <a:r>
              <a:rPr lang="en-US" dirty="0" err="1"/>
              <a:t>người</a:t>
            </a:r>
            <a:r>
              <a:rPr lang="en-US" dirty="0"/>
              <a:t> </a:t>
            </a:r>
            <a:r>
              <a:rPr lang="en-US" dirty="0" err="1"/>
              <a:t>có</a:t>
            </a:r>
            <a:r>
              <a:rPr lang="en-US" dirty="0"/>
              <a:t> </a:t>
            </a:r>
            <a:r>
              <a:rPr lang="en-US" dirty="0" err="1"/>
              <a:t>thể</a:t>
            </a:r>
            <a:r>
              <a:rPr lang="en-US" dirty="0"/>
              <a:t> </a:t>
            </a:r>
            <a:r>
              <a:rPr lang="en-US" dirty="0" err="1"/>
              <a:t>đọc</a:t>
            </a:r>
            <a:r>
              <a:rPr lang="en-US" dirty="0"/>
              <a:t> </a:t>
            </a:r>
            <a:r>
              <a:rPr lang="en-US" dirty="0" err="1"/>
              <a:t>được</a:t>
            </a:r>
            <a:r>
              <a:rPr lang="en-US" dirty="0"/>
              <a:t>.</a:t>
            </a:r>
            <a:endParaRPr lang="en-US" dirty="0">
              <a:cs typeface="Calibri"/>
            </a:endParaRPr>
          </a:p>
          <a:p>
            <a:r>
              <a:rPr lang="en-US" dirty="0"/>
              <a:t> </a:t>
            </a:r>
            <a:endParaRPr lang="en-US" dirty="0">
              <a:cs typeface="Calibri"/>
            </a:endParaRPr>
          </a:p>
          <a:p>
            <a:r>
              <a:rPr lang="en-US" dirty="0" err="1">
                <a:cs typeface="Calibri"/>
              </a:rPr>
              <a:t>Lần</a:t>
            </a:r>
            <a:r>
              <a:rPr lang="en-US" dirty="0">
                <a:cs typeface="Calibri"/>
              </a:rPr>
              <a:t> 4:</a:t>
            </a:r>
          </a:p>
          <a:p>
            <a:r>
              <a:rPr lang="en-US" b="1" dirty="0"/>
              <a:t>e. </a:t>
            </a:r>
            <a:r>
              <a:rPr lang="en-US" b="1" dirty="0" err="1"/>
              <a:t>Thiết</a:t>
            </a:r>
            <a:r>
              <a:rPr lang="en-US" b="1" dirty="0"/>
              <a:t> </a:t>
            </a:r>
            <a:r>
              <a:rPr lang="en-US" b="1" dirty="0" err="1"/>
              <a:t>kế</a:t>
            </a:r>
            <a:r>
              <a:rPr lang="en-US" b="1" dirty="0"/>
              <a:t> </a:t>
            </a:r>
            <a:r>
              <a:rPr lang="en-US" b="1" dirty="0" err="1"/>
              <a:t>cấu</a:t>
            </a:r>
            <a:r>
              <a:rPr lang="en-US" b="1" dirty="0"/>
              <a:t> </a:t>
            </a:r>
            <a:r>
              <a:rPr lang="en-US" b="1" dirty="0" err="1"/>
              <a:t>trúc</a:t>
            </a:r>
            <a:r>
              <a:rPr lang="en-US" b="1" dirty="0"/>
              <a:t> </a:t>
            </a:r>
            <a:r>
              <a:rPr lang="en-US" b="1" dirty="0" err="1"/>
              <a:t>cho</a:t>
            </a:r>
            <a:r>
              <a:rPr lang="en-US" b="1" dirty="0"/>
              <a:t> </a:t>
            </a:r>
            <a:r>
              <a:rPr lang="en-US" b="1" dirty="0" err="1"/>
              <a:t>các</a:t>
            </a:r>
            <a:r>
              <a:rPr lang="en-US" b="1" dirty="0"/>
              <a:t> Document</a:t>
            </a:r>
            <a:endParaRPr lang="en-US" b="1" dirty="0">
              <a:cs typeface="Calibri"/>
            </a:endParaRPr>
          </a:p>
          <a:p>
            <a:r>
              <a:rPr lang="en-US" dirty="0" err="1"/>
              <a:t>RavenDB</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theo</a:t>
            </a:r>
            <a:r>
              <a:rPr lang="en-US" dirty="0"/>
              <a:t> </a:t>
            </a:r>
            <a:r>
              <a:rPr lang="en-US" dirty="0" err="1"/>
              <a:t>một</a:t>
            </a:r>
            <a:r>
              <a:rPr lang="en-US" dirty="0"/>
              <a:t> </a:t>
            </a:r>
            <a:r>
              <a:rPr lang="en-US" dirty="0" err="1"/>
              <a:t>lược</a:t>
            </a:r>
            <a:r>
              <a:rPr lang="en-US" dirty="0"/>
              <a:t> </a:t>
            </a:r>
            <a:r>
              <a:rPr lang="en-US" dirty="0" err="1"/>
              <a:t>đồ</a:t>
            </a:r>
            <a:r>
              <a:rPr lang="en-US" dirty="0"/>
              <a:t> </a:t>
            </a:r>
            <a:r>
              <a:rPr lang="en-US" dirty="0" err="1"/>
              <a:t>cố</a:t>
            </a:r>
            <a:r>
              <a:rPr lang="en-US" dirty="0"/>
              <a:t> </a:t>
            </a:r>
            <a:r>
              <a:rPr lang="en-US" dirty="0" err="1"/>
              <a:t>định</a:t>
            </a:r>
            <a:r>
              <a:rPr lang="en-US" dirty="0"/>
              <a:t>, </a:t>
            </a:r>
            <a:r>
              <a:rPr lang="en-US" dirty="0" err="1"/>
              <a:t>nó</a:t>
            </a:r>
            <a:r>
              <a:rPr lang="en-US" dirty="0"/>
              <a:t> </a:t>
            </a:r>
            <a:r>
              <a:rPr lang="en-US" dirty="0" err="1"/>
              <a:t>có</a:t>
            </a:r>
            <a:r>
              <a:rPr lang="en-US" dirty="0"/>
              <a:t> </a:t>
            </a:r>
            <a:r>
              <a:rPr lang="en-US" dirty="0" err="1"/>
              <a:t>lược</a:t>
            </a:r>
            <a:r>
              <a:rPr lang="en-US" dirty="0"/>
              <a:t> </a:t>
            </a:r>
            <a:r>
              <a:rPr lang="en-US" dirty="0" err="1"/>
              <a:t>đồ</a:t>
            </a:r>
            <a:r>
              <a:rPr lang="en-US" dirty="0"/>
              <a:t> </a:t>
            </a:r>
            <a:r>
              <a:rPr lang="en-US" dirty="0" err="1"/>
              <a:t>tùy</a:t>
            </a:r>
            <a:r>
              <a:rPr lang="en-US" dirty="0"/>
              <a:t> ý </a:t>
            </a:r>
            <a:r>
              <a:rPr lang="en-US" dirty="0" err="1"/>
              <a:t>tùy</a:t>
            </a:r>
            <a:r>
              <a:rPr lang="en-US" dirty="0"/>
              <a:t> </a:t>
            </a:r>
            <a:r>
              <a:rPr lang="en-US" dirty="0" err="1"/>
              <a:t>biến</a:t>
            </a:r>
            <a:r>
              <a:rPr lang="en-US" dirty="0"/>
              <a:t>. Tuy </a:t>
            </a:r>
            <a:r>
              <a:rPr lang="en-US" dirty="0" err="1"/>
              <a:t>nhiên</a:t>
            </a:r>
            <a:r>
              <a:rPr lang="en-US" dirty="0"/>
              <a:t>, </a:t>
            </a:r>
            <a:r>
              <a:rPr lang="en-US" dirty="0" err="1"/>
              <a:t>chúng</a:t>
            </a:r>
            <a:r>
              <a:rPr lang="en-US" dirty="0"/>
              <a:t> ta </a:t>
            </a:r>
            <a:r>
              <a:rPr lang="en-US" dirty="0" err="1"/>
              <a:t>vẫn</a:t>
            </a:r>
            <a:r>
              <a:rPr lang="en-US" dirty="0"/>
              <a:t> </a:t>
            </a:r>
            <a:r>
              <a:rPr lang="en-US" dirty="0" err="1"/>
              <a:t>nên</a:t>
            </a:r>
            <a:r>
              <a:rPr lang="en-US" dirty="0"/>
              <a:t> </a:t>
            </a:r>
            <a:r>
              <a:rPr lang="en-US" dirty="0" err="1"/>
              <a:t>dành</a:t>
            </a:r>
            <a:r>
              <a:rPr lang="en-US" dirty="0"/>
              <a:t> </a:t>
            </a:r>
            <a:r>
              <a:rPr lang="en-US" dirty="0" err="1"/>
              <a:t>nhiều</a:t>
            </a:r>
            <a:r>
              <a:rPr lang="en-US" dirty="0"/>
              <a:t> </a:t>
            </a:r>
            <a:r>
              <a:rPr lang="en-US" dirty="0" err="1"/>
              <a:t>thời</a:t>
            </a:r>
            <a:r>
              <a:rPr lang="en-US" dirty="0"/>
              <a:t> </a:t>
            </a:r>
            <a:r>
              <a:rPr lang="en-US" dirty="0" err="1"/>
              <a:t>gian</a:t>
            </a:r>
            <a:r>
              <a:rPr lang="en-US" dirty="0"/>
              <a:t> </a:t>
            </a:r>
            <a:r>
              <a:rPr lang="en-US" dirty="0" err="1"/>
              <a:t>xem</a:t>
            </a:r>
            <a:r>
              <a:rPr lang="en-US" dirty="0"/>
              <a:t> </a:t>
            </a:r>
            <a:r>
              <a:rPr lang="en-US" dirty="0" err="1"/>
              <a:t>xét</a:t>
            </a:r>
            <a:r>
              <a:rPr lang="en-US" dirty="0"/>
              <a:t>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thiết</a:t>
            </a:r>
            <a:r>
              <a:rPr lang="en-US" dirty="0"/>
              <a:t> </a:t>
            </a:r>
            <a:r>
              <a:rPr lang="en-US" dirty="0" err="1"/>
              <a:t>kế</a:t>
            </a:r>
            <a:r>
              <a:rPr lang="en-US" dirty="0"/>
              <a:t> </a:t>
            </a:r>
            <a:r>
              <a:rPr lang="en-US" dirty="0" err="1"/>
              <a:t>các</a:t>
            </a:r>
            <a:r>
              <a:rPr lang="en-US" dirty="0"/>
              <a:t> document </a:t>
            </a:r>
            <a:r>
              <a:rPr lang="en-US" dirty="0" err="1"/>
              <a:t>nhằm</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tất</a:t>
            </a:r>
            <a:r>
              <a:rPr lang="en-US" dirty="0"/>
              <a:t> </a:t>
            </a:r>
            <a:r>
              <a:rPr lang="en-US" dirty="0" err="1"/>
              <a:t>cả</a:t>
            </a:r>
            <a:r>
              <a:rPr lang="en-US" dirty="0"/>
              <a:t> </a:t>
            </a:r>
            <a:r>
              <a:rPr lang="en-US" dirty="0" err="1"/>
              <a:t>dữ</a:t>
            </a:r>
            <a:r>
              <a:rPr lang="en-US" dirty="0"/>
              <a:t> </a:t>
            </a:r>
            <a:r>
              <a:rPr lang="en-US" dirty="0" err="1"/>
              <a:t>liệu</a:t>
            </a:r>
            <a:r>
              <a:rPr lang="en-US" dirty="0"/>
              <a:t> </a:t>
            </a:r>
            <a:r>
              <a:rPr lang="en-US" dirty="0" err="1"/>
              <a:t>chúng</a:t>
            </a:r>
            <a:r>
              <a:rPr lang="en-US" dirty="0"/>
              <a:t> ta </a:t>
            </a:r>
            <a:r>
              <a:rPr lang="en-US" dirty="0" err="1"/>
              <a:t>cần</a:t>
            </a:r>
            <a:r>
              <a:rPr lang="en-US" dirty="0"/>
              <a:t> </a:t>
            </a:r>
            <a:r>
              <a:rPr lang="en-US" dirty="0" err="1"/>
              <a:t>phục</a:t>
            </a:r>
            <a:r>
              <a:rPr lang="en-US" dirty="0"/>
              <a:t> </a:t>
            </a:r>
            <a:r>
              <a:rPr lang="en-US" dirty="0" err="1"/>
              <a:t>vụ</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một</a:t>
            </a:r>
            <a:r>
              <a:rPr lang="en-US" dirty="0"/>
              <a:t> </a:t>
            </a:r>
            <a:r>
              <a:rPr lang="en-US" dirty="0" err="1"/>
              <a:t>cách</a:t>
            </a:r>
            <a:r>
              <a:rPr lang="en-US" dirty="0"/>
              <a:t> </a:t>
            </a:r>
            <a:r>
              <a:rPr lang="en-US" dirty="0" err="1"/>
              <a:t>hiệu</a:t>
            </a:r>
            <a:r>
              <a:rPr lang="en-US" dirty="0"/>
              <a:t> </a:t>
            </a:r>
            <a:r>
              <a:rPr lang="en-US" dirty="0" err="1"/>
              <a:t>quả</a:t>
            </a:r>
            <a:r>
              <a:rPr lang="en-US" dirty="0"/>
              <a:t>, </a:t>
            </a:r>
            <a:r>
              <a:rPr lang="en-US" dirty="0" err="1"/>
              <a:t>đáng</a:t>
            </a:r>
            <a:r>
              <a:rPr lang="en-US" dirty="0"/>
              <a:t> tin </a:t>
            </a:r>
            <a:r>
              <a:rPr lang="en-US" dirty="0" err="1"/>
              <a:t>cậy</a:t>
            </a:r>
            <a:r>
              <a:rPr lang="en-US" dirty="0"/>
              <a:t> </a:t>
            </a:r>
            <a:r>
              <a:rPr lang="en-US" dirty="0" err="1"/>
              <a:t>và</a:t>
            </a:r>
            <a:r>
              <a:rPr lang="en-US" dirty="0"/>
              <a:t> chi </a:t>
            </a:r>
            <a:r>
              <a:rPr lang="en-US" dirty="0" err="1"/>
              <a:t>phí</a:t>
            </a:r>
            <a:r>
              <a:rPr lang="en-US" dirty="0"/>
              <a:t> </a:t>
            </a:r>
            <a:r>
              <a:rPr lang="en-US" dirty="0" err="1"/>
              <a:t>bảo</a:t>
            </a:r>
            <a:r>
              <a:rPr lang="en-US" dirty="0"/>
              <a:t> </a:t>
            </a:r>
            <a:r>
              <a:rPr lang="en-US" dirty="0" err="1"/>
              <a:t>trì</a:t>
            </a:r>
            <a:r>
              <a:rPr lang="en-US" dirty="0"/>
              <a:t> </a:t>
            </a:r>
            <a:r>
              <a:rPr lang="en-US" dirty="0" err="1"/>
              <a:t>ít</a:t>
            </a:r>
            <a:r>
              <a:rPr lang="en-US" dirty="0"/>
              <a:t> </a:t>
            </a:r>
            <a:r>
              <a:rPr lang="en-US" dirty="0" err="1"/>
              <a:t>nhất</a:t>
            </a:r>
            <a:r>
              <a:rPr lang="en-US" dirty="0"/>
              <a:t> </a:t>
            </a:r>
            <a:r>
              <a:rPr lang="en-US" dirty="0" err="1"/>
              <a:t>có</a:t>
            </a:r>
            <a:r>
              <a:rPr lang="en-US" dirty="0"/>
              <a:t> </a:t>
            </a:r>
            <a:r>
              <a:rPr lang="en-US" dirty="0" err="1"/>
              <a:t>thể</a:t>
            </a:r>
            <a:r>
              <a:rPr lang="en-US" dirty="0"/>
              <a:t>.</a:t>
            </a:r>
            <a:endParaRPr lang="en-US" dirty="0">
              <a:cs typeface="Calibri"/>
            </a:endParaRPr>
          </a:p>
          <a:p>
            <a:r>
              <a:rPr lang="en-US" dirty="0" err="1"/>
              <a:t>Lỗi</a:t>
            </a:r>
            <a:r>
              <a:rPr lang="en-US" dirty="0"/>
              <a:t> </a:t>
            </a:r>
            <a:r>
              <a:rPr lang="en-US" dirty="0" err="1"/>
              <a:t>điển</a:t>
            </a:r>
            <a:r>
              <a:rPr lang="en-US" dirty="0"/>
              <a:t> </a:t>
            </a:r>
            <a:r>
              <a:rPr lang="en-US" dirty="0" err="1"/>
              <a:t>hình</a:t>
            </a:r>
            <a:r>
              <a:rPr lang="en-US" dirty="0"/>
              <a:t> </a:t>
            </a:r>
            <a:r>
              <a:rPr lang="en-US" dirty="0" err="1"/>
              <a:t>nhất</a:t>
            </a:r>
            <a:r>
              <a:rPr lang="en-US" dirty="0"/>
              <a:t> </a:t>
            </a:r>
            <a:r>
              <a:rPr lang="en-US" dirty="0" err="1"/>
              <a:t>mà</a:t>
            </a:r>
            <a:r>
              <a:rPr lang="en-US" dirty="0"/>
              <a:t> </a:t>
            </a:r>
            <a:r>
              <a:rPr lang="en-US" dirty="0" err="1"/>
              <a:t>chúng</a:t>
            </a:r>
            <a:r>
              <a:rPr lang="en-US" dirty="0"/>
              <a:t> ta </a:t>
            </a:r>
            <a:r>
              <a:rPr lang="en-US" dirty="0" err="1"/>
              <a:t>mắc</a:t>
            </a:r>
            <a:r>
              <a:rPr lang="en-US" dirty="0"/>
              <a:t> </a:t>
            </a:r>
            <a:r>
              <a:rPr lang="en-US" dirty="0" err="1"/>
              <a:t>phải</a:t>
            </a:r>
            <a:r>
              <a:rPr lang="en-US" dirty="0"/>
              <a:t> </a:t>
            </a:r>
            <a:r>
              <a:rPr lang="en-US" dirty="0" err="1"/>
              <a:t>là</a:t>
            </a:r>
            <a:r>
              <a:rPr lang="en-US" dirty="0"/>
              <a:t> </a:t>
            </a:r>
            <a:r>
              <a:rPr lang="en-US" dirty="0" err="1"/>
              <a:t>cố</a:t>
            </a:r>
            <a:r>
              <a:rPr lang="en-US" dirty="0"/>
              <a:t> </a:t>
            </a:r>
            <a:r>
              <a:rPr lang="en-US" dirty="0" err="1"/>
              <a:t>gắng</a:t>
            </a:r>
            <a:r>
              <a:rPr lang="en-US" dirty="0"/>
              <a:t> </a:t>
            </a:r>
            <a:r>
              <a:rPr lang="en-US" dirty="0" err="1"/>
              <a:t>thiết</a:t>
            </a:r>
            <a:r>
              <a:rPr lang="en-US" dirty="0"/>
              <a:t> </a:t>
            </a:r>
            <a:r>
              <a:rPr lang="en-US" dirty="0" err="1"/>
              <a:t>kế</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a:t>
            </a:r>
            <a:r>
              <a:rPr lang="en-US" dirty="0" err="1"/>
              <a:t>của</a:t>
            </a:r>
            <a:r>
              <a:rPr lang="en-US" dirty="0"/>
              <a:t> document database </a:t>
            </a:r>
            <a:r>
              <a:rPr lang="en-US" dirty="0" err="1"/>
              <a:t>giống</a:t>
            </a:r>
            <a:r>
              <a:rPr lang="en-US" dirty="0"/>
              <a:t> </a:t>
            </a:r>
            <a:r>
              <a:rPr lang="en-US" dirty="0" err="1"/>
              <a:t>với</a:t>
            </a:r>
            <a:r>
              <a:rPr lang="en-US" dirty="0"/>
              <a:t> </a:t>
            </a:r>
            <a:r>
              <a:rPr lang="en-US" dirty="0" err="1"/>
              <a:t>cách</a:t>
            </a:r>
            <a:r>
              <a:rPr lang="en-US" dirty="0"/>
              <a:t> </a:t>
            </a:r>
            <a:r>
              <a:rPr lang="en-US" dirty="0" err="1"/>
              <a:t>chúng</a:t>
            </a:r>
            <a:r>
              <a:rPr lang="en-US" dirty="0"/>
              <a:t> ta </a:t>
            </a:r>
            <a:r>
              <a:rPr lang="en-US" dirty="0" err="1"/>
              <a:t>thiết</a:t>
            </a:r>
            <a:r>
              <a:rPr lang="en-US" dirty="0"/>
              <a:t> </a:t>
            </a:r>
            <a:r>
              <a:rPr lang="en-US" dirty="0" err="1"/>
              <a:t>kế</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a:t>
            </a:r>
            <a:r>
              <a:rPr lang="en-US" dirty="0" err="1"/>
              <a:t>Bởi</a:t>
            </a:r>
            <a:r>
              <a:rPr lang="en-US" dirty="0"/>
              <a:t> </a:t>
            </a:r>
            <a:r>
              <a:rPr lang="en-US" dirty="0" err="1"/>
              <a:t>vì</a:t>
            </a:r>
            <a:r>
              <a:rPr lang="en-US" dirty="0"/>
              <a:t> </a:t>
            </a:r>
            <a:r>
              <a:rPr lang="en-US" dirty="0" err="1"/>
              <a:t>RavenDB</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phi </a:t>
            </a:r>
            <a:r>
              <a:rPr lang="en-US" dirty="0" err="1"/>
              <a:t>quan</a:t>
            </a:r>
            <a:r>
              <a:rPr lang="en-US" dirty="0"/>
              <a:t> </a:t>
            </a:r>
            <a:r>
              <a:rPr lang="en-US" dirty="0" err="1"/>
              <a:t>hệ</a:t>
            </a:r>
            <a:r>
              <a:rPr lang="en-US" dirty="0"/>
              <a:t> </a:t>
            </a:r>
            <a:r>
              <a:rPr lang="en-US" dirty="0" err="1"/>
              <a:t>nên</a:t>
            </a:r>
            <a:r>
              <a:rPr lang="en-US" dirty="0"/>
              <a:t> </a:t>
            </a:r>
            <a:r>
              <a:rPr lang="en-US" dirty="0" err="1"/>
              <a:t>thiết</a:t>
            </a:r>
            <a:r>
              <a:rPr lang="en-US" dirty="0"/>
              <a:t> </a:t>
            </a:r>
            <a:r>
              <a:rPr lang="en-US" dirty="0" err="1"/>
              <a:t>kế</a:t>
            </a:r>
            <a:r>
              <a:rPr lang="en-US" dirty="0"/>
              <a:t> </a:t>
            </a:r>
            <a:r>
              <a:rPr lang="en-US" dirty="0" err="1"/>
              <a:t>cấu</a:t>
            </a:r>
            <a:r>
              <a:rPr lang="en-US" dirty="0"/>
              <a:t> </a:t>
            </a:r>
            <a:r>
              <a:rPr lang="en-US" dirty="0" err="1"/>
              <a:t>trúc</a:t>
            </a:r>
            <a:r>
              <a:rPr lang="en-US" dirty="0"/>
              <a:t> document </a:t>
            </a:r>
            <a:r>
              <a:rPr lang="en-US" dirty="0" err="1"/>
              <a:t>theo</a:t>
            </a:r>
            <a:r>
              <a:rPr lang="en-US" dirty="0"/>
              <a:t> </a:t>
            </a:r>
            <a:r>
              <a:rPr lang="en-US" dirty="0" err="1"/>
              <a:t>cách</a:t>
            </a:r>
            <a:r>
              <a:rPr lang="en-US" dirty="0"/>
              <a:t> </a:t>
            </a:r>
            <a:r>
              <a:rPr lang="en-US" dirty="0" err="1"/>
              <a:t>riêng</a:t>
            </a:r>
            <a:r>
              <a:rPr lang="en-US" dirty="0"/>
              <a:t> </a:t>
            </a:r>
            <a:r>
              <a:rPr lang="en-US" dirty="0" err="1"/>
              <a:t>của</a:t>
            </a:r>
            <a:r>
              <a:rPr lang="en-US" dirty="0"/>
              <a:t> document database </a:t>
            </a:r>
            <a:r>
              <a:rPr lang="en-US" dirty="0" err="1"/>
              <a:t>sẽ</a:t>
            </a:r>
            <a:r>
              <a:rPr lang="en-US" dirty="0"/>
              <a:t> </a:t>
            </a:r>
            <a:r>
              <a:rPr lang="en-US" dirty="0" err="1"/>
              <a:t>đem</a:t>
            </a:r>
            <a:r>
              <a:rPr lang="en-US" dirty="0"/>
              <a:t> </a:t>
            </a:r>
            <a:r>
              <a:rPr lang="en-US" dirty="0" err="1"/>
              <a:t>lại</a:t>
            </a:r>
            <a:r>
              <a:rPr lang="en-US" dirty="0"/>
              <a:t> </a:t>
            </a:r>
            <a:r>
              <a:rPr lang="en-US" dirty="0" err="1"/>
              <a:t>lợi</a:t>
            </a:r>
            <a:r>
              <a:rPr lang="en-US" dirty="0"/>
              <a:t> </a:t>
            </a:r>
            <a:r>
              <a:rPr lang="en-US" dirty="0" err="1"/>
              <a:t>ích</a:t>
            </a:r>
            <a:r>
              <a:rPr lang="en-US" dirty="0"/>
              <a:t> to </a:t>
            </a:r>
            <a:r>
              <a:rPr lang="en-US" dirty="0" err="1"/>
              <a:t>lớn</a:t>
            </a:r>
            <a:r>
              <a:rPr lang="en-US" dirty="0"/>
              <a:t>. </a:t>
            </a:r>
            <a:r>
              <a:rPr lang="en-US" dirty="0" err="1"/>
              <a:t>Nhờ</a:t>
            </a:r>
            <a:r>
              <a:rPr lang="en-US" dirty="0"/>
              <a:t> </a:t>
            </a:r>
            <a:r>
              <a:rPr lang="en-US" dirty="0" err="1"/>
              <a:t>đó</a:t>
            </a:r>
            <a:r>
              <a:rPr lang="en-US" dirty="0"/>
              <a:t> </a:t>
            </a:r>
            <a:r>
              <a:rPr lang="en-US" dirty="0" err="1"/>
              <a:t>mà</a:t>
            </a:r>
            <a:r>
              <a:rPr lang="en-US" dirty="0"/>
              <a:t> </a:t>
            </a:r>
            <a:r>
              <a:rPr lang="en-US" dirty="0" err="1"/>
              <a:t>chúng</a:t>
            </a:r>
            <a:r>
              <a:rPr lang="en-US" dirty="0"/>
              <a:t> ta </a:t>
            </a:r>
            <a:r>
              <a:rPr lang="en-US" dirty="0" err="1"/>
              <a:t>sẽ</a:t>
            </a:r>
            <a:r>
              <a:rPr lang="en-US" dirty="0"/>
              <a:t> </a:t>
            </a:r>
            <a:r>
              <a:rPr lang="en-US" dirty="0" err="1"/>
              <a:t>tận</a:t>
            </a:r>
            <a:r>
              <a:rPr lang="en-US" dirty="0"/>
              <a:t> </a:t>
            </a:r>
            <a:r>
              <a:rPr lang="en-US" dirty="0" err="1"/>
              <a:t>dụng</a:t>
            </a:r>
            <a:r>
              <a:rPr lang="en-US" dirty="0"/>
              <a:t> </a:t>
            </a:r>
            <a:r>
              <a:rPr lang="en-US" dirty="0" err="1"/>
              <a:t>những</a:t>
            </a:r>
            <a:r>
              <a:rPr lang="en-US" dirty="0"/>
              <a:t> </a:t>
            </a:r>
            <a:r>
              <a:rPr lang="en-US" dirty="0" err="1"/>
              <a:t>điểm</a:t>
            </a:r>
            <a:r>
              <a:rPr lang="en-US" dirty="0"/>
              <a:t> </a:t>
            </a:r>
            <a:r>
              <a:rPr lang="en-US" dirty="0" err="1"/>
              <a:t>mạnh</a:t>
            </a:r>
            <a:r>
              <a:rPr lang="en-US" dirty="0"/>
              <a:t> </a:t>
            </a:r>
            <a:r>
              <a:rPr lang="en-US" dirty="0" err="1"/>
              <a:t>của</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hướng</a:t>
            </a:r>
            <a:r>
              <a:rPr lang="en-US" dirty="0"/>
              <a:t> document </a:t>
            </a:r>
            <a:r>
              <a:rPr lang="en-US" dirty="0" err="1"/>
              <a:t>như</a:t>
            </a:r>
            <a:r>
              <a:rPr lang="en-US" dirty="0"/>
              <a:t> </a:t>
            </a:r>
            <a:r>
              <a:rPr lang="en-US" dirty="0" err="1"/>
              <a:t>là</a:t>
            </a:r>
            <a:r>
              <a:rPr lang="en-US" dirty="0"/>
              <a:t> </a:t>
            </a:r>
            <a:r>
              <a:rPr lang="en-US" dirty="0" err="1"/>
              <a:t>RavenDB</a:t>
            </a:r>
            <a:r>
              <a:rPr lang="en-US" dirty="0"/>
              <a:t>.</a:t>
            </a:r>
            <a:endParaRPr lang="en-US" dirty="0">
              <a:cs typeface="Calibri"/>
            </a:endParaRPr>
          </a:p>
          <a:p>
            <a:r>
              <a:rPr lang="en-US" dirty="0"/>
              <a:t> </a:t>
            </a:r>
            <a:endParaRPr lang="en-US" dirty="0">
              <a:cs typeface="Calibri"/>
            </a:endParaRPr>
          </a:p>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14</a:t>
            </a:fld>
            <a:endParaRPr lang="vi-VN"/>
          </a:p>
        </p:txBody>
      </p:sp>
    </p:spTree>
    <p:extLst>
      <p:ext uri="{BB962C8B-B14F-4D97-AF65-F5344CB8AC3E}">
        <p14:creationId xmlns:p14="http://schemas.microsoft.com/office/powerpoint/2010/main" val="1250494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latin typeface="Calibri"/>
              <a:cs typeface="Calibri"/>
            </a:endParaRPr>
          </a:p>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17</a:t>
            </a:fld>
            <a:endParaRPr lang="vi-VN"/>
          </a:p>
        </p:txBody>
      </p:sp>
    </p:spTree>
    <p:extLst>
      <p:ext uri="{BB962C8B-B14F-4D97-AF65-F5344CB8AC3E}">
        <p14:creationId xmlns:p14="http://schemas.microsoft.com/office/powerpoint/2010/main" val="637320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t>"</a:t>
            </a:r>
            <a:r>
              <a:rPr lang="en-US" dirty="0">
                <a:hlinkClick r:id="rId3"/>
              </a:rPr>
              <a:t>http://myravendb.mydomain.com/</a:t>
            </a:r>
            <a:r>
              <a:rPr lang="en-US" dirty="0"/>
              <a:t>"  </a:t>
            </a:r>
            <a:r>
              <a:rPr lang="en-US" dirty="0" err="1"/>
              <a:t>là</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RavenDB</a:t>
            </a:r>
            <a:r>
              <a:rPr lang="en-US" dirty="0"/>
              <a:t> server</a:t>
            </a:r>
            <a:endParaRPr lang="vi-VN" dirty="0"/>
          </a:p>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18</a:t>
            </a:fld>
            <a:endParaRPr lang="vi-VN"/>
          </a:p>
        </p:txBody>
      </p:sp>
    </p:spTree>
    <p:extLst>
      <p:ext uri="{BB962C8B-B14F-4D97-AF65-F5344CB8AC3E}">
        <p14:creationId xmlns:p14="http://schemas.microsoft.com/office/powerpoint/2010/main" val="2384659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t>Chúng</a:t>
            </a:r>
            <a:r>
              <a:rPr lang="en-US" dirty="0"/>
              <a:t> ta </a:t>
            </a:r>
            <a:r>
              <a:rPr lang="en-US" dirty="0" err="1"/>
              <a:t>có</a:t>
            </a:r>
            <a:r>
              <a:rPr lang="en-US" dirty="0"/>
              <a:t> </a:t>
            </a:r>
            <a:r>
              <a:rPr lang="en-US" dirty="0" err="1"/>
              <a:t>một</a:t>
            </a:r>
            <a:r>
              <a:rPr lang="en-US" dirty="0"/>
              <a:t> </a:t>
            </a:r>
            <a:r>
              <a:rPr lang="en-US" dirty="0" err="1"/>
              <a:t>số</a:t>
            </a:r>
            <a:r>
              <a:rPr lang="en-US" dirty="0"/>
              <a:t> </a:t>
            </a:r>
            <a:r>
              <a:rPr lang="en-US" dirty="0" err="1"/>
              <a:t>lớp</a:t>
            </a:r>
            <a:r>
              <a:rPr lang="en-US" dirty="0"/>
              <a:t> </a:t>
            </a:r>
            <a:r>
              <a:rPr lang="en-US" dirty="0" err="1"/>
              <a:t>cơ</a:t>
            </a:r>
            <a:r>
              <a:rPr lang="en-US" dirty="0"/>
              <a:t> </a:t>
            </a:r>
            <a:r>
              <a:rPr lang="en-US" dirty="0" err="1"/>
              <a:t>bản</a:t>
            </a:r>
            <a:r>
              <a:rPr lang="en-US" dirty="0"/>
              <a:t> </a:t>
            </a:r>
            <a:r>
              <a:rPr lang="en-US" dirty="0" err="1"/>
              <a:t>dưới</a:t>
            </a:r>
            <a:r>
              <a:rPr lang="en-US" dirty="0"/>
              <a:t> </a:t>
            </a:r>
            <a:r>
              <a:rPr lang="en-US" dirty="0" err="1"/>
              <a:t>đây</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a:t>
            </a:r>
            <a:endParaRPr lang="vi-VN" dirty="0"/>
          </a:p>
          <a:p>
            <a:r>
              <a:rPr lang="en-US" dirty="0">
                <a:latin typeface="Calibri"/>
                <a:cs typeface="Calibri"/>
              </a:rPr>
              <a:t>(CODE)</a:t>
            </a:r>
          </a:p>
        </p:txBody>
      </p:sp>
      <p:sp>
        <p:nvSpPr>
          <p:cNvPr id="4" name="Chỗ dành sẵn cho Số hiệu Bản chiếu 3"/>
          <p:cNvSpPr>
            <a:spLocks noGrp="1"/>
          </p:cNvSpPr>
          <p:nvPr>
            <p:ph type="sldNum" sz="quarter" idx="5"/>
          </p:nvPr>
        </p:nvSpPr>
        <p:spPr/>
        <p:txBody>
          <a:bodyPr/>
          <a:lstStyle/>
          <a:p>
            <a:fld id="{C929EEC3-9144-4EE3-A9B7-3D80FF876F8F}" type="slidenum">
              <a:rPr lang="vi-VN"/>
              <a:t>23</a:t>
            </a:fld>
            <a:endParaRPr lang="vi-VN"/>
          </a:p>
        </p:txBody>
      </p:sp>
    </p:spTree>
    <p:extLst>
      <p:ext uri="{BB962C8B-B14F-4D97-AF65-F5344CB8AC3E}">
        <p14:creationId xmlns:p14="http://schemas.microsoft.com/office/powerpoint/2010/main" val="1743653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t>Đối</a:t>
            </a:r>
            <a:r>
              <a:rPr lang="en-US" dirty="0"/>
              <a:t> </a:t>
            </a:r>
            <a:r>
              <a:rPr lang="en-US" dirty="0" err="1"/>
              <a:t>tượng</a:t>
            </a:r>
            <a:r>
              <a:rPr lang="en-US" dirty="0"/>
              <a:t> Session </a:t>
            </a:r>
            <a:r>
              <a:rPr lang="en-US" dirty="0" err="1"/>
              <a:t>được</a:t>
            </a:r>
            <a:r>
              <a:rPr lang="en-US" dirty="0"/>
              <a:t> </a:t>
            </a:r>
            <a:r>
              <a:rPr lang="en-US" dirty="0" err="1"/>
              <a:t>tạo</a:t>
            </a:r>
            <a:r>
              <a:rPr lang="en-US" dirty="0"/>
              <a:t> ra </a:t>
            </a:r>
            <a:r>
              <a:rPr lang="en-US" dirty="0" err="1"/>
              <a:t>từ</a:t>
            </a:r>
            <a:r>
              <a:rPr lang="en-US" dirty="0"/>
              <a:t> Document Store </a:t>
            </a:r>
            <a:r>
              <a:rPr lang="en-US" dirty="0" err="1"/>
              <a:t>và</a:t>
            </a:r>
            <a:r>
              <a:rPr lang="en-US" dirty="0"/>
              <a:t> ta </a:t>
            </a:r>
            <a:r>
              <a:rPr lang="en-US" dirty="0" err="1"/>
              <a:t>dùng</a:t>
            </a:r>
            <a:r>
              <a:rPr lang="en-US" dirty="0"/>
              <a:t> </a:t>
            </a:r>
            <a:r>
              <a:rPr lang="en-US" dirty="0" err="1"/>
              <a:t>nó</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thao</a:t>
            </a:r>
            <a:r>
              <a:rPr lang="en-US" dirty="0"/>
              <a:t> </a:t>
            </a:r>
            <a:r>
              <a:rPr lang="en-US" dirty="0" err="1"/>
              <a:t>tác</a:t>
            </a:r>
            <a:r>
              <a:rPr lang="en-US" dirty="0"/>
              <a:t> </a:t>
            </a:r>
            <a:r>
              <a:rPr lang="en-US" dirty="0" err="1"/>
              <a:t>tới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endParaRPr lang="vi-VN" dirty="0">
              <a:latin typeface="Arial" panose="020B0604020202020204" pitchFamily="34" charset="0"/>
              <a:cs typeface="Arial" panose="020B0604020202020204" pitchFamily="34" charset="0"/>
            </a:endParaRPr>
          </a:p>
          <a:p>
            <a:r>
              <a:rPr lang="en-US" dirty="0" err="1"/>
              <a:t>Lưu</a:t>
            </a:r>
            <a:r>
              <a:rPr lang="en-US" dirty="0"/>
              <a:t> ý: </a:t>
            </a:r>
            <a:r>
              <a:rPr lang="en-US" dirty="0" err="1"/>
              <a:t>khi</a:t>
            </a:r>
            <a:r>
              <a:rPr lang="en-US" dirty="0"/>
              <a:t> </a:t>
            </a:r>
            <a:r>
              <a:rPr lang="en-US" dirty="0" err="1"/>
              <a:t>phương</a:t>
            </a:r>
            <a:r>
              <a:rPr lang="en-US" dirty="0"/>
              <a:t> </a:t>
            </a:r>
            <a:r>
              <a:rPr lang="en-US" dirty="0" err="1"/>
              <a:t>thức</a:t>
            </a:r>
            <a:r>
              <a:rPr lang="en-US" dirty="0"/>
              <a:t> </a:t>
            </a:r>
            <a:r>
              <a:rPr lang="en-US" dirty="0" err="1"/>
              <a:t>SaveChanges</a:t>
            </a:r>
            <a:r>
              <a:rPr lang="en-US" dirty="0"/>
              <a:t>() </a:t>
            </a:r>
            <a:r>
              <a:rPr lang="en-US" dirty="0" err="1"/>
              <a:t>được</a:t>
            </a:r>
            <a:r>
              <a:rPr lang="en-US" dirty="0"/>
              <a:t> </a:t>
            </a:r>
            <a:r>
              <a:rPr lang="en-US" dirty="0" err="1"/>
              <a:t>gọi</a:t>
            </a:r>
            <a:r>
              <a:rPr lang="en-US" dirty="0"/>
              <a:t> </a:t>
            </a:r>
            <a:r>
              <a:rPr lang="en-US" dirty="0" err="1"/>
              <a:t>thì</a:t>
            </a:r>
            <a:r>
              <a:rPr lang="en-US" dirty="0"/>
              <a:t> </a:t>
            </a:r>
            <a:r>
              <a:rPr lang="en-US" dirty="0" err="1"/>
              <a:t>mới</a:t>
            </a:r>
            <a:r>
              <a:rPr lang="en-US" dirty="0"/>
              <a:t> </a:t>
            </a:r>
            <a:r>
              <a:rPr lang="en-US" dirty="0" err="1"/>
              <a:t>thực</a:t>
            </a:r>
            <a:r>
              <a:rPr lang="en-US" dirty="0"/>
              <a:t> </a:t>
            </a:r>
            <a:r>
              <a:rPr lang="en-US" dirty="0" err="1"/>
              <a:t>sự</a:t>
            </a:r>
            <a:r>
              <a:rPr lang="en-US" dirty="0"/>
              <a:t> </a:t>
            </a:r>
            <a:r>
              <a:rPr lang="en-US" dirty="0" err="1"/>
              <a:t>thực</a:t>
            </a:r>
            <a:r>
              <a:rPr lang="en-US" dirty="0"/>
              <a:t> </a:t>
            </a:r>
            <a:r>
              <a:rPr lang="en-US" dirty="0" err="1"/>
              <a:t>hiện</a:t>
            </a:r>
            <a:r>
              <a:rPr lang="en-US" dirty="0"/>
              <a:t> </a:t>
            </a:r>
            <a:r>
              <a:rPr lang="en-US" dirty="0" err="1"/>
              <a:t>thao</a:t>
            </a:r>
            <a:r>
              <a:rPr lang="en-US" dirty="0"/>
              <a:t> </a:t>
            </a:r>
            <a:r>
              <a:rPr lang="en-US" dirty="0" err="1"/>
              <a:t>tác</a:t>
            </a:r>
            <a:r>
              <a:rPr lang="en-US" dirty="0"/>
              <a:t> </a:t>
            </a:r>
            <a:r>
              <a:rPr lang="en-US" dirty="0" err="1"/>
              <a:t>xuống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a:t>
            </a:r>
            <a:endParaRPr lang="vi-VN" dirty="0">
              <a:latin typeface="Arial"/>
              <a:cs typeface="Arial"/>
            </a:endParaRPr>
          </a:p>
          <a:p>
            <a:r>
              <a:rPr lang="en-US" b="1" dirty="0">
                <a:latin typeface="Calibri"/>
                <a:cs typeface="Calibri"/>
              </a:rPr>
              <a:t>(code)</a:t>
            </a:r>
          </a:p>
          <a:p>
            <a:r>
              <a:rPr lang="en-US" dirty="0"/>
              <a:t>Trong </a:t>
            </a:r>
            <a:r>
              <a:rPr lang="en-US" dirty="0" err="1"/>
              <a:t>ngữ</a:t>
            </a:r>
            <a:r>
              <a:rPr lang="en-US" dirty="0"/>
              <a:t> </a:t>
            </a:r>
            <a:r>
              <a:rPr lang="en-US" dirty="0" err="1"/>
              <a:t>cảnh</a:t>
            </a:r>
            <a:r>
              <a:rPr lang="en-US" dirty="0"/>
              <a:t> </a:t>
            </a:r>
            <a:r>
              <a:rPr lang="en-US" dirty="0" err="1"/>
              <a:t>này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nghĩ</a:t>
            </a:r>
            <a:r>
              <a:rPr lang="en-US" dirty="0"/>
              <a:t> </a:t>
            </a:r>
            <a:r>
              <a:rPr lang="en-US" dirty="0" err="1"/>
              <a:t>rằng</a:t>
            </a:r>
            <a:r>
              <a:rPr lang="en-US" dirty="0"/>
              <a:t> session </a:t>
            </a:r>
            <a:r>
              <a:rPr lang="en-US" dirty="0" err="1"/>
              <a:t>quản</a:t>
            </a:r>
            <a:r>
              <a:rPr lang="en-US" dirty="0"/>
              <a:t> </a:t>
            </a:r>
            <a:r>
              <a:rPr lang="en-US" dirty="0" err="1"/>
              <a:t>lý</a:t>
            </a:r>
            <a:r>
              <a:rPr lang="en-US" dirty="0"/>
              <a:t> </a:t>
            </a:r>
            <a:r>
              <a:rPr lang="en-US" dirty="0" err="1"/>
              <a:t>tất</a:t>
            </a:r>
            <a:r>
              <a:rPr lang="en-US" dirty="0"/>
              <a:t> </a:t>
            </a:r>
            <a:r>
              <a:rPr lang="en-US" dirty="0" err="1"/>
              <a:t>cả</a:t>
            </a:r>
            <a:r>
              <a:rPr lang="en-US" dirty="0"/>
              <a:t> </a:t>
            </a:r>
            <a:r>
              <a:rPr lang="en-US" dirty="0" err="1"/>
              <a:t>thay</a:t>
            </a:r>
            <a:r>
              <a:rPr lang="en-US" dirty="0"/>
              <a:t> </a:t>
            </a:r>
            <a:r>
              <a:rPr lang="en-US" dirty="0" err="1"/>
              <a:t>đổi</a:t>
            </a:r>
            <a:r>
              <a:rPr lang="en-US" dirty="0"/>
              <a:t> </a:t>
            </a:r>
            <a:r>
              <a:rPr lang="en-US" dirty="0" err="1"/>
              <a:t>nội</a:t>
            </a:r>
            <a:r>
              <a:rPr lang="en-US" dirty="0"/>
              <a:t> </a:t>
            </a:r>
            <a:r>
              <a:rPr lang="en-US" dirty="0" err="1"/>
              <a:t>tại</a:t>
            </a:r>
            <a:r>
              <a:rPr lang="en-US" dirty="0"/>
              <a:t> </a:t>
            </a:r>
            <a:r>
              <a:rPr lang="en-US" dirty="0" err="1"/>
              <a:t>và</a:t>
            </a:r>
            <a:r>
              <a:rPr lang="en-US" dirty="0"/>
              <a:t> </a:t>
            </a:r>
            <a:r>
              <a:rPr lang="en-US" dirty="0" err="1"/>
              <a:t>SaveChanges</a:t>
            </a:r>
            <a:r>
              <a:rPr lang="en-US" dirty="0"/>
              <a:t> </a:t>
            </a:r>
            <a:r>
              <a:rPr lang="en-US" dirty="0" err="1"/>
              <a:t>sẽ</a:t>
            </a:r>
            <a:r>
              <a:rPr lang="en-US" dirty="0"/>
              <a:t> </a:t>
            </a:r>
            <a:r>
              <a:rPr lang="en-US" dirty="0" err="1"/>
              <a:t>gửi</a:t>
            </a:r>
            <a:r>
              <a:rPr lang="en-US" dirty="0"/>
              <a:t> </a:t>
            </a:r>
            <a:r>
              <a:rPr lang="en-US" dirty="0" err="1"/>
              <a:t>tất</a:t>
            </a:r>
            <a:r>
              <a:rPr lang="en-US" dirty="0"/>
              <a:t> </a:t>
            </a:r>
            <a:r>
              <a:rPr lang="en-US" dirty="0" err="1"/>
              <a:t>cả</a:t>
            </a:r>
            <a:r>
              <a:rPr lang="en-US" dirty="0"/>
              <a:t> </a:t>
            </a:r>
            <a:r>
              <a:rPr lang="en-US" dirty="0" err="1"/>
              <a:t>thay</a:t>
            </a:r>
            <a:r>
              <a:rPr lang="en-US" dirty="0"/>
              <a:t> </a:t>
            </a:r>
            <a:r>
              <a:rPr lang="en-US" dirty="0" err="1"/>
              <a:t>đổi</a:t>
            </a:r>
            <a:r>
              <a:rPr lang="en-US" dirty="0"/>
              <a:t> </a:t>
            </a:r>
            <a:r>
              <a:rPr lang="en-US" dirty="0" err="1"/>
              <a:t>đó</a:t>
            </a:r>
            <a:r>
              <a:rPr lang="en-US" dirty="0"/>
              <a:t> </a:t>
            </a:r>
            <a:r>
              <a:rPr lang="en-US" dirty="0" err="1"/>
              <a:t>tới</a:t>
            </a:r>
            <a:r>
              <a:rPr lang="en-US" dirty="0"/>
              <a:t> </a:t>
            </a:r>
            <a:r>
              <a:rPr lang="en-US" dirty="0" err="1"/>
              <a:t>RavenDB</a:t>
            </a:r>
            <a:r>
              <a:rPr lang="en-US" dirty="0"/>
              <a:t> server. </a:t>
            </a:r>
          </a:p>
          <a:p>
            <a:r>
              <a:rPr lang="en-US" dirty="0" err="1"/>
              <a:t>Tất</a:t>
            </a:r>
            <a:r>
              <a:rPr lang="en-US" dirty="0"/>
              <a:t> </a:t>
            </a:r>
            <a:r>
              <a:rPr lang="en-US" dirty="0" err="1"/>
              <a:t>cả</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lời</a:t>
            </a:r>
            <a:r>
              <a:rPr lang="en-US" dirty="0"/>
              <a:t> </a:t>
            </a:r>
            <a:r>
              <a:rPr lang="en-US" dirty="0" err="1"/>
              <a:t>gọi</a:t>
            </a:r>
            <a:r>
              <a:rPr lang="en-US" dirty="0"/>
              <a:t> </a:t>
            </a:r>
            <a:r>
              <a:rPr lang="en-US" dirty="0" err="1"/>
              <a:t>SaveChanges</a:t>
            </a:r>
            <a:r>
              <a:rPr lang="en-US" dirty="0"/>
              <a:t> </a:t>
            </a:r>
            <a:r>
              <a:rPr lang="en-US" dirty="0" err="1"/>
              <a:t>sẽ</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hoặc</a:t>
            </a:r>
            <a:r>
              <a:rPr lang="en-US" dirty="0"/>
              <a:t> </a:t>
            </a:r>
            <a:r>
              <a:rPr lang="en-US" dirty="0" err="1"/>
              <a:t>là</a:t>
            </a:r>
            <a:r>
              <a:rPr lang="en-US" dirty="0"/>
              <a:t> </a:t>
            </a:r>
            <a:r>
              <a:rPr lang="en-US" dirty="0" err="1"/>
              <a:t>tất</a:t>
            </a:r>
            <a:r>
              <a:rPr lang="en-US" dirty="0"/>
              <a:t> </a:t>
            </a:r>
            <a:r>
              <a:rPr lang="en-US" dirty="0" err="1"/>
              <a:t>cả</a:t>
            </a:r>
            <a:r>
              <a:rPr lang="en-US" dirty="0"/>
              <a:t> </a:t>
            </a:r>
            <a:r>
              <a:rPr lang="en-US" dirty="0" err="1"/>
              <a:t>cùng</a:t>
            </a:r>
            <a:r>
              <a:rPr lang="en-US" dirty="0"/>
              <a:t> </a:t>
            </a:r>
            <a:r>
              <a:rPr lang="en-US" dirty="0" err="1"/>
              <a:t>thành</a:t>
            </a:r>
            <a:r>
              <a:rPr lang="en-US" dirty="0"/>
              <a:t> </a:t>
            </a:r>
            <a:r>
              <a:rPr lang="en-US" dirty="0" err="1"/>
              <a:t>công</a:t>
            </a:r>
            <a:r>
              <a:rPr lang="en-US" dirty="0"/>
              <a:t>, </a:t>
            </a:r>
            <a:r>
              <a:rPr lang="en-US" dirty="0" err="1"/>
              <a:t>hoặc</a:t>
            </a:r>
            <a:r>
              <a:rPr lang="en-US" dirty="0"/>
              <a:t> </a:t>
            </a:r>
            <a:r>
              <a:rPr lang="en-US" dirty="0" err="1"/>
              <a:t>là</a:t>
            </a:r>
            <a:r>
              <a:rPr lang="en-US" dirty="0"/>
              <a:t> </a:t>
            </a:r>
            <a:r>
              <a:rPr lang="en-US" dirty="0" err="1"/>
              <a:t>cùng</a:t>
            </a:r>
            <a:r>
              <a:rPr lang="en-US" dirty="0"/>
              <a:t> </a:t>
            </a:r>
            <a:r>
              <a:rPr lang="en-US" dirty="0" err="1"/>
              <a:t>thất</a:t>
            </a:r>
            <a:r>
              <a:rPr lang="en-US" dirty="0"/>
              <a:t> </a:t>
            </a:r>
            <a:r>
              <a:rPr lang="en-US" dirty="0" err="1"/>
              <a:t>bại</a:t>
            </a:r>
            <a:r>
              <a:rPr lang="en-US" dirty="0"/>
              <a:t>).</a:t>
            </a:r>
          </a:p>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24</a:t>
            </a:fld>
            <a:endParaRPr lang="vi-VN"/>
          </a:p>
        </p:txBody>
      </p:sp>
    </p:spTree>
    <p:extLst>
      <p:ext uri="{BB962C8B-B14F-4D97-AF65-F5344CB8AC3E}">
        <p14:creationId xmlns:p14="http://schemas.microsoft.com/office/powerpoint/2010/main" val="1813444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t>Mỗi</a:t>
            </a:r>
            <a:r>
              <a:rPr lang="en-US" dirty="0"/>
              <a:t> document </a:t>
            </a:r>
            <a:r>
              <a:rPr lang="en-US" dirty="0" err="1"/>
              <a:t>được</a:t>
            </a:r>
            <a:r>
              <a:rPr lang="en-US" dirty="0"/>
              <a:t> </a:t>
            </a:r>
            <a:r>
              <a:rPr lang="en-US" dirty="0" err="1"/>
              <a:t>lưu</a:t>
            </a:r>
            <a:r>
              <a:rPr lang="en-US" dirty="0"/>
              <a:t> </a:t>
            </a:r>
            <a:r>
              <a:rPr lang="en-US" dirty="0" err="1"/>
              <a:t>trữ</a:t>
            </a:r>
            <a:r>
              <a:rPr lang="en-US" dirty="0"/>
              <a:t> </a:t>
            </a:r>
            <a:r>
              <a:rPr lang="en-US" dirty="0" err="1"/>
              <a:t>như</a:t>
            </a:r>
            <a:r>
              <a:rPr lang="en-US" dirty="0"/>
              <a:t> </a:t>
            </a:r>
            <a:r>
              <a:rPr lang="en-US" dirty="0" err="1"/>
              <a:t>là</a:t>
            </a:r>
            <a:r>
              <a:rPr lang="en-US" dirty="0"/>
              <a:t> </a:t>
            </a:r>
            <a:r>
              <a:rPr lang="en-US" dirty="0" err="1"/>
              <a:t>một</a:t>
            </a:r>
            <a:r>
              <a:rPr lang="en-US" dirty="0"/>
              <a:t> </a:t>
            </a:r>
            <a:r>
              <a:rPr lang="en-US" dirty="0" err="1"/>
              <a:t>phần</a:t>
            </a:r>
            <a:r>
              <a:rPr lang="en-US" dirty="0"/>
              <a:t> </a:t>
            </a:r>
            <a:r>
              <a:rPr lang="en-US" dirty="0" err="1"/>
              <a:t>của</a:t>
            </a:r>
            <a:r>
              <a:rPr lang="en-US" dirty="0"/>
              <a:t> collection. Collection </a:t>
            </a:r>
            <a:r>
              <a:rPr lang="en-US" dirty="0" err="1"/>
              <a:t>là</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document </a:t>
            </a:r>
            <a:r>
              <a:rPr lang="en-US" dirty="0" err="1"/>
              <a:t>cùng</a:t>
            </a:r>
            <a:r>
              <a:rPr lang="en-US" dirty="0"/>
              <a:t> </a:t>
            </a:r>
            <a:r>
              <a:rPr lang="en-US" dirty="0" err="1"/>
              <a:t>loại</a:t>
            </a:r>
            <a:r>
              <a:rPr lang="en-US" dirty="0"/>
              <a:t>. </a:t>
            </a:r>
            <a:r>
              <a:rPr lang="en-US" dirty="0" err="1"/>
              <a:t>Chúng</a:t>
            </a:r>
            <a:r>
              <a:rPr lang="en-US" dirty="0"/>
              <a:t> ta </a:t>
            </a:r>
            <a:r>
              <a:rPr lang="en-US" dirty="0" err="1"/>
              <a:t>lấy</a:t>
            </a:r>
            <a:r>
              <a:rPr lang="en-US" dirty="0"/>
              <a:t> document </a:t>
            </a:r>
            <a:r>
              <a:rPr lang="en-US" dirty="0" err="1"/>
              <a:t>nhờ</a:t>
            </a:r>
            <a:r>
              <a:rPr lang="en-US" dirty="0"/>
              <a:t> </a:t>
            </a:r>
            <a:r>
              <a:rPr lang="en-US" dirty="0" err="1"/>
              <a:t>vào</a:t>
            </a:r>
            <a:r>
              <a:rPr lang="en-US" dirty="0"/>
              <a:t> id </a:t>
            </a:r>
            <a:r>
              <a:rPr lang="en-US" dirty="0" err="1"/>
              <a:t>của</a:t>
            </a:r>
            <a:r>
              <a:rPr lang="en-US" dirty="0"/>
              <a:t> </a:t>
            </a:r>
            <a:r>
              <a:rPr lang="en-US" dirty="0" err="1"/>
              <a:t>nó</a:t>
            </a:r>
            <a:r>
              <a:rPr lang="en-US" dirty="0"/>
              <a:t>:</a:t>
            </a:r>
          </a:p>
          <a:p>
            <a:r>
              <a:rPr lang="en-US" dirty="0">
                <a:latin typeface="Calibri"/>
                <a:cs typeface="Calibri"/>
              </a:rPr>
              <a:t>(code)</a:t>
            </a:r>
          </a:p>
          <a:p>
            <a:r>
              <a:rPr lang="en-US" dirty="0" err="1"/>
              <a:t>Muốn</a:t>
            </a:r>
            <a:r>
              <a:rPr lang="en-US" dirty="0"/>
              <a:t> </a:t>
            </a:r>
            <a:r>
              <a:rPr lang="en-US" dirty="0" err="1"/>
              <a:t>thay</a:t>
            </a:r>
            <a:r>
              <a:rPr lang="en-US" dirty="0"/>
              <a:t> </a:t>
            </a:r>
            <a:r>
              <a:rPr lang="en-US" dirty="0" err="1"/>
              <a:t>đổi</a:t>
            </a:r>
            <a:r>
              <a:rPr lang="en-US" dirty="0"/>
              <a:t> </a:t>
            </a:r>
            <a:r>
              <a:rPr lang="en-US" dirty="0" err="1"/>
              <a:t>thông</a:t>
            </a:r>
            <a:r>
              <a:rPr lang="en-US" dirty="0"/>
              <a:t> tin </a:t>
            </a:r>
            <a:r>
              <a:rPr lang="en-US" dirty="0" err="1"/>
              <a:t>của</a:t>
            </a:r>
            <a:r>
              <a:rPr lang="en-US" dirty="0"/>
              <a:t> </a:t>
            </a:r>
            <a:r>
              <a:rPr lang="en-US" dirty="0" err="1"/>
              <a:t>đối</a:t>
            </a:r>
            <a:r>
              <a:rPr lang="en-US" dirty="0"/>
              <a:t> </a:t>
            </a:r>
            <a:r>
              <a:rPr lang="en-US" dirty="0" err="1"/>
              <a:t>tượng</a:t>
            </a:r>
            <a:r>
              <a:rPr lang="en-US" dirty="0"/>
              <a:t> ta </a:t>
            </a:r>
            <a:r>
              <a:rPr lang="en-US" dirty="0" err="1"/>
              <a:t>chỉ</a:t>
            </a:r>
            <a:r>
              <a:rPr lang="en-US" dirty="0"/>
              <a:t> </a:t>
            </a:r>
            <a:r>
              <a:rPr lang="en-US" dirty="0" err="1"/>
              <a:t>cần</a:t>
            </a:r>
            <a:r>
              <a:rPr lang="en-US" dirty="0"/>
              <a:t> </a:t>
            </a:r>
            <a:r>
              <a:rPr lang="en-US" dirty="0" err="1"/>
              <a:t>làm</a:t>
            </a:r>
            <a:r>
              <a:rPr lang="en-US" dirty="0"/>
              <a:t> </a:t>
            </a:r>
            <a:r>
              <a:rPr lang="en-US" dirty="0" err="1"/>
              <a:t>như</a:t>
            </a:r>
            <a:r>
              <a:rPr lang="en-US" dirty="0"/>
              <a:t> </a:t>
            </a:r>
            <a:r>
              <a:rPr lang="en-US" dirty="0" err="1"/>
              <a:t>sau</a:t>
            </a:r>
            <a:r>
              <a:rPr lang="en-US" dirty="0"/>
              <a:t>:</a:t>
            </a:r>
          </a:p>
          <a:p>
            <a:r>
              <a:rPr lang="en-US" dirty="0">
                <a:latin typeface="Calibri"/>
                <a:cs typeface="Calibri"/>
              </a:rPr>
              <a:t>(code)</a:t>
            </a:r>
          </a:p>
          <a:p>
            <a:r>
              <a:rPr lang="en-US" dirty="0" err="1"/>
              <a:t>Lưu</a:t>
            </a:r>
            <a:r>
              <a:rPr lang="en-US" dirty="0"/>
              <a:t> </a:t>
            </a:r>
            <a:r>
              <a:rPr lang="en-US" dirty="0" err="1"/>
              <a:t>lại</a:t>
            </a:r>
            <a:r>
              <a:rPr lang="en-US" dirty="0"/>
              <a:t> </a:t>
            </a:r>
            <a:r>
              <a:rPr lang="en-US" dirty="0" err="1"/>
              <a:t>những</a:t>
            </a:r>
            <a:r>
              <a:rPr lang="en-US" dirty="0"/>
              <a:t> </a:t>
            </a:r>
            <a:r>
              <a:rPr lang="en-US" dirty="0" err="1"/>
              <a:t>thay</a:t>
            </a:r>
            <a:r>
              <a:rPr lang="en-US" dirty="0"/>
              <a:t> </a:t>
            </a:r>
            <a:r>
              <a:rPr lang="en-US" dirty="0" err="1"/>
              <a:t>đổi</a:t>
            </a:r>
            <a:r>
              <a:rPr lang="en-US" dirty="0"/>
              <a:t> </a:t>
            </a:r>
            <a:r>
              <a:rPr lang="en-US" dirty="0" err="1"/>
              <a:t>này</a:t>
            </a:r>
            <a:r>
              <a:rPr lang="en-US" dirty="0"/>
              <a:t> </a:t>
            </a:r>
            <a:r>
              <a:rPr lang="en-US" dirty="0" err="1"/>
              <a:t>xuống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bằng</a:t>
            </a:r>
            <a:r>
              <a:rPr lang="en-US" dirty="0"/>
              <a:t> </a:t>
            </a:r>
            <a:r>
              <a:rPr lang="en-US" dirty="0" err="1"/>
              <a:t>cách</a:t>
            </a:r>
            <a:r>
              <a:rPr lang="en-US" dirty="0"/>
              <a:t> </a:t>
            </a:r>
            <a:r>
              <a:rPr lang="en-US" dirty="0" err="1"/>
              <a:t>gọi</a:t>
            </a:r>
            <a:r>
              <a:rPr lang="en-US" dirty="0"/>
              <a:t>:</a:t>
            </a:r>
          </a:p>
          <a:p>
            <a:r>
              <a:rPr lang="en-US" dirty="0">
                <a:latin typeface="Calibri"/>
                <a:cs typeface="Calibri"/>
              </a:rPr>
              <a:t>(code)</a:t>
            </a:r>
          </a:p>
        </p:txBody>
      </p:sp>
      <p:sp>
        <p:nvSpPr>
          <p:cNvPr id="4" name="Chỗ dành sẵn cho Số hiệu Bản chiếu 3"/>
          <p:cNvSpPr>
            <a:spLocks noGrp="1"/>
          </p:cNvSpPr>
          <p:nvPr>
            <p:ph type="sldNum" sz="quarter" idx="5"/>
          </p:nvPr>
        </p:nvSpPr>
        <p:spPr/>
        <p:txBody>
          <a:bodyPr/>
          <a:lstStyle/>
          <a:p>
            <a:fld id="{C929EEC3-9144-4EE3-A9B7-3D80FF876F8F}" type="slidenum">
              <a:rPr lang="vi-VN"/>
              <a:t>27</a:t>
            </a:fld>
            <a:endParaRPr lang="vi-VN"/>
          </a:p>
        </p:txBody>
      </p:sp>
    </p:spTree>
    <p:extLst>
      <p:ext uri="{BB962C8B-B14F-4D97-AF65-F5344CB8AC3E}">
        <p14:creationId xmlns:p14="http://schemas.microsoft.com/office/powerpoint/2010/main" val="1419934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1" dirty="0" err="1"/>
              <a:t>Xóa</a:t>
            </a:r>
            <a:r>
              <a:rPr lang="en-US" b="1" dirty="0"/>
              <a:t> </a:t>
            </a:r>
            <a:r>
              <a:rPr lang="en-US" b="1" dirty="0" err="1"/>
              <a:t>bằng</a:t>
            </a:r>
            <a:r>
              <a:rPr lang="en-US" b="1" dirty="0"/>
              <a:t> </a:t>
            </a:r>
            <a:r>
              <a:rPr lang="en-US" b="1" dirty="0" err="1"/>
              <a:t>cách</a:t>
            </a:r>
            <a:r>
              <a:rPr lang="en-US" b="1" dirty="0"/>
              <a:t> </a:t>
            </a:r>
            <a:r>
              <a:rPr lang="en-US" b="1" dirty="0" err="1"/>
              <a:t>tham</a:t>
            </a:r>
            <a:r>
              <a:rPr lang="en-US" b="1" dirty="0"/>
              <a:t> </a:t>
            </a:r>
            <a:r>
              <a:rPr lang="en-US" b="1" dirty="0" err="1"/>
              <a:t>chiếu</a:t>
            </a:r>
            <a:r>
              <a:rPr lang="en-US" b="1" dirty="0"/>
              <a:t> </a:t>
            </a:r>
            <a:r>
              <a:rPr lang="en-US" b="1" dirty="0" err="1"/>
              <a:t>đến</a:t>
            </a:r>
            <a:r>
              <a:rPr lang="en-US" b="1" dirty="0"/>
              <a:t> </a:t>
            </a:r>
            <a:r>
              <a:rPr lang="en-US" b="1" dirty="0" err="1"/>
              <a:t>đối</a:t>
            </a:r>
            <a:r>
              <a:rPr lang="en-US" b="1" dirty="0"/>
              <a:t> </a:t>
            </a:r>
            <a:r>
              <a:rPr lang="en-US" b="1" dirty="0" err="1"/>
              <a:t>tượng</a:t>
            </a:r>
            <a:r>
              <a:rPr lang="en-US" b="1" dirty="0"/>
              <a:t>: </a:t>
            </a:r>
            <a:endParaRPr lang="vi-VN" b="1" dirty="0">
              <a:latin typeface="Arial" panose="020B0604020202020204" pitchFamily="34" charset="0"/>
              <a:cs typeface="Arial" panose="020B0604020202020204" pitchFamily="34" charset="0"/>
            </a:endParaRPr>
          </a:p>
          <a:p>
            <a:r>
              <a:rPr lang="en-US" dirty="0" err="1"/>
              <a:t>Khi</a:t>
            </a:r>
            <a:r>
              <a:rPr lang="en-US" dirty="0"/>
              <a:t> ta </a:t>
            </a:r>
            <a:r>
              <a:rPr lang="en-US" dirty="0" err="1"/>
              <a:t>lấy</a:t>
            </a:r>
            <a:r>
              <a:rPr lang="en-US" dirty="0"/>
              <a:t> </a:t>
            </a:r>
            <a:r>
              <a:rPr lang="en-US" dirty="0" err="1"/>
              <a:t>được</a:t>
            </a:r>
            <a:r>
              <a:rPr lang="en-US" dirty="0"/>
              <a:t> document </a:t>
            </a:r>
            <a:r>
              <a:rPr lang="en-US" dirty="0" err="1"/>
              <a:t>thông</a:t>
            </a:r>
            <a:r>
              <a:rPr lang="en-US" dirty="0"/>
              <a:t> qua </a:t>
            </a:r>
            <a:r>
              <a:rPr lang="en-US" dirty="0" err="1"/>
              <a:t>hàm</a:t>
            </a:r>
            <a:r>
              <a:rPr lang="en-US" dirty="0"/>
              <a:t> load() </a:t>
            </a:r>
            <a:r>
              <a:rPr lang="en-US" dirty="0" err="1"/>
              <a:t>thì</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xóa</a:t>
            </a:r>
            <a:r>
              <a:rPr lang="en-US" dirty="0"/>
              <a:t> </a:t>
            </a:r>
            <a:r>
              <a:rPr lang="en-US" dirty="0" err="1"/>
              <a:t>được</a:t>
            </a:r>
            <a:r>
              <a:rPr lang="en-US" dirty="0"/>
              <a:t> document </a:t>
            </a:r>
            <a:r>
              <a:rPr lang="en-US" dirty="0" err="1"/>
              <a:t>thông</a:t>
            </a:r>
            <a:r>
              <a:rPr lang="en-US" dirty="0"/>
              <a:t> qua </a:t>
            </a:r>
            <a:r>
              <a:rPr lang="en-US" dirty="0" err="1"/>
              <a:t>hàm</a:t>
            </a:r>
            <a:r>
              <a:rPr lang="en-US" dirty="0"/>
              <a:t> delete():</a:t>
            </a:r>
            <a:endParaRPr lang="vi-VN" dirty="0">
              <a:latin typeface="Arial"/>
              <a:cs typeface="Arial"/>
            </a:endParaRPr>
          </a:p>
          <a:p>
            <a:r>
              <a:rPr lang="en-US" dirty="0">
                <a:latin typeface="Calibri"/>
                <a:cs typeface="Calibri"/>
              </a:rPr>
              <a:t>(code)</a:t>
            </a:r>
          </a:p>
          <a:p>
            <a:r>
              <a:rPr lang="en-US" b="1" dirty="0" err="1"/>
              <a:t>Xóa</a:t>
            </a:r>
            <a:r>
              <a:rPr lang="en-US" b="1" dirty="0"/>
              <a:t> </a:t>
            </a:r>
            <a:r>
              <a:rPr lang="en-US" b="1" dirty="0" err="1"/>
              <a:t>dựa</a:t>
            </a:r>
            <a:r>
              <a:rPr lang="en-US" b="1" dirty="0"/>
              <a:t> </a:t>
            </a:r>
            <a:r>
              <a:rPr lang="en-US" b="1" dirty="0" err="1"/>
              <a:t>vào</a:t>
            </a:r>
            <a:r>
              <a:rPr lang="en-US" b="1" dirty="0"/>
              <a:t> </a:t>
            </a:r>
            <a:r>
              <a:rPr lang="en-US" b="1" dirty="0" err="1"/>
              <a:t>khóa</a:t>
            </a:r>
            <a:r>
              <a:rPr lang="en-US" b="1" dirty="0"/>
              <a:t>:</a:t>
            </a:r>
            <a:endParaRPr lang="en-US" b="1" dirty="0">
              <a:cs typeface="Calibri"/>
            </a:endParaRPr>
          </a:p>
          <a:p>
            <a:r>
              <a:rPr lang="en-US" dirty="0" err="1"/>
              <a:t>Dùng</a:t>
            </a:r>
            <a:r>
              <a:rPr lang="en-US" dirty="0"/>
              <a:t> </a:t>
            </a:r>
            <a:r>
              <a:rPr lang="en-US" dirty="0" err="1"/>
              <a:t>lệnh</a:t>
            </a:r>
            <a:r>
              <a:rPr lang="en-US" dirty="0"/>
              <a:t> Defer </a:t>
            </a:r>
            <a:r>
              <a:rPr lang="en-US" dirty="0" err="1"/>
              <a:t>của</a:t>
            </a:r>
            <a:r>
              <a:rPr lang="en-US" dirty="0"/>
              <a:t> </a:t>
            </a:r>
            <a:r>
              <a:rPr lang="en-US" dirty="0" err="1"/>
              <a:t>tính</a:t>
            </a:r>
            <a:r>
              <a:rPr lang="en-US" dirty="0"/>
              <a:t> </a:t>
            </a:r>
            <a:r>
              <a:rPr lang="en-US" dirty="0" err="1"/>
              <a:t>năng</a:t>
            </a:r>
            <a:r>
              <a:rPr lang="en-US" dirty="0"/>
              <a:t> Advanced session</a:t>
            </a:r>
          </a:p>
          <a:p>
            <a:r>
              <a:rPr lang="en-US" dirty="0">
                <a:latin typeface="Calibri"/>
                <a:cs typeface="Calibri"/>
              </a:rPr>
              <a:t>(code)</a:t>
            </a:r>
          </a:p>
          <a:p>
            <a:r>
              <a:rPr lang="en-US" dirty="0" err="1"/>
              <a:t>Dùng</a:t>
            </a:r>
            <a:r>
              <a:rPr lang="en-US" dirty="0"/>
              <a:t> </a:t>
            </a:r>
            <a:r>
              <a:rPr lang="en-US" dirty="0" err="1"/>
              <a:t>DatabaseCommands</a:t>
            </a:r>
            <a:r>
              <a:rPr lang="en-US" dirty="0"/>
              <a:t>:</a:t>
            </a:r>
          </a:p>
          <a:p>
            <a:r>
              <a:rPr lang="en-US" dirty="0">
                <a:latin typeface="Calibri"/>
                <a:cs typeface="Calibri"/>
              </a:rPr>
              <a:t>(code)</a:t>
            </a:r>
          </a:p>
          <a:p>
            <a:endParaRPr lang="en-US" b="1">
              <a:latin typeface="Calibri"/>
              <a:cs typeface="Calibri"/>
            </a:endParaRPr>
          </a:p>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28</a:t>
            </a:fld>
            <a:endParaRPr lang="vi-VN"/>
          </a:p>
        </p:txBody>
      </p:sp>
    </p:spTree>
    <p:extLst>
      <p:ext uri="{BB962C8B-B14F-4D97-AF65-F5344CB8AC3E}">
        <p14:creationId xmlns:p14="http://schemas.microsoft.com/office/powerpoint/2010/main" val="1491101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1" dirty="0" err="1"/>
              <a:t>Chúng</a:t>
            </a:r>
            <a:r>
              <a:rPr lang="en-US" b="1" dirty="0"/>
              <a:t> ta </a:t>
            </a:r>
            <a:r>
              <a:rPr lang="en-US" b="1" dirty="0" err="1"/>
              <a:t>sử</a:t>
            </a:r>
            <a:r>
              <a:rPr lang="en-US" b="1" dirty="0"/>
              <a:t> </a:t>
            </a:r>
            <a:r>
              <a:rPr lang="en-US" b="1" dirty="0" err="1"/>
              <a:t>dụng</a:t>
            </a:r>
            <a:r>
              <a:rPr lang="en-US" b="1" dirty="0"/>
              <a:t> </a:t>
            </a:r>
            <a:r>
              <a:rPr lang="en-US" b="1" dirty="0" err="1"/>
              <a:t>Linq</a:t>
            </a:r>
            <a:r>
              <a:rPr lang="en-US" b="1" dirty="0"/>
              <a:t> </a:t>
            </a:r>
            <a:r>
              <a:rPr lang="en-US" b="1" dirty="0" err="1"/>
              <a:t>để</a:t>
            </a:r>
            <a:r>
              <a:rPr lang="en-US" b="1" dirty="0"/>
              <a:t> </a:t>
            </a:r>
            <a:r>
              <a:rPr lang="en-US" b="1" dirty="0" err="1"/>
              <a:t>truy</a:t>
            </a:r>
            <a:r>
              <a:rPr lang="en-US" b="1" dirty="0"/>
              <a:t> </a:t>
            </a:r>
            <a:r>
              <a:rPr lang="en-US" b="1" dirty="0" err="1"/>
              <a:t>vấn</a:t>
            </a:r>
            <a:r>
              <a:rPr lang="en-US" b="1" dirty="0"/>
              <a:t> </a:t>
            </a:r>
            <a:r>
              <a:rPr lang="en-US" b="1" dirty="0" err="1"/>
              <a:t>dữ</a:t>
            </a:r>
            <a:r>
              <a:rPr lang="en-US" b="1" dirty="0"/>
              <a:t> </a:t>
            </a:r>
            <a:r>
              <a:rPr lang="en-US" b="1" dirty="0" err="1"/>
              <a:t>liệu</a:t>
            </a:r>
            <a:r>
              <a:rPr lang="en-US" b="1" dirty="0"/>
              <a:t>. </a:t>
            </a:r>
            <a:r>
              <a:rPr lang="en-US" b="1" dirty="0" err="1"/>
              <a:t>Ví</a:t>
            </a:r>
            <a:r>
              <a:rPr lang="en-US" b="1" dirty="0"/>
              <a:t> </a:t>
            </a:r>
            <a:r>
              <a:rPr lang="en-US" b="1" dirty="0" err="1"/>
              <a:t>dụ</a:t>
            </a:r>
            <a:r>
              <a:rPr lang="en-US" b="1" dirty="0"/>
              <a:t> </a:t>
            </a:r>
            <a:r>
              <a:rPr lang="en-US" b="1" dirty="0" err="1"/>
              <a:t>như</a:t>
            </a:r>
            <a:r>
              <a:rPr lang="en-US" b="1" dirty="0"/>
              <a:t> </a:t>
            </a:r>
            <a:r>
              <a:rPr lang="en-US" b="1" dirty="0" err="1"/>
              <a:t>chúng</a:t>
            </a:r>
            <a:r>
              <a:rPr lang="en-US" b="1" dirty="0"/>
              <a:t> ta </a:t>
            </a:r>
            <a:r>
              <a:rPr lang="en-US" b="1" dirty="0" err="1"/>
              <a:t>cần</a:t>
            </a:r>
            <a:r>
              <a:rPr lang="en-US" b="1" dirty="0"/>
              <a:t> </a:t>
            </a:r>
            <a:r>
              <a:rPr lang="en-US" b="1" dirty="0" err="1"/>
              <a:t>truy</a:t>
            </a:r>
            <a:r>
              <a:rPr lang="en-US" b="1" dirty="0"/>
              <a:t> </a:t>
            </a:r>
            <a:r>
              <a:rPr lang="en-US" b="1" dirty="0" err="1"/>
              <a:t>vấn</a:t>
            </a:r>
            <a:r>
              <a:rPr lang="en-US" b="1" dirty="0"/>
              <a:t> </a:t>
            </a:r>
            <a:r>
              <a:rPr lang="en-US" b="1" dirty="0" err="1"/>
              <a:t>tất</a:t>
            </a:r>
            <a:r>
              <a:rPr lang="en-US" b="1" dirty="0"/>
              <a:t> </a:t>
            </a:r>
            <a:r>
              <a:rPr lang="en-US" b="1" dirty="0" err="1"/>
              <a:t>cả</a:t>
            </a:r>
            <a:r>
              <a:rPr lang="en-US" b="1" dirty="0"/>
              <a:t> </a:t>
            </a:r>
            <a:r>
              <a:rPr lang="en-US" b="1" dirty="0" err="1"/>
              <a:t>các</a:t>
            </a:r>
            <a:r>
              <a:rPr lang="en-US" b="1" dirty="0"/>
              <a:t> </a:t>
            </a:r>
            <a:r>
              <a:rPr lang="en-US" b="1" dirty="0" err="1"/>
              <a:t>bài</a:t>
            </a:r>
            <a:r>
              <a:rPr lang="en-US" b="1" dirty="0"/>
              <a:t> </a:t>
            </a:r>
            <a:r>
              <a:rPr lang="en-US" b="1" dirty="0" err="1"/>
              <a:t>viết</a:t>
            </a:r>
            <a:r>
              <a:rPr lang="en-US" b="1" dirty="0"/>
              <a:t> blog </a:t>
            </a:r>
            <a:r>
              <a:rPr lang="en-US" b="1" dirty="0" err="1"/>
              <a:t>theo</a:t>
            </a:r>
            <a:r>
              <a:rPr lang="en-US" b="1" dirty="0"/>
              <a:t> </a:t>
            </a:r>
            <a:r>
              <a:rPr lang="en-US" b="1" dirty="0" err="1"/>
              <a:t>danh</a:t>
            </a:r>
            <a:r>
              <a:rPr lang="en-US" b="1" dirty="0"/>
              <a:t> </a:t>
            </a:r>
            <a:r>
              <a:rPr lang="en-US" b="1" dirty="0" err="1"/>
              <a:t>mục</a:t>
            </a:r>
            <a:r>
              <a:rPr lang="en-US" b="1" dirty="0"/>
              <a:t> </a:t>
            </a:r>
            <a:r>
              <a:rPr lang="en-US" b="1" dirty="0" err="1"/>
              <a:t>xác</a:t>
            </a:r>
            <a:r>
              <a:rPr lang="en-US" b="1" dirty="0"/>
              <a:t> </a:t>
            </a:r>
            <a:r>
              <a:rPr lang="en-US" b="1" dirty="0" err="1"/>
              <a:t>định</a:t>
            </a:r>
            <a:endParaRPr lang="en-US" b="1" dirty="0" err="1">
              <a:latin typeface="Calibri"/>
              <a:cs typeface="Calibri"/>
            </a:endParaRPr>
          </a:p>
          <a:p>
            <a:r>
              <a:rPr lang="en-US" dirty="0">
                <a:latin typeface="Calibri"/>
                <a:cs typeface="Calibri"/>
              </a:rPr>
              <a:t>(</a:t>
            </a:r>
            <a:r>
              <a:rPr lang="en-US" dirty="0" err="1">
                <a:latin typeface="Calibri"/>
                <a:cs typeface="Calibri"/>
              </a:rPr>
              <a:t>xong</a:t>
            </a:r>
            <a:r>
              <a:rPr lang="en-US" dirty="0">
                <a:latin typeface="Calibri"/>
                <a:cs typeface="Calibri"/>
              </a:rPr>
              <a:t> </a:t>
            </a:r>
            <a:r>
              <a:rPr lang="en-US" dirty="0" err="1">
                <a:latin typeface="Calibri"/>
                <a:cs typeface="Calibri"/>
              </a:rPr>
              <a:t>tới</a:t>
            </a:r>
            <a:r>
              <a:rPr lang="en-US" dirty="0">
                <a:latin typeface="Calibri"/>
                <a:cs typeface="Calibri"/>
              </a:rPr>
              <a:t> </a:t>
            </a:r>
            <a:r>
              <a:rPr lang="en-US" dirty="0" err="1">
                <a:latin typeface="Calibri"/>
                <a:cs typeface="Calibri"/>
              </a:rPr>
              <a:t>đoạn</a:t>
            </a:r>
            <a:r>
              <a:rPr lang="en-US" dirty="0">
                <a:latin typeface="Calibri"/>
                <a:cs typeface="Calibri"/>
              </a:rPr>
              <a:t> code)</a:t>
            </a:r>
          </a:p>
          <a:p>
            <a:r>
              <a:rPr lang="en-US" b="1" dirty="0" err="1"/>
              <a:t>Hoặc</a:t>
            </a:r>
            <a:r>
              <a:rPr lang="en-US" b="1" dirty="0"/>
              <a:t> </a:t>
            </a:r>
            <a:r>
              <a:rPr lang="en-US" b="1" dirty="0" err="1"/>
              <a:t>là</a:t>
            </a:r>
            <a:r>
              <a:rPr lang="en-US" b="1" dirty="0"/>
              <a:t> </a:t>
            </a:r>
            <a:r>
              <a:rPr lang="en-US" b="1" dirty="0" err="1"/>
              <a:t>với</a:t>
            </a:r>
            <a:r>
              <a:rPr lang="en-US" b="1" dirty="0"/>
              <a:t> </a:t>
            </a:r>
            <a:r>
              <a:rPr lang="en-US" b="1" dirty="0" err="1"/>
              <a:t>cú</a:t>
            </a:r>
            <a:r>
              <a:rPr lang="en-US" b="1" dirty="0"/>
              <a:t> </a:t>
            </a:r>
            <a:r>
              <a:rPr lang="en-US" b="1" dirty="0" err="1"/>
              <a:t>pháp</a:t>
            </a:r>
            <a:r>
              <a:rPr lang="en-US" b="1" dirty="0"/>
              <a:t> </a:t>
            </a:r>
            <a:r>
              <a:rPr lang="en-US" b="1" dirty="0" err="1"/>
              <a:t>khác</a:t>
            </a:r>
            <a:r>
              <a:rPr lang="en-US" b="1" dirty="0"/>
              <a:t>, ta </a:t>
            </a:r>
            <a:r>
              <a:rPr lang="en-US" b="1" dirty="0" err="1"/>
              <a:t>có</a:t>
            </a:r>
            <a:r>
              <a:rPr lang="en-US" b="1" dirty="0"/>
              <a:t> </a:t>
            </a:r>
            <a:r>
              <a:rPr lang="en-US" b="1" dirty="0" err="1"/>
              <a:t>thể</a:t>
            </a:r>
            <a:r>
              <a:rPr lang="en-US" b="1" dirty="0"/>
              <a:t> </a:t>
            </a:r>
            <a:r>
              <a:rPr lang="en-US" b="1" dirty="0" err="1"/>
              <a:t>lấy</a:t>
            </a:r>
            <a:r>
              <a:rPr lang="en-US" b="1" dirty="0"/>
              <a:t> </a:t>
            </a:r>
            <a:r>
              <a:rPr lang="en-US" b="1" dirty="0" err="1"/>
              <a:t>những</a:t>
            </a:r>
            <a:r>
              <a:rPr lang="en-US" b="1" dirty="0"/>
              <a:t> </a:t>
            </a:r>
            <a:r>
              <a:rPr lang="en-US" b="1" dirty="0" err="1"/>
              <a:t>bài</a:t>
            </a:r>
            <a:r>
              <a:rPr lang="en-US" b="1" dirty="0"/>
              <a:t> </a:t>
            </a:r>
            <a:r>
              <a:rPr lang="en-US" b="1" dirty="0" err="1"/>
              <a:t>viết</a:t>
            </a:r>
            <a:r>
              <a:rPr lang="en-US" b="1" dirty="0"/>
              <a:t> </a:t>
            </a:r>
            <a:r>
              <a:rPr lang="en-US" b="1" dirty="0" err="1"/>
              <a:t>có</a:t>
            </a:r>
            <a:r>
              <a:rPr lang="en-US" b="1" dirty="0"/>
              <a:t> </a:t>
            </a:r>
            <a:r>
              <a:rPr lang="en-US" b="1" dirty="0" err="1"/>
              <a:t>ít</a:t>
            </a:r>
            <a:r>
              <a:rPr lang="en-US" b="1" dirty="0"/>
              <a:t> </a:t>
            </a:r>
            <a:r>
              <a:rPr lang="en-US" b="1" dirty="0" err="1"/>
              <a:t>nhất</a:t>
            </a:r>
            <a:r>
              <a:rPr lang="en-US" b="1" dirty="0"/>
              <a:t> 10 comments:</a:t>
            </a:r>
            <a:endParaRPr lang="en-US" b="1" dirty="0">
              <a:cs typeface="Calibri"/>
            </a:endParaRPr>
          </a:p>
          <a:p>
            <a:r>
              <a:rPr lang="en-US" dirty="0">
                <a:latin typeface="Calibri"/>
                <a:cs typeface="Calibri"/>
              </a:rPr>
              <a:t>(</a:t>
            </a:r>
            <a:r>
              <a:rPr lang="en-US" dirty="0" err="1">
                <a:latin typeface="Calibri"/>
                <a:cs typeface="Calibri"/>
              </a:rPr>
              <a:t>tới</a:t>
            </a:r>
            <a:r>
              <a:rPr lang="en-US" dirty="0">
                <a:latin typeface="Calibri"/>
                <a:cs typeface="Calibri"/>
              </a:rPr>
              <a:t> </a:t>
            </a:r>
            <a:r>
              <a:rPr lang="en-US" dirty="0" err="1">
                <a:latin typeface="Calibri"/>
                <a:cs typeface="Calibri"/>
              </a:rPr>
              <a:t>đoạn</a:t>
            </a:r>
            <a:r>
              <a:rPr lang="en-US" dirty="0">
                <a:latin typeface="Calibri"/>
                <a:cs typeface="Calibri"/>
              </a:rPr>
              <a:t> code)</a:t>
            </a:r>
          </a:p>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29</a:t>
            </a:fld>
            <a:endParaRPr lang="vi-VN"/>
          </a:p>
        </p:txBody>
      </p:sp>
    </p:spTree>
    <p:extLst>
      <p:ext uri="{BB962C8B-B14F-4D97-AF65-F5344CB8AC3E}">
        <p14:creationId xmlns:p14="http://schemas.microsoft.com/office/powerpoint/2010/main" val="17476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t> </a:t>
            </a:r>
            <a:endParaRPr lang="vi-VN" dirty="0"/>
          </a:p>
          <a:p>
            <a:r>
              <a:rPr lang="en-US" b="1" dirty="0"/>
              <a:t>⦁ </a:t>
            </a:r>
            <a:r>
              <a:rPr lang="en-US" b="1" dirty="0" err="1"/>
              <a:t>Về</a:t>
            </a:r>
            <a:r>
              <a:rPr lang="en-US" b="1" dirty="0"/>
              <a:t> </a:t>
            </a:r>
            <a:r>
              <a:rPr lang="en-US" b="1" dirty="0" err="1"/>
              <a:t>mặt</a:t>
            </a:r>
            <a:r>
              <a:rPr lang="en-US" b="1" dirty="0"/>
              <a:t> </a:t>
            </a:r>
            <a:r>
              <a:rPr lang="en-US" b="1" dirty="0" err="1"/>
              <a:t>lý</a:t>
            </a:r>
            <a:r>
              <a:rPr lang="en-US" b="1" dirty="0"/>
              <a:t> </a:t>
            </a:r>
            <a:r>
              <a:rPr lang="en-US" b="1" dirty="0" err="1"/>
              <a:t>thuyết</a:t>
            </a:r>
            <a:r>
              <a:rPr lang="en-US" b="1" dirty="0"/>
              <a:t>:</a:t>
            </a:r>
            <a:endParaRPr lang="vi-VN" b="1" dirty="0"/>
          </a:p>
          <a:p>
            <a:r>
              <a:rPr lang="en-US" dirty="0"/>
              <a:t>     </a:t>
            </a:r>
            <a:r>
              <a:rPr lang="en-US" dirty="0" err="1"/>
              <a:t>Tổng</a:t>
            </a:r>
            <a:r>
              <a:rPr lang="en-US" dirty="0"/>
              <a:t> </a:t>
            </a:r>
            <a:r>
              <a:rPr lang="en-US" dirty="0" err="1"/>
              <a:t>hợp</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về</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NoSQL . Qua </a:t>
            </a:r>
            <a:r>
              <a:rPr lang="en-US" dirty="0" err="1"/>
              <a:t>tài</a:t>
            </a:r>
            <a:r>
              <a:rPr lang="en-US" dirty="0"/>
              <a:t> </a:t>
            </a:r>
            <a:r>
              <a:rPr lang="en-US" dirty="0" err="1"/>
              <a:t>liệu</a:t>
            </a:r>
            <a:r>
              <a:rPr lang="en-US" dirty="0"/>
              <a:t> </a:t>
            </a:r>
            <a:r>
              <a:rPr lang="en-US" dirty="0" err="1"/>
              <a:t>này</a:t>
            </a:r>
            <a:r>
              <a:rPr lang="en-US" dirty="0"/>
              <a:t>, </a:t>
            </a:r>
            <a:r>
              <a:rPr lang="en-US" dirty="0" err="1"/>
              <a:t>người</a:t>
            </a:r>
            <a:r>
              <a:rPr lang="en-US" dirty="0"/>
              <a:t> </a:t>
            </a:r>
            <a:r>
              <a:rPr lang="en-US" dirty="0" err="1"/>
              <a:t>đọc</a:t>
            </a:r>
            <a:r>
              <a:rPr lang="en-US" dirty="0"/>
              <a:t> </a:t>
            </a:r>
            <a:r>
              <a:rPr lang="en-US" dirty="0" err="1"/>
              <a:t>có</a:t>
            </a:r>
            <a:r>
              <a:rPr lang="en-US" dirty="0"/>
              <a:t> </a:t>
            </a:r>
            <a:r>
              <a:rPr lang="en-US" dirty="0" err="1"/>
              <a:t>được</a:t>
            </a:r>
            <a:r>
              <a:rPr lang="en-US" dirty="0"/>
              <a:t> </a:t>
            </a:r>
            <a:r>
              <a:rPr lang="en-US" dirty="0" err="1"/>
              <a:t>cái</a:t>
            </a:r>
            <a:r>
              <a:rPr lang="en-US" dirty="0"/>
              <a:t> </a:t>
            </a:r>
            <a:r>
              <a:rPr lang="en-US" dirty="0" err="1"/>
              <a:t>nhìn</a:t>
            </a:r>
            <a:r>
              <a:rPr lang="en-US" dirty="0"/>
              <a:t> </a:t>
            </a:r>
            <a:r>
              <a:rPr lang="en-US" dirty="0" err="1"/>
              <a:t>khái</a:t>
            </a:r>
            <a:r>
              <a:rPr lang="en-US" dirty="0"/>
              <a:t> </a:t>
            </a:r>
            <a:r>
              <a:rPr lang="en-US" dirty="0" err="1"/>
              <a:t>quát</a:t>
            </a:r>
            <a:r>
              <a:rPr lang="en-US" dirty="0"/>
              <a:t> </a:t>
            </a:r>
            <a:r>
              <a:rPr lang="en-US" dirty="0" err="1"/>
              <a:t>về</a:t>
            </a:r>
            <a:r>
              <a:rPr lang="en-US" dirty="0"/>
              <a:t> NoSQL </a:t>
            </a:r>
            <a:r>
              <a:rPr lang="en-US" dirty="0" err="1"/>
              <a:t>và</a:t>
            </a:r>
            <a:r>
              <a:rPr lang="en-US" dirty="0"/>
              <a:t> </a:t>
            </a:r>
            <a:r>
              <a:rPr lang="en-US" dirty="0" err="1"/>
              <a:t>có</a:t>
            </a:r>
            <a:r>
              <a:rPr lang="en-US" dirty="0"/>
              <a:t> </a:t>
            </a:r>
            <a:r>
              <a:rPr lang="en-US" dirty="0" err="1"/>
              <a:t>thể</a:t>
            </a:r>
            <a:r>
              <a:rPr lang="en-US" dirty="0"/>
              <a:t> </a:t>
            </a:r>
            <a:r>
              <a:rPr lang="en-US" dirty="0" err="1"/>
              <a:t>ứng</a:t>
            </a:r>
            <a:r>
              <a:rPr lang="en-US" dirty="0"/>
              <a:t> </a:t>
            </a:r>
            <a:r>
              <a:rPr lang="en-US" dirty="0" err="1"/>
              <a:t>dụng</a:t>
            </a:r>
            <a:r>
              <a:rPr lang="en-US" dirty="0"/>
              <a:t> </a:t>
            </a:r>
            <a:r>
              <a:rPr lang="en-US" dirty="0" err="1"/>
              <a:t>nó</a:t>
            </a:r>
            <a:r>
              <a:rPr lang="en-US" dirty="0"/>
              <a:t> </a:t>
            </a:r>
            <a:r>
              <a:rPr lang="en-US" dirty="0" err="1"/>
              <a:t>vào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rất</a:t>
            </a:r>
            <a:r>
              <a:rPr lang="en-US" dirty="0"/>
              <a:t> </a:t>
            </a:r>
            <a:r>
              <a:rPr lang="en-US" dirty="0" err="1"/>
              <a:t>nhiều</a:t>
            </a:r>
            <a:r>
              <a:rPr lang="en-US" dirty="0"/>
              <a:t> </a:t>
            </a:r>
            <a:r>
              <a:rPr lang="en-US" dirty="0" err="1"/>
              <a:t>dữ</a:t>
            </a:r>
            <a:r>
              <a:rPr lang="en-US" dirty="0"/>
              <a:t> </a:t>
            </a:r>
            <a:r>
              <a:rPr lang="en-US" dirty="0" err="1"/>
              <a:t>liệu</a:t>
            </a:r>
            <a:endParaRPr lang="vi-VN" dirty="0" err="1"/>
          </a:p>
          <a:p>
            <a:r>
              <a:rPr lang="en-US" dirty="0"/>
              <a:t>.     </a:t>
            </a:r>
            <a:r>
              <a:rPr lang="en-US" dirty="0" err="1"/>
              <a:t>Tìm</a:t>
            </a:r>
            <a:r>
              <a:rPr lang="en-US" dirty="0"/>
              <a:t> </a:t>
            </a:r>
            <a:r>
              <a:rPr lang="en-US" dirty="0" err="1"/>
              <a:t>hiểu</a:t>
            </a:r>
            <a:r>
              <a:rPr lang="en-US" dirty="0"/>
              <a:t> </a:t>
            </a:r>
            <a:r>
              <a:rPr lang="en-US" dirty="0" err="1"/>
              <a:t>những</a:t>
            </a:r>
            <a:r>
              <a:rPr lang="en-US" dirty="0"/>
              <a:t> </a:t>
            </a:r>
            <a:r>
              <a:rPr lang="en-US" dirty="0" err="1"/>
              <a:t>kiến</a:t>
            </a:r>
            <a:r>
              <a:rPr lang="en-US" dirty="0"/>
              <a:t> </a:t>
            </a:r>
            <a:r>
              <a:rPr lang="en-US" dirty="0" err="1"/>
              <a:t>thức</a:t>
            </a:r>
            <a:r>
              <a:rPr lang="en-US" dirty="0"/>
              <a:t> </a:t>
            </a:r>
            <a:r>
              <a:rPr lang="en-US" dirty="0" err="1"/>
              <a:t>về</a:t>
            </a:r>
            <a:r>
              <a:rPr lang="en-US" dirty="0"/>
              <a:t> </a:t>
            </a:r>
            <a:r>
              <a:rPr lang="en-US" dirty="0" err="1"/>
              <a:t>RavenDB</a:t>
            </a:r>
            <a:r>
              <a:rPr lang="en-US" dirty="0"/>
              <a:t> </a:t>
            </a:r>
            <a:r>
              <a:rPr lang="en-US" dirty="0" err="1"/>
              <a:t>và</a:t>
            </a:r>
            <a:r>
              <a:rPr lang="en-US" dirty="0"/>
              <a:t> </a:t>
            </a:r>
            <a:r>
              <a:rPr lang="en-US" dirty="0" err="1"/>
              <a:t>các</a:t>
            </a:r>
            <a:r>
              <a:rPr lang="en-US" dirty="0"/>
              <a:t> </a:t>
            </a:r>
            <a:r>
              <a:rPr lang="en-US" dirty="0" err="1"/>
              <a:t>triển</a:t>
            </a:r>
            <a:r>
              <a:rPr lang="en-US" dirty="0"/>
              <a:t> </a:t>
            </a:r>
            <a:r>
              <a:rPr lang="en-US" dirty="0" err="1"/>
              <a:t>khai</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err="1"/>
              <a:t>RavenDB</a:t>
            </a:r>
            <a:r>
              <a:rPr lang="en-US" dirty="0"/>
              <a:t> . </a:t>
            </a:r>
            <a:endParaRPr lang="vi-VN"/>
          </a:p>
          <a:p>
            <a:r>
              <a:rPr lang="en-US" b="1" dirty="0"/>
              <a:t>⦁ </a:t>
            </a:r>
            <a:r>
              <a:rPr lang="en-US" b="1" dirty="0" err="1"/>
              <a:t>Về</a:t>
            </a:r>
            <a:r>
              <a:rPr lang="en-US" b="1" dirty="0"/>
              <a:t> </a:t>
            </a:r>
            <a:r>
              <a:rPr lang="en-US" b="1" dirty="0" err="1"/>
              <a:t>mặt</a:t>
            </a:r>
            <a:r>
              <a:rPr lang="en-US" b="1" dirty="0"/>
              <a:t> </a:t>
            </a:r>
            <a:r>
              <a:rPr lang="en-US" b="1" dirty="0" err="1"/>
              <a:t>thực</a:t>
            </a:r>
            <a:r>
              <a:rPr lang="en-US" b="1" dirty="0"/>
              <a:t> </a:t>
            </a:r>
            <a:r>
              <a:rPr lang="en-US" b="1" dirty="0" err="1"/>
              <a:t>nghiệm</a:t>
            </a:r>
            <a:r>
              <a:rPr lang="en-US" dirty="0"/>
              <a:t>: </a:t>
            </a:r>
            <a:r>
              <a:rPr lang="en-US" dirty="0" err="1"/>
              <a:t>Xây</a:t>
            </a:r>
            <a:r>
              <a:rPr lang="en-US" dirty="0"/>
              <a:t> </a:t>
            </a:r>
            <a:r>
              <a:rPr lang="en-US" dirty="0" err="1"/>
              <a:t>dựng</a:t>
            </a:r>
            <a:r>
              <a:rPr lang="en-US" dirty="0"/>
              <a:t> </a:t>
            </a:r>
            <a:r>
              <a:rPr lang="en-US" dirty="0" err="1"/>
              <a:t>được</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quản</a:t>
            </a:r>
            <a:r>
              <a:rPr lang="en-US" dirty="0"/>
              <a:t> </a:t>
            </a:r>
            <a:r>
              <a:rPr lang="en-US" dirty="0" err="1"/>
              <a:t>lý</a:t>
            </a:r>
            <a:r>
              <a:rPr lang="en-US" dirty="0"/>
              <a:t> </a:t>
            </a:r>
            <a:r>
              <a:rPr lang="en-US" dirty="0" err="1"/>
              <a:t>thông</a:t>
            </a:r>
            <a:r>
              <a:rPr lang="en-US" dirty="0"/>
              <a:t> tin </a:t>
            </a:r>
            <a:r>
              <a:rPr lang="en-US" dirty="0" err="1"/>
              <a:t>nhân</a:t>
            </a:r>
            <a:r>
              <a:rPr lang="en-US" dirty="0"/>
              <a:t> </a:t>
            </a:r>
            <a:r>
              <a:rPr lang="en-US" dirty="0" err="1"/>
              <a:t>viên</a:t>
            </a:r>
            <a:r>
              <a:rPr lang="en-US" dirty="0"/>
              <a:t> </a:t>
            </a:r>
            <a:r>
              <a:rPr lang="en-US" dirty="0" err="1"/>
              <a:t>sử</a:t>
            </a:r>
            <a:r>
              <a:rPr lang="en-US" dirty="0"/>
              <a:t> </a:t>
            </a:r>
            <a:r>
              <a:rPr lang="en-US" dirty="0" err="1"/>
              <a:t>dụng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RavenDB</a:t>
            </a:r>
            <a:r>
              <a:rPr lang="en-US" dirty="0"/>
              <a:t> </a:t>
            </a:r>
            <a:r>
              <a:rPr lang="en-US" dirty="0" err="1"/>
              <a:t>trên</a:t>
            </a:r>
            <a:r>
              <a:rPr lang="en-US" dirty="0"/>
              <a:t> </a:t>
            </a:r>
            <a:r>
              <a:rPr lang="en-US" dirty="0" err="1"/>
              <a:t>nền</a:t>
            </a:r>
            <a:r>
              <a:rPr lang="en-US" dirty="0"/>
              <a:t> Web. </a:t>
            </a:r>
            <a:r>
              <a:rPr lang="en-US" dirty="0" err="1"/>
              <a:t>Ứng</a:t>
            </a:r>
            <a:r>
              <a:rPr lang="en-US" dirty="0"/>
              <a:t> </a:t>
            </a:r>
            <a:r>
              <a:rPr lang="en-US" dirty="0" err="1"/>
              <a:t>dụng</a:t>
            </a:r>
            <a:r>
              <a:rPr lang="en-US" dirty="0"/>
              <a:t> </a:t>
            </a:r>
            <a:r>
              <a:rPr lang="en-US" dirty="0" err="1"/>
              <a:t>tuy</a:t>
            </a:r>
            <a:r>
              <a:rPr lang="en-US" dirty="0"/>
              <a:t> </a:t>
            </a:r>
            <a:r>
              <a:rPr lang="en-US" dirty="0" err="1"/>
              <a:t>không</a:t>
            </a:r>
            <a:r>
              <a:rPr lang="en-US" dirty="0"/>
              <a:t> </a:t>
            </a:r>
            <a:r>
              <a:rPr lang="en-US" dirty="0" err="1"/>
              <a:t>quá</a:t>
            </a:r>
            <a:r>
              <a:rPr lang="en-US" dirty="0"/>
              <a:t> </a:t>
            </a:r>
            <a:r>
              <a:rPr lang="en-US" dirty="0" err="1"/>
              <a:t>quy</a:t>
            </a:r>
            <a:r>
              <a:rPr lang="en-US" dirty="0"/>
              <a:t> </a:t>
            </a:r>
            <a:r>
              <a:rPr lang="en-US" dirty="0" err="1"/>
              <a:t>mô</a:t>
            </a:r>
            <a:r>
              <a:rPr lang="en-US" dirty="0"/>
              <a:t> </a:t>
            </a:r>
            <a:r>
              <a:rPr lang="en-US" dirty="0" err="1"/>
              <a:t>nhưng</a:t>
            </a:r>
            <a:r>
              <a:rPr lang="en-US" dirty="0"/>
              <a:t> </a:t>
            </a:r>
            <a:r>
              <a:rPr lang="en-US" dirty="0" err="1"/>
              <a:t>cũng</a:t>
            </a:r>
            <a:r>
              <a:rPr lang="en-US" dirty="0"/>
              <a:t> </a:t>
            </a:r>
            <a:r>
              <a:rPr lang="en-US" dirty="0" err="1"/>
              <a:t>đã</a:t>
            </a:r>
            <a:r>
              <a:rPr lang="en-US" dirty="0"/>
              <a:t> </a:t>
            </a:r>
            <a:r>
              <a:rPr lang="en-US" dirty="0" err="1"/>
              <a:t>áp</a:t>
            </a:r>
            <a:r>
              <a:rPr lang="en-US" dirty="0"/>
              <a:t> </a:t>
            </a:r>
            <a:r>
              <a:rPr lang="en-US" dirty="0" err="1"/>
              <a:t>dụng</a:t>
            </a:r>
            <a:r>
              <a:rPr lang="en-US" dirty="0"/>
              <a:t> </a:t>
            </a:r>
            <a:r>
              <a:rPr lang="en-US" dirty="0" err="1"/>
              <a:t>được</a:t>
            </a:r>
            <a:r>
              <a:rPr lang="en-US" dirty="0"/>
              <a:t> </a:t>
            </a:r>
            <a:r>
              <a:rPr lang="en-US" dirty="0" err="1"/>
              <a:t>những</a:t>
            </a:r>
            <a:r>
              <a:rPr lang="en-US" dirty="0"/>
              <a:t> </a:t>
            </a:r>
            <a:r>
              <a:rPr lang="en-US" dirty="0" err="1"/>
              <a:t>kĩ</a:t>
            </a:r>
            <a:r>
              <a:rPr lang="en-US" dirty="0"/>
              <a:t> </a:t>
            </a:r>
            <a:r>
              <a:rPr lang="en-US" dirty="0" err="1"/>
              <a:t>thuật</a:t>
            </a:r>
            <a:r>
              <a:rPr lang="en-US" dirty="0"/>
              <a:t> </a:t>
            </a:r>
            <a:r>
              <a:rPr lang="en-US" dirty="0" err="1"/>
              <a:t>cơ</a:t>
            </a:r>
            <a:r>
              <a:rPr lang="en-US" dirty="0"/>
              <a:t> </a:t>
            </a:r>
            <a:r>
              <a:rPr lang="en-US" dirty="0" err="1"/>
              <a:t>bản</a:t>
            </a:r>
            <a:r>
              <a:rPr lang="en-US" dirty="0"/>
              <a:t> </a:t>
            </a:r>
            <a:r>
              <a:rPr lang="en-US" dirty="0" err="1"/>
              <a:t>và</a:t>
            </a:r>
            <a:r>
              <a:rPr lang="en-US" dirty="0"/>
              <a:t> </a:t>
            </a:r>
            <a:r>
              <a:rPr lang="en-US" dirty="0" err="1"/>
              <a:t>nâng</a:t>
            </a:r>
            <a:r>
              <a:rPr lang="en-US" dirty="0"/>
              <a:t> </a:t>
            </a:r>
            <a:r>
              <a:rPr lang="en-US" dirty="0" err="1"/>
              <a:t>cao</a:t>
            </a:r>
            <a:r>
              <a:rPr lang="en-US" dirty="0"/>
              <a:t> </a:t>
            </a:r>
            <a:r>
              <a:rPr lang="en-US" dirty="0" err="1"/>
              <a:t>của</a:t>
            </a:r>
            <a:r>
              <a:rPr lang="en-US" dirty="0"/>
              <a:t> </a:t>
            </a:r>
            <a:r>
              <a:rPr lang="en-US" dirty="0" err="1"/>
              <a:t>RavenDB</a:t>
            </a:r>
            <a:r>
              <a:rPr lang="en-US" dirty="0"/>
              <a:t> </a:t>
            </a:r>
            <a:r>
              <a:rPr lang="en-US" dirty="0" err="1"/>
              <a:t>và</a:t>
            </a:r>
            <a:r>
              <a:rPr lang="en-US" dirty="0"/>
              <a:t> </a:t>
            </a:r>
            <a:r>
              <a:rPr lang="en-US" dirty="0" err="1"/>
              <a:t>ứng</a:t>
            </a:r>
            <a:r>
              <a:rPr lang="en-US" dirty="0"/>
              <a:t> </a:t>
            </a:r>
            <a:r>
              <a:rPr lang="en-US" dirty="0" err="1"/>
              <a:t>dụng</a:t>
            </a:r>
            <a:r>
              <a:rPr lang="en-US" dirty="0"/>
              <a:t> </a:t>
            </a:r>
            <a:r>
              <a:rPr lang="en-US" dirty="0" err="1"/>
              <a:t>đã</a:t>
            </a:r>
            <a:r>
              <a:rPr lang="en-US" dirty="0"/>
              <a:t> </a:t>
            </a:r>
            <a:r>
              <a:rPr lang="en-US" dirty="0" err="1"/>
              <a:t>thể</a:t>
            </a:r>
            <a:r>
              <a:rPr lang="en-US" dirty="0"/>
              <a:t> </a:t>
            </a:r>
            <a:r>
              <a:rPr lang="en-US" dirty="0" err="1"/>
              <a:t>hiện</a:t>
            </a:r>
            <a:r>
              <a:rPr lang="en-US" dirty="0"/>
              <a:t> </a:t>
            </a:r>
            <a:r>
              <a:rPr lang="en-US" dirty="0" err="1"/>
              <a:t>tốc</a:t>
            </a:r>
            <a:r>
              <a:rPr lang="en-US" dirty="0"/>
              <a:t> </a:t>
            </a:r>
            <a:r>
              <a:rPr lang="en-US" dirty="0" err="1"/>
              <a:t>độ</a:t>
            </a:r>
            <a:r>
              <a:rPr lang="en-US" dirty="0"/>
              <a:t> </a:t>
            </a:r>
            <a:r>
              <a:rPr lang="en-US" dirty="0" err="1"/>
              <a:t>vượt</a:t>
            </a:r>
            <a:r>
              <a:rPr lang="en-US" dirty="0"/>
              <a:t> </a:t>
            </a:r>
            <a:r>
              <a:rPr lang="en-US" dirty="0" err="1"/>
              <a:t>trội</a:t>
            </a:r>
            <a:r>
              <a:rPr lang="en-US" dirty="0"/>
              <a:t> </a:t>
            </a:r>
            <a:r>
              <a:rPr lang="en-US" dirty="0" err="1"/>
              <a:t>khi</a:t>
            </a:r>
            <a:r>
              <a:rPr lang="en-US" dirty="0"/>
              <a:t> </a:t>
            </a:r>
            <a:r>
              <a:rPr lang="en-US" dirty="0" err="1"/>
              <a:t>hoạt</a:t>
            </a:r>
            <a:r>
              <a:rPr lang="en-US" dirty="0"/>
              <a:t> </a:t>
            </a:r>
            <a:r>
              <a:rPr lang="en-US" dirty="0" err="1"/>
              <a:t>động</a:t>
            </a:r>
            <a:r>
              <a:rPr lang="en-US" dirty="0"/>
              <a:t> </a:t>
            </a:r>
            <a:r>
              <a:rPr lang="en-US" dirty="0" err="1"/>
              <a:t>với</a:t>
            </a:r>
            <a:r>
              <a:rPr lang="en-US" dirty="0"/>
              <a:t> </a:t>
            </a:r>
            <a:r>
              <a:rPr lang="en-US" dirty="0" err="1"/>
              <a:t>một</a:t>
            </a:r>
            <a:r>
              <a:rPr lang="en-US" dirty="0"/>
              <a:t> </a:t>
            </a:r>
            <a:r>
              <a:rPr lang="en-US" dirty="0" err="1"/>
              <a:t>lượng</a:t>
            </a:r>
            <a:r>
              <a:rPr lang="en-US" dirty="0"/>
              <a:t> </a:t>
            </a:r>
            <a:r>
              <a:rPr lang="en-US" dirty="0" err="1"/>
              <a:t>lớn</a:t>
            </a:r>
            <a:r>
              <a:rPr lang="en-US" dirty="0"/>
              <a:t> </a:t>
            </a:r>
            <a:r>
              <a:rPr lang="en-US" dirty="0" err="1"/>
              <a:t>dữ</a:t>
            </a:r>
            <a:r>
              <a:rPr lang="en-US" dirty="0"/>
              <a:t> </a:t>
            </a:r>
            <a:r>
              <a:rPr lang="en-US" dirty="0" err="1"/>
              <a:t>liệu</a:t>
            </a:r>
            <a:r>
              <a:rPr lang="en-US" dirty="0"/>
              <a:t>, </a:t>
            </a:r>
            <a:r>
              <a:rPr lang="en-US" dirty="0" err="1"/>
              <a:t>đáp</a:t>
            </a:r>
            <a:r>
              <a:rPr lang="en-US" dirty="0"/>
              <a:t> </a:t>
            </a:r>
            <a:r>
              <a:rPr lang="en-US" dirty="0" err="1"/>
              <a:t>ứng</a:t>
            </a:r>
            <a:r>
              <a:rPr lang="en-US" dirty="0"/>
              <a:t> </a:t>
            </a:r>
            <a:r>
              <a:rPr lang="en-US" dirty="0" err="1"/>
              <a:t>được</a:t>
            </a:r>
            <a:r>
              <a:rPr lang="en-US" dirty="0"/>
              <a:t> </a:t>
            </a:r>
            <a:r>
              <a:rPr lang="en-US" dirty="0" err="1"/>
              <a:t>yêu</a:t>
            </a:r>
            <a:r>
              <a:rPr lang="en-US" dirty="0"/>
              <a:t> </a:t>
            </a:r>
            <a:r>
              <a:rPr lang="en-US" dirty="0" err="1"/>
              <a:t>cầu</a:t>
            </a:r>
            <a:r>
              <a:rPr lang="en-US" dirty="0"/>
              <a:t> </a:t>
            </a:r>
            <a:r>
              <a:rPr lang="en-US" dirty="0" err="1"/>
              <a:t>đề</a:t>
            </a:r>
            <a:r>
              <a:rPr lang="en-US" dirty="0"/>
              <a:t> ra. </a:t>
            </a:r>
            <a:endParaRPr lang="vi-VN" dirty="0"/>
          </a:p>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a:t>
            </a:fld>
            <a:endParaRPr lang="vi-VN"/>
          </a:p>
        </p:txBody>
      </p:sp>
    </p:spTree>
    <p:extLst>
      <p:ext uri="{BB962C8B-B14F-4D97-AF65-F5344CB8AC3E}">
        <p14:creationId xmlns:p14="http://schemas.microsoft.com/office/powerpoint/2010/main" val="3275587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1">
                <a:latin typeface="Calibri"/>
                <a:cs typeface="Calibri"/>
              </a:rPr>
              <a:t>CHƯƠNG 1: GIỚI THIỆU VỀ NOSQL</a:t>
            </a:r>
          </a:p>
          <a:p>
            <a:endParaRPr lang="en-US" b="1">
              <a:latin typeface="Calibri"/>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4</a:t>
            </a:fld>
            <a:endParaRPr lang="vi-VN"/>
          </a:p>
        </p:txBody>
      </p:sp>
    </p:spTree>
    <p:extLst>
      <p:ext uri="{BB962C8B-B14F-4D97-AF65-F5344CB8AC3E}">
        <p14:creationId xmlns:p14="http://schemas.microsoft.com/office/powerpoint/2010/main" val="3218918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1" dirty="0">
                <a:latin typeface="Calibri"/>
                <a:cs typeface="Calibri"/>
              </a:rPr>
              <a:t>NOSQL LÀ GÌ?</a:t>
            </a:r>
          </a:p>
          <a:p>
            <a:r>
              <a:rPr lang="en-US" dirty="0"/>
              <a:t>- NoSQL </a:t>
            </a:r>
            <a:r>
              <a:rPr lang="en-US" dirty="0" err="1"/>
              <a:t>là</a:t>
            </a:r>
            <a:r>
              <a:rPr lang="en-US" dirty="0"/>
              <a:t> </a:t>
            </a:r>
            <a:r>
              <a:rPr lang="en-US" dirty="0" err="1"/>
              <a:t>một</a:t>
            </a:r>
            <a:r>
              <a:rPr lang="en-US" dirty="0"/>
              <a:t> </a:t>
            </a:r>
            <a:r>
              <a:rPr lang="en-US" dirty="0" err="1"/>
              <a:t>xu</a:t>
            </a:r>
            <a:r>
              <a:rPr lang="en-US" dirty="0"/>
              <a:t> </a:t>
            </a:r>
            <a:r>
              <a:rPr lang="en-US" dirty="0" err="1"/>
              <a:t>hướng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mà</a:t>
            </a:r>
            <a:r>
              <a:rPr lang="en-US" dirty="0"/>
              <a:t> </a:t>
            </a:r>
            <a:r>
              <a:rPr lang="en-US" dirty="0" err="1"/>
              <a:t>không</a:t>
            </a:r>
            <a:r>
              <a:rPr lang="en-US" dirty="0"/>
              <a:t> </a:t>
            </a:r>
            <a:r>
              <a:rPr lang="en-US" dirty="0" err="1"/>
              <a:t>dùng</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phần</a:t>
            </a:r>
            <a:r>
              <a:rPr lang="en-US" dirty="0"/>
              <a:t> </a:t>
            </a:r>
            <a:r>
              <a:rPr lang="en-US" dirty="0" err="1"/>
              <a:t>mềm</a:t>
            </a:r>
            <a:r>
              <a:rPr lang="en-US" dirty="0"/>
              <a:t>.</a:t>
            </a:r>
            <a:endParaRPr lang="en-US" dirty="0">
              <a:cs typeface="Calibri"/>
            </a:endParaRPr>
          </a:p>
          <a:p>
            <a:r>
              <a:rPr lang="en-US">
                <a:cs typeface="Calibri"/>
              </a:rPr>
              <a:t>- </a:t>
            </a:r>
            <a:r>
              <a:rPr lang="en-US"/>
              <a:t>NoSQL </a:t>
            </a:r>
            <a:r>
              <a:rPr lang="en-US" err="1"/>
              <a:t>có</a:t>
            </a:r>
            <a:r>
              <a:rPr lang="en-US"/>
              <a:t> </a:t>
            </a:r>
            <a:r>
              <a:rPr lang="en-US" err="1"/>
              <a:t>nghĩa</a:t>
            </a:r>
            <a:r>
              <a:rPr lang="en-US"/>
              <a:t> </a:t>
            </a:r>
            <a:r>
              <a:rPr lang="en-US" err="1"/>
              <a:t>là</a:t>
            </a:r>
            <a:r>
              <a:rPr lang="en-US"/>
              <a:t> Non-Relational (</a:t>
            </a:r>
            <a:r>
              <a:rPr lang="en-US" err="1"/>
              <a:t>NoRel</a:t>
            </a:r>
            <a:r>
              <a:rPr lang="en-US"/>
              <a:t>) - </a:t>
            </a:r>
            <a:r>
              <a:rPr lang="en-US" err="1"/>
              <a:t>không</a:t>
            </a:r>
            <a:r>
              <a:rPr lang="en-US"/>
              <a:t> </a:t>
            </a:r>
            <a:r>
              <a:rPr lang="en-US" err="1"/>
              <a:t>ràng</a:t>
            </a:r>
            <a:r>
              <a:rPr lang="en-US"/>
              <a:t> </a:t>
            </a:r>
            <a:r>
              <a:rPr lang="en-US" err="1"/>
              <a:t>buộc</a:t>
            </a:r>
            <a:r>
              <a:rPr lang="en-US"/>
              <a:t>, </a:t>
            </a:r>
            <a:r>
              <a:rPr lang="en-US" err="1"/>
              <a:t>Hoặc</a:t>
            </a:r>
            <a:r>
              <a:rPr lang="en-US"/>
              <a:t> Not Only SQL  - </a:t>
            </a:r>
            <a:r>
              <a:rPr lang="en-US" err="1"/>
              <a:t>Không</a:t>
            </a:r>
            <a:r>
              <a:rPr lang="en-US"/>
              <a:t> </a:t>
            </a:r>
            <a:r>
              <a:rPr lang="en-US" err="1"/>
              <a:t>chỉ</a:t>
            </a:r>
            <a:r>
              <a:rPr lang="en-US"/>
              <a:t> SQL.</a:t>
            </a:r>
            <a:endParaRPr lang="en-US">
              <a:cs typeface="Calibri"/>
            </a:endParaRPr>
          </a:p>
          <a:p>
            <a:endParaRPr lang="en-US">
              <a:cs typeface="Calibri"/>
            </a:endParaRPr>
          </a:p>
          <a:p>
            <a:r>
              <a:rPr lang="en-US">
                <a:cs typeface="Calibri"/>
              </a:rPr>
              <a:t> </a:t>
            </a:r>
            <a:r>
              <a:rPr lang="en-US" b="1" err="1">
                <a:cs typeface="Calibri"/>
              </a:rPr>
              <a:t>Mày</a:t>
            </a:r>
            <a:r>
              <a:rPr lang="en-US" b="1">
                <a:cs typeface="Calibri"/>
              </a:rPr>
              <a:t> </a:t>
            </a:r>
            <a:r>
              <a:rPr lang="en-US" b="1" err="1">
                <a:cs typeface="Calibri"/>
              </a:rPr>
              <a:t>nhìn</a:t>
            </a:r>
            <a:r>
              <a:rPr lang="en-US" b="1">
                <a:cs typeface="Calibri"/>
              </a:rPr>
              <a:t> slide </a:t>
            </a:r>
            <a:r>
              <a:rPr lang="en-US" b="1" err="1">
                <a:cs typeface="Calibri"/>
              </a:rPr>
              <a:t>rồi</a:t>
            </a:r>
            <a:r>
              <a:rPr lang="en-US" b="1">
                <a:cs typeface="Calibri"/>
              </a:rPr>
              <a:t> </a:t>
            </a:r>
            <a:r>
              <a:rPr lang="en-US" b="1" err="1">
                <a:cs typeface="Calibri"/>
              </a:rPr>
              <a:t>chế</a:t>
            </a:r>
            <a:r>
              <a:rPr lang="en-US" b="1">
                <a:cs typeface="Calibri"/>
              </a:rPr>
              <a:t> </a:t>
            </a:r>
            <a:r>
              <a:rPr lang="en-US" b="1" err="1">
                <a:cs typeface="Calibri"/>
              </a:rPr>
              <a:t>đi</a:t>
            </a:r>
            <a:r>
              <a:rPr lang="en-US" b="1">
                <a:cs typeface="Calibri"/>
              </a:rPr>
              <a:t> </a:t>
            </a:r>
            <a:r>
              <a:rPr lang="en-US" b="1" err="1">
                <a:cs typeface="Calibri"/>
              </a:rPr>
              <a:t>nha</a:t>
            </a:r>
            <a:r>
              <a:rPr lang="en-US" b="1">
                <a:cs typeface="Calibri"/>
              </a:rPr>
              <a:t> :)))</a:t>
            </a:r>
          </a:p>
          <a:p>
            <a:endParaRPr lang="en-US">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5</a:t>
            </a:fld>
            <a:endParaRPr lang="vi-VN"/>
          </a:p>
        </p:txBody>
      </p:sp>
    </p:spTree>
    <p:extLst>
      <p:ext uri="{BB962C8B-B14F-4D97-AF65-F5344CB8AC3E}">
        <p14:creationId xmlns:p14="http://schemas.microsoft.com/office/powerpoint/2010/main" val="287340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1">
                <a:cs typeface="Calibri"/>
              </a:rPr>
              <a:t>CSDL NOSQL ĐƯỢC PHÂN LOẠI THEO CÁCH NÓ  LƯU TRỮ, CHIA LÀM 4 LOẠI CHÍNH:</a:t>
            </a:r>
            <a:endParaRPr lang="en-US">
              <a:cs typeface="Calibri"/>
            </a:endParaRPr>
          </a:p>
          <a:p>
            <a:endParaRPr lang="en-US" b="1"/>
          </a:p>
          <a:p>
            <a:r>
              <a:rPr lang="en-US" b="1" dirty="0"/>
              <a:t>Key-Value Database</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database </a:t>
            </a:r>
            <a:r>
              <a:rPr lang="en-US" dirty="0" err="1"/>
              <a:t>dưới</a:t>
            </a:r>
            <a:r>
              <a:rPr lang="en-US" dirty="0"/>
              <a:t> </a:t>
            </a:r>
            <a:r>
              <a:rPr lang="en-US" dirty="0" err="1"/>
              <a:t>dạng</a:t>
            </a:r>
            <a:endParaRPr lang="vi-VN">
              <a:latin typeface="Arial"/>
              <a:cs typeface="Arial"/>
            </a:endParaRPr>
          </a:p>
          <a:p>
            <a:r>
              <a:rPr lang="en-US" dirty="0"/>
              <a:t>key-value</a:t>
            </a:r>
            <a:endParaRPr lang="vi-VN"/>
          </a:p>
          <a:p>
            <a:endParaRPr lang="en-US"/>
          </a:p>
          <a:p>
            <a:r>
              <a:rPr lang="en-US" b="1" dirty="0"/>
              <a:t>Document Database</a:t>
            </a:r>
            <a:r>
              <a:rPr lang="en-US" dirty="0"/>
              <a:t>: </a:t>
            </a:r>
            <a:r>
              <a:rPr lang="en-US" dirty="0" err="1"/>
              <a:t>Mỗi</a:t>
            </a:r>
            <a:r>
              <a:rPr lang="en-US" dirty="0"/>
              <a:t> object </a:t>
            </a:r>
            <a:r>
              <a:rPr lang="en-US" dirty="0" err="1"/>
              <a:t>sẽ</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database </a:t>
            </a:r>
            <a:r>
              <a:rPr lang="en-US" dirty="0" err="1"/>
              <a:t>dưới</a:t>
            </a:r>
            <a:endParaRPr lang="vi-VN" err="1"/>
          </a:p>
          <a:p>
            <a:r>
              <a:rPr lang="en-US" dirty="0" err="1"/>
              <a:t>dạng</a:t>
            </a:r>
            <a:r>
              <a:rPr lang="en-US" dirty="0"/>
              <a:t> </a:t>
            </a:r>
            <a:r>
              <a:rPr lang="en-US" dirty="0" err="1"/>
              <a:t>một</a:t>
            </a:r>
            <a:r>
              <a:rPr lang="en-US" dirty="0"/>
              <a:t> document. </a:t>
            </a:r>
            <a:r>
              <a:rPr lang="en-US" dirty="0" err="1"/>
              <a:t>Dữ</a:t>
            </a:r>
            <a:r>
              <a:rPr lang="en-US" dirty="0"/>
              <a:t> </a:t>
            </a:r>
            <a:r>
              <a:rPr lang="en-US" dirty="0" err="1"/>
              <a:t>liệu</a:t>
            </a:r>
            <a:r>
              <a:rPr lang="en-US" dirty="0"/>
              <a:t> </a:t>
            </a:r>
            <a:r>
              <a:rPr lang="en-US" dirty="0" err="1"/>
              <a:t>sẽ</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dưới</a:t>
            </a:r>
            <a:r>
              <a:rPr lang="en-US" dirty="0"/>
              <a:t> </a:t>
            </a:r>
            <a:r>
              <a:rPr lang="en-US" dirty="0" err="1"/>
              <a:t>dạng</a:t>
            </a:r>
            <a:endParaRPr lang="vi-VN" err="1"/>
          </a:p>
          <a:p>
            <a:r>
              <a:rPr lang="en-US" dirty="0"/>
              <a:t>BSON/JSON/XML </a:t>
            </a:r>
            <a:r>
              <a:rPr lang="en-US" dirty="0" err="1"/>
              <a:t>dưới</a:t>
            </a:r>
            <a:r>
              <a:rPr lang="en-US" dirty="0"/>
              <a:t> database. </a:t>
            </a:r>
            <a:r>
              <a:rPr lang="en-US" dirty="0" err="1"/>
              <a:t>Dữ</a:t>
            </a:r>
            <a:r>
              <a:rPr lang="en-US" dirty="0"/>
              <a:t> </a:t>
            </a:r>
            <a:r>
              <a:rPr lang="en-US" dirty="0" err="1"/>
              <a:t>liệu</a:t>
            </a:r>
            <a:r>
              <a:rPr lang="en-US" dirty="0"/>
              <a:t> </a:t>
            </a:r>
            <a:r>
              <a:rPr lang="en-US" dirty="0" err="1"/>
              <a:t>không</a:t>
            </a:r>
            <a:r>
              <a:rPr lang="en-US" dirty="0"/>
              <a:t> schema </a:t>
            </a:r>
            <a:r>
              <a:rPr lang="en-US" dirty="0" err="1"/>
              <a:t>cứng</a:t>
            </a:r>
            <a:r>
              <a:rPr lang="en-US" dirty="0"/>
              <a:t> </a:t>
            </a:r>
            <a:r>
              <a:rPr lang="en-US" dirty="0" err="1"/>
              <a:t>như</a:t>
            </a:r>
            <a:endParaRPr lang="vi-VN" err="1"/>
          </a:p>
          <a:p>
            <a:r>
              <a:rPr lang="en-US" dirty="0"/>
              <a:t>SQL, do </a:t>
            </a:r>
            <a:r>
              <a:rPr lang="en-US" dirty="0" err="1"/>
              <a:t>đó</a:t>
            </a:r>
            <a:r>
              <a:rPr lang="en-US" dirty="0"/>
              <a:t> ta </a:t>
            </a:r>
            <a:r>
              <a:rPr lang="en-US" dirty="0" err="1"/>
              <a:t>có</a:t>
            </a:r>
            <a:r>
              <a:rPr lang="en-US" dirty="0"/>
              <a:t> </a:t>
            </a:r>
            <a:r>
              <a:rPr lang="en-US" dirty="0" err="1"/>
              <a:t>thể</a:t>
            </a:r>
            <a:r>
              <a:rPr lang="en-US" dirty="0"/>
              <a:t> </a:t>
            </a:r>
            <a:r>
              <a:rPr lang="en-US" dirty="0" err="1"/>
              <a:t>thêm</a:t>
            </a:r>
            <a:r>
              <a:rPr lang="en-US" dirty="0"/>
              <a:t>/</a:t>
            </a:r>
            <a:r>
              <a:rPr lang="en-US" dirty="0" err="1"/>
              <a:t>sửa</a:t>
            </a:r>
            <a:r>
              <a:rPr lang="en-US" dirty="0"/>
              <a:t> field, </a:t>
            </a:r>
            <a:r>
              <a:rPr lang="en-US" dirty="0" err="1"/>
              <a:t>thay</a:t>
            </a:r>
            <a:r>
              <a:rPr lang="en-US" dirty="0"/>
              <a:t> </a:t>
            </a:r>
            <a:r>
              <a:rPr lang="en-US" dirty="0" err="1"/>
              <a:t>đổi</a:t>
            </a:r>
            <a:r>
              <a:rPr lang="en-US" dirty="0"/>
              <a:t> table, … </a:t>
            </a:r>
            <a:r>
              <a:rPr lang="en-US" dirty="0" err="1"/>
              <a:t>rất</a:t>
            </a:r>
            <a:r>
              <a:rPr lang="en-US" dirty="0"/>
              <a:t> </a:t>
            </a:r>
            <a:r>
              <a:rPr lang="en-US" dirty="0" err="1"/>
              <a:t>nhanh</a:t>
            </a:r>
            <a:r>
              <a:rPr lang="en-US" dirty="0"/>
              <a:t> </a:t>
            </a:r>
            <a:r>
              <a:rPr lang="en-US" dirty="0" err="1"/>
              <a:t>và</a:t>
            </a:r>
            <a:r>
              <a:rPr lang="en-US" dirty="0"/>
              <a:t> </a:t>
            </a:r>
            <a:r>
              <a:rPr lang="en-US" dirty="0" err="1"/>
              <a:t>đơn</a:t>
            </a:r>
            <a:endParaRPr lang="vi-VN" err="1"/>
          </a:p>
          <a:p>
            <a:r>
              <a:rPr lang="en-US" dirty="0" err="1"/>
              <a:t>Giản</a:t>
            </a:r>
            <a:r>
              <a:rPr lang="en-US" dirty="0"/>
              <a:t>.</a:t>
            </a:r>
            <a:endParaRPr lang="vi-VN">
              <a:cs typeface="Arial" panose="020B0604020202020204" pitchFamily="34" charset="0"/>
            </a:endParaRPr>
          </a:p>
          <a:p>
            <a:endParaRPr lang="en-US">
              <a:cs typeface="Calibri"/>
            </a:endParaRPr>
          </a:p>
          <a:p>
            <a:r>
              <a:rPr lang="en-US" b="1" dirty="0"/>
              <a:t>Column-Family Database</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lưu</a:t>
            </a:r>
            <a:r>
              <a:rPr lang="en-US" dirty="0"/>
              <a:t> </a:t>
            </a:r>
            <a:r>
              <a:rPr lang="en-US" dirty="0" err="1"/>
              <a:t>trong</a:t>
            </a:r>
            <a:r>
              <a:rPr lang="en-US" dirty="0"/>
              <a:t> database </a:t>
            </a:r>
            <a:r>
              <a:rPr lang="en-US" dirty="0" err="1"/>
              <a:t>dưới</a:t>
            </a:r>
            <a:r>
              <a:rPr lang="en-US" dirty="0"/>
              <a:t> </a:t>
            </a:r>
            <a:r>
              <a:rPr lang="en-US" dirty="0" err="1"/>
              <a:t>dạng</a:t>
            </a:r>
            <a:endParaRPr lang="vi-VN" err="1"/>
          </a:p>
          <a:p>
            <a:r>
              <a:rPr lang="en-US" dirty="0" err="1"/>
              <a:t>các</a:t>
            </a:r>
            <a:r>
              <a:rPr lang="en-US" dirty="0"/>
              <a:t> </a:t>
            </a:r>
            <a:r>
              <a:rPr lang="en-US" dirty="0" err="1"/>
              <a:t>cột</a:t>
            </a:r>
            <a:r>
              <a:rPr lang="en-US" dirty="0"/>
              <a:t>, </a:t>
            </a:r>
            <a:r>
              <a:rPr lang="en-US" dirty="0" err="1"/>
              <a:t>thay</a:t>
            </a:r>
            <a:r>
              <a:rPr lang="en-US" dirty="0"/>
              <a:t> </a:t>
            </a:r>
            <a:r>
              <a:rPr lang="en-US" dirty="0" err="1"/>
              <a:t>vì</a:t>
            </a:r>
            <a:r>
              <a:rPr lang="en-US" dirty="0"/>
              <a:t> </a:t>
            </a:r>
            <a:r>
              <a:rPr lang="en-US" dirty="0" err="1"/>
              <a:t>các</a:t>
            </a:r>
            <a:r>
              <a:rPr lang="en-US" dirty="0"/>
              <a:t> </a:t>
            </a:r>
            <a:r>
              <a:rPr lang="en-US" dirty="0" err="1"/>
              <a:t>hàng</a:t>
            </a:r>
            <a:r>
              <a:rPr lang="en-US" dirty="0"/>
              <a:t> </a:t>
            </a:r>
            <a:r>
              <a:rPr lang="en-US" dirty="0" err="1"/>
              <a:t>như</a:t>
            </a:r>
            <a:r>
              <a:rPr lang="en-US" dirty="0"/>
              <a:t> SQL. </a:t>
            </a:r>
            <a:r>
              <a:rPr lang="en-US" dirty="0" err="1"/>
              <a:t>Mỗi</a:t>
            </a:r>
            <a:r>
              <a:rPr lang="en-US" dirty="0"/>
              <a:t> </a:t>
            </a:r>
            <a:r>
              <a:rPr lang="en-US" dirty="0" err="1"/>
              <a:t>hàng</a:t>
            </a:r>
            <a:r>
              <a:rPr lang="en-US" dirty="0"/>
              <a:t> </a:t>
            </a:r>
            <a:r>
              <a:rPr lang="en-US" dirty="0" err="1"/>
              <a:t>sẽ</a:t>
            </a:r>
            <a:r>
              <a:rPr lang="en-US" dirty="0"/>
              <a:t> </a:t>
            </a:r>
            <a:r>
              <a:rPr lang="en-US" dirty="0" err="1"/>
              <a:t>có</a:t>
            </a:r>
            <a:r>
              <a:rPr lang="en-US" dirty="0"/>
              <a:t> </a:t>
            </a:r>
            <a:r>
              <a:rPr lang="en-US" dirty="0" err="1"/>
              <a:t>một</a:t>
            </a:r>
            <a:r>
              <a:rPr lang="en-US" dirty="0"/>
              <a:t> key/id </a:t>
            </a:r>
            <a:r>
              <a:rPr lang="en-US" dirty="0" err="1"/>
              <a:t>riêng</a:t>
            </a:r>
            <a:r>
              <a:rPr lang="en-US" dirty="0"/>
              <a:t>.</a:t>
            </a:r>
            <a:endParaRPr lang="vi-VN"/>
          </a:p>
          <a:p>
            <a:r>
              <a:rPr lang="en-US" dirty="0" err="1"/>
              <a:t>Điểm</a:t>
            </a:r>
            <a:r>
              <a:rPr lang="en-US" dirty="0"/>
              <a:t> </a:t>
            </a:r>
            <a:r>
              <a:rPr lang="en-US" dirty="0" err="1"/>
              <a:t>đặt</a:t>
            </a:r>
            <a:r>
              <a:rPr lang="en-US" dirty="0"/>
              <a:t> </a:t>
            </a:r>
            <a:r>
              <a:rPr lang="en-US" dirty="0" err="1"/>
              <a:t>biệt</a:t>
            </a:r>
            <a:r>
              <a:rPr lang="en-US" dirty="0"/>
              <a:t> </a:t>
            </a:r>
            <a:r>
              <a:rPr lang="en-US" dirty="0" err="1"/>
              <a:t>là</a:t>
            </a:r>
            <a:r>
              <a:rPr lang="en-US" dirty="0"/>
              <a:t> </a:t>
            </a:r>
            <a:r>
              <a:rPr lang="en-US" dirty="0" err="1"/>
              <a:t>các</a:t>
            </a:r>
            <a:r>
              <a:rPr lang="en-US" dirty="0"/>
              <a:t> </a:t>
            </a:r>
            <a:r>
              <a:rPr lang="en-US" dirty="0" err="1"/>
              <a:t>hàng</a:t>
            </a:r>
            <a:r>
              <a:rPr lang="en-US" dirty="0"/>
              <a:t> </a:t>
            </a:r>
            <a:r>
              <a:rPr lang="en-US" dirty="0" err="1"/>
              <a:t>trong</a:t>
            </a:r>
            <a:r>
              <a:rPr lang="en-US" dirty="0"/>
              <a:t> </a:t>
            </a:r>
            <a:r>
              <a:rPr lang="en-US" dirty="0" err="1"/>
              <a:t>một</a:t>
            </a:r>
            <a:r>
              <a:rPr lang="en-US" dirty="0"/>
              <a:t> </a:t>
            </a:r>
            <a:r>
              <a:rPr lang="en-US" dirty="0" err="1"/>
              <a:t>bảng</a:t>
            </a:r>
            <a:r>
              <a:rPr lang="en-US" dirty="0"/>
              <a:t> </a:t>
            </a:r>
            <a:r>
              <a:rPr lang="en-US" dirty="0" err="1"/>
              <a:t>sẽ</a:t>
            </a:r>
            <a:r>
              <a:rPr lang="en-US" dirty="0"/>
              <a:t> </a:t>
            </a:r>
            <a:r>
              <a:rPr lang="en-US" dirty="0" err="1"/>
              <a:t>có</a:t>
            </a:r>
            <a:r>
              <a:rPr lang="en-US" dirty="0"/>
              <a:t> </a:t>
            </a:r>
            <a:r>
              <a:rPr lang="en-US" dirty="0" err="1"/>
              <a:t>số</a:t>
            </a:r>
            <a:r>
              <a:rPr lang="en-US" dirty="0"/>
              <a:t> </a:t>
            </a:r>
            <a:r>
              <a:rPr lang="en-US" dirty="0" err="1"/>
              <a:t>lượng</a:t>
            </a:r>
            <a:r>
              <a:rPr lang="en-US" dirty="0"/>
              <a:t> </a:t>
            </a:r>
            <a:r>
              <a:rPr lang="en-US" dirty="0" err="1"/>
              <a:t>cột</a:t>
            </a:r>
            <a:r>
              <a:rPr lang="en-US" dirty="0"/>
              <a:t> </a:t>
            </a:r>
            <a:r>
              <a:rPr lang="en-US" dirty="0" err="1"/>
              <a:t>khác</a:t>
            </a:r>
            <a:r>
              <a:rPr lang="en-US" dirty="0"/>
              <a:t> </a:t>
            </a:r>
            <a:r>
              <a:rPr lang="en-US" dirty="0" err="1"/>
              <a:t>nhau</a:t>
            </a:r>
            <a:r>
              <a:rPr lang="en-US" dirty="0"/>
              <a:t>.</a:t>
            </a:r>
            <a:endParaRPr lang="vi-VN"/>
          </a:p>
          <a:p>
            <a:endParaRPr lang="en-US"/>
          </a:p>
          <a:p>
            <a:r>
              <a:rPr lang="en-US" b="1" dirty="0"/>
              <a:t>Graph Database</a:t>
            </a:r>
            <a:r>
              <a:rPr lang="en-US" dirty="0"/>
              <a:t>: </a:t>
            </a:r>
            <a:r>
              <a:rPr lang="en-US" dirty="0" err="1"/>
              <a:t>Dữ</a:t>
            </a:r>
            <a:r>
              <a:rPr lang="en-US" dirty="0"/>
              <a:t> </a:t>
            </a:r>
            <a:r>
              <a:rPr lang="en-US" dirty="0" err="1"/>
              <a:t>liệu</a:t>
            </a:r>
            <a:r>
              <a:rPr lang="en-US" dirty="0"/>
              <a:t> </a:t>
            </a:r>
            <a:r>
              <a:rPr lang="en-US" dirty="0" err="1"/>
              <a:t>trong</a:t>
            </a:r>
            <a:r>
              <a:rPr lang="en-US" dirty="0"/>
              <a:t> graph database </a:t>
            </a:r>
            <a:r>
              <a:rPr lang="en-US" dirty="0" err="1"/>
              <a:t>được</a:t>
            </a:r>
            <a:r>
              <a:rPr lang="en-US" dirty="0"/>
              <a:t> </a:t>
            </a:r>
            <a:r>
              <a:rPr lang="en-US" dirty="0" err="1"/>
              <a:t>lưu</a:t>
            </a:r>
            <a:r>
              <a:rPr lang="en-US" dirty="0"/>
              <a:t> </a:t>
            </a:r>
            <a:r>
              <a:rPr lang="en-US" dirty="0" err="1"/>
              <a:t>dưới</a:t>
            </a:r>
            <a:r>
              <a:rPr lang="en-US" dirty="0"/>
              <a:t> </a:t>
            </a:r>
            <a:r>
              <a:rPr lang="en-US" dirty="0" err="1"/>
              <a:t>dạng</a:t>
            </a:r>
            <a:r>
              <a:rPr lang="en-US" dirty="0"/>
              <a:t> </a:t>
            </a:r>
            <a:r>
              <a:rPr lang="en-US" dirty="0" err="1"/>
              <a:t>các</a:t>
            </a:r>
            <a:endParaRPr lang="vi-VN" err="1"/>
          </a:p>
          <a:p>
            <a:r>
              <a:rPr lang="en-US" dirty="0"/>
              <a:t>node. </a:t>
            </a:r>
            <a:r>
              <a:rPr lang="en-US" dirty="0" err="1"/>
              <a:t>Mỗi</a:t>
            </a:r>
            <a:r>
              <a:rPr lang="en-US" dirty="0"/>
              <a:t> node </a:t>
            </a:r>
            <a:r>
              <a:rPr lang="en-US" dirty="0" err="1"/>
              <a:t>sẽ</a:t>
            </a:r>
            <a:r>
              <a:rPr lang="en-US" dirty="0"/>
              <a:t> </a:t>
            </a:r>
            <a:r>
              <a:rPr lang="en-US" dirty="0" err="1"/>
              <a:t>có</a:t>
            </a:r>
            <a:r>
              <a:rPr lang="en-US" dirty="0"/>
              <a:t> 1 label, 1 </a:t>
            </a:r>
            <a:r>
              <a:rPr lang="en-US" dirty="0" err="1"/>
              <a:t>số</a:t>
            </a:r>
            <a:r>
              <a:rPr lang="en-US" dirty="0"/>
              <a:t> properties </a:t>
            </a:r>
            <a:r>
              <a:rPr lang="en-US" dirty="0" err="1"/>
              <a:t>như</a:t>
            </a:r>
            <a:r>
              <a:rPr lang="en-US" dirty="0"/>
              <a:t> </a:t>
            </a:r>
            <a:r>
              <a:rPr lang="en-US" dirty="0" err="1"/>
              <a:t>một</a:t>
            </a:r>
            <a:r>
              <a:rPr lang="en-US" dirty="0"/>
              <a:t> row </a:t>
            </a:r>
            <a:r>
              <a:rPr lang="en-US" dirty="0" err="1"/>
              <a:t>trong</a:t>
            </a:r>
            <a:r>
              <a:rPr lang="en-US" dirty="0"/>
              <a:t> SQL.</a:t>
            </a:r>
            <a:endParaRPr lang="vi-VN"/>
          </a:p>
          <a:p>
            <a:r>
              <a:rPr lang="en-US" dirty="0" err="1"/>
              <a:t>Các</a:t>
            </a:r>
            <a:r>
              <a:rPr lang="en-US" dirty="0"/>
              <a:t> node </a:t>
            </a:r>
            <a:r>
              <a:rPr lang="en-US" dirty="0" err="1"/>
              <a:t>này</a:t>
            </a:r>
            <a:r>
              <a:rPr lang="en-US" dirty="0"/>
              <a:t> </a:t>
            </a:r>
            <a:r>
              <a:rPr lang="en-US" dirty="0" err="1"/>
              <a:t>được</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bằng</a:t>
            </a:r>
            <a:r>
              <a:rPr lang="en-US" dirty="0"/>
              <a:t> </a:t>
            </a:r>
            <a:r>
              <a:rPr lang="en-US" dirty="0" err="1"/>
              <a:t>các</a:t>
            </a:r>
            <a:r>
              <a:rPr lang="en-US" dirty="0"/>
              <a:t> relationship.</a:t>
            </a:r>
            <a:endParaRPr lang="vi-VN" dirty="0"/>
          </a:p>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6</a:t>
            </a:fld>
            <a:endParaRPr lang="vi-VN"/>
          </a:p>
        </p:txBody>
      </p:sp>
    </p:spTree>
    <p:extLst>
      <p:ext uri="{BB962C8B-B14F-4D97-AF65-F5344CB8AC3E}">
        <p14:creationId xmlns:p14="http://schemas.microsoft.com/office/powerpoint/2010/main" val="143759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1" dirty="0"/>
              <a:t>Open source</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nguồn</a:t>
            </a:r>
            <a:r>
              <a:rPr lang="en-US" dirty="0"/>
              <a:t> </a:t>
            </a:r>
            <a:r>
              <a:rPr lang="en-US" dirty="0" err="1"/>
              <a:t>mở</a:t>
            </a:r>
            <a:r>
              <a:rPr lang="en-US" dirty="0"/>
              <a:t> </a:t>
            </a:r>
            <a:r>
              <a:rPr lang="en-US" dirty="0" err="1"/>
              <a:t>đưa</a:t>
            </a:r>
            <a:r>
              <a:rPr lang="en-US" dirty="0"/>
              <a:t> ra </a:t>
            </a:r>
            <a:r>
              <a:rPr lang="en-US" dirty="0" err="1"/>
              <a:t>cho</a:t>
            </a:r>
            <a:r>
              <a:rPr lang="en-US" dirty="0"/>
              <a:t> </a:t>
            </a:r>
            <a:r>
              <a:rPr lang="en-US" dirty="0" err="1"/>
              <a:t>những</a:t>
            </a:r>
            <a:r>
              <a:rPr lang="en-US" dirty="0"/>
              <a:t> </a:t>
            </a:r>
            <a:r>
              <a:rPr lang="en-US" dirty="0" err="1"/>
              <a:t>người</a:t>
            </a:r>
            <a:r>
              <a:rPr lang="en-US" dirty="0"/>
              <a:t> </a:t>
            </a:r>
            <a:r>
              <a:rPr lang="en-US" dirty="0" err="1"/>
              <a:t>phát</a:t>
            </a:r>
            <a:r>
              <a:rPr lang="en-US" dirty="0"/>
              <a:t> </a:t>
            </a:r>
            <a:r>
              <a:rPr lang="en-US" dirty="0" err="1"/>
              <a:t>triển</a:t>
            </a:r>
            <a:r>
              <a:rPr lang="en-US" dirty="0"/>
              <a:t> </a:t>
            </a:r>
            <a:r>
              <a:rPr lang="en-US" dirty="0" err="1"/>
              <a:t>với</a:t>
            </a:r>
            <a:r>
              <a:rPr lang="en-US" dirty="0"/>
              <a:t> </a:t>
            </a:r>
            <a:r>
              <a:rPr lang="en-US" dirty="0" err="1"/>
              <a:t>nhiều</a:t>
            </a:r>
            <a:r>
              <a:rPr lang="en-US" dirty="0"/>
              <a:t> </a:t>
            </a:r>
            <a:r>
              <a:rPr lang="en-US" dirty="0" err="1"/>
              <a:t>lợi</a:t>
            </a:r>
            <a:r>
              <a:rPr lang="en-US" dirty="0"/>
              <a:t> </a:t>
            </a:r>
            <a:r>
              <a:rPr lang="en-US" dirty="0" err="1"/>
              <a:t>ích</a:t>
            </a:r>
            <a:r>
              <a:rPr lang="en-US" dirty="0"/>
              <a:t> to </a:t>
            </a:r>
            <a:r>
              <a:rPr lang="en-US" dirty="0" err="1"/>
              <a:t>lớn</a:t>
            </a:r>
            <a:r>
              <a:rPr lang="en-US" dirty="0"/>
              <a:t>, </a:t>
            </a:r>
            <a:r>
              <a:rPr lang="en-US" dirty="0" err="1"/>
              <a:t>đặc</a:t>
            </a:r>
            <a:r>
              <a:rPr lang="en-US" dirty="0"/>
              <a:t> </a:t>
            </a:r>
            <a:r>
              <a:rPr lang="en-US" dirty="0" err="1"/>
              <a:t>biết</a:t>
            </a:r>
            <a:r>
              <a:rPr lang="en-US" dirty="0"/>
              <a:t> </a:t>
            </a:r>
            <a:r>
              <a:rPr lang="en-US" dirty="0" err="1"/>
              <a:t>là</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miễn</a:t>
            </a:r>
            <a:r>
              <a:rPr lang="en-US" dirty="0"/>
              <a:t> </a:t>
            </a:r>
            <a:r>
              <a:rPr lang="en-US" dirty="0" err="1"/>
              <a:t>phí</a:t>
            </a:r>
            <a:r>
              <a:rPr lang="en-US" dirty="0"/>
              <a:t>.</a:t>
            </a:r>
            <a:endParaRPr lang="vi-VN"/>
          </a:p>
          <a:p>
            <a:r>
              <a:rPr lang="en-US" b="1" dirty="0" err="1"/>
              <a:t>Khả</a:t>
            </a:r>
            <a:r>
              <a:rPr lang="en-US" b="1" dirty="0"/>
              <a:t> </a:t>
            </a:r>
            <a:r>
              <a:rPr lang="en-US" b="1" dirty="0" err="1"/>
              <a:t>năng</a:t>
            </a:r>
            <a:r>
              <a:rPr lang="en-US" b="1" dirty="0"/>
              <a:t> </a:t>
            </a:r>
            <a:r>
              <a:rPr lang="en-US" b="1" dirty="0" err="1"/>
              <a:t>mở</a:t>
            </a:r>
            <a:r>
              <a:rPr lang="en-US" b="1" dirty="0"/>
              <a:t> </a:t>
            </a:r>
            <a:r>
              <a:rPr lang="en-US" b="1" dirty="0" err="1"/>
              <a:t>rộng</a:t>
            </a:r>
            <a:r>
              <a:rPr lang="en-US" b="1" dirty="0"/>
              <a:t> </a:t>
            </a:r>
            <a:r>
              <a:rPr lang="en-US" b="1" dirty="0" err="1"/>
              <a:t>linh</a:t>
            </a:r>
            <a:r>
              <a:rPr lang="en-US" b="1" dirty="0"/>
              <a:t> </a:t>
            </a:r>
            <a:r>
              <a:rPr lang="en-US" b="1" dirty="0" err="1"/>
              <a:t>hoạt</a:t>
            </a:r>
            <a:r>
              <a:rPr lang="en-US" dirty="0"/>
              <a:t>: do </a:t>
            </a:r>
            <a:r>
              <a:rPr lang="en-US" dirty="0" err="1"/>
              <a:t>không</a:t>
            </a:r>
            <a:r>
              <a:rPr lang="en-US" dirty="0"/>
              <a:t> </a:t>
            </a:r>
            <a:r>
              <a:rPr lang="en-US" dirty="0" err="1"/>
              <a:t>bị</a:t>
            </a:r>
            <a:r>
              <a:rPr lang="en-US" dirty="0"/>
              <a:t> </a:t>
            </a:r>
            <a:r>
              <a:rPr lang="en-US" dirty="0" err="1"/>
              <a:t>ràng</a:t>
            </a:r>
            <a:r>
              <a:rPr lang="en-US" dirty="0"/>
              <a:t> </a:t>
            </a:r>
            <a:r>
              <a:rPr lang="en-US" dirty="0" err="1"/>
              <a:t>buộc</a:t>
            </a:r>
            <a:r>
              <a:rPr lang="en-US" dirty="0"/>
              <a:t> </a:t>
            </a:r>
            <a:r>
              <a:rPr lang="en-US" dirty="0" err="1"/>
              <a:t>chặt</a:t>
            </a:r>
            <a:r>
              <a:rPr lang="en-US" dirty="0"/>
              <a:t> </a:t>
            </a:r>
            <a:r>
              <a:rPr lang="en-US" dirty="0" err="1"/>
              <a:t>về</a:t>
            </a:r>
            <a:r>
              <a:rPr lang="en-US" dirty="0"/>
              <a:t> </a:t>
            </a:r>
            <a:r>
              <a:rPr lang="en-US" dirty="0" err="1"/>
              <a:t>các</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cấu</a:t>
            </a:r>
            <a:r>
              <a:rPr lang="en-US" dirty="0"/>
              <a:t> </a:t>
            </a:r>
            <a:r>
              <a:rPr lang="en-US" dirty="0" err="1"/>
              <a:t>trúc</a:t>
            </a:r>
            <a:r>
              <a:rPr lang="en-US" dirty="0"/>
              <a:t> </a:t>
            </a:r>
            <a:r>
              <a:rPr lang="en-US" dirty="0" err="1"/>
              <a:t>lưu</a:t>
            </a:r>
            <a:r>
              <a:rPr lang="en-US" dirty="0"/>
              <a:t> </a:t>
            </a:r>
            <a:r>
              <a:rPr lang="en-US" dirty="0" err="1"/>
              <a:t>trữ</a:t>
            </a:r>
            <a:r>
              <a:rPr lang="en-US" dirty="0"/>
              <a:t> </a:t>
            </a:r>
            <a:r>
              <a:rPr lang="en-US" dirty="0" err="1"/>
              <a:t>nên</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của</a:t>
            </a:r>
            <a:r>
              <a:rPr lang="en-US" dirty="0"/>
              <a:t> NoSQL </a:t>
            </a:r>
            <a:r>
              <a:rPr lang="en-US" dirty="0" err="1"/>
              <a:t>rất</a:t>
            </a:r>
            <a:r>
              <a:rPr lang="en-US" dirty="0"/>
              <a:t> </a:t>
            </a:r>
            <a:r>
              <a:rPr lang="en-US" dirty="0" err="1"/>
              <a:t>linh</a:t>
            </a:r>
            <a:r>
              <a:rPr lang="en-US" dirty="0"/>
              <a:t> </a:t>
            </a:r>
            <a:r>
              <a:rPr lang="en-US" dirty="0" err="1"/>
              <a:t>động</a:t>
            </a:r>
            <a:r>
              <a:rPr lang="en-US" dirty="0"/>
              <a:t>.</a:t>
            </a:r>
            <a:endParaRPr lang="vi-VN"/>
          </a:p>
          <a:p>
            <a:r>
              <a:rPr lang="en-US" b="1" dirty="0" err="1"/>
              <a:t>Các</a:t>
            </a:r>
            <a:r>
              <a:rPr lang="en-US" b="1" dirty="0"/>
              <a:t> CSDL NoSQL </a:t>
            </a:r>
            <a:r>
              <a:rPr lang="en-US" b="1" dirty="0" err="1"/>
              <a:t>khác</a:t>
            </a:r>
            <a:r>
              <a:rPr lang="en-US" b="1" dirty="0"/>
              <a:t> </a:t>
            </a:r>
            <a:r>
              <a:rPr lang="en-US" b="1" dirty="0" err="1"/>
              <a:t>nhau</a:t>
            </a:r>
            <a:r>
              <a:rPr lang="en-US" b="1" dirty="0"/>
              <a:t> </a:t>
            </a:r>
            <a:r>
              <a:rPr lang="en-US" b="1" dirty="0" err="1"/>
              <a:t>cho</a:t>
            </a:r>
            <a:r>
              <a:rPr lang="en-US" b="1" dirty="0"/>
              <a:t> </a:t>
            </a:r>
            <a:r>
              <a:rPr lang="en-US" b="1" dirty="0" err="1"/>
              <a:t>những</a:t>
            </a:r>
            <a:r>
              <a:rPr lang="en-US" b="1" dirty="0"/>
              <a:t> </a:t>
            </a:r>
            <a:r>
              <a:rPr lang="en-US" b="1" dirty="0" err="1"/>
              <a:t>dự</a:t>
            </a:r>
            <a:r>
              <a:rPr lang="en-US" b="1" dirty="0"/>
              <a:t> </a:t>
            </a:r>
            <a:r>
              <a:rPr lang="en-US" b="1" dirty="0" err="1"/>
              <a:t>án</a:t>
            </a:r>
            <a:r>
              <a:rPr lang="en-US" b="1" dirty="0"/>
              <a:t> </a:t>
            </a:r>
            <a:r>
              <a:rPr lang="en-US" b="1" dirty="0" err="1"/>
              <a:t>khác</a:t>
            </a:r>
            <a:r>
              <a:rPr lang="en-US" b="1" dirty="0"/>
              <a:t> </a:t>
            </a:r>
            <a:r>
              <a:rPr lang="en-US" b="1" dirty="0" err="1"/>
              <a:t>nhau</a:t>
            </a:r>
            <a:r>
              <a:rPr lang="en-US" dirty="0"/>
              <a:t>: </a:t>
            </a:r>
            <a:r>
              <a:rPr lang="en-US" dirty="0" err="1"/>
              <a:t>mỗi</a:t>
            </a:r>
            <a:r>
              <a:rPr lang="en-US" dirty="0"/>
              <a:t> </a:t>
            </a:r>
            <a:r>
              <a:rPr lang="en-US" dirty="0" err="1"/>
              <a:t>loại</a:t>
            </a:r>
            <a:r>
              <a:rPr lang="en-US" dirty="0"/>
              <a:t> CSDL NoSQL </a:t>
            </a:r>
            <a:r>
              <a:rPr lang="en-US" dirty="0" err="1"/>
              <a:t>cụ</a:t>
            </a:r>
            <a:r>
              <a:rPr lang="en-US" dirty="0"/>
              <a:t> </a:t>
            </a:r>
            <a:r>
              <a:rPr lang="en-US" dirty="0" err="1"/>
              <a:t>thể</a:t>
            </a:r>
            <a:r>
              <a:rPr lang="en-US" dirty="0"/>
              <a:t> </a:t>
            </a:r>
            <a:r>
              <a:rPr lang="en-US" dirty="0" err="1"/>
              <a:t>sẽ</a:t>
            </a:r>
            <a:r>
              <a:rPr lang="en-US" dirty="0"/>
              <a:t> </a:t>
            </a:r>
            <a:r>
              <a:rPr lang="en-US" dirty="0" err="1"/>
              <a:t>là</a:t>
            </a:r>
            <a:r>
              <a:rPr lang="en-US" dirty="0"/>
              <a:t> </a:t>
            </a:r>
            <a:r>
              <a:rPr lang="en-US" dirty="0" err="1"/>
              <a:t>giải</a:t>
            </a:r>
            <a:r>
              <a:rPr lang="en-US" dirty="0"/>
              <a:t> </a:t>
            </a:r>
            <a:r>
              <a:rPr lang="en-US" dirty="0" err="1"/>
              <a:t>pháp</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một</a:t>
            </a:r>
            <a:r>
              <a:rPr lang="en-US" dirty="0"/>
              <a:t> </a:t>
            </a:r>
            <a:r>
              <a:rPr lang="en-US" dirty="0" err="1"/>
              <a:t>hoặc</a:t>
            </a:r>
            <a:r>
              <a:rPr lang="en-US" dirty="0"/>
              <a:t> </a:t>
            </a:r>
            <a:r>
              <a:rPr lang="en-US" dirty="0" err="1"/>
              <a:t>một</a:t>
            </a:r>
            <a:r>
              <a:rPr lang="en-US" dirty="0"/>
              <a:t> </a:t>
            </a:r>
            <a:r>
              <a:rPr lang="en-US" dirty="0" err="1"/>
              <a:t>vài</a:t>
            </a:r>
            <a:r>
              <a:rPr lang="en-US" dirty="0"/>
              <a:t> </a:t>
            </a:r>
            <a:r>
              <a:rPr lang="en-US" dirty="0" err="1"/>
              <a:t>vấn</a:t>
            </a:r>
            <a:r>
              <a:rPr lang="en-US" dirty="0"/>
              <a:t> </a:t>
            </a:r>
            <a:r>
              <a:rPr lang="en-US" dirty="0" err="1"/>
              <a:t>đề</a:t>
            </a:r>
            <a:r>
              <a:rPr lang="en-US" dirty="0"/>
              <a:t> </a:t>
            </a:r>
            <a:r>
              <a:rPr lang="en-US" dirty="0" err="1"/>
              <a:t>cụ</a:t>
            </a:r>
            <a:r>
              <a:rPr lang="en-US" dirty="0"/>
              <a:t> </a:t>
            </a:r>
            <a:r>
              <a:rPr lang="en-US" dirty="0" err="1"/>
              <a:t>thể</a:t>
            </a:r>
            <a:r>
              <a:rPr lang="en-US" dirty="0"/>
              <a:t>.</a:t>
            </a:r>
            <a:endParaRPr lang="vi-VN"/>
          </a:p>
          <a:p>
            <a:r>
              <a:rPr lang="en-US" b="1" dirty="0"/>
              <a:t>NoSQL </a:t>
            </a:r>
            <a:r>
              <a:rPr lang="en-US" b="1" dirty="0" err="1"/>
              <a:t>phù</a:t>
            </a:r>
            <a:r>
              <a:rPr lang="en-US" b="1" dirty="0"/>
              <a:t> </a:t>
            </a:r>
            <a:r>
              <a:rPr lang="en-US" b="1" dirty="0" err="1"/>
              <a:t>hợp</a:t>
            </a:r>
            <a:r>
              <a:rPr lang="en-US" b="1" dirty="0"/>
              <a:t> </a:t>
            </a:r>
            <a:r>
              <a:rPr lang="en-US" b="1" dirty="0" err="1"/>
              <a:t>với</a:t>
            </a:r>
            <a:r>
              <a:rPr lang="en-US" b="1" dirty="0"/>
              <a:t> </a:t>
            </a:r>
            <a:r>
              <a:rPr lang="en-US" b="1" dirty="0" err="1"/>
              <a:t>công</a:t>
            </a:r>
            <a:r>
              <a:rPr lang="en-US" b="1" dirty="0"/>
              <a:t> </a:t>
            </a:r>
            <a:r>
              <a:rPr lang="en-US" b="1" dirty="0" err="1"/>
              <a:t>nghệ</a:t>
            </a:r>
            <a:r>
              <a:rPr lang="en-US" b="1" dirty="0"/>
              <a:t> </a:t>
            </a:r>
            <a:r>
              <a:rPr lang="en-US" b="1" dirty="0" err="1"/>
              <a:t>đám</a:t>
            </a:r>
            <a:r>
              <a:rPr lang="en-US" b="1" dirty="0"/>
              <a:t> </a:t>
            </a:r>
            <a:r>
              <a:rPr lang="en-US" b="1" dirty="0" err="1"/>
              <a:t>mây</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lưu</a:t>
            </a:r>
            <a:r>
              <a:rPr lang="en-US" dirty="0"/>
              <a:t> </a:t>
            </a:r>
            <a:r>
              <a:rPr lang="en-US" dirty="0" err="1"/>
              <a:t>trữ</a:t>
            </a:r>
            <a:r>
              <a:rPr lang="en-US" dirty="0"/>
              <a:t> </a:t>
            </a:r>
            <a:r>
              <a:rPr lang="en-US" dirty="0" err="1"/>
              <a:t>của</a:t>
            </a:r>
            <a:r>
              <a:rPr lang="en-US" dirty="0"/>
              <a:t> </a:t>
            </a:r>
            <a:r>
              <a:rPr lang="en-US" dirty="0" err="1"/>
              <a:t>công</a:t>
            </a:r>
            <a:r>
              <a:rPr lang="en-US" dirty="0"/>
              <a:t> </a:t>
            </a:r>
            <a:r>
              <a:rPr lang="en-US" dirty="0" err="1"/>
              <a:t>nghệ</a:t>
            </a:r>
            <a:r>
              <a:rPr lang="en-US" dirty="0"/>
              <a:t> </a:t>
            </a:r>
            <a:r>
              <a:rPr lang="en-US" dirty="0" err="1"/>
              <a:t>đám</a:t>
            </a:r>
            <a:r>
              <a:rPr lang="en-US" dirty="0"/>
              <a:t> </a:t>
            </a:r>
            <a:r>
              <a:rPr lang="en-US" dirty="0" err="1"/>
              <a:t>mây</a:t>
            </a:r>
            <a:r>
              <a:rPr lang="en-US" dirty="0"/>
              <a:t> </a:t>
            </a:r>
            <a:r>
              <a:rPr lang="en-US" dirty="0" err="1"/>
              <a:t>với</a:t>
            </a:r>
            <a:r>
              <a:rPr lang="en-US" dirty="0"/>
              <a:t> NoSQL </a:t>
            </a:r>
            <a:r>
              <a:rPr lang="en-US" dirty="0" err="1"/>
              <a:t>là</a:t>
            </a:r>
            <a:r>
              <a:rPr lang="en-US" dirty="0"/>
              <a:t> </a:t>
            </a:r>
            <a:r>
              <a:rPr lang="en-US" dirty="0" err="1"/>
              <a:t>một</a:t>
            </a:r>
            <a:r>
              <a:rPr lang="en-US" dirty="0"/>
              <a:t> </a:t>
            </a:r>
            <a:r>
              <a:rPr lang="en-US" dirty="0" err="1"/>
              <a:t>sự</a:t>
            </a:r>
            <a:r>
              <a:rPr lang="en-US" dirty="0"/>
              <a:t> </a:t>
            </a:r>
            <a:r>
              <a:rPr lang="en-US" dirty="0" err="1"/>
              <a:t>trùng</a:t>
            </a:r>
            <a:r>
              <a:rPr lang="en-US" dirty="0"/>
              <a:t> </a:t>
            </a:r>
            <a:r>
              <a:rPr lang="en-US" dirty="0" err="1"/>
              <a:t>khớp</a:t>
            </a:r>
            <a:r>
              <a:rPr lang="en-US" dirty="0"/>
              <a:t> </a:t>
            </a:r>
            <a:r>
              <a:rPr lang="en-US" dirty="0" err="1"/>
              <a:t>tự</a:t>
            </a:r>
            <a:r>
              <a:rPr lang="en-US" dirty="0"/>
              <a:t> </a:t>
            </a:r>
            <a:r>
              <a:rPr lang="en-US" dirty="0" err="1"/>
              <a:t>nhiên</a:t>
            </a:r>
            <a:r>
              <a:rPr lang="en-US" dirty="0"/>
              <a:t>.</a:t>
            </a:r>
            <a:endParaRPr lang="en-US">
              <a:cs typeface="Calibri"/>
            </a:endParaRPr>
          </a:p>
          <a:p>
            <a:endParaRPr lang="en-US" b="1"/>
          </a:p>
          <a:p>
            <a:r>
              <a:rPr lang="en-US" b="1" dirty="0"/>
              <a:t>NGOÀI RA :NoSQL </a:t>
            </a:r>
            <a:r>
              <a:rPr lang="en-US" b="1" dirty="0" err="1"/>
              <a:t>được</a:t>
            </a:r>
            <a:r>
              <a:rPr lang="en-US" b="1" dirty="0"/>
              <a:t> </a:t>
            </a:r>
            <a:r>
              <a:rPr lang="en-US" b="1" dirty="0" err="1"/>
              <a:t>các</a:t>
            </a:r>
            <a:r>
              <a:rPr lang="en-US" b="1" dirty="0"/>
              <a:t> </a:t>
            </a:r>
            <a:r>
              <a:rPr lang="en-US" b="1" dirty="0" err="1"/>
              <a:t>hãng</a:t>
            </a:r>
            <a:r>
              <a:rPr lang="en-US" b="1" dirty="0"/>
              <a:t> </a:t>
            </a:r>
            <a:r>
              <a:rPr lang="en-US" b="1" dirty="0" err="1"/>
              <a:t>lớn</a:t>
            </a:r>
            <a:r>
              <a:rPr lang="en-US" b="1" dirty="0"/>
              <a:t> </a:t>
            </a:r>
            <a:r>
              <a:rPr lang="en-US" b="1" dirty="0" err="1"/>
              <a:t>sử</a:t>
            </a:r>
            <a:r>
              <a:rPr lang="en-US" b="1" dirty="0"/>
              <a:t> </a:t>
            </a:r>
            <a:r>
              <a:rPr lang="en-US" b="1" dirty="0" err="1"/>
              <a:t>dụng</a:t>
            </a:r>
            <a:r>
              <a:rPr lang="en-US" dirty="0"/>
              <a:t>: </a:t>
            </a:r>
            <a:r>
              <a:rPr lang="en-US" dirty="0" err="1"/>
              <a:t>các</a:t>
            </a:r>
            <a:r>
              <a:rPr lang="en-US" dirty="0"/>
              <a:t> </a:t>
            </a:r>
            <a:r>
              <a:rPr lang="en-US" dirty="0" err="1"/>
              <a:t>công</a:t>
            </a:r>
            <a:r>
              <a:rPr lang="en-US" dirty="0"/>
              <a:t> ty </a:t>
            </a:r>
            <a:r>
              <a:rPr lang="en-US" dirty="0" err="1"/>
              <a:t>như</a:t>
            </a:r>
            <a:r>
              <a:rPr lang="en-US" dirty="0"/>
              <a:t> Amazon, BBC, Facebook </a:t>
            </a:r>
            <a:r>
              <a:rPr lang="en-US" dirty="0" err="1"/>
              <a:t>và</a:t>
            </a:r>
            <a:r>
              <a:rPr lang="en-US" dirty="0"/>
              <a:t> Google </a:t>
            </a:r>
            <a:r>
              <a:rPr lang="en-US" dirty="0" err="1"/>
              <a:t>dựa</a:t>
            </a:r>
            <a:r>
              <a:rPr lang="en-US" dirty="0"/>
              <a:t> </a:t>
            </a:r>
            <a:r>
              <a:rPr lang="en-US" dirty="0" err="1"/>
              <a:t>vào</a:t>
            </a:r>
            <a:r>
              <a:rPr lang="en-US" dirty="0"/>
              <a:t> </a:t>
            </a:r>
            <a:r>
              <a:rPr lang="en-US" dirty="0" err="1"/>
              <a:t>các</a:t>
            </a:r>
            <a:r>
              <a:rPr lang="en-US" dirty="0"/>
              <a:t> CSDL NoSQL.</a:t>
            </a:r>
            <a:endParaRPr lang="vi-VN" dirty="0">
              <a:latin typeface="Arial"/>
              <a:cs typeface="Arial"/>
            </a:endParaRPr>
          </a:p>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7</a:t>
            </a:fld>
            <a:endParaRPr lang="vi-VN"/>
          </a:p>
        </p:txBody>
      </p:sp>
    </p:spTree>
    <p:extLst>
      <p:ext uri="{BB962C8B-B14F-4D97-AF65-F5344CB8AC3E}">
        <p14:creationId xmlns:p14="http://schemas.microsoft.com/office/powerpoint/2010/main" val="69614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1" dirty="0">
                <a:latin typeface="Calibri"/>
                <a:cs typeface="Calibri"/>
              </a:rPr>
              <a:t>1 : </a:t>
            </a:r>
            <a:r>
              <a:rPr lang="en-US" b="1" dirty="0" err="1">
                <a:latin typeface="Calibri"/>
                <a:cs typeface="Calibri"/>
              </a:rPr>
              <a:t>các</a:t>
            </a:r>
            <a:r>
              <a:rPr lang="en-US" b="1" dirty="0">
                <a:latin typeface="Calibri"/>
                <a:cs typeface="Calibri"/>
              </a:rPr>
              <a:t> </a:t>
            </a:r>
            <a:r>
              <a:rPr lang="en-US" b="1" dirty="0" err="1">
                <a:latin typeface="Calibri"/>
                <a:cs typeface="Calibri"/>
              </a:rPr>
              <a:t>doanh</a:t>
            </a:r>
            <a:r>
              <a:rPr lang="en-US" b="1" dirty="0">
                <a:latin typeface="Calibri"/>
                <a:cs typeface="Calibri"/>
              </a:rPr>
              <a:t> </a:t>
            </a:r>
            <a:r>
              <a:rPr lang="en-US" b="1" dirty="0" err="1">
                <a:latin typeface="Calibri"/>
                <a:cs typeface="Calibri"/>
              </a:rPr>
              <a:t>nghiệp</a:t>
            </a:r>
            <a:r>
              <a:rPr lang="en-US" b="1" dirty="0">
                <a:latin typeface="Calibri"/>
                <a:cs typeface="Calibri"/>
              </a:rPr>
              <a:t> </a:t>
            </a:r>
            <a:r>
              <a:rPr lang="en-US" b="1" dirty="0" err="1">
                <a:latin typeface="Calibri"/>
                <a:cs typeface="Calibri"/>
              </a:rPr>
              <a:t>nhỏ</a:t>
            </a:r>
            <a:r>
              <a:rPr lang="en-US" b="1" dirty="0">
                <a:latin typeface="Calibri"/>
                <a:cs typeface="Calibri"/>
              </a:rPr>
              <a:t> </a:t>
            </a:r>
            <a:r>
              <a:rPr lang="en-US" b="1" dirty="0" err="1">
                <a:latin typeface="Calibri"/>
                <a:cs typeface="Calibri"/>
              </a:rPr>
              <a:t>không</a:t>
            </a:r>
            <a:r>
              <a:rPr lang="en-US" b="1" dirty="0">
                <a:latin typeface="Calibri"/>
                <a:cs typeface="Calibri"/>
              </a:rPr>
              <a:t> </a:t>
            </a:r>
            <a:r>
              <a:rPr lang="en-US" b="1" dirty="0" err="1">
                <a:latin typeface="Calibri"/>
                <a:cs typeface="Calibri"/>
              </a:rPr>
              <a:t>thể</a:t>
            </a:r>
            <a:r>
              <a:rPr lang="en-US" b="1" dirty="0">
                <a:latin typeface="Calibri"/>
                <a:cs typeface="Calibri"/>
              </a:rPr>
              <a:t> </a:t>
            </a:r>
            <a:r>
              <a:rPr lang="en-US" b="1" dirty="0" err="1">
                <a:latin typeface="Calibri"/>
                <a:cs typeface="Calibri"/>
              </a:rPr>
              <a:t>nhận</a:t>
            </a:r>
            <a:r>
              <a:rPr lang="en-US" b="1" dirty="0">
                <a:latin typeface="Calibri"/>
                <a:cs typeface="Calibri"/>
              </a:rPr>
              <a:t> </a:t>
            </a:r>
            <a:r>
              <a:rPr lang="en-US" b="1" dirty="0" err="1">
                <a:latin typeface="Calibri"/>
                <a:cs typeface="Calibri"/>
              </a:rPr>
              <a:t>được</a:t>
            </a:r>
            <a:r>
              <a:rPr lang="en-US" b="1" dirty="0">
                <a:latin typeface="Calibri"/>
                <a:cs typeface="Calibri"/>
              </a:rPr>
              <a:t> </a:t>
            </a:r>
            <a:r>
              <a:rPr lang="en-US" b="1" dirty="0" err="1">
                <a:latin typeface="Calibri"/>
                <a:cs typeface="Calibri"/>
              </a:rPr>
              <a:t>sự</a:t>
            </a:r>
            <a:r>
              <a:rPr lang="en-US" b="1" dirty="0">
                <a:latin typeface="Calibri"/>
                <a:cs typeface="Calibri"/>
              </a:rPr>
              <a:t> </a:t>
            </a:r>
            <a:r>
              <a:rPr lang="en-US" b="1" dirty="0" err="1">
                <a:latin typeface="Calibri"/>
                <a:cs typeface="Calibri"/>
              </a:rPr>
              <a:t>cung</a:t>
            </a:r>
            <a:r>
              <a:rPr lang="en-US" b="1" dirty="0">
                <a:latin typeface="Calibri"/>
                <a:cs typeface="Calibri"/>
              </a:rPr>
              <a:t> </a:t>
            </a:r>
            <a:r>
              <a:rPr lang="en-US" b="1" dirty="0" err="1">
                <a:latin typeface="Calibri"/>
                <a:cs typeface="Calibri"/>
              </a:rPr>
              <a:t>cấp</a:t>
            </a:r>
            <a:r>
              <a:rPr lang="en-US" b="1" dirty="0">
                <a:latin typeface="Calibri"/>
                <a:cs typeface="Calibri"/>
              </a:rPr>
              <a:t> </a:t>
            </a:r>
            <a:r>
              <a:rPr lang="en-US" b="1" dirty="0" err="1">
                <a:latin typeface="Calibri"/>
                <a:cs typeface="Calibri"/>
              </a:rPr>
              <a:t>hỗ</a:t>
            </a:r>
            <a:r>
              <a:rPr lang="en-US" b="1" dirty="0">
                <a:latin typeface="Calibri"/>
                <a:cs typeface="Calibri"/>
              </a:rPr>
              <a:t> </a:t>
            </a:r>
            <a:r>
              <a:rPr lang="en-US" b="1" dirty="0" err="1">
                <a:latin typeface="Calibri"/>
                <a:cs typeface="Calibri"/>
              </a:rPr>
              <a:t>trợ</a:t>
            </a:r>
            <a:endParaRPr lang="en-US" b="1">
              <a:latin typeface="Calibri"/>
              <a:cs typeface="Calibri"/>
            </a:endParaRPr>
          </a:p>
          <a:p>
            <a:r>
              <a:rPr lang="en-US" b="1" dirty="0">
                <a:latin typeface="Calibri"/>
                <a:cs typeface="Calibri"/>
              </a:rPr>
              <a:t>2:</a:t>
            </a:r>
            <a:r>
              <a:rPr lang="en-US" dirty="0"/>
              <a:t> </a:t>
            </a:r>
            <a:r>
              <a:rPr lang="en-US" dirty="0" err="1"/>
              <a:t>các</a:t>
            </a:r>
            <a:r>
              <a:rPr lang="en-US" dirty="0"/>
              <a:t> CSDL NoSQL </a:t>
            </a:r>
            <a:r>
              <a:rPr lang="en-US" dirty="0" err="1"/>
              <a:t>không</a:t>
            </a:r>
            <a:r>
              <a:rPr lang="en-US" dirty="0"/>
              <a:t> </a:t>
            </a:r>
            <a:r>
              <a:rPr lang="en-US" dirty="0" err="1"/>
              <a:t>có</a:t>
            </a:r>
            <a:r>
              <a:rPr lang="en-US" dirty="0"/>
              <a:t> </a:t>
            </a:r>
            <a:r>
              <a:rPr lang="en-US" dirty="0" err="1"/>
              <a:t>nhiều</a:t>
            </a:r>
            <a:r>
              <a:rPr lang="en-US" dirty="0"/>
              <a:t> </a:t>
            </a:r>
            <a:r>
              <a:rPr lang="en-US" dirty="0" err="1"/>
              <a:t>sự</a:t>
            </a:r>
            <a:r>
              <a:rPr lang="en-US" dirty="0"/>
              <a:t> </a:t>
            </a:r>
            <a:r>
              <a:rPr lang="en-US" dirty="0" err="1"/>
              <a:t>đeo</a:t>
            </a:r>
            <a:r>
              <a:rPr lang="en-US" dirty="0"/>
              <a:t> </a:t>
            </a:r>
            <a:r>
              <a:rPr lang="en-US" dirty="0" err="1"/>
              <a:t>bám</a:t>
            </a:r>
            <a:r>
              <a:rPr lang="en-US" dirty="0"/>
              <a:t> </a:t>
            </a:r>
            <a:r>
              <a:rPr lang="en-US" dirty="0" err="1"/>
              <a:t>tới</a:t>
            </a:r>
            <a:r>
              <a:rPr lang="en-US" dirty="0"/>
              <a:t> </a:t>
            </a:r>
            <a:r>
              <a:rPr lang="en-US" dirty="0" err="1"/>
              <a:t>các</a:t>
            </a:r>
            <a:r>
              <a:rPr lang="en-US" dirty="0"/>
              <a:t> </a:t>
            </a:r>
            <a:r>
              <a:rPr lang="en-US" dirty="0" err="1"/>
              <a:t>công</a:t>
            </a:r>
            <a:r>
              <a:rPr lang="en-US" dirty="0"/>
              <a:t> </a:t>
            </a:r>
            <a:r>
              <a:rPr lang="en-US" dirty="0" err="1"/>
              <a:t>cụ</a:t>
            </a:r>
            <a:r>
              <a:rPr lang="en-US" dirty="0"/>
              <a:t> BI </a:t>
            </a:r>
            <a:r>
              <a:rPr lang="en-US" dirty="0" err="1"/>
              <a:t>thường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khi</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hiện</a:t>
            </a:r>
            <a:r>
              <a:rPr lang="en-US" dirty="0"/>
              <a:t> </a:t>
            </a:r>
            <a:r>
              <a:rPr lang="en-US" dirty="0" err="1"/>
              <a:t>đại</a:t>
            </a:r>
            <a:r>
              <a:rPr lang="en-US" dirty="0"/>
              <a:t> </a:t>
            </a:r>
            <a:r>
              <a:rPr lang="en-US" dirty="0" err="1"/>
              <a:t>đơn</a:t>
            </a:r>
            <a:r>
              <a:rPr lang="en-US" dirty="0"/>
              <a:t> </a:t>
            </a:r>
            <a:r>
              <a:rPr lang="en-US" dirty="0" err="1"/>
              <a:t>giản</a:t>
            </a:r>
            <a:r>
              <a:rPr lang="en-US" dirty="0"/>
              <a:t> </a:t>
            </a:r>
            <a:r>
              <a:rPr lang="en-US" dirty="0" err="1"/>
              <a:t>nhất</a:t>
            </a:r>
            <a:r>
              <a:rPr lang="en-US" dirty="0"/>
              <a:t> </a:t>
            </a:r>
            <a:r>
              <a:rPr lang="en-US" dirty="0" err="1"/>
              <a:t>thì</a:t>
            </a:r>
            <a:r>
              <a:rPr lang="en-US" dirty="0"/>
              <a:t> </a:t>
            </a:r>
            <a:r>
              <a:rPr lang="en-US" dirty="0" err="1"/>
              <a:t>cũng</a:t>
            </a:r>
            <a:r>
              <a:rPr lang="en-US" dirty="0"/>
              <a:t> </a:t>
            </a:r>
            <a:r>
              <a:rPr lang="en-US" dirty="0" err="1"/>
              <a:t>liên</a:t>
            </a:r>
            <a:r>
              <a:rPr lang="en-US" dirty="0"/>
              <a:t> </a:t>
            </a:r>
            <a:r>
              <a:rPr lang="en-US" dirty="0" err="1"/>
              <a:t>quan</a:t>
            </a:r>
            <a:r>
              <a:rPr lang="en-US" dirty="0"/>
              <a:t> </a:t>
            </a:r>
            <a:r>
              <a:rPr lang="en-US" dirty="0" err="1"/>
              <a:t>khá</a:t>
            </a:r>
            <a:r>
              <a:rPr lang="en-US" dirty="0"/>
              <a:t> </a:t>
            </a:r>
            <a:r>
              <a:rPr lang="en-US" dirty="0" err="1"/>
              <a:t>nhiều</a:t>
            </a:r>
            <a:r>
              <a:rPr lang="en-US" dirty="0"/>
              <a:t> </a:t>
            </a:r>
            <a:r>
              <a:rPr lang="en-US" dirty="0" err="1"/>
              <a:t>tới</a:t>
            </a:r>
            <a:r>
              <a:rPr lang="en-US" dirty="0"/>
              <a:t> </a:t>
            </a:r>
            <a:r>
              <a:rPr lang="en-US" dirty="0" err="1"/>
              <a:t>sự</a:t>
            </a:r>
            <a:r>
              <a:rPr lang="en-US" dirty="0"/>
              <a:t> </a:t>
            </a:r>
            <a:r>
              <a:rPr lang="en-US" dirty="0" err="1"/>
              <a:t>tinh</a:t>
            </a:r>
            <a:r>
              <a:rPr lang="en-US" dirty="0"/>
              <a:t> </a:t>
            </a:r>
            <a:r>
              <a:rPr lang="en-US" dirty="0" err="1"/>
              <a:t>thông</a:t>
            </a:r>
            <a:r>
              <a:rPr lang="en-US" dirty="0"/>
              <a:t> </a:t>
            </a:r>
            <a:r>
              <a:rPr lang="en-US" dirty="0" err="1"/>
              <a:t>về</a:t>
            </a:r>
            <a:r>
              <a:rPr lang="en-US" dirty="0"/>
              <a:t> </a:t>
            </a:r>
            <a:r>
              <a:rPr lang="en-US" dirty="0" err="1"/>
              <a:t>lập</a:t>
            </a:r>
            <a:r>
              <a:rPr lang="en-US" dirty="0"/>
              <a:t> </a:t>
            </a:r>
            <a:r>
              <a:rPr lang="en-US" dirty="0" err="1"/>
              <a:t>trình</a:t>
            </a:r>
            <a:r>
              <a:rPr lang="en-US" dirty="0"/>
              <a:t>.</a:t>
            </a:r>
          </a:p>
          <a:p>
            <a:r>
              <a:rPr lang="en-US" b="1" dirty="0">
                <a:latin typeface="Calibri"/>
                <a:cs typeface="Calibri"/>
              </a:rPr>
              <a:t>3:</a:t>
            </a:r>
            <a:r>
              <a:rPr lang="en-US" dirty="0"/>
              <a:t>dù </a:t>
            </a:r>
            <a:r>
              <a:rPr lang="en-US" dirty="0" err="1"/>
              <a:t>chúng</a:t>
            </a:r>
            <a:r>
              <a:rPr lang="en-US" dirty="0"/>
              <a:t> </a:t>
            </a:r>
            <a:r>
              <a:rPr lang="en-US" dirty="0" err="1"/>
              <a:t>đã</a:t>
            </a:r>
            <a:r>
              <a:rPr lang="en-US" dirty="0"/>
              <a:t> </a:t>
            </a:r>
            <a:r>
              <a:rPr lang="en-US" dirty="0" err="1"/>
              <a:t>được</a:t>
            </a:r>
            <a:r>
              <a:rPr lang="en-US" dirty="0"/>
              <a:t> </a:t>
            </a:r>
            <a:r>
              <a:rPr lang="en-US" dirty="0" err="1"/>
              <a:t>triển</a:t>
            </a:r>
            <a:r>
              <a:rPr lang="en-US" dirty="0"/>
              <a:t> </a:t>
            </a:r>
            <a:r>
              <a:rPr lang="en-US" dirty="0" err="1"/>
              <a:t>khai</a:t>
            </a:r>
            <a:r>
              <a:rPr lang="en-US" dirty="0"/>
              <a:t> </a:t>
            </a:r>
            <a:r>
              <a:rPr lang="en-US" dirty="0" err="1"/>
              <a:t>tại</a:t>
            </a:r>
            <a:r>
              <a:rPr lang="en-US" dirty="0"/>
              <a:t> </a:t>
            </a:r>
            <a:r>
              <a:rPr lang="en-US" dirty="0" err="1"/>
              <a:t>một</a:t>
            </a:r>
            <a:r>
              <a:rPr lang="en-US" dirty="0"/>
              <a:t> </a:t>
            </a:r>
            <a:r>
              <a:rPr lang="en-US" dirty="0" err="1"/>
              <a:t>số</a:t>
            </a:r>
            <a:r>
              <a:rPr lang="en-US" dirty="0"/>
              <a:t> </a:t>
            </a:r>
            <a:r>
              <a:rPr lang="en-US" dirty="0" err="1"/>
              <a:t>công</a:t>
            </a:r>
            <a:r>
              <a:rPr lang="en-US" dirty="0"/>
              <a:t> ty </a:t>
            </a:r>
            <a:r>
              <a:rPr lang="en-US" dirty="0" err="1"/>
              <a:t>lớn</a:t>
            </a:r>
            <a:r>
              <a:rPr lang="en-US" dirty="0"/>
              <a:t> </a:t>
            </a:r>
            <a:r>
              <a:rPr lang="en-US" dirty="0" err="1"/>
              <a:t>thì</a:t>
            </a:r>
            <a:r>
              <a:rPr lang="en-US" dirty="0"/>
              <a:t> </a:t>
            </a:r>
            <a:r>
              <a:rPr lang="en-US" dirty="0" err="1"/>
              <a:t>các</a:t>
            </a:r>
            <a:r>
              <a:rPr lang="en-US" dirty="0"/>
              <a:t> CSDL NoSQL </a:t>
            </a:r>
            <a:r>
              <a:rPr lang="en-US" dirty="0" err="1"/>
              <a:t>vẫn</a:t>
            </a:r>
            <a:r>
              <a:rPr lang="en-US" dirty="0"/>
              <a:t> </a:t>
            </a:r>
            <a:r>
              <a:rPr lang="en-US" dirty="0" err="1"/>
              <a:t>đối</a:t>
            </a:r>
            <a:r>
              <a:rPr lang="en-US" dirty="0"/>
              <a:t> </a:t>
            </a:r>
            <a:r>
              <a:rPr lang="en-US" dirty="0" err="1"/>
              <a:t>mặt</a:t>
            </a:r>
            <a:r>
              <a:rPr lang="en-US" dirty="0"/>
              <a:t> </a:t>
            </a:r>
            <a:r>
              <a:rPr lang="en-US" dirty="0" err="1"/>
              <a:t>với</a:t>
            </a:r>
            <a:r>
              <a:rPr lang="en-US" dirty="0"/>
              <a:t> </a:t>
            </a:r>
            <a:r>
              <a:rPr lang="en-US" dirty="0" err="1"/>
              <a:t>một</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sự</a:t>
            </a:r>
            <a:r>
              <a:rPr lang="en-US" dirty="0"/>
              <a:t> tin </a:t>
            </a:r>
            <a:r>
              <a:rPr lang="en-US" dirty="0" err="1"/>
              <a:t>cậy</a:t>
            </a:r>
            <a:r>
              <a:rPr lang="en-US" dirty="0"/>
              <a:t> </a:t>
            </a:r>
            <a:r>
              <a:rPr lang="en-US" dirty="0" err="1"/>
              <a:t>chính</a:t>
            </a:r>
            <a:r>
              <a:rPr lang="en-US" dirty="0"/>
              <a:t> </a:t>
            </a:r>
            <a:r>
              <a:rPr lang="en-US" dirty="0" err="1"/>
              <a:t>với</a:t>
            </a:r>
            <a:r>
              <a:rPr lang="en-US" dirty="0"/>
              <a:t> </a:t>
            </a:r>
            <a:r>
              <a:rPr lang="en-US" dirty="0" err="1"/>
              <a:t>nhiều</a:t>
            </a:r>
            <a:r>
              <a:rPr lang="en-US" dirty="0"/>
              <a:t> </a:t>
            </a:r>
            <a:r>
              <a:rPr lang="en-US" dirty="0" err="1"/>
              <a:t>doanh</a:t>
            </a:r>
            <a:r>
              <a:rPr lang="en-US" dirty="0"/>
              <a:t> </a:t>
            </a:r>
            <a:r>
              <a:rPr lang="en-US" dirty="0" err="1"/>
              <a:t>nghiệp</a:t>
            </a:r>
            <a:r>
              <a:rPr lang="en-US" dirty="0"/>
              <a:t>.</a:t>
            </a:r>
          </a:p>
          <a:p>
            <a:r>
              <a:rPr lang="en-US" b="1" dirty="0" err="1">
                <a:latin typeface="Calibri"/>
                <a:cs typeface="Calibri"/>
              </a:rPr>
              <a:t>Ngoài</a:t>
            </a:r>
            <a:r>
              <a:rPr lang="en-US" b="1" dirty="0">
                <a:latin typeface="Calibri"/>
                <a:cs typeface="Calibri"/>
              </a:rPr>
              <a:t> ra </a:t>
            </a:r>
            <a:r>
              <a:rPr lang="en-US" b="1" dirty="0" err="1">
                <a:latin typeface="Calibri"/>
                <a:cs typeface="Calibri"/>
              </a:rPr>
              <a:t>còn</a:t>
            </a:r>
            <a:r>
              <a:rPr lang="en-US" b="1" dirty="0">
                <a:latin typeface="Calibri"/>
                <a:cs typeface="Calibri"/>
              </a:rPr>
              <a:t> </a:t>
            </a:r>
            <a:r>
              <a:rPr lang="en-US" b="1" dirty="0" err="1">
                <a:latin typeface="Calibri"/>
                <a:cs typeface="Calibri"/>
              </a:rPr>
              <a:t>có</a:t>
            </a:r>
            <a:r>
              <a:rPr lang="en-US" b="1" dirty="0">
                <a:latin typeface="Calibri"/>
                <a:cs typeface="Calibri"/>
              </a:rPr>
              <a:t> </a:t>
            </a:r>
            <a:r>
              <a:rPr lang="en-US" b="1" dirty="0" err="1">
                <a:latin typeface="Calibri"/>
                <a:cs typeface="Calibri"/>
              </a:rPr>
              <a:t>những</a:t>
            </a:r>
            <a:r>
              <a:rPr lang="en-US" b="1" dirty="0">
                <a:latin typeface="Calibri"/>
                <a:cs typeface="Calibri"/>
              </a:rPr>
              <a:t> </a:t>
            </a:r>
            <a:r>
              <a:rPr lang="en-US" b="1" dirty="0" err="1">
                <a:latin typeface="Calibri"/>
                <a:cs typeface="Calibri"/>
              </a:rPr>
              <a:t>nhược</a:t>
            </a:r>
            <a:r>
              <a:rPr lang="en-US" b="1" dirty="0">
                <a:latin typeface="Calibri"/>
                <a:cs typeface="Calibri"/>
              </a:rPr>
              <a:t> </a:t>
            </a:r>
            <a:r>
              <a:rPr lang="en-US" b="1" dirty="0" err="1">
                <a:latin typeface="Calibri"/>
                <a:cs typeface="Calibri"/>
              </a:rPr>
              <a:t>điểm</a:t>
            </a:r>
            <a:r>
              <a:rPr lang="en-US" b="1" dirty="0">
                <a:latin typeface="Calibri"/>
                <a:cs typeface="Calibri"/>
              </a:rPr>
              <a:t> </a:t>
            </a:r>
            <a:r>
              <a:rPr lang="en-US" b="1" dirty="0" err="1">
                <a:latin typeface="Calibri"/>
                <a:cs typeface="Calibri"/>
              </a:rPr>
              <a:t>khác</a:t>
            </a:r>
            <a:r>
              <a:rPr lang="en-US" b="1" dirty="0">
                <a:latin typeface="Calibri"/>
                <a:cs typeface="Calibri"/>
              </a:rPr>
              <a:t> </a:t>
            </a:r>
            <a:r>
              <a:rPr lang="en-US" b="1" dirty="0" err="1">
                <a:latin typeface="Calibri"/>
                <a:cs typeface="Calibri"/>
              </a:rPr>
              <a:t>như</a:t>
            </a:r>
            <a:r>
              <a:rPr lang="en-US" b="1" dirty="0">
                <a:latin typeface="Calibri"/>
                <a:cs typeface="Calibri"/>
              </a:rPr>
              <a:t>: </a:t>
            </a:r>
          </a:p>
          <a:p>
            <a:r>
              <a:rPr lang="en-US" b="1" dirty="0">
                <a:latin typeface="Calibri"/>
                <a:cs typeface="Calibri"/>
              </a:rPr>
              <a:t>- </a:t>
            </a:r>
            <a:r>
              <a:rPr lang="en-US" b="1" dirty="0" err="1">
                <a:latin typeface="Calibri"/>
                <a:cs typeface="Calibri"/>
              </a:rPr>
              <a:t>thiếu</a:t>
            </a:r>
            <a:r>
              <a:rPr lang="en-US" b="1" dirty="0">
                <a:latin typeface="Calibri"/>
                <a:cs typeface="Calibri"/>
              </a:rPr>
              <a:t> </a:t>
            </a:r>
            <a:r>
              <a:rPr lang="en-US" b="1" dirty="0" err="1">
                <a:latin typeface="Calibri"/>
                <a:cs typeface="Calibri"/>
              </a:rPr>
              <a:t>sự</a:t>
            </a:r>
            <a:r>
              <a:rPr lang="en-US" b="1" dirty="0">
                <a:latin typeface="Calibri"/>
                <a:cs typeface="Calibri"/>
              </a:rPr>
              <a:t> tin </a:t>
            </a:r>
            <a:r>
              <a:rPr lang="en-US" b="1" dirty="0" err="1">
                <a:latin typeface="Calibri"/>
                <a:cs typeface="Calibri"/>
              </a:rPr>
              <a:t>thông</a:t>
            </a:r>
            <a:r>
              <a:rPr lang="en-US" b="1" dirty="0">
                <a:latin typeface="Calibri"/>
                <a:cs typeface="Calibri"/>
              </a:rPr>
              <a:t>: </a:t>
            </a:r>
            <a:r>
              <a:rPr lang="en-US" b="1" dirty="0" err="1">
                <a:latin typeface="Calibri"/>
                <a:cs typeface="Calibri"/>
              </a:rPr>
              <a:t>không</a:t>
            </a:r>
            <a:r>
              <a:rPr lang="en-US" b="1" dirty="0">
                <a:latin typeface="Calibri"/>
                <a:cs typeface="Calibri"/>
              </a:rPr>
              <a:t> </a:t>
            </a:r>
            <a:r>
              <a:rPr lang="en-US" b="1" dirty="0" err="1">
                <a:latin typeface="Calibri"/>
                <a:cs typeface="Calibri"/>
              </a:rPr>
              <a:t>có</a:t>
            </a:r>
            <a:r>
              <a:rPr lang="en-US" b="1" dirty="0">
                <a:latin typeface="Calibri"/>
                <a:cs typeface="Calibri"/>
              </a:rPr>
              <a:t> </a:t>
            </a:r>
            <a:r>
              <a:rPr lang="en-US" b="1" dirty="0" err="1">
                <a:latin typeface="Calibri"/>
                <a:cs typeface="Calibri"/>
              </a:rPr>
              <a:t>nhiều</a:t>
            </a:r>
            <a:r>
              <a:rPr lang="en-US" b="1" dirty="0">
                <a:latin typeface="Calibri"/>
                <a:cs typeface="Calibri"/>
              </a:rPr>
              <a:t> </a:t>
            </a:r>
            <a:r>
              <a:rPr lang="en-US" b="1" dirty="0" err="1">
                <a:latin typeface="Calibri"/>
                <a:cs typeface="Calibri"/>
              </a:rPr>
              <a:t>người</a:t>
            </a:r>
            <a:r>
              <a:rPr lang="en-US" b="1" dirty="0">
                <a:latin typeface="Calibri"/>
                <a:cs typeface="Calibri"/>
              </a:rPr>
              <a:t> </a:t>
            </a:r>
            <a:r>
              <a:rPr lang="en-US" b="1" dirty="0" err="1">
                <a:latin typeface="Calibri"/>
                <a:cs typeface="Calibri"/>
              </a:rPr>
              <a:t>biết</a:t>
            </a:r>
            <a:r>
              <a:rPr lang="en-US" b="1" dirty="0">
                <a:latin typeface="Calibri"/>
                <a:cs typeface="Calibri"/>
              </a:rPr>
              <a:t> </a:t>
            </a:r>
            <a:r>
              <a:rPr lang="en-US" b="1" dirty="0" err="1">
                <a:latin typeface="Calibri"/>
                <a:cs typeface="Calibri"/>
              </a:rPr>
              <a:t>về</a:t>
            </a:r>
            <a:r>
              <a:rPr lang="en-US" b="1" dirty="0">
                <a:latin typeface="Calibri"/>
                <a:cs typeface="Calibri"/>
              </a:rPr>
              <a:t> </a:t>
            </a:r>
            <a:r>
              <a:rPr lang="en-US" b="1" dirty="0" err="1">
                <a:latin typeface="Calibri"/>
                <a:cs typeface="Calibri"/>
              </a:rPr>
              <a:t>công</a:t>
            </a:r>
            <a:r>
              <a:rPr lang="en-US" b="1" dirty="0">
                <a:latin typeface="Calibri"/>
                <a:cs typeface="Calibri"/>
              </a:rPr>
              <a:t> </a:t>
            </a:r>
            <a:r>
              <a:rPr lang="en-US" b="1" dirty="0" err="1">
                <a:latin typeface="Calibri"/>
                <a:cs typeface="Calibri"/>
              </a:rPr>
              <a:t>nghệ</a:t>
            </a:r>
            <a:r>
              <a:rPr lang="en-US" b="1" dirty="0">
                <a:latin typeface="Calibri"/>
                <a:cs typeface="Calibri"/>
              </a:rPr>
              <a:t> </a:t>
            </a:r>
            <a:r>
              <a:rPr lang="en-US" b="1" dirty="0" err="1">
                <a:latin typeface="Calibri"/>
                <a:cs typeface="Calibri"/>
              </a:rPr>
              <a:t>này</a:t>
            </a:r>
            <a:endParaRPr lang="en-US" b="1" dirty="0">
              <a:latin typeface="Calibri"/>
              <a:cs typeface="Calibri"/>
            </a:endParaRPr>
          </a:p>
          <a:p>
            <a:r>
              <a:rPr lang="en-US" b="1" dirty="0">
                <a:latin typeface="Calibri"/>
                <a:cs typeface="Calibri"/>
              </a:rPr>
              <a:t>- </a:t>
            </a:r>
            <a:r>
              <a:rPr lang="en-US" b="1" dirty="0" err="1"/>
              <a:t>Những</a:t>
            </a:r>
            <a:r>
              <a:rPr lang="en-US" b="1" dirty="0"/>
              <a:t> </a:t>
            </a:r>
            <a:r>
              <a:rPr lang="en-US" b="1" dirty="0" err="1"/>
              <a:t>vấn</a:t>
            </a:r>
            <a:r>
              <a:rPr lang="en-US" b="1" dirty="0"/>
              <a:t> </a:t>
            </a:r>
            <a:r>
              <a:rPr lang="en-US" b="1" dirty="0" err="1"/>
              <a:t>đề</a:t>
            </a:r>
            <a:r>
              <a:rPr lang="en-US" b="1" dirty="0"/>
              <a:t> </a:t>
            </a:r>
            <a:r>
              <a:rPr lang="en-US" b="1" dirty="0" err="1"/>
              <a:t>về</a:t>
            </a:r>
            <a:r>
              <a:rPr lang="en-US" b="1" dirty="0"/>
              <a:t> </a:t>
            </a:r>
            <a:r>
              <a:rPr lang="en-US" b="1" dirty="0" err="1"/>
              <a:t>tính</a:t>
            </a:r>
            <a:r>
              <a:rPr lang="en-US" b="1" dirty="0"/>
              <a:t> </a:t>
            </a:r>
            <a:r>
              <a:rPr lang="en-US" b="1" dirty="0" err="1"/>
              <a:t>tương</a:t>
            </a:r>
            <a:r>
              <a:rPr lang="en-US" b="1" dirty="0"/>
              <a:t> </a:t>
            </a:r>
            <a:r>
              <a:rPr lang="en-US" b="1" dirty="0" err="1"/>
              <a:t>thích</a:t>
            </a:r>
            <a:r>
              <a:rPr lang="en-US" dirty="0"/>
              <a:t>: </a:t>
            </a:r>
            <a:r>
              <a:rPr lang="en-US" dirty="0" err="1"/>
              <a:t>mỗi</a:t>
            </a:r>
            <a:r>
              <a:rPr lang="en-US" dirty="0"/>
              <a:t> CSDL NoSQL </a:t>
            </a:r>
            <a:r>
              <a:rPr lang="en-US" dirty="0" err="1"/>
              <a:t>có</a:t>
            </a:r>
            <a:r>
              <a:rPr lang="en-US" dirty="0"/>
              <a:t> </a:t>
            </a:r>
            <a:r>
              <a:rPr lang="en-US" dirty="0" err="1"/>
              <a:t>các</a:t>
            </a:r>
            <a:r>
              <a:rPr lang="en-US" dirty="0"/>
              <a:t> </a:t>
            </a:r>
            <a:r>
              <a:rPr lang="en-US" dirty="0" err="1"/>
              <a:t>giao</a:t>
            </a:r>
            <a:r>
              <a:rPr lang="en-US" dirty="0"/>
              <a:t> </a:t>
            </a:r>
            <a:r>
              <a:rPr lang="en-US" dirty="0" err="1"/>
              <a:t>diện</a:t>
            </a:r>
            <a:r>
              <a:rPr lang="en-US" dirty="0"/>
              <a:t> </a:t>
            </a:r>
            <a:r>
              <a:rPr lang="en-US" dirty="0" err="1"/>
              <a:t>lập</a:t>
            </a:r>
            <a:r>
              <a:rPr lang="en-US" dirty="0"/>
              <a:t> </a:t>
            </a:r>
            <a:r>
              <a:rPr lang="en-US" dirty="0" err="1"/>
              <a:t>trình</a:t>
            </a:r>
            <a:r>
              <a:rPr lang="en-US" dirty="0"/>
              <a:t> </a:t>
            </a:r>
            <a:r>
              <a:rPr lang="en-US" dirty="0" err="1"/>
              <a:t>ứng</a:t>
            </a:r>
            <a:r>
              <a:rPr lang="en-US" dirty="0"/>
              <a:t> </a:t>
            </a:r>
            <a:r>
              <a:rPr lang="en-US" dirty="0" err="1"/>
              <a:t>dụng</a:t>
            </a:r>
            <a:r>
              <a:rPr lang="en-US" dirty="0"/>
              <a:t> API </a:t>
            </a:r>
            <a:r>
              <a:rPr lang="en-US" dirty="0" err="1"/>
              <a:t>riêng</a:t>
            </a:r>
            <a:r>
              <a:rPr lang="en-US" dirty="0"/>
              <a:t>, </a:t>
            </a:r>
            <a:r>
              <a:rPr lang="en-US" dirty="0" err="1"/>
              <a:t>các</a:t>
            </a:r>
            <a:r>
              <a:rPr lang="en-US" dirty="0"/>
              <a:t> </a:t>
            </a:r>
            <a:r>
              <a:rPr lang="en-US" dirty="0" err="1"/>
              <a:t>giao</a:t>
            </a:r>
            <a:r>
              <a:rPr lang="en-US" dirty="0"/>
              <a:t> </a:t>
            </a:r>
            <a:r>
              <a:rPr lang="en-US" dirty="0" err="1"/>
              <a:t>diện</a:t>
            </a:r>
            <a:r>
              <a:rPr lang="en-US" dirty="0"/>
              <a:t> </a:t>
            </a:r>
            <a:r>
              <a:rPr lang="en-US" dirty="0" err="1"/>
              <a:t>truy</a:t>
            </a:r>
            <a:r>
              <a:rPr lang="en-US" dirty="0"/>
              <a:t> </a:t>
            </a:r>
            <a:r>
              <a:rPr lang="en-US" dirty="0" err="1"/>
              <a:t>vấn</a:t>
            </a:r>
            <a:r>
              <a:rPr lang="en-US" dirty="0"/>
              <a:t> </a:t>
            </a:r>
            <a:r>
              <a:rPr lang="en-US" dirty="0" err="1"/>
              <a:t>riêng</a:t>
            </a:r>
            <a:r>
              <a:rPr lang="en-US" dirty="0"/>
              <a:t>… </a:t>
            </a:r>
            <a:r>
              <a:rPr lang="en-US" dirty="0" err="1"/>
              <a:t>Sự</a:t>
            </a:r>
            <a:r>
              <a:rPr lang="en-US" dirty="0"/>
              <a:t> </a:t>
            </a:r>
            <a:r>
              <a:rPr lang="en-US" dirty="0" err="1"/>
              <a:t>thiếu</a:t>
            </a:r>
            <a:r>
              <a:rPr lang="en-US" dirty="0"/>
              <a:t> </a:t>
            </a:r>
            <a:r>
              <a:rPr lang="en-US" dirty="0" err="1"/>
              <a:t>hụt</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sẽ</a:t>
            </a:r>
            <a:r>
              <a:rPr lang="en-US" dirty="0"/>
              <a:t> </a:t>
            </a:r>
            <a:r>
              <a:rPr lang="en-US" dirty="0" err="1"/>
              <a:t>gây</a:t>
            </a:r>
            <a:r>
              <a:rPr lang="en-US" dirty="0"/>
              <a:t> ra </a:t>
            </a:r>
            <a:r>
              <a:rPr lang="en-US" dirty="0" err="1"/>
              <a:t>rất</a:t>
            </a:r>
            <a:r>
              <a:rPr lang="en-US" dirty="0"/>
              <a:t> </a:t>
            </a:r>
            <a:r>
              <a:rPr lang="en-US" dirty="0" err="1"/>
              <a:t>nhiều</a:t>
            </a:r>
            <a:r>
              <a:rPr lang="en-US" dirty="0"/>
              <a:t> </a:t>
            </a:r>
            <a:r>
              <a:rPr lang="en-US" dirty="0" err="1"/>
              <a:t>khó</a:t>
            </a:r>
            <a:r>
              <a:rPr lang="en-US" dirty="0"/>
              <a:t> </a:t>
            </a:r>
            <a:r>
              <a:rPr lang="en-US" dirty="0" err="1"/>
              <a:t>khăn</a:t>
            </a:r>
            <a:r>
              <a:rPr lang="en-US" dirty="0"/>
              <a:t> </a:t>
            </a:r>
            <a:r>
              <a:rPr lang="en-US" dirty="0" err="1"/>
              <a:t>khi</a:t>
            </a:r>
            <a:r>
              <a:rPr lang="en-US" dirty="0"/>
              <a:t> </a:t>
            </a:r>
            <a:r>
              <a:rPr lang="en-US" dirty="0" err="1"/>
              <a:t>chuyển</a:t>
            </a:r>
            <a:r>
              <a:rPr lang="en-US" dirty="0"/>
              <a:t> </a:t>
            </a:r>
            <a:r>
              <a:rPr lang="en-US" dirty="0" err="1"/>
              <a:t>từ</a:t>
            </a:r>
            <a:r>
              <a:rPr lang="en-US" dirty="0"/>
              <a:t> </a:t>
            </a:r>
            <a:r>
              <a:rPr lang="en-US" dirty="0" err="1"/>
              <a:t>một</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này</a:t>
            </a:r>
            <a:r>
              <a:rPr lang="en-US" dirty="0"/>
              <a:t> sang </a:t>
            </a:r>
            <a:r>
              <a:rPr lang="en-US" dirty="0" err="1"/>
              <a:t>một</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khác</a:t>
            </a:r>
            <a:r>
              <a:rPr lang="en-US" dirty="0"/>
              <a:t> </a:t>
            </a:r>
            <a:r>
              <a:rPr lang="en-US" dirty="0" err="1"/>
              <a:t>nếu</a:t>
            </a:r>
            <a:r>
              <a:rPr lang="en-US" dirty="0"/>
              <a:t> </a:t>
            </a:r>
            <a:r>
              <a:rPr lang="en-US" dirty="0" err="1"/>
              <a:t>có</a:t>
            </a:r>
            <a:r>
              <a:rPr lang="en-US" dirty="0"/>
              <a:t> </a:t>
            </a:r>
            <a:r>
              <a:rPr lang="en-US" dirty="0" err="1"/>
              <a:t>nhu</a:t>
            </a:r>
            <a:r>
              <a:rPr lang="en-US" dirty="0"/>
              <a:t> </a:t>
            </a:r>
            <a:r>
              <a:rPr lang="en-US" dirty="0" err="1"/>
              <a:t>cầu</a:t>
            </a:r>
            <a:r>
              <a:rPr lang="en-US" dirty="0"/>
              <a:t>.</a:t>
            </a:r>
            <a:endParaRPr lang="en-US" b="1" dirty="0"/>
          </a:p>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8</a:t>
            </a:fld>
            <a:endParaRPr lang="vi-VN"/>
          </a:p>
        </p:txBody>
      </p:sp>
    </p:spTree>
    <p:extLst>
      <p:ext uri="{BB962C8B-B14F-4D97-AF65-F5344CB8AC3E}">
        <p14:creationId xmlns:p14="http://schemas.microsoft.com/office/powerpoint/2010/main" val="350965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t>- </a:t>
            </a:r>
            <a:r>
              <a:rPr lang="en-US" dirty="0" err="1"/>
              <a:t>RavenDB</a:t>
            </a:r>
            <a:r>
              <a:rPr lang="en-US" dirty="0"/>
              <a:t> </a:t>
            </a:r>
            <a:r>
              <a:rPr lang="en-US" dirty="0" err="1"/>
              <a:t>là</a:t>
            </a:r>
            <a:r>
              <a:rPr lang="en-US" dirty="0"/>
              <a:t> </a:t>
            </a:r>
            <a:r>
              <a:rPr lang="en-US" dirty="0" err="1"/>
              <a:t>một</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hướng</a:t>
            </a:r>
            <a:r>
              <a:rPr lang="en-US" dirty="0"/>
              <a:t> </a:t>
            </a:r>
            <a:r>
              <a:rPr lang="en-US" dirty="0" err="1"/>
              <a:t>tài</a:t>
            </a:r>
            <a:r>
              <a:rPr lang="en-US" dirty="0"/>
              <a:t> </a:t>
            </a:r>
            <a:r>
              <a:rPr lang="en-US" dirty="0" err="1"/>
              <a:t>liệu</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có</a:t>
            </a:r>
            <a:r>
              <a:rPr lang="en-US" dirty="0"/>
              <a:t> </a:t>
            </a:r>
            <a:r>
              <a:rPr lang="en-US" dirty="0" err="1"/>
              <a:t>hỗ</a:t>
            </a:r>
            <a:r>
              <a:rPr lang="en-US" dirty="0"/>
              <a:t> </a:t>
            </a:r>
            <a:r>
              <a:rPr lang="en-US" dirty="0" err="1"/>
              <a:t>trợ</a:t>
            </a:r>
            <a:r>
              <a:rPr lang="en-US" dirty="0"/>
              <a:t> transactional </a:t>
            </a:r>
            <a:r>
              <a:rPr lang="en-US" dirty="0" err="1"/>
              <a:t>được</a:t>
            </a:r>
            <a:r>
              <a:rPr lang="en-US" dirty="0"/>
              <a:t> </a:t>
            </a:r>
            <a:r>
              <a:rPr lang="en-US" dirty="0" err="1"/>
              <a:t>viết</a:t>
            </a:r>
            <a:r>
              <a:rPr lang="en-US" dirty="0"/>
              <a:t> </a:t>
            </a:r>
            <a:r>
              <a:rPr lang="en-US" dirty="0" err="1"/>
              <a:t>cho</a:t>
            </a:r>
            <a:r>
              <a:rPr lang="en-US" dirty="0"/>
              <a:t> </a:t>
            </a:r>
            <a:r>
              <a:rPr lang="en-US" dirty="0" err="1"/>
              <a:t>nền</a:t>
            </a:r>
            <a:r>
              <a:rPr lang="en-US" dirty="0"/>
              <a:t> </a:t>
            </a:r>
            <a:r>
              <a:rPr lang="en-US" dirty="0" err="1"/>
              <a:t>tảng</a:t>
            </a:r>
            <a:r>
              <a:rPr lang="en-US" dirty="0"/>
              <a:t> .NET</a:t>
            </a:r>
            <a:endParaRPr lang="vi-VN">
              <a:latin typeface="Arial" panose="020B0604020202020204" pitchFamily="34" charset="0"/>
              <a:cs typeface="Arial" panose="020B0604020202020204" pitchFamily="34" charset="0"/>
            </a:endParaRPr>
          </a:p>
          <a:p>
            <a:r>
              <a:rPr lang="en-US" dirty="0"/>
              <a:t>- </a:t>
            </a:r>
            <a:r>
              <a:rPr lang="en-US" dirty="0" err="1"/>
              <a:t>RavenDB</a:t>
            </a:r>
            <a:r>
              <a:rPr lang="en-US" dirty="0"/>
              <a:t> </a:t>
            </a:r>
            <a:r>
              <a:rPr lang="en-US" dirty="0" err="1"/>
              <a:t>đưa</a:t>
            </a:r>
            <a:r>
              <a:rPr lang="en-US" dirty="0"/>
              <a:t> ra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a:t>
            </a:r>
            <a:r>
              <a:rPr lang="en-US" dirty="0" err="1"/>
              <a:t>linh</a:t>
            </a:r>
            <a:r>
              <a:rPr lang="en-US" dirty="0"/>
              <a:t> </a:t>
            </a:r>
            <a:r>
              <a:rPr lang="en-US" dirty="0" err="1"/>
              <a:t>hoạt</a:t>
            </a:r>
            <a:r>
              <a:rPr lang="en-US" dirty="0"/>
              <a:t> </a:t>
            </a:r>
            <a:r>
              <a:rPr lang="en-US" dirty="0" err="1"/>
              <a:t>nhằm</a:t>
            </a:r>
            <a:r>
              <a:rPr lang="en-US" dirty="0"/>
              <a:t> </a:t>
            </a:r>
            <a:r>
              <a:rPr lang="en-US" dirty="0" err="1"/>
              <a:t>đáp</a:t>
            </a:r>
            <a:r>
              <a:rPr lang="en-US" dirty="0"/>
              <a:t> </a:t>
            </a:r>
            <a:r>
              <a:rPr lang="en-US" dirty="0" err="1"/>
              <a:t>ứng</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thế</a:t>
            </a:r>
            <a:r>
              <a:rPr lang="en-US" dirty="0"/>
              <a:t> </a:t>
            </a:r>
            <a:r>
              <a:rPr lang="en-US" dirty="0" err="1"/>
              <a:t>giới</a:t>
            </a:r>
            <a:r>
              <a:rPr lang="en-US" dirty="0"/>
              <a:t> </a:t>
            </a:r>
            <a:r>
              <a:rPr lang="en-US" dirty="0" err="1"/>
              <a:t>thực</a:t>
            </a:r>
            <a:endParaRPr lang="en-US" dirty="0"/>
          </a:p>
          <a:p>
            <a:r>
              <a:rPr lang="en-US" dirty="0">
                <a:cs typeface="Calibri"/>
              </a:rPr>
              <a:t>- </a:t>
            </a:r>
            <a:r>
              <a:rPr lang="en-US" dirty="0" err="1"/>
              <a:t>RavenDB</a:t>
            </a:r>
            <a:r>
              <a:rPr lang="en-US" dirty="0"/>
              <a:t> </a:t>
            </a:r>
            <a:r>
              <a:rPr lang="en-US" dirty="0" err="1"/>
              <a:t>cho</a:t>
            </a:r>
            <a:r>
              <a:rPr lang="en-US" dirty="0"/>
              <a:t> </a:t>
            </a:r>
            <a:r>
              <a:rPr lang="en-US" dirty="0" err="1"/>
              <a:t>phép</a:t>
            </a:r>
            <a:r>
              <a:rPr lang="en-US" dirty="0"/>
              <a:t> </a:t>
            </a:r>
            <a:r>
              <a:rPr lang="en-US" dirty="0" err="1"/>
              <a:t>xây</a:t>
            </a:r>
            <a:r>
              <a:rPr lang="en-US" dirty="0"/>
              <a:t> </a:t>
            </a:r>
            <a:r>
              <a:rPr lang="en-US" dirty="0" err="1"/>
              <a:t>dựng</a:t>
            </a:r>
            <a:r>
              <a:rPr lang="en-US" dirty="0"/>
              <a:t> </a:t>
            </a:r>
            <a:r>
              <a:rPr lang="en-US" dirty="0" err="1"/>
              <a:t>những</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hiệu</a:t>
            </a:r>
            <a:r>
              <a:rPr lang="en-US" dirty="0"/>
              <a:t> </a:t>
            </a:r>
            <a:r>
              <a:rPr lang="en-US" dirty="0" err="1"/>
              <a:t>suất</a:t>
            </a:r>
            <a:r>
              <a:rPr lang="en-US" dirty="0"/>
              <a:t> </a:t>
            </a:r>
            <a:r>
              <a:rPr lang="en-US" dirty="0" err="1"/>
              <a:t>cao</a:t>
            </a:r>
            <a:r>
              <a:rPr lang="en-US" dirty="0"/>
              <a:t>, </a:t>
            </a:r>
            <a:r>
              <a:rPr lang="en-US" dirty="0" err="1"/>
              <a:t>độ</a:t>
            </a:r>
            <a:r>
              <a:rPr lang="en-US" dirty="0"/>
              <a:t> </a:t>
            </a:r>
            <a:r>
              <a:rPr lang="en-US" dirty="0" err="1"/>
              <a:t>trễ</a:t>
            </a:r>
            <a:r>
              <a:rPr lang="en-US" dirty="0"/>
              <a:t> </a:t>
            </a:r>
            <a:r>
              <a:rPr lang="en-US" dirty="0" err="1"/>
              <a:t>thấp</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r>
              <a:rPr lang="en-US" dirty="0"/>
              <a:t> </a:t>
            </a:r>
            <a:r>
              <a:rPr lang="en-US" dirty="0" err="1"/>
              <a:t>và</a:t>
            </a:r>
            <a:r>
              <a:rPr lang="en-US" dirty="0"/>
              <a:t> </a:t>
            </a:r>
            <a:r>
              <a:rPr lang="en-US" dirty="0" err="1"/>
              <a:t>hiệu</a:t>
            </a:r>
            <a:r>
              <a:rPr lang="en-US" dirty="0"/>
              <a:t> </a:t>
            </a:r>
            <a:r>
              <a:rPr lang="en-US" dirty="0" err="1"/>
              <a:t>quả</a:t>
            </a:r>
            <a:r>
              <a:rPr lang="en-US" dirty="0"/>
              <a:t>.</a:t>
            </a:r>
            <a:endParaRPr lang="en-US">
              <a:cs typeface="Calibri"/>
            </a:endParaRPr>
          </a:p>
          <a:p>
            <a:endParaRPr lang="en-US">
              <a:cs typeface="Calibri"/>
            </a:endParaRPr>
          </a:p>
          <a:p>
            <a:r>
              <a:rPr lang="en-US" dirty="0">
                <a:cs typeface="Calibri"/>
              </a:rPr>
              <a:t>- </a:t>
            </a:r>
            <a:r>
              <a:rPr lang="en-US" dirty="0" err="1"/>
              <a:t>Dữ</a:t>
            </a:r>
            <a:r>
              <a:rPr lang="en-US" dirty="0"/>
              <a:t> </a:t>
            </a:r>
            <a:r>
              <a:rPr lang="en-US" dirty="0" err="1"/>
              <a:t>liệu</a:t>
            </a:r>
            <a:r>
              <a:rPr lang="en-US" dirty="0"/>
              <a:t> </a:t>
            </a:r>
            <a:r>
              <a:rPr lang="en-US" dirty="0" err="1"/>
              <a:t>trong</a:t>
            </a:r>
            <a:r>
              <a:rPr lang="en-US" dirty="0"/>
              <a:t> </a:t>
            </a:r>
            <a:r>
              <a:rPr lang="en-US" dirty="0" err="1"/>
              <a:t>RavenDB</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dưới</a:t>
            </a:r>
            <a:r>
              <a:rPr lang="en-US" dirty="0"/>
              <a:t> </a:t>
            </a:r>
            <a:r>
              <a:rPr lang="en-US" dirty="0" err="1"/>
              <a:t>dạng</a:t>
            </a:r>
            <a:r>
              <a:rPr lang="en-US" dirty="0"/>
              <a:t> JSON documents, phi </a:t>
            </a:r>
            <a:r>
              <a:rPr lang="en-US" dirty="0" err="1"/>
              <a:t>lược</a:t>
            </a:r>
            <a:r>
              <a:rPr lang="en-US" dirty="0"/>
              <a:t> </a:t>
            </a:r>
            <a:r>
              <a:rPr lang="en-US" dirty="0" err="1"/>
              <a:t>đồ</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vấn</a:t>
            </a:r>
            <a:r>
              <a:rPr lang="en-US" dirty="0"/>
              <a:t> </a:t>
            </a:r>
            <a:r>
              <a:rPr lang="en-US" dirty="0" err="1"/>
              <a:t>hiệu</a:t>
            </a:r>
            <a:r>
              <a:rPr lang="en-US" dirty="0"/>
              <a:t> </a:t>
            </a:r>
            <a:r>
              <a:rPr lang="en-US" dirty="0" err="1"/>
              <a:t>quả</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truy</a:t>
            </a:r>
            <a:r>
              <a:rPr lang="en-US" dirty="0"/>
              <a:t> </a:t>
            </a:r>
            <a:r>
              <a:rPr lang="en-US" dirty="0" err="1"/>
              <a:t>vấn</a:t>
            </a:r>
            <a:r>
              <a:rPr lang="en-US" dirty="0"/>
              <a:t> </a:t>
            </a:r>
            <a:r>
              <a:rPr lang="en-US" dirty="0" err="1"/>
              <a:t>Linq</a:t>
            </a:r>
            <a:r>
              <a:rPr lang="en-US" dirty="0"/>
              <a:t> </a:t>
            </a:r>
            <a:r>
              <a:rPr lang="en-US" dirty="0" err="1"/>
              <a:t>từ</a:t>
            </a:r>
            <a:r>
              <a:rPr lang="en-US" dirty="0"/>
              <a:t> </a:t>
            </a:r>
            <a:r>
              <a:rPr lang="en-US" dirty="0" err="1"/>
              <a:t>đoạn</a:t>
            </a:r>
            <a:r>
              <a:rPr lang="en-US" dirty="0"/>
              <a:t> </a:t>
            </a:r>
            <a:r>
              <a:rPr lang="en-US" dirty="0" err="1"/>
              <a:t>mã</a:t>
            </a:r>
            <a:r>
              <a:rPr lang="en-US" dirty="0"/>
              <a:t> .NET hay </a:t>
            </a:r>
            <a:r>
              <a:rPr lang="en-US" dirty="0" err="1"/>
              <a:t>sử</a:t>
            </a:r>
            <a:r>
              <a:rPr lang="en-US" dirty="0"/>
              <a:t> </a:t>
            </a:r>
            <a:r>
              <a:rPr lang="en-US" dirty="0" err="1"/>
              <a:t>dụng</a:t>
            </a:r>
            <a:r>
              <a:rPr lang="en-US" dirty="0"/>
              <a:t> </a:t>
            </a:r>
            <a:r>
              <a:rPr lang="en-US" dirty="0" err="1"/>
              <a:t>các</a:t>
            </a:r>
            <a:r>
              <a:rPr lang="en-US" dirty="0"/>
              <a:t> RESTful API. </a:t>
            </a:r>
          </a:p>
          <a:p>
            <a:r>
              <a:rPr lang="en-US" dirty="0">
                <a:cs typeface="Calibri"/>
              </a:rPr>
              <a:t>- </a:t>
            </a:r>
            <a:r>
              <a:rPr lang="en-US" dirty="0" err="1"/>
              <a:t>RavenDB</a:t>
            </a:r>
            <a:r>
              <a:rPr lang="en-US" dirty="0"/>
              <a:t> </a:t>
            </a:r>
            <a:r>
              <a:rPr lang="en-US" dirty="0" err="1"/>
              <a:t>sử</a:t>
            </a:r>
            <a:r>
              <a:rPr lang="en-US" dirty="0"/>
              <a:t> </a:t>
            </a:r>
            <a:r>
              <a:rPr lang="en-US" dirty="0" err="1"/>
              <a:t>dụng</a:t>
            </a:r>
            <a:r>
              <a:rPr lang="en-US" dirty="0"/>
              <a:t> “Index”  </a:t>
            </a:r>
            <a:r>
              <a:rPr lang="en-US" dirty="0" err="1"/>
              <a:t>để</a:t>
            </a:r>
            <a:r>
              <a:rPr lang="en-US" dirty="0"/>
              <a:t> </a:t>
            </a:r>
            <a:r>
              <a:rPr lang="en-US" dirty="0" err="1"/>
              <a:t>truy</a:t>
            </a:r>
            <a:r>
              <a:rPr lang="en-US" dirty="0"/>
              <a:t> </a:t>
            </a:r>
            <a:r>
              <a:rPr lang="en-US" dirty="0" err="1"/>
              <a:t>vấn</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endParaRPr lang="en-US" dirty="0" err="1">
              <a:cs typeface="Calibri"/>
            </a:endParaRPr>
          </a:p>
          <a:p>
            <a:endParaRPr lang="en-US">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11</a:t>
            </a:fld>
            <a:endParaRPr lang="vi-VN"/>
          </a:p>
        </p:txBody>
      </p:sp>
    </p:spTree>
    <p:extLst>
      <p:ext uri="{BB962C8B-B14F-4D97-AF65-F5344CB8AC3E}">
        <p14:creationId xmlns:p14="http://schemas.microsoft.com/office/powerpoint/2010/main" val="1512035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1"/>
              <a:t>Mặc định an toàn dữ liệu</a:t>
            </a:r>
            <a:r>
              <a:rPr lang="en-US"/>
              <a:t>: Hỗ trợ ACID (Atomicity, Consistency, Isolation, Durability), No locking, Automatic batching, client/server chatter projection.</a:t>
            </a:r>
            <a:endParaRPr lang="vi-VN"/>
          </a:p>
          <a:p>
            <a:r>
              <a:rPr lang="en-US" b="1"/>
              <a:t>.Net client API:</a:t>
            </a:r>
            <a:r>
              <a:rPr lang="en-US"/>
              <a:t> hỗ trợ tốt cho việc lập trình trên nền tảng .NET </a:t>
            </a:r>
            <a:endParaRPr lang="vi-VN"/>
          </a:p>
          <a:p>
            <a:r>
              <a:rPr lang="en-US" b="1"/>
              <a:t>REST API:</a:t>
            </a:r>
            <a:r>
              <a:rPr lang="en-US"/>
              <a:t>  Tất cả dữ liệu đều có một địa chỉ duy nhất được lấy qua HTTP. Giao thức REST sử dụng các phương thức của HTTP như GET, POST, PUT và DELETE.</a:t>
            </a:r>
            <a:endParaRPr lang="vi-VN"/>
          </a:p>
          <a:p>
            <a:r>
              <a:rPr lang="en-US" b="1"/>
              <a:t>Dễ dàng triển khai ứng dụng một cách nhanh chóng </a:t>
            </a:r>
            <a:r>
              <a:rPr lang="en-US"/>
              <a:t>(chưa đến 5 phút)</a:t>
            </a:r>
            <a:endParaRPr lang="vi-VN"/>
          </a:p>
          <a:p>
            <a:r>
              <a:rPr lang="en-US" b="1"/>
              <a:t>Kiến trúc phân tán: </a:t>
            </a:r>
            <a:r>
              <a:rPr lang="en-US"/>
              <a:t>mở rộng ứng dụng một cách dễ dàng bằng cách sử dụng tính năng mạnh mẽ của RavenDB cho việc mở rộng là Sharding và Replication. Có thể kết hợp cả hai tính năng này trong cùng ứng dụng. Có hỗ trợ multi-database. </a:t>
            </a:r>
            <a:endParaRPr lang="vi-VN"/>
          </a:p>
          <a:p>
            <a:r>
              <a:rPr lang="en-US" b="1"/>
              <a:t>Hỗ trợ nhiều gói tiện ích hữu dụng</a:t>
            </a:r>
            <a:r>
              <a:rPr lang="en-US"/>
              <a:t> như: Versioning, Expiration, IndexReplication, Authorization, Authentication. Chúng ta có thể tự viết các gói mở rộng cho RavenDB bằng cách sử dụng Triggers và Responders.</a:t>
            </a:r>
            <a:endParaRPr lang="vi-VN"/>
          </a:p>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12</a:t>
            </a:fld>
            <a:endParaRPr lang="vi-VN"/>
          </a:p>
        </p:txBody>
      </p:sp>
    </p:spTree>
    <p:extLst>
      <p:ext uri="{BB962C8B-B14F-4D97-AF65-F5344CB8AC3E}">
        <p14:creationId xmlns:p14="http://schemas.microsoft.com/office/powerpoint/2010/main" val="763743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latin typeface="Calibri"/>
                <a:cs typeface="Calibri"/>
              </a:rPr>
              <a:t>Chúng</a:t>
            </a:r>
            <a:r>
              <a:rPr lang="en-US" dirty="0">
                <a:latin typeface="Calibri"/>
                <a:cs typeface="Calibri"/>
              </a:rPr>
              <a:t> ta </a:t>
            </a:r>
            <a:r>
              <a:rPr lang="en-US" dirty="0" err="1">
                <a:latin typeface="Calibri"/>
                <a:cs typeface="Calibri"/>
              </a:rPr>
              <a:t>tìm</a:t>
            </a:r>
            <a:r>
              <a:rPr lang="en-US" dirty="0">
                <a:latin typeface="Calibri"/>
                <a:cs typeface="Calibri"/>
              </a:rPr>
              <a:t> </a:t>
            </a:r>
            <a:r>
              <a:rPr lang="en-US" dirty="0" err="1">
                <a:latin typeface="Calibri"/>
                <a:cs typeface="Calibri"/>
              </a:rPr>
              <a:t>hiểu</a:t>
            </a:r>
            <a:r>
              <a:rPr lang="en-US" dirty="0">
                <a:latin typeface="Calibri"/>
                <a:cs typeface="Calibri"/>
              </a:rPr>
              <a:t> </a:t>
            </a:r>
            <a:r>
              <a:rPr lang="en-US" b="1" dirty="0" err="1">
                <a:latin typeface="Calibri"/>
                <a:cs typeface="Calibri"/>
              </a:rPr>
              <a:t>cơ</a:t>
            </a:r>
            <a:r>
              <a:rPr lang="en-US" b="1" dirty="0">
                <a:latin typeface="Calibri"/>
                <a:cs typeface="Calibri"/>
              </a:rPr>
              <a:t> </a:t>
            </a:r>
            <a:r>
              <a:rPr lang="en-US" b="1" dirty="0" err="1">
                <a:latin typeface="Calibri"/>
                <a:cs typeface="Calibri"/>
              </a:rPr>
              <a:t>bản</a:t>
            </a:r>
            <a:r>
              <a:rPr lang="en-US" b="1" dirty="0">
                <a:latin typeface="Calibri"/>
                <a:cs typeface="Calibri"/>
              </a:rPr>
              <a:t> </a:t>
            </a:r>
            <a:r>
              <a:rPr lang="en-US" b="1" dirty="0" err="1">
                <a:latin typeface="Calibri"/>
                <a:cs typeface="Calibri"/>
              </a:rPr>
              <a:t>về</a:t>
            </a:r>
            <a:r>
              <a:rPr lang="en-US" b="1" dirty="0">
                <a:latin typeface="Calibri"/>
                <a:cs typeface="Calibri"/>
              </a:rPr>
              <a:t> </a:t>
            </a:r>
            <a:r>
              <a:rPr lang="en-US" b="1" dirty="0" err="1">
                <a:latin typeface="Calibri"/>
                <a:cs typeface="Calibri"/>
              </a:rPr>
              <a:t>RavenDB</a:t>
            </a:r>
            <a:r>
              <a:rPr lang="en-US" dirty="0">
                <a:latin typeface="Calibri"/>
                <a:cs typeface="Calibri"/>
              </a:rPr>
              <a:t> :</a:t>
            </a:r>
          </a:p>
          <a:p>
            <a:r>
              <a:rPr lang="en-US" b="1" dirty="0"/>
              <a:t>1- </a:t>
            </a:r>
            <a:r>
              <a:rPr lang="en-US" b="1" dirty="0" err="1"/>
              <a:t>RavenDB</a:t>
            </a:r>
            <a:r>
              <a:rPr lang="en-US" b="1" dirty="0"/>
              <a:t> server</a:t>
            </a:r>
            <a:endParaRPr lang="en-US" b="1" dirty="0">
              <a:cs typeface="Calibri"/>
            </a:endParaRPr>
          </a:p>
          <a:p>
            <a:r>
              <a:rPr lang="en-US" b="1" dirty="0">
                <a:cs typeface="Calibri"/>
              </a:rPr>
              <a:t>2-Documents</a:t>
            </a:r>
            <a:r>
              <a:rPr lang="en-US" b="1" dirty="0"/>
              <a:t>, Collections </a:t>
            </a:r>
            <a:r>
              <a:rPr lang="en-US" b="1" dirty="0" err="1"/>
              <a:t>và</a:t>
            </a:r>
            <a:r>
              <a:rPr lang="en-US" b="1" dirty="0"/>
              <a:t> Document </a:t>
            </a:r>
            <a:r>
              <a:rPr lang="en-US" b="1" dirty="0" err="1"/>
              <a:t>xác</a:t>
            </a:r>
            <a:r>
              <a:rPr lang="en-US" b="1" dirty="0"/>
              <a:t> </a:t>
            </a:r>
            <a:r>
              <a:rPr lang="en-US" b="1" dirty="0" err="1"/>
              <a:t>định</a:t>
            </a:r>
            <a:r>
              <a:rPr lang="en-US" b="1" dirty="0"/>
              <a:t> </a:t>
            </a:r>
            <a:r>
              <a:rPr lang="en-US" b="1" dirty="0" err="1"/>
              <a:t>duy</a:t>
            </a:r>
            <a:r>
              <a:rPr lang="en-US" b="1" dirty="0"/>
              <a:t> </a:t>
            </a:r>
            <a:r>
              <a:rPr lang="en-US" b="1" dirty="0" err="1"/>
              <a:t>nhất</a:t>
            </a:r>
            <a:endParaRPr lang="en-US" b="1" dirty="0" err="1">
              <a:cs typeface="Calibri" panose="020F0502020204030204"/>
            </a:endParaRPr>
          </a:p>
          <a:p>
            <a:r>
              <a:rPr lang="en-US" b="1" dirty="0">
                <a:cs typeface="Calibri" panose="020F0502020204030204"/>
              </a:rPr>
              <a:t>3-The</a:t>
            </a:r>
            <a:r>
              <a:rPr lang="en-US" b="1" dirty="0"/>
              <a:t> Management Studio</a:t>
            </a:r>
            <a:endParaRPr lang="en-US" b="1" dirty="0">
              <a:cs typeface="Calibri"/>
            </a:endParaRPr>
          </a:p>
          <a:p>
            <a:r>
              <a:rPr lang="en-US" b="1" dirty="0">
                <a:cs typeface="Calibri"/>
              </a:rPr>
              <a:t>4- </a:t>
            </a:r>
            <a:r>
              <a:rPr lang="en-US" b="1" dirty="0" err="1"/>
              <a:t>Tạo</a:t>
            </a:r>
            <a:r>
              <a:rPr lang="en-US" b="1" dirty="0"/>
              <a:t> </a:t>
            </a:r>
            <a:r>
              <a:rPr lang="en-US" b="1" dirty="0" err="1"/>
              <a:t>khóa</a:t>
            </a:r>
            <a:r>
              <a:rPr lang="en-US" b="1" dirty="0"/>
              <a:t> </a:t>
            </a:r>
            <a:r>
              <a:rPr lang="en-US" b="1" dirty="0" err="1"/>
              <a:t>cho</a:t>
            </a:r>
            <a:r>
              <a:rPr lang="en-US" b="1" dirty="0"/>
              <a:t> </a:t>
            </a:r>
            <a:r>
              <a:rPr lang="en-US" b="1" dirty="0" err="1"/>
              <a:t>các</a:t>
            </a:r>
            <a:r>
              <a:rPr lang="en-US" b="1" dirty="0"/>
              <a:t> Document</a:t>
            </a:r>
            <a:endParaRPr lang="en-US" b="1" dirty="0">
              <a:cs typeface="Calibri"/>
            </a:endParaRPr>
          </a:p>
          <a:p>
            <a:r>
              <a:rPr lang="en-US" b="1" dirty="0">
                <a:cs typeface="Calibri"/>
              </a:rPr>
              <a:t>5- </a:t>
            </a:r>
            <a:r>
              <a:rPr lang="en-US" b="1" dirty="0" err="1"/>
              <a:t>Thiết</a:t>
            </a:r>
            <a:r>
              <a:rPr lang="en-US" b="1" dirty="0"/>
              <a:t> </a:t>
            </a:r>
            <a:r>
              <a:rPr lang="en-US" b="1" dirty="0" err="1"/>
              <a:t>kế</a:t>
            </a:r>
            <a:r>
              <a:rPr lang="en-US" b="1" dirty="0"/>
              <a:t> </a:t>
            </a:r>
            <a:r>
              <a:rPr lang="en-US" b="1" dirty="0" err="1"/>
              <a:t>cấu</a:t>
            </a:r>
            <a:r>
              <a:rPr lang="en-US" b="1" dirty="0"/>
              <a:t> </a:t>
            </a:r>
            <a:r>
              <a:rPr lang="en-US" b="1" dirty="0" err="1"/>
              <a:t>trúc</a:t>
            </a:r>
            <a:r>
              <a:rPr lang="en-US" b="1" dirty="0"/>
              <a:t> </a:t>
            </a:r>
            <a:r>
              <a:rPr lang="en-US" b="1" dirty="0" err="1"/>
              <a:t>cho</a:t>
            </a:r>
            <a:r>
              <a:rPr lang="en-US" b="1" dirty="0"/>
              <a:t> </a:t>
            </a:r>
            <a:r>
              <a:rPr lang="en-US" b="1" dirty="0" err="1"/>
              <a:t>các</a:t>
            </a:r>
            <a:r>
              <a:rPr lang="en-US" b="1" dirty="0"/>
              <a:t> Document</a:t>
            </a:r>
            <a:endParaRPr lang="en-US" b="1" dirty="0">
              <a:cs typeface="Calibri"/>
            </a:endParaRPr>
          </a:p>
          <a:p>
            <a:endParaRPr lang="en-US" b="1">
              <a:cs typeface="Calibri"/>
            </a:endParaRPr>
          </a:p>
          <a:p>
            <a:r>
              <a:rPr lang="en-US" b="1" dirty="0" err="1">
                <a:cs typeface="Calibri"/>
              </a:rPr>
              <a:t>Trước</a:t>
            </a:r>
            <a:r>
              <a:rPr lang="en-US" b="1" dirty="0">
                <a:cs typeface="Calibri"/>
              </a:rPr>
              <a:t> </a:t>
            </a:r>
            <a:r>
              <a:rPr lang="en-US" b="1" dirty="0" err="1">
                <a:cs typeface="Calibri"/>
              </a:rPr>
              <a:t>tiên</a:t>
            </a:r>
            <a:r>
              <a:rPr lang="en-US" b="1" dirty="0">
                <a:cs typeface="Calibri"/>
              </a:rPr>
              <a:t> </a:t>
            </a:r>
            <a:r>
              <a:rPr lang="en-US" b="1" dirty="0" err="1">
                <a:cs typeface="Calibri"/>
              </a:rPr>
              <a:t>là</a:t>
            </a:r>
            <a:r>
              <a:rPr lang="en-US" b="1" dirty="0">
                <a:cs typeface="Calibri"/>
              </a:rPr>
              <a:t> </a:t>
            </a:r>
            <a:r>
              <a:rPr lang="en-US" b="1" dirty="0" err="1">
                <a:cs typeface="Calibri"/>
              </a:rPr>
              <a:t>RavenDB</a:t>
            </a:r>
            <a:r>
              <a:rPr lang="en-US" b="1" dirty="0">
                <a:cs typeface="Calibri"/>
              </a:rPr>
              <a:t> Server:</a:t>
            </a:r>
          </a:p>
          <a:p>
            <a:endParaRPr lang="en-US" b="1" dirty="0">
              <a:cs typeface="Calibri"/>
            </a:endParaRPr>
          </a:p>
          <a:p>
            <a:r>
              <a:rPr lang="en-US" b="1" dirty="0" err="1">
                <a:cs typeface="Calibri"/>
              </a:rPr>
              <a:t>Rồi</a:t>
            </a:r>
            <a:r>
              <a:rPr lang="en-US" b="1" dirty="0">
                <a:cs typeface="Calibri"/>
              </a:rPr>
              <a:t> </a:t>
            </a:r>
            <a:r>
              <a:rPr lang="en-US" b="1" dirty="0" err="1">
                <a:cs typeface="Calibri"/>
              </a:rPr>
              <a:t>đọc</a:t>
            </a:r>
            <a:r>
              <a:rPr lang="en-US" b="1" dirty="0">
                <a:cs typeface="Calibri"/>
              </a:rPr>
              <a:t> slide</a:t>
            </a:r>
            <a:endParaRPr lang="en-US" dirty="0"/>
          </a:p>
          <a:p>
            <a:endParaRPr lang="en-US" b="1" dirty="0">
              <a:cs typeface="Calibri"/>
            </a:endParaRPr>
          </a:p>
        </p:txBody>
      </p:sp>
      <p:sp>
        <p:nvSpPr>
          <p:cNvPr id="4" name="Chỗ dành sẵn cho Số hiệu Bản chiếu 3"/>
          <p:cNvSpPr>
            <a:spLocks noGrp="1"/>
          </p:cNvSpPr>
          <p:nvPr>
            <p:ph type="sldNum" sz="quarter" idx="5"/>
          </p:nvPr>
        </p:nvSpPr>
        <p:spPr/>
        <p:txBody>
          <a:bodyPr/>
          <a:lstStyle/>
          <a:p>
            <a:fld id="{C929EEC3-9144-4EE3-A9B7-3D80FF876F8F}" type="slidenum">
              <a:rPr lang="vi-VN"/>
              <a:t>13</a:t>
            </a:fld>
            <a:endParaRPr lang="vi-VN"/>
          </a:p>
        </p:txBody>
      </p:sp>
    </p:spTree>
    <p:extLst>
      <p:ext uri="{BB962C8B-B14F-4D97-AF65-F5344CB8AC3E}">
        <p14:creationId xmlns:p14="http://schemas.microsoft.com/office/powerpoint/2010/main" val="1736679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0F8C6-3860-40F6-A7B5-A4256A5B20BA}"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113185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0F8C6-3860-40F6-A7B5-A4256A5B20BA}"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171464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0F8C6-3860-40F6-A7B5-A4256A5B20BA}"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2545802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0F8C6-3860-40F6-A7B5-A4256A5B20BA}"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33DED-E668-450D-AC8D-A91759447D7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3632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0F8C6-3860-40F6-A7B5-A4256A5B20BA}"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3604890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E0F8C6-3860-40F6-A7B5-A4256A5B20BA}"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2974983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E0F8C6-3860-40F6-A7B5-A4256A5B20BA}"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4089199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0F8C6-3860-40F6-A7B5-A4256A5B20BA}"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3878919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0F8C6-3860-40F6-A7B5-A4256A5B20BA}"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278472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0F8C6-3860-40F6-A7B5-A4256A5B20BA}"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301611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E0F8C6-3860-40F6-A7B5-A4256A5B20BA}"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273270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E0F8C6-3860-40F6-A7B5-A4256A5B20BA}"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361088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E0F8C6-3860-40F6-A7B5-A4256A5B20BA}"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385341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E0F8C6-3860-40F6-A7B5-A4256A5B20BA}"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243153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4E0F8C6-3860-40F6-A7B5-A4256A5B20BA}"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52210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0F8C6-3860-40F6-A7B5-A4256A5B20BA}"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81958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0F8C6-3860-40F6-A7B5-A4256A5B20BA}"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33DED-E668-450D-AC8D-A91759447D79}" type="slidenum">
              <a:rPr lang="en-US" smtClean="0"/>
              <a:t>‹#›</a:t>
            </a:fld>
            <a:endParaRPr lang="en-US"/>
          </a:p>
        </p:txBody>
      </p:sp>
    </p:spTree>
    <p:extLst>
      <p:ext uri="{BB962C8B-B14F-4D97-AF65-F5344CB8AC3E}">
        <p14:creationId xmlns:p14="http://schemas.microsoft.com/office/powerpoint/2010/main" val="9626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4E0F8C6-3860-40F6-A7B5-A4256A5B20BA}" type="datetimeFigureOut">
              <a:rPr lang="en-US" smtClean="0"/>
              <a:t>11/26/2019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F333DED-E668-450D-AC8D-A91759447D79}" type="slidenum">
              <a:rPr lang="en-US" smtClean="0"/>
              <a:t>‹#›</a:t>
            </a:fld>
            <a:endParaRPr lang="en-US"/>
          </a:p>
        </p:txBody>
      </p:sp>
    </p:spTree>
    <p:extLst>
      <p:ext uri="{BB962C8B-B14F-4D97-AF65-F5344CB8AC3E}">
        <p14:creationId xmlns:p14="http://schemas.microsoft.com/office/powerpoint/2010/main" val="3923533125"/>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image" Target="../media/image20.png"/><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myravendb.mydomain.co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myravendb.mydomain.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8080;user=beam;password=up;ResourceManagerId=d5723e19-92ad-4531-adad-8611e6e05c8a%22/" TargetMode="External"/><Relationship Id="rId2" Type="http://schemas.openxmlformats.org/officeDocument/2006/relationships/hyperlink" Target="http://localhost:8080%22/"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4640" y="369502"/>
            <a:ext cx="8718776" cy="893854"/>
          </a:xfrm>
        </p:spPr>
        <p:txBody>
          <a:bodyPr>
            <a:normAutofit fontScale="90000"/>
          </a:bodyPr>
          <a:lstStyle/>
          <a:p>
            <a:r>
              <a:rPr lang="en-US" b="1">
                <a:latin typeface="Times New Roman" panose="02020603050405020304" pitchFamily="18" charset="0"/>
                <a:cs typeface="Times New Roman" panose="02020603050405020304" pitchFamily="18" charset="0"/>
              </a:rPr>
              <a:t>TRƯỜNG ĐẠI HỌC SƯ PHẠM THÀNH PHỐ HỒ CHÍ MINH</a:t>
            </a:r>
          </a:p>
        </p:txBody>
      </p:sp>
      <p:sp>
        <p:nvSpPr>
          <p:cNvPr id="5" name="Content Placeholder 4"/>
          <p:cNvSpPr>
            <a:spLocks noGrp="1"/>
          </p:cNvSpPr>
          <p:nvPr>
            <p:ph sz="quarter" idx="13"/>
          </p:nvPr>
        </p:nvSpPr>
        <p:spPr>
          <a:xfrm>
            <a:off x="913774" y="1632858"/>
            <a:ext cx="10665750" cy="5225142"/>
          </a:xfrm>
        </p:spPr>
        <p:txBody>
          <a:bodyPr vert="horz" lIns="91440" tIns="45720" rIns="91440" bIns="45720" rtlCol="0" anchor="t">
            <a:normAutofit fontScale="92500"/>
          </a:bodyPr>
          <a:lstStyle/>
          <a:p>
            <a:pPr marL="0" indent="0" algn="ctr">
              <a:buNone/>
            </a:pPr>
            <a:r>
              <a:rPr lang="en-US" sz="5400" b="1" err="1">
                <a:solidFill>
                  <a:srgbClr val="C00000"/>
                </a:solidFill>
                <a:latin typeface="Arial"/>
                <a:cs typeface="Arial"/>
              </a:rPr>
              <a:t>Báo</a:t>
            </a:r>
            <a:r>
              <a:rPr lang="en-US" sz="5400" b="1">
                <a:solidFill>
                  <a:srgbClr val="C00000"/>
                </a:solidFill>
                <a:latin typeface="Arial"/>
                <a:cs typeface="Arial"/>
              </a:rPr>
              <a:t> </a:t>
            </a:r>
            <a:r>
              <a:rPr lang="en-US" sz="5400" b="1" err="1">
                <a:solidFill>
                  <a:srgbClr val="C00000"/>
                </a:solidFill>
                <a:latin typeface="Arial"/>
                <a:cs typeface="Arial"/>
              </a:rPr>
              <a:t>cáo</a:t>
            </a:r>
            <a:r>
              <a:rPr lang="en-US" sz="5400" b="1">
                <a:solidFill>
                  <a:srgbClr val="C00000"/>
                </a:solidFill>
                <a:latin typeface="Arial"/>
                <a:cs typeface="Arial"/>
              </a:rPr>
              <a:t> </a:t>
            </a:r>
            <a:r>
              <a:rPr lang="en-US" sz="5400" b="1" err="1">
                <a:solidFill>
                  <a:srgbClr val="C00000"/>
                </a:solidFill>
                <a:latin typeface="Arial"/>
                <a:cs typeface="Arial"/>
              </a:rPr>
              <a:t>cuối</a:t>
            </a:r>
            <a:r>
              <a:rPr lang="en-US" sz="5400" b="1">
                <a:solidFill>
                  <a:srgbClr val="C00000"/>
                </a:solidFill>
                <a:latin typeface="Arial"/>
                <a:cs typeface="Arial"/>
              </a:rPr>
              <a:t> </a:t>
            </a:r>
            <a:r>
              <a:rPr lang="en-US" sz="5400" b="1" err="1">
                <a:solidFill>
                  <a:srgbClr val="C00000"/>
                </a:solidFill>
                <a:latin typeface="Arial"/>
                <a:cs typeface="Arial"/>
              </a:rPr>
              <a:t>kì</a:t>
            </a:r>
            <a:r>
              <a:rPr lang="en-US" sz="5400" b="1">
                <a:solidFill>
                  <a:srgbClr val="C00000"/>
                </a:solidFill>
                <a:latin typeface="Arial"/>
                <a:cs typeface="Arial"/>
              </a:rPr>
              <a:t> </a:t>
            </a:r>
          </a:p>
          <a:p>
            <a:pPr marL="0" indent="0" algn="ctr">
              <a:buNone/>
            </a:pPr>
            <a:r>
              <a:rPr lang="en-US" sz="5400" b="1">
                <a:solidFill>
                  <a:srgbClr val="C00000"/>
                </a:solidFill>
                <a:latin typeface="Arial"/>
                <a:cs typeface="Arial"/>
              </a:rPr>
              <a:t>MÔN CƠ SỞ DỮ LIỆU NÂNG CAO</a:t>
            </a:r>
          </a:p>
          <a:p>
            <a:pPr marL="0" indent="0" algn="ctr">
              <a:buNone/>
            </a:pPr>
            <a:r>
              <a:rPr lang="en-US" sz="4000" b="1"/>
              <a:t>			</a:t>
            </a:r>
          </a:p>
          <a:p>
            <a:pPr marL="0" indent="0">
              <a:buNone/>
            </a:pPr>
            <a:endParaRPr lang="en-US" sz="4000" b="1"/>
          </a:p>
          <a:p>
            <a:pPr marL="0" indent="0" algn="ctr">
              <a:buNone/>
            </a:pPr>
            <a:endParaRPr lang="en-US" sz="3200">
              <a:latin typeface="Times New Roman" panose="02020603050405020304" pitchFamily="18" charset="0"/>
              <a:cs typeface="Times New Roman" panose="02020603050405020304" pitchFamily="18" charset="0"/>
            </a:endParaRPr>
          </a:p>
          <a:p>
            <a:pPr marL="0" indent="0" algn="ctr">
              <a:buNone/>
            </a:pPr>
            <a:r>
              <a:rPr lang="en-US" sz="3200" err="1">
                <a:latin typeface="Times New Roman" panose="02020603050405020304" pitchFamily="18" charset="0"/>
                <a:cs typeface="Times New Roman" panose="02020603050405020304" pitchFamily="18" charset="0"/>
              </a:rPr>
              <a:t>giảng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viên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lương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trần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hy</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hiến</a:t>
            </a:r>
            <a:endParaRPr lang="en-US" sz="4000" b="1">
              <a:latin typeface="Times New Roman" panose="02020603050405020304" pitchFamily="18" charset="0"/>
              <a:cs typeface="Times New Roman" panose="02020603050405020304" pitchFamily="18" charset="0"/>
            </a:endParaRPr>
          </a:p>
        </p:txBody>
      </p:sp>
      <p:pic>
        <p:nvPicPr>
          <p:cNvPr id="6" name="Picture 1" descr="Kết quả hình ảnh cho đại học sư phạm tphc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047096" cy="1632858"/>
          </a:xfrm>
          <a:prstGeom prst="rect">
            <a:avLst/>
          </a:prstGeom>
          <a:solidFill>
            <a:schemeClr val="tx2">
              <a:lumMod val="20000"/>
              <a:lumOff val="80000"/>
            </a:schemeClr>
          </a:solidFill>
        </p:spPr>
      </p:pic>
      <p:pic>
        <p:nvPicPr>
          <p:cNvPr id="8" name="Hình ảnh 8" descr="Ảnh có chứa đồng hồ, ký hiệu&#10;&#10;Mô tả được tạo với mức tin cậy rất cao">
            <a:extLst>
              <a:ext uri="{FF2B5EF4-FFF2-40B4-BE49-F238E27FC236}">
                <a16:creationId xmlns:a16="http://schemas.microsoft.com/office/drawing/2014/main" id="{FD647F57-11CC-44C0-80D1-2AE90FE12B71}"/>
              </a:ext>
            </a:extLst>
          </p:cNvPr>
          <p:cNvPicPr>
            <a:picLocks noChangeAspect="1"/>
          </p:cNvPicPr>
          <p:nvPr/>
        </p:nvPicPr>
        <p:blipFill>
          <a:blip r:embed="rId3"/>
          <a:stretch>
            <a:fillRect/>
          </a:stretch>
        </p:blipFill>
        <p:spPr>
          <a:xfrm>
            <a:off x="2639684" y="4036715"/>
            <a:ext cx="7689010" cy="1631287"/>
          </a:xfrm>
          <a:prstGeom prst="rect">
            <a:avLst/>
          </a:prstGeom>
        </p:spPr>
      </p:pic>
    </p:spTree>
    <p:extLst>
      <p:ext uri="{BB962C8B-B14F-4D97-AF65-F5344CB8AC3E}">
        <p14:creationId xmlns:p14="http://schemas.microsoft.com/office/powerpoint/2010/main" val="19841601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682" y="-308993"/>
            <a:ext cx="5802480" cy="5040171"/>
          </a:xfrm>
          <a:prstGeom prst="rect">
            <a:avLst/>
          </a:prstGeom>
        </p:spPr>
      </p:pic>
      <p:pic>
        <p:nvPicPr>
          <p:cNvPr id="5" name="Hình ảnh 5" descr="Ảnh có chứa đồng hồ, ký hiệu&#10;&#10;Mô tả được tạo với mức tin cậy rất cao">
            <a:extLst>
              <a:ext uri="{FF2B5EF4-FFF2-40B4-BE49-F238E27FC236}">
                <a16:creationId xmlns:a16="http://schemas.microsoft.com/office/drawing/2014/main" id="{2AF27983-438C-4272-BC35-3C3CA4D001BE}"/>
              </a:ext>
            </a:extLst>
          </p:cNvPr>
          <p:cNvPicPr>
            <a:picLocks noChangeAspect="1"/>
          </p:cNvPicPr>
          <p:nvPr/>
        </p:nvPicPr>
        <p:blipFill>
          <a:blip r:embed="rId3"/>
          <a:stretch>
            <a:fillRect/>
          </a:stretch>
        </p:blipFill>
        <p:spPr>
          <a:xfrm>
            <a:off x="2035834" y="2958412"/>
            <a:ext cx="8292861" cy="2393287"/>
          </a:xfrm>
          <a:prstGeom prst="rect">
            <a:avLst/>
          </a:prstGeom>
        </p:spPr>
      </p:pic>
    </p:spTree>
    <p:extLst>
      <p:ext uri="{BB962C8B-B14F-4D97-AF65-F5344CB8AC3E}">
        <p14:creationId xmlns:p14="http://schemas.microsoft.com/office/powerpoint/2010/main" val="3134610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31496" y="2917907"/>
            <a:ext cx="2996543" cy="1371599"/>
          </a:xfrm>
        </p:spPr>
        <p:txBody>
          <a:bodyPr vert="horz" lIns="91440" tIns="45720" rIns="91440" bIns="45720" rtlCol="0" anchor="t">
            <a:normAutofit/>
          </a:bodyPr>
          <a:lstStyle/>
          <a:p>
            <a:pPr algn="r"/>
            <a:r>
              <a:rPr lang="en-US" sz="6000" b="1">
                <a:solidFill>
                  <a:srgbClr val="C00000"/>
                </a:solidFill>
                <a:latin typeface="Arial"/>
                <a:cs typeface="Arial"/>
              </a:rPr>
              <a:t>LÀ GÌ</a:t>
            </a:r>
            <a:endParaRPr lang="vi-VN">
              <a:solidFill>
                <a:srgbClr val="C00000"/>
              </a:solidFill>
            </a:endParaRPr>
          </a:p>
        </p:txBody>
      </p:sp>
      <p:pic>
        <p:nvPicPr>
          <p:cNvPr id="5" name="Đồ họa 5" descr="Dấu hỏi">
            <a:extLst>
              <a:ext uri="{FF2B5EF4-FFF2-40B4-BE49-F238E27FC236}">
                <a16:creationId xmlns:a16="http://schemas.microsoft.com/office/drawing/2014/main" id="{FCA292C6-F29B-46EC-B1CD-1B6A573419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91933" y="958970"/>
            <a:ext cx="3387305" cy="3257908"/>
          </a:xfrm>
          <a:prstGeom prst="rect">
            <a:avLst/>
          </a:prstGeom>
        </p:spPr>
      </p:pic>
      <p:pic>
        <p:nvPicPr>
          <p:cNvPr id="7" name="Hình ảnh 7" descr="Ảnh có chứa đồng hồ, ký hiệu&#10;&#10;Mô tả được tạo với mức tin cậy rất cao">
            <a:extLst>
              <a:ext uri="{FF2B5EF4-FFF2-40B4-BE49-F238E27FC236}">
                <a16:creationId xmlns:a16="http://schemas.microsoft.com/office/drawing/2014/main" id="{ED4FFB3E-01F8-43BD-A39A-3AEEC49171C9}"/>
              </a:ext>
            </a:extLst>
          </p:cNvPr>
          <p:cNvPicPr>
            <a:picLocks noChangeAspect="1"/>
          </p:cNvPicPr>
          <p:nvPr/>
        </p:nvPicPr>
        <p:blipFill>
          <a:blip r:embed="rId5"/>
          <a:stretch>
            <a:fillRect/>
          </a:stretch>
        </p:blipFill>
        <p:spPr>
          <a:xfrm>
            <a:off x="224287" y="1606942"/>
            <a:ext cx="7300822" cy="2522683"/>
          </a:xfrm>
          <a:prstGeom prst="rect">
            <a:avLst/>
          </a:prstGeom>
        </p:spPr>
      </p:pic>
    </p:spTree>
    <p:extLst>
      <p:ext uri="{BB962C8B-B14F-4D97-AF65-F5344CB8AC3E}">
        <p14:creationId xmlns:p14="http://schemas.microsoft.com/office/powerpoint/2010/main" val="302849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684237C8-558D-4FB5-B81D-D2F0BADA6818}"/>
              </a:ext>
            </a:extLst>
          </p:cNvPr>
          <p:cNvSpPr txBox="1"/>
          <p:nvPr/>
        </p:nvSpPr>
        <p:spPr>
          <a:xfrm>
            <a:off x="515251" y="1179935"/>
            <a:ext cx="315620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4800" b="1" dirty="0">
                <a:solidFill>
                  <a:srgbClr val="C00000"/>
                </a:solidFill>
                <a:latin typeface="Arial"/>
                <a:cs typeface="Arial"/>
              </a:rPr>
              <a:t>CÁC </a:t>
            </a:r>
            <a:endParaRPr lang="vi-VN" sz="4800" b="1" dirty="0">
              <a:solidFill>
                <a:srgbClr val="C00000"/>
              </a:solidFill>
              <a:latin typeface="Arial" panose="020B0604020202020204" pitchFamily="34" charset="0"/>
              <a:cs typeface="Arial" panose="020B0604020202020204" pitchFamily="34" charset="0"/>
            </a:endParaRPr>
          </a:p>
          <a:p>
            <a:pPr algn="ctr"/>
            <a:r>
              <a:rPr lang="vi-VN" sz="4800" b="1" dirty="0">
                <a:solidFill>
                  <a:srgbClr val="C00000"/>
                </a:solidFill>
                <a:latin typeface="Arial"/>
                <a:cs typeface="Arial"/>
              </a:rPr>
              <a:t>ĐẶT </a:t>
            </a:r>
            <a:endParaRPr lang="vi-VN" sz="4800" b="1" dirty="0">
              <a:solidFill>
                <a:srgbClr val="C00000"/>
              </a:solidFill>
              <a:latin typeface="Arial"/>
              <a:cs typeface="Arial" panose="020B0604020202020204" pitchFamily="34" charset="0"/>
            </a:endParaRPr>
          </a:p>
          <a:p>
            <a:pPr algn="ctr"/>
            <a:r>
              <a:rPr lang="vi-VN" sz="4800" b="1" dirty="0">
                <a:solidFill>
                  <a:srgbClr val="C00000"/>
                </a:solidFill>
                <a:latin typeface="Arial"/>
                <a:cs typeface="Arial"/>
              </a:rPr>
              <a:t>ĐIỂM CHÍNH CỦA RAVENDB</a:t>
            </a:r>
            <a:endParaRPr lang="vi-VN" sz="4800" b="1" dirty="0">
              <a:solidFill>
                <a:srgbClr val="C00000"/>
              </a:solidFill>
              <a:latin typeface="Arial"/>
              <a:cs typeface="Arial" panose="020B0604020202020204" pitchFamily="34" charset="0"/>
            </a:endParaRPr>
          </a:p>
        </p:txBody>
      </p:sp>
      <p:sp>
        <p:nvSpPr>
          <p:cNvPr id="4" name="Lưu đồ: Dữ liệu 3">
            <a:extLst>
              <a:ext uri="{FF2B5EF4-FFF2-40B4-BE49-F238E27FC236}">
                <a16:creationId xmlns:a16="http://schemas.microsoft.com/office/drawing/2014/main" id="{0BF515B5-679C-4C75-94FA-C3AA0C50A0A0}"/>
              </a:ext>
            </a:extLst>
          </p:cNvPr>
          <p:cNvSpPr/>
          <p:nvPr/>
        </p:nvSpPr>
        <p:spPr>
          <a:xfrm>
            <a:off x="3868588" y="202275"/>
            <a:ext cx="8281356" cy="97766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b="1">
                <a:latin typeface="Arial"/>
                <a:ea typeface="+mn-lt"/>
                <a:cs typeface="Arial"/>
              </a:rPr>
              <a:t>Mặc định an toàn dữ liệu</a:t>
            </a:r>
            <a:endParaRPr lang="vi-VN" sz="2400" b="1">
              <a:latin typeface="Arial"/>
              <a:cs typeface="Arial"/>
            </a:endParaRPr>
          </a:p>
        </p:txBody>
      </p:sp>
      <p:sp>
        <p:nvSpPr>
          <p:cNvPr id="5" name="Lưu đồ: Dữ liệu 4">
            <a:extLst>
              <a:ext uri="{FF2B5EF4-FFF2-40B4-BE49-F238E27FC236}">
                <a16:creationId xmlns:a16="http://schemas.microsoft.com/office/drawing/2014/main" id="{78E6EB86-25BD-4F91-94AE-5D242427B3B4}"/>
              </a:ext>
            </a:extLst>
          </p:cNvPr>
          <p:cNvSpPr/>
          <p:nvPr/>
        </p:nvSpPr>
        <p:spPr>
          <a:xfrm>
            <a:off x="3867689" y="1380320"/>
            <a:ext cx="8281357" cy="905774"/>
          </a:xfrm>
          <a:prstGeom prst="flowChartInputOutpu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3200" b="1">
                <a:latin typeface="Arial"/>
                <a:ea typeface="+mn-lt"/>
                <a:cs typeface="Arial"/>
              </a:rPr>
              <a:t>.Net client API</a:t>
            </a:r>
            <a:endParaRPr lang="vi-VN" sz="3200" b="1">
              <a:latin typeface="Arial"/>
              <a:cs typeface="Arial"/>
            </a:endParaRPr>
          </a:p>
        </p:txBody>
      </p:sp>
      <p:sp>
        <p:nvSpPr>
          <p:cNvPr id="8" name="Lưu đồ: Dữ liệu 7">
            <a:extLst>
              <a:ext uri="{FF2B5EF4-FFF2-40B4-BE49-F238E27FC236}">
                <a16:creationId xmlns:a16="http://schemas.microsoft.com/office/drawing/2014/main" id="{E20E9BDD-2368-48E8-8424-41F6541CA2C9}"/>
              </a:ext>
            </a:extLst>
          </p:cNvPr>
          <p:cNvSpPr/>
          <p:nvPr/>
        </p:nvSpPr>
        <p:spPr>
          <a:xfrm>
            <a:off x="3864993" y="2412794"/>
            <a:ext cx="8281356" cy="920151"/>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3200" b="1">
                <a:latin typeface="Arial"/>
                <a:ea typeface="+mn-lt"/>
                <a:cs typeface="Arial"/>
              </a:rPr>
              <a:t>REST API</a:t>
            </a:r>
            <a:endParaRPr lang="vi-VN" sz="3600">
              <a:latin typeface="Arial" panose="020B0604020202020204" pitchFamily="34" charset="0"/>
              <a:cs typeface="Arial" panose="020B0604020202020204" pitchFamily="34" charset="0"/>
            </a:endParaRPr>
          </a:p>
        </p:txBody>
      </p:sp>
      <p:sp>
        <p:nvSpPr>
          <p:cNvPr id="9" name="Lưu đồ: Dữ liệu 8">
            <a:extLst>
              <a:ext uri="{FF2B5EF4-FFF2-40B4-BE49-F238E27FC236}">
                <a16:creationId xmlns:a16="http://schemas.microsoft.com/office/drawing/2014/main" id="{0C85533E-2204-4388-A28E-A69D554AED5B}"/>
              </a:ext>
            </a:extLst>
          </p:cNvPr>
          <p:cNvSpPr/>
          <p:nvPr/>
        </p:nvSpPr>
        <p:spPr>
          <a:xfrm>
            <a:off x="3864094" y="3504574"/>
            <a:ext cx="8281357" cy="862642"/>
          </a:xfrm>
          <a:prstGeom prst="flowChartInputOutpu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b="1" dirty="0">
                <a:latin typeface="Arial"/>
                <a:ea typeface="+mn-lt"/>
                <a:cs typeface="Arial"/>
              </a:rPr>
              <a:t>Dễ dàng triển khai ứng dụng một cách nhanh chóng </a:t>
            </a:r>
            <a:endParaRPr lang="vi-VN" dirty="0">
              <a:cs typeface="Arial" panose="020B0604020202020204" pitchFamily="34" charset="0"/>
            </a:endParaRPr>
          </a:p>
        </p:txBody>
      </p:sp>
      <p:sp>
        <p:nvSpPr>
          <p:cNvPr id="10" name="Lưu đồ: Dữ liệu 9">
            <a:extLst>
              <a:ext uri="{FF2B5EF4-FFF2-40B4-BE49-F238E27FC236}">
                <a16:creationId xmlns:a16="http://schemas.microsoft.com/office/drawing/2014/main" id="{7A3242A0-9DA2-4F91-A7ED-EBDB0C4857E9}"/>
              </a:ext>
            </a:extLst>
          </p:cNvPr>
          <p:cNvSpPr/>
          <p:nvPr/>
        </p:nvSpPr>
        <p:spPr>
          <a:xfrm>
            <a:off x="3863197" y="4510092"/>
            <a:ext cx="8281357" cy="920150"/>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800" b="1" dirty="0">
                <a:latin typeface="Arial"/>
                <a:ea typeface="+mn-lt"/>
                <a:cs typeface="Arial"/>
              </a:rPr>
              <a:t>Kiến trúc phân tán</a:t>
            </a:r>
            <a:endParaRPr lang="vi-VN" sz="3200" b="1" dirty="0">
              <a:latin typeface="Arial"/>
              <a:cs typeface="Arial"/>
            </a:endParaRPr>
          </a:p>
        </p:txBody>
      </p:sp>
      <p:sp>
        <p:nvSpPr>
          <p:cNvPr id="11" name="Lưu đồ: Dữ liệu 10">
            <a:extLst>
              <a:ext uri="{FF2B5EF4-FFF2-40B4-BE49-F238E27FC236}">
                <a16:creationId xmlns:a16="http://schemas.microsoft.com/office/drawing/2014/main" id="{5FC2497A-8FDB-48EC-8C65-AE388D8D57B7}"/>
              </a:ext>
            </a:extLst>
          </p:cNvPr>
          <p:cNvSpPr/>
          <p:nvPr/>
        </p:nvSpPr>
        <p:spPr>
          <a:xfrm>
            <a:off x="3862299" y="5573117"/>
            <a:ext cx="8281356" cy="934527"/>
          </a:xfrm>
          <a:prstGeom prst="flowChartInputOutpu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vi-VN" sz="2400" b="1" dirty="0">
                <a:latin typeface="Arial"/>
                <a:ea typeface="+mn-lt"/>
                <a:cs typeface="Arial"/>
              </a:rPr>
              <a:t>Hỗ trợ nhiều gói tiện ích hữu dụng </a:t>
            </a:r>
            <a:endParaRPr lang="vi-VN" sz="2800" dirty="0">
              <a:cs typeface="Arial" panose="020B0604020202020204" pitchFamily="34" charset="0"/>
            </a:endParaRPr>
          </a:p>
        </p:txBody>
      </p:sp>
    </p:spTree>
    <p:extLst>
      <p:ext uri="{BB962C8B-B14F-4D97-AF65-F5344CB8AC3E}">
        <p14:creationId xmlns:p14="http://schemas.microsoft.com/office/powerpoint/2010/main" val="10910097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A4E5B214-0F00-4190-B4FD-C8928C28A3D5}"/>
              </a:ext>
            </a:extLst>
          </p:cNvPr>
          <p:cNvSpPr txBox="1"/>
          <p:nvPr/>
        </p:nvSpPr>
        <p:spPr>
          <a:xfrm>
            <a:off x="1963948" y="281796"/>
            <a:ext cx="922738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8000" b="1" dirty="0">
                <a:solidFill>
                  <a:srgbClr val="C00000"/>
                </a:solidFill>
                <a:latin typeface="Arial"/>
                <a:ea typeface="+mn-lt"/>
                <a:cs typeface="Arial"/>
              </a:rPr>
              <a:t>RavenDB server</a:t>
            </a:r>
            <a:endParaRPr lang="vi-VN" sz="6600" b="1" dirty="0">
              <a:solidFill>
                <a:srgbClr val="C00000"/>
              </a:solidFill>
              <a:latin typeface="Arial"/>
              <a:cs typeface="Arial"/>
            </a:endParaRPr>
          </a:p>
        </p:txBody>
      </p:sp>
      <p:sp>
        <p:nvSpPr>
          <p:cNvPr id="6" name="Hình chữ nhật 5">
            <a:extLst>
              <a:ext uri="{FF2B5EF4-FFF2-40B4-BE49-F238E27FC236}">
                <a16:creationId xmlns:a16="http://schemas.microsoft.com/office/drawing/2014/main" id="{BCAAFB1C-C0E3-4F36-BA91-B6394330ED38}"/>
              </a:ext>
            </a:extLst>
          </p:cNvPr>
          <p:cNvSpPr/>
          <p:nvPr/>
        </p:nvSpPr>
        <p:spPr>
          <a:xfrm>
            <a:off x="2028286" y="1719172"/>
            <a:ext cx="7965055" cy="920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800" b="1" dirty="0">
                <a:latin typeface="Arial"/>
                <a:cs typeface="Arial"/>
              </a:rPr>
              <a:t>Chạy ứng dụng console Raven.Server.exe</a:t>
            </a:r>
            <a:endParaRPr lang="vi-VN" sz="2800" dirty="0"/>
          </a:p>
        </p:txBody>
      </p:sp>
      <p:sp>
        <p:nvSpPr>
          <p:cNvPr id="7" name="Hình chữ nhật 6">
            <a:extLst>
              <a:ext uri="{FF2B5EF4-FFF2-40B4-BE49-F238E27FC236}">
                <a16:creationId xmlns:a16="http://schemas.microsoft.com/office/drawing/2014/main" id="{4E3C2B91-0CE0-4A48-A887-89BBD3F9BE11}"/>
              </a:ext>
            </a:extLst>
          </p:cNvPr>
          <p:cNvSpPr/>
          <p:nvPr/>
        </p:nvSpPr>
        <p:spPr>
          <a:xfrm>
            <a:off x="2028286" y="3010441"/>
            <a:ext cx="7965055" cy="92015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800" b="1" dirty="0">
                <a:latin typeface="Arial"/>
              </a:rPr>
              <a:t>Chạy RavenDB như là một dịch vụ (service)</a:t>
            </a:r>
            <a:r>
              <a:rPr lang="vi-VN" sz="2800" b="1" dirty="0">
                <a:latin typeface="Arial"/>
                <a:ea typeface="Arial"/>
                <a:cs typeface="Arial"/>
              </a:rPr>
              <a:t>​</a:t>
            </a:r>
            <a:endParaRPr lang="vi-VN" sz="2800" b="1" dirty="0"/>
          </a:p>
        </p:txBody>
      </p:sp>
      <p:sp>
        <p:nvSpPr>
          <p:cNvPr id="8" name="Hình chữ nhật 7">
            <a:extLst>
              <a:ext uri="{FF2B5EF4-FFF2-40B4-BE49-F238E27FC236}">
                <a16:creationId xmlns:a16="http://schemas.microsoft.com/office/drawing/2014/main" id="{4362FA75-4D5C-43BF-90BE-3CFBB5345011}"/>
              </a:ext>
            </a:extLst>
          </p:cNvPr>
          <p:cNvSpPr/>
          <p:nvPr/>
        </p:nvSpPr>
        <p:spPr>
          <a:xfrm>
            <a:off x="2028286" y="5529761"/>
            <a:ext cx="7965055" cy="92015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3200" b="1" dirty="0">
                <a:latin typeface="Arial"/>
                <a:cs typeface="Arial"/>
              </a:rPr>
              <a:t>Nhúng vào ứng dụng</a:t>
            </a:r>
            <a:endParaRPr lang="vi-VN" sz="3200" dirty="0"/>
          </a:p>
        </p:txBody>
      </p:sp>
      <p:sp>
        <p:nvSpPr>
          <p:cNvPr id="9" name="Hình chữ nhật 8">
            <a:extLst>
              <a:ext uri="{FF2B5EF4-FFF2-40B4-BE49-F238E27FC236}">
                <a16:creationId xmlns:a16="http://schemas.microsoft.com/office/drawing/2014/main" id="{470D2426-741C-4FD4-B28B-714BA929A8AA}"/>
              </a:ext>
            </a:extLst>
          </p:cNvPr>
          <p:cNvSpPr/>
          <p:nvPr/>
        </p:nvSpPr>
        <p:spPr>
          <a:xfrm>
            <a:off x="2028286" y="4238492"/>
            <a:ext cx="7965054" cy="920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800" b="1" dirty="0">
                <a:latin typeface="Arial"/>
                <a:cs typeface="Arial"/>
              </a:rPr>
              <a:t>Tích hợp RavenDB với IIS trên máy chủ dựa trên Windows của bạn</a:t>
            </a:r>
            <a:endParaRPr lang="vi-VN" sz="2800" dirty="0">
              <a:cs typeface="Arial" panose="020B0604020202020204" pitchFamily="34" charset="0"/>
            </a:endParaRPr>
          </a:p>
        </p:txBody>
      </p:sp>
      <p:sp>
        <p:nvSpPr>
          <p:cNvPr id="3" name="Right Arrow 2"/>
          <p:cNvSpPr/>
          <p:nvPr/>
        </p:nvSpPr>
        <p:spPr>
          <a:xfrm>
            <a:off x="872837" y="1936931"/>
            <a:ext cx="978408"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ight Arrow 9"/>
          <p:cNvSpPr/>
          <p:nvPr/>
        </p:nvSpPr>
        <p:spPr>
          <a:xfrm>
            <a:off x="872837" y="3228200"/>
            <a:ext cx="978408"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ight Arrow 10"/>
          <p:cNvSpPr/>
          <p:nvPr/>
        </p:nvSpPr>
        <p:spPr>
          <a:xfrm>
            <a:off x="872837" y="4450010"/>
            <a:ext cx="978408"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ight Arrow 11"/>
          <p:cNvSpPr/>
          <p:nvPr/>
        </p:nvSpPr>
        <p:spPr>
          <a:xfrm>
            <a:off x="872837" y="5671820"/>
            <a:ext cx="978408"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0039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3"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a:extLst>
              <a:ext uri="{FF2B5EF4-FFF2-40B4-BE49-F238E27FC236}">
                <a16:creationId xmlns:a16="http://schemas.microsoft.com/office/drawing/2014/main" id="{300299CB-0D5A-4C5E-ABEA-070EDEDD4970}"/>
              </a:ext>
            </a:extLst>
          </p:cNvPr>
          <p:cNvSpPr/>
          <p:nvPr/>
        </p:nvSpPr>
        <p:spPr>
          <a:xfrm>
            <a:off x="3108875" y="177230"/>
            <a:ext cx="8690501" cy="119331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4000" b="1" dirty="0">
                <a:latin typeface="Arial"/>
                <a:ea typeface="+mn-lt"/>
                <a:cs typeface="Arial"/>
              </a:rPr>
              <a:t>Documents, Collections và Document xác định duy nhất</a:t>
            </a:r>
            <a:endParaRPr lang="vi-VN" sz="4000" b="1" dirty="0">
              <a:latin typeface="Arial"/>
              <a:cs typeface="Arial"/>
            </a:endParaRPr>
          </a:p>
        </p:txBody>
      </p:sp>
      <p:sp>
        <p:nvSpPr>
          <p:cNvPr id="4" name="Hình chữ nhật 3">
            <a:extLst>
              <a:ext uri="{FF2B5EF4-FFF2-40B4-BE49-F238E27FC236}">
                <a16:creationId xmlns:a16="http://schemas.microsoft.com/office/drawing/2014/main" id="{7D75EEF2-F3DC-4683-9864-20FA04FBDD3A}"/>
              </a:ext>
            </a:extLst>
          </p:cNvPr>
          <p:cNvSpPr/>
          <p:nvPr/>
        </p:nvSpPr>
        <p:spPr>
          <a:xfrm>
            <a:off x="465708" y="1615045"/>
            <a:ext cx="9532186" cy="143773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4400" b="1" dirty="0">
                <a:latin typeface="Arial"/>
                <a:ea typeface="+mn-lt"/>
                <a:cs typeface="Arial"/>
              </a:rPr>
              <a:t>The Management Studio</a:t>
            </a:r>
            <a:endParaRPr lang="vi-VN" sz="4400" b="1" dirty="0">
              <a:latin typeface="Arial"/>
              <a:cs typeface="Arial"/>
            </a:endParaRPr>
          </a:p>
        </p:txBody>
      </p:sp>
      <p:sp>
        <p:nvSpPr>
          <p:cNvPr id="5" name="Hình chữ nhật 4">
            <a:extLst>
              <a:ext uri="{FF2B5EF4-FFF2-40B4-BE49-F238E27FC236}">
                <a16:creationId xmlns:a16="http://schemas.microsoft.com/office/drawing/2014/main" id="{76919CA7-7BBD-434D-AC61-39DD408664FC}"/>
              </a:ext>
            </a:extLst>
          </p:cNvPr>
          <p:cNvSpPr/>
          <p:nvPr/>
        </p:nvSpPr>
        <p:spPr>
          <a:xfrm>
            <a:off x="3634256" y="3302725"/>
            <a:ext cx="8022566" cy="13802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vi-VN" sz="4000" b="1" dirty="0">
                <a:latin typeface="Arial"/>
                <a:ea typeface="+mn-lt"/>
                <a:cs typeface="Arial"/>
              </a:rPr>
              <a:t>Tạo khóa cho các Document</a:t>
            </a:r>
            <a:endParaRPr lang="vi-VN" sz="4000" dirty="0">
              <a:latin typeface="Arial"/>
              <a:cs typeface="Arial"/>
            </a:endParaRPr>
          </a:p>
        </p:txBody>
      </p:sp>
      <p:sp>
        <p:nvSpPr>
          <p:cNvPr id="6" name="Hình chữ nhật 5">
            <a:extLst>
              <a:ext uri="{FF2B5EF4-FFF2-40B4-BE49-F238E27FC236}">
                <a16:creationId xmlns:a16="http://schemas.microsoft.com/office/drawing/2014/main" id="{0150A83F-A7E5-4928-8BBB-07AFE5EEE29B}"/>
              </a:ext>
            </a:extLst>
          </p:cNvPr>
          <p:cNvSpPr/>
          <p:nvPr/>
        </p:nvSpPr>
        <p:spPr>
          <a:xfrm>
            <a:off x="1538574" y="4945884"/>
            <a:ext cx="8562568" cy="140898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3600" b="1">
                <a:latin typeface="Arial"/>
                <a:cs typeface="Arial"/>
              </a:rPr>
              <a:t>Thiết kế cấu trúc cho các Document</a:t>
            </a:r>
          </a:p>
        </p:txBody>
      </p:sp>
    </p:spTree>
    <p:extLst>
      <p:ext uri="{BB962C8B-B14F-4D97-AF65-F5344CB8AC3E}">
        <p14:creationId xmlns:p14="http://schemas.microsoft.com/office/powerpoint/2010/main" val="2728674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C47E3E58-F424-4B10-95B8-7FFCDED30C94}"/>
              </a:ext>
            </a:extLst>
          </p:cNvPr>
          <p:cNvSpPr txBox="1"/>
          <p:nvPr/>
        </p:nvSpPr>
        <p:spPr>
          <a:xfrm>
            <a:off x="2294626" y="2467155"/>
            <a:ext cx="789029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b="1">
                <a:solidFill>
                  <a:srgbClr val="FF0000"/>
                </a:solidFill>
              </a:rPr>
              <a:t>.NET client API</a:t>
            </a:r>
          </a:p>
        </p:txBody>
      </p:sp>
      <p:pic>
        <p:nvPicPr>
          <p:cNvPr id="5" name="Hình ảnh 5">
            <a:extLst>
              <a:ext uri="{FF2B5EF4-FFF2-40B4-BE49-F238E27FC236}">
                <a16:creationId xmlns:a16="http://schemas.microsoft.com/office/drawing/2014/main" id="{205E2AD4-783B-4A15-B767-9DBA06F65A79}"/>
              </a:ext>
            </a:extLst>
          </p:cNvPr>
          <p:cNvPicPr>
            <a:picLocks noChangeAspect="1"/>
          </p:cNvPicPr>
          <p:nvPr/>
        </p:nvPicPr>
        <p:blipFill>
          <a:blip r:embed="rId2"/>
          <a:stretch>
            <a:fillRect/>
          </a:stretch>
        </p:blipFill>
        <p:spPr>
          <a:xfrm>
            <a:off x="713116" y="4029895"/>
            <a:ext cx="3188898" cy="1328625"/>
          </a:xfrm>
          <a:prstGeom prst="rect">
            <a:avLst/>
          </a:prstGeom>
        </p:spPr>
      </p:pic>
      <p:pic>
        <p:nvPicPr>
          <p:cNvPr id="7" name="Hình ảnh 7">
            <a:extLst>
              <a:ext uri="{FF2B5EF4-FFF2-40B4-BE49-F238E27FC236}">
                <a16:creationId xmlns:a16="http://schemas.microsoft.com/office/drawing/2014/main" id="{197A75E9-B495-4BAB-BF43-D9FAEAE3628D}"/>
              </a:ext>
            </a:extLst>
          </p:cNvPr>
          <p:cNvPicPr>
            <a:picLocks noChangeAspect="1"/>
          </p:cNvPicPr>
          <p:nvPr/>
        </p:nvPicPr>
        <p:blipFill>
          <a:blip r:embed="rId3"/>
          <a:stretch>
            <a:fillRect/>
          </a:stretch>
        </p:blipFill>
        <p:spPr>
          <a:xfrm rot="-60000">
            <a:off x="6967268" y="357998"/>
            <a:ext cx="2009955" cy="1339970"/>
          </a:xfrm>
          <a:prstGeom prst="rect">
            <a:avLst/>
          </a:prstGeom>
        </p:spPr>
      </p:pic>
      <p:pic>
        <p:nvPicPr>
          <p:cNvPr id="9" name="Đồ họa 9">
            <a:extLst>
              <a:ext uri="{FF2B5EF4-FFF2-40B4-BE49-F238E27FC236}">
                <a16:creationId xmlns:a16="http://schemas.microsoft.com/office/drawing/2014/main" id="{9E09CD12-3A30-4444-9000-0835F010AE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97949" y="4990457"/>
            <a:ext cx="3778366" cy="1405954"/>
          </a:xfrm>
          <a:prstGeom prst="rect">
            <a:avLst/>
          </a:prstGeom>
        </p:spPr>
      </p:pic>
      <p:pic>
        <p:nvPicPr>
          <p:cNvPr id="21" name="Đồ họa 21" descr="Internet">
            <a:extLst>
              <a:ext uri="{FF2B5EF4-FFF2-40B4-BE49-F238E27FC236}">
                <a16:creationId xmlns:a16="http://schemas.microsoft.com/office/drawing/2014/main" id="{D6EFE2C6-E16E-4184-B551-5AE744F73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61140" y="5042140"/>
            <a:ext cx="1331343" cy="1302588"/>
          </a:xfrm>
          <a:prstGeom prst="rect">
            <a:avLst/>
          </a:prstGeom>
        </p:spPr>
      </p:pic>
      <p:pic>
        <p:nvPicPr>
          <p:cNvPr id="23" name="Đồ họa 23" descr="Kẹp giấy">
            <a:extLst>
              <a:ext uri="{FF2B5EF4-FFF2-40B4-BE49-F238E27FC236}">
                <a16:creationId xmlns:a16="http://schemas.microsoft.com/office/drawing/2014/main" id="{BD6B28E5-44A6-4B71-8DB7-E5B66D449C7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440000">
            <a:off x="1124310" y="671423"/>
            <a:ext cx="914400" cy="1015041"/>
          </a:xfrm>
          <a:prstGeom prst="rect">
            <a:avLst/>
          </a:prstGeom>
        </p:spPr>
      </p:pic>
      <p:pic>
        <p:nvPicPr>
          <p:cNvPr id="25" name="Đồ họa 25" descr="Kết nối">
            <a:extLst>
              <a:ext uri="{FF2B5EF4-FFF2-40B4-BE49-F238E27FC236}">
                <a16:creationId xmlns:a16="http://schemas.microsoft.com/office/drawing/2014/main" id="{7821415A-D752-4893-A41E-FBBBB41C927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67026" y="1490933"/>
            <a:ext cx="1662022" cy="1647645"/>
          </a:xfrm>
          <a:prstGeom prst="rect">
            <a:avLst/>
          </a:prstGeom>
        </p:spPr>
      </p:pic>
      <p:pic>
        <p:nvPicPr>
          <p:cNvPr id="27" name="Đồ họa 27" descr="Bánh răng">
            <a:extLst>
              <a:ext uri="{FF2B5EF4-FFF2-40B4-BE49-F238E27FC236}">
                <a16:creationId xmlns:a16="http://schemas.microsoft.com/office/drawing/2014/main" id="{3BE3D262-A8D1-4A1E-8D00-2D206C3C3BC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740989" y="671423"/>
            <a:ext cx="1590135" cy="1288211"/>
          </a:xfrm>
          <a:prstGeom prst="rect">
            <a:avLst/>
          </a:prstGeom>
        </p:spPr>
      </p:pic>
    </p:spTree>
    <p:extLst>
      <p:ext uri="{BB962C8B-B14F-4D97-AF65-F5344CB8AC3E}">
        <p14:creationId xmlns:p14="http://schemas.microsoft.com/office/powerpoint/2010/main" val="2690459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9">
            <a:extLst>
              <a:ext uri="{FF2B5EF4-FFF2-40B4-BE49-F238E27FC236}">
                <a16:creationId xmlns:a16="http://schemas.microsoft.com/office/drawing/2014/main" id="{ECF274AC-047D-4584-A5BE-863426A9624E}"/>
              </a:ext>
            </a:extLst>
          </p:cNvPr>
          <p:cNvSpPr txBox="1"/>
          <p:nvPr/>
        </p:nvSpPr>
        <p:spPr>
          <a:xfrm>
            <a:off x="1559291" y="613452"/>
            <a:ext cx="6280030" cy="584775"/>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fr" sz="3200" b="1" dirty="0">
                <a:solidFill>
                  <a:schemeClr val="accent1"/>
                </a:solidFill>
                <a:ea typeface="+mn-lt"/>
                <a:cs typeface="+mn-lt"/>
              </a:rPr>
              <a:t>NET client </a:t>
            </a:r>
            <a:r>
              <a:rPr lang="fr" sz="3200" b="1" dirty="0">
                <a:solidFill>
                  <a:schemeClr val="accent1"/>
                </a:solidFill>
                <a:latin typeface="Arial"/>
                <a:ea typeface="+mn-lt"/>
                <a:cs typeface="+mn-lt"/>
              </a:rPr>
              <a:t>API</a:t>
            </a:r>
            <a:r>
              <a:rPr lang="fr" sz="3200" b="1" dirty="0">
                <a:solidFill>
                  <a:schemeClr val="accent1"/>
                </a:solidFill>
                <a:ea typeface="+mn-lt"/>
                <a:cs typeface="+mn-lt"/>
              </a:rPr>
              <a:t> là </a:t>
            </a:r>
            <a:r>
              <a:rPr lang="fr" sz="3200" b="1" dirty="0" err="1">
                <a:solidFill>
                  <a:schemeClr val="accent1"/>
                </a:solidFill>
                <a:ea typeface="+mn-lt"/>
                <a:cs typeface="+mn-lt"/>
              </a:rPr>
              <a:t>gì</a:t>
            </a:r>
            <a:r>
              <a:rPr lang="fr" sz="3200" b="1" dirty="0">
                <a:solidFill>
                  <a:schemeClr val="accent1"/>
                </a:solidFill>
                <a:ea typeface="+mn-lt"/>
                <a:cs typeface="+mn-lt"/>
              </a:rPr>
              <a:t> ?</a:t>
            </a:r>
            <a:endParaRPr lang="en-US" sz="3200" b="1" dirty="0">
              <a:solidFill>
                <a:schemeClr val="accent1"/>
              </a:solidFill>
            </a:endParaRPr>
          </a:p>
        </p:txBody>
      </p:sp>
      <p:sp>
        <p:nvSpPr>
          <p:cNvPr id="6" name="Hộp Văn bản 3">
            <a:extLst>
              <a:ext uri="{FF2B5EF4-FFF2-40B4-BE49-F238E27FC236}">
                <a16:creationId xmlns:a16="http://schemas.microsoft.com/office/drawing/2014/main" id="{F68C6B4D-9951-4DB4-B9D4-F3CAFAA1EB80}"/>
              </a:ext>
            </a:extLst>
          </p:cNvPr>
          <p:cNvSpPr txBox="1"/>
          <p:nvPr/>
        </p:nvSpPr>
        <p:spPr>
          <a:xfrm>
            <a:off x="1018325" y="1205170"/>
            <a:ext cx="10478218" cy="2246769"/>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 sz="2800" i="1" dirty="0" err="1">
                <a:latin typeface="Arial"/>
                <a:ea typeface="+mn-lt"/>
                <a:cs typeface="Arial"/>
              </a:rPr>
              <a:t>Sử</a:t>
            </a:r>
            <a:r>
              <a:rPr lang="vi" sz="2800" i="1" dirty="0">
                <a:latin typeface="Arial"/>
                <a:ea typeface="+mn-lt"/>
                <a:cs typeface="Arial"/>
              </a:rPr>
              <a:t> </a:t>
            </a:r>
            <a:r>
              <a:rPr lang="vi" sz="2800" i="1" dirty="0" err="1">
                <a:latin typeface="Arial"/>
                <a:ea typeface="+mn-lt"/>
                <a:cs typeface="Arial"/>
              </a:rPr>
              <a:t>dụng</a:t>
            </a:r>
            <a:r>
              <a:rPr lang="vi" sz="2800" i="1" dirty="0">
                <a:latin typeface="Arial"/>
                <a:ea typeface="+mn-lt"/>
                <a:cs typeface="Arial"/>
              </a:rPr>
              <a:t> </a:t>
            </a:r>
            <a:r>
              <a:rPr lang="vi" sz="2800" i="1" dirty="0" err="1">
                <a:latin typeface="Arial"/>
                <a:ea typeface="+mn-lt"/>
                <a:cs typeface="Arial"/>
              </a:rPr>
              <a:t>RavenDB</a:t>
            </a:r>
            <a:r>
              <a:rPr lang="vi" sz="2800" i="1" dirty="0">
                <a:latin typeface="Arial"/>
                <a:ea typeface="+mn-lt"/>
                <a:cs typeface="Arial"/>
              </a:rPr>
              <a:t> </a:t>
            </a:r>
            <a:r>
              <a:rPr lang="vi" sz="2800" i="1" dirty="0" err="1">
                <a:latin typeface="Arial"/>
                <a:ea typeface="+mn-lt"/>
                <a:cs typeface="Arial"/>
              </a:rPr>
              <a:t>với</a:t>
            </a:r>
            <a:r>
              <a:rPr lang="vi" sz="2800" i="1" dirty="0">
                <a:latin typeface="Arial"/>
                <a:ea typeface="+mn-lt"/>
                <a:cs typeface="Arial"/>
              </a:rPr>
              <a:t> </a:t>
            </a:r>
            <a:r>
              <a:rPr lang="vi" sz="2800" i="1" dirty="0" err="1">
                <a:latin typeface="Arial"/>
                <a:ea typeface="+mn-lt"/>
                <a:cs typeface="Arial"/>
              </a:rPr>
              <a:t>chế</a:t>
            </a:r>
            <a:r>
              <a:rPr lang="vi" sz="2800" i="1" dirty="0">
                <a:latin typeface="Arial"/>
                <a:ea typeface="+mn-lt"/>
                <a:cs typeface="Arial"/>
              </a:rPr>
              <a:t> </a:t>
            </a:r>
            <a:r>
              <a:rPr lang="vi" sz="2800" i="1" dirty="0" err="1">
                <a:latin typeface="Arial"/>
                <a:ea typeface="+mn-lt"/>
                <a:cs typeface="Arial"/>
              </a:rPr>
              <a:t>độ</a:t>
            </a:r>
            <a:r>
              <a:rPr lang="vi" sz="2800" i="1" dirty="0">
                <a:latin typeface="Arial"/>
                <a:ea typeface="+mn-lt"/>
                <a:cs typeface="Arial"/>
              </a:rPr>
              <a:t> </a:t>
            </a:r>
            <a:r>
              <a:rPr lang="vi" sz="2800" i="1" dirty="0" err="1">
                <a:latin typeface="Arial"/>
                <a:ea typeface="+mn-lt"/>
                <a:cs typeface="Arial"/>
              </a:rPr>
              <a:t>server</a:t>
            </a:r>
            <a:r>
              <a:rPr lang="vi" sz="2800" i="1" dirty="0">
                <a:latin typeface="Arial"/>
                <a:ea typeface="+mn-lt"/>
                <a:cs typeface="Arial"/>
              </a:rPr>
              <a:t>, </a:t>
            </a:r>
            <a:r>
              <a:rPr lang="vi" sz="2800" i="1" dirty="0" err="1">
                <a:latin typeface="Arial"/>
                <a:ea typeface="+mn-lt"/>
                <a:cs typeface="Arial"/>
              </a:rPr>
              <a:t>client</a:t>
            </a:r>
            <a:r>
              <a:rPr lang="vi" sz="2800" i="1" dirty="0">
                <a:latin typeface="Arial"/>
                <a:ea typeface="+mn-lt"/>
                <a:cs typeface="Arial"/>
              </a:rPr>
              <a:t> API cho </a:t>
            </a:r>
            <a:r>
              <a:rPr lang="vi" sz="2800" i="1" dirty="0" err="1">
                <a:latin typeface="Arial"/>
                <a:ea typeface="+mn-lt"/>
                <a:cs typeface="Arial"/>
              </a:rPr>
              <a:t>phép</a:t>
            </a:r>
            <a:r>
              <a:rPr lang="vi" sz="2800" i="1" dirty="0">
                <a:latin typeface="Arial"/>
                <a:ea typeface="+mn-lt"/>
                <a:cs typeface="Arial"/>
              </a:rPr>
              <a:t> truy </a:t>
            </a:r>
            <a:r>
              <a:rPr lang="vi" sz="2800" i="1" dirty="0" err="1">
                <a:latin typeface="Arial"/>
                <a:ea typeface="+mn-lt"/>
                <a:cs typeface="Arial"/>
              </a:rPr>
              <a:t>cập</a:t>
            </a:r>
            <a:r>
              <a:rPr lang="vi" sz="2800" i="1" dirty="0">
                <a:latin typeface="Arial"/>
                <a:ea typeface="+mn-lt"/>
                <a:cs typeface="Arial"/>
              </a:rPr>
              <a:t> </a:t>
            </a:r>
            <a:r>
              <a:rPr lang="vi" sz="2800" i="1" dirty="0" err="1">
                <a:latin typeface="Arial"/>
                <a:ea typeface="+mn-lt"/>
                <a:cs typeface="Arial"/>
              </a:rPr>
              <a:t>đến</a:t>
            </a:r>
            <a:r>
              <a:rPr lang="vi" sz="2800" i="1" dirty="0">
                <a:latin typeface="Arial"/>
                <a:ea typeface="+mn-lt"/>
                <a:cs typeface="Arial"/>
              </a:rPr>
              <a:t> </a:t>
            </a:r>
            <a:r>
              <a:rPr lang="vi" sz="2800" i="1" dirty="0" err="1">
                <a:latin typeface="Arial"/>
                <a:ea typeface="+mn-lt"/>
                <a:cs typeface="Arial"/>
              </a:rPr>
              <a:t>RavenDB</a:t>
            </a:r>
            <a:r>
              <a:rPr lang="vi" sz="2800" i="1" dirty="0">
                <a:latin typeface="Arial"/>
                <a:ea typeface="+mn-lt"/>
                <a:cs typeface="Arial"/>
              </a:rPr>
              <a:t> </a:t>
            </a:r>
            <a:r>
              <a:rPr lang="vi" sz="2800" i="1" dirty="0" err="1">
                <a:latin typeface="Arial"/>
                <a:ea typeface="+mn-lt"/>
                <a:cs typeface="Arial"/>
              </a:rPr>
              <a:t>từ</a:t>
            </a:r>
            <a:r>
              <a:rPr lang="vi" sz="2800" i="1" dirty="0">
                <a:latin typeface="Arial"/>
                <a:ea typeface="+mn-lt"/>
                <a:cs typeface="Arial"/>
              </a:rPr>
              <a:t> </a:t>
            </a:r>
            <a:r>
              <a:rPr lang="vi" sz="2800" i="1" dirty="0" err="1">
                <a:latin typeface="Arial"/>
                <a:ea typeface="+mn-lt"/>
                <a:cs typeface="Arial"/>
              </a:rPr>
              <a:t>bất</a:t>
            </a:r>
            <a:r>
              <a:rPr lang="vi" sz="2800" i="1" dirty="0">
                <a:latin typeface="Arial"/>
                <a:ea typeface="+mn-lt"/>
                <a:cs typeface="Arial"/>
              </a:rPr>
              <a:t> </a:t>
            </a:r>
            <a:r>
              <a:rPr lang="vi" sz="2800" i="1" dirty="0" err="1">
                <a:latin typeface="Arial"/>
                <a:ea typeface="+mn-lt"/>
                <a:cs typeface="Arial"/>
              </a:rPr>
              <a:t>kỳ</a:t>
            </a:r>
            <a:r>
              <a:rPr lang="vi" sz="2800" i="1" dirty="0">
                <a:latin typeface="Arial"/>
                <a:ea typeface="+mn-lt"/>
                <a:cs typeface="Arial"/>
              </a:rPr>
              <a:t> ngôn </a:t>
            </a:r>
            <a:r>
              <a:rPr lang="vi" sz="2800" i="1" dirty="0" err="1">
                <a:latin typeface="Arial"/>
                <a:ea typeface="+mn-lt"/>
                <a:cs typeface="Arial"/>
              </a:rPr>
              <a:t>ngữ</a:t>
            </a:r>
            <a:r>
              <a:rPr lang="vi" sz="2800" i="1" dirty="0">
                <a:latin typeface="Arial"/>
                <a:ea typeface="+mn-lt"/>
                <a:cs typeface="Arial"/>
              </a:rPr>
              <a:t> .NET </a:t>
            </a:r>
            <a:r>
              <a:rPr lang="vi" sz="2800" i="1" dirty="0" err="1">
                <a:latin typeface="Arial"/>
                <a:ea typeface="+mn-lt"/>
                <a:cs typeface="Arial"/>
              </a:rPr>
              <a:t>nào</a:t>
            </a:r>
            <a:r>
              <a:rPr lang="vi" sz="2800" i="1" dirty="0">
                <a:latin typeface="Arial"/>
                <a:ea typeface="+mn-lt"/>
                <a:cs typeface="Arial"/>
              </a:rPr>
              <a:t> </a:t>
            </a:r>
            <a:r>
              <a:rPr lang="vi" sz="2800" i="1" dirty="0" err="1">
                <a:latin typeface="Arial"/>
                <a:ea typeface="+mn-lt"/>
                <a:cs typeface="Arial"/>
              </a:rPr>
              <a:t>Client</a:t>
            </a:r>
            <a:r>
              <a:rPr lang="vi" sz="2800" i="1" dirty="0">
                <a:latin typeface="Arial"/>
                <a:ea typeface="+mn-lt"/>
                <a:cs typeface="Arial"/>
              </a:rPr>
              <a:t> API </a:t>
            </a:r>
            <a:r>
              <a:rPr lang="vi" sz="2800" i="1" dirty="0" err="1">
                <a:latin typeface="Arial"/>
                <a:ea typeface="+mn-lt"/>
                <a:cs typeface="Arial"/>
              </a:rPr>
              <a:t>hiện</a:t>
            </a:r>
            <a:r>
              <a:rPr lang="vi" sz="2800" i="1" dirty="0">
                <a:latin typeface="Arial"/>
                <a:ea typeface="+mn-lt"/>
                <a:cs typeface="Arial"/>
              </a:rPr>
              <a:t> </a:t>
            </a:r>
            <a:r>
              <a:rPr lang="vi" sz="2800" i="1" dirty="0" err="1">
                <a:latin typeface="Arial"/>
                <a:ea typeface="+mn-lt"/>
                <a:cs typeface="Arial"/>
              </a:rPr>
              <a:t>thực</a:t>
            </a:r>
            <a:r>
              <a:rPr lang="vi" sz="2800" i="1" dirty="0">
                <a:latin typeface="Arial"/>
                <a:ea typeface="+mn-lt"/>
                <a:cs typeface="Arial"/>
              </a:rPr>
              <a:t> </a:t>
            </a:r>
            <a:r>
              <a:rPr lang="vi" sz="2800" i="1" dirty="0" err="1">
                <a:latin typeface="Arial"/>
                <a:ea typeface="+mn-lt"/>
                <a:cs typeface="Arial"/>
              </a:rPr>
              <a:t>mẫu</a:t>
            </a:r>
            <a:r>
              <a:rPr lang="vi" sz="2800" i="1" dirty="0">
                <a:latin typeface="Arial"/>
                <a:ea typeface="+mn-lt"/>
                <a:cs typeface="Arial"/>
              </a:rPr>
              <a:t> “</a:t>
            </a:r>
            <a:r>
              <a:rPr lang="vi" sz="2800" i="1" dirty="0" err="1">
                <a:latin typeface="Arial"/>
                <a:ea typeface="+mn-lt"/>
                <a:cs typeface="Arial"/>
              </a:rPr>
              <a:t>Unit</a:t>
            </a:r>
            <a:r>
              <a:rPr lang="vi" sz="2800" i="1" dirty="0">
                <a:latin typeface="Arial"/>
                <a:ea typeface="+mn-lt"/>
                <a:cs typeface="Arial"/>
              </a:rPr>
              <a:t> </a:t>
            </a:r>
            <a:r>
              <a:rPr lang="vi" sz="2800" i="1" dirty="0" err="1">
                <a:latin typeface="Arial"/>
                <a:ea typeface="+mn-lt"/>
                <a:cs typeface="Arial"/>
              </a:rPr>
              <a:t>of</a:t>
            </a:r>
            <a:r>
              <a:rPr lang="vi" sz="2800" i="1" dirty="0">
                <a:latin typeface="Arial"/>
                <a:ea typeface="+mn-lt"/>
                <a:cs typeface="Arial"/>
              </a:rPr>
              <a:t> </a:t>
            </a:r>
            <a:r>
              <a:rPr lang="vi" sz="2800" i="1" dirty="0" err="1">
                <a:latin typeface="Arial"/>
                <a:ea typeface="+mn-lt"/>
                <a:cs typeface="Arial"/>
              </a:rPr>
              <a:t>work</a:t>
            </a:r>
            <a:r>
              <a:rPr lang="vi" sz="2800" i="1" dirty="0">
                <a:latin typeface="Arial"/>
                <a:ea typeface="+mn-lt"/>
                <a:cs typeface="Arial"/>
              </a:rPr>
              <a:t>”, </a:t>
            </a:r>
            <a:r>
              <a:rPr lang="vi" sz="2800" i="1" dirty="0" err="1">
                <a:latin typeface="Arial"/>
                <a:ea typeface="+mn-lt"/>
                <a:cs typeface="Arial"/>
              </a:rPr>
              <a:t>áp</a:t>
            </a:r>
            <a:r>
              <a:rPr lang="vi" sz="2800" i="1" dirty="0">
                <a:latin typeface="Arial"/>
                <a:ea typeface="+mn-lt"/>
                <a:cs typeface="Arial"/>
              </a:rPr>
              <a:t> </a:t>
            </a:r>
            <a:r>
              <a:rPr lang="vi" sz="2800" i="1" dirty="0" err="1">
                <a:latin typeface="Arial"/>
                <a:ea typeface="+mn-lt"/>
                <a:cs typeface="Arial"/>
              </a:rPr>
              <a:t>dụng</a:t>
            </a:r>
            <a:r>
              <a:rPr lang="vi" sz="2800" i="1" dirty="0">
                <a:latin typeface="Arial"/>
                <a:ea typeface="+mn-lt"/>
                <a:cs typeface="Arial"/>
              </a:rPr>
              <a:t> quy </a:t>
            </a:r>
            <a:r>
              <a:rPr lang="vi" sz="2800" i="1" dirty="0" err="1">
                <a:latin typeface="Arial"/>
                <a:ea typeface="+mn-lt"/>
                <a:cs typeface="Arial"/>
              </a:rPr>
              <a:t>tắc</a:t>
            </a:r>
            <a:r>
              <a:rPr lang="vi" sz="2800" i="1" dirty="0">
                <a:latin typeface="Arial"/>
                <a:ea typeface="+mn-lt"/>
                <a:cs typeface="Arial"/>
              </a:rPr>
              <a:t> cho </a:t>
            </a:r>
            <a:r>
              <a:rPr lang="vi" sz="2800" i="1" dirty="0" err="1">
                <a:latin typeface="Arial"/>
                <a:ea typeface="+mn-lt"/>
                <a:cs typeface="Arial"/>
              </a:rPr>
              <a:t>các</a:t>
            </a:r>
            <a:r>
              <a:rPr lang="vi" sz="2800" i="1" dirty="0">
                <a:latin typeface="Arial"/>
                <a:ea typeface="+mn-lt"/>
                <a:cs typeface="Arial"/>
              </a:rPr>
              <a:t> </a:t>
            </a:r>
            <a:r>
              <a:rPr lang="vi" sz="2800" i="1" dirty="0" err="1">
                <a:latin typeface="Arial"/>
                <a:ea typeface="+mn-lt"/>
                <a:cs typeface="Arial"/>
              </a:rPr>
              <a:t>tiến</a:t>
            </a:r>
            <a:r>
              <a:rPr lang="vi" sz="2800" i="1" dirty="0">
                <a:latin typeface="Arial"/>
                <a:ea typeface="+mn-lt"/>
                <a:cs typeface="Arial"/>
              </a:rPr>
              <a:t> </a:t>
            </a:r>
            <a:r>
              <a:rPr lang="vi" sz="2800" i="1" dirty="0" err="1">
                <a:latin typeface="Arial"/>
                <a:ea typeface="+mn-lt"/>
                <a:cs typeface="Arial"/>
              </a:rPr>
              <a:t>trình</a:t>
            </a:r>
            <a:r>
              <a:rPr lang="vi" sz="2800" i="1" dirty="0">
                <a:latin typeface="Arial"/>
                <a:ea typeface="+mn-lt"/>
                <a:cs typeface="Arial"/>
              </a:rPr>
              <a:t> lưu </a:t>
            </a:r>
            <a:r>
              <a:rPr lang="vi" sz="2800" i="1" dirty="0" err="1">
                <a:latin typeface="Arial"/>
                <a:ea typeface="+mn-lt"/>
                <a:cs typeface="Arial"/>
              </a:rPr>
              <a:t>trữ</a:t>
            </a:r>
            <a:r>
              <a:rPr lang="vi" sz="2800" i="1" dirty="0">
                <a:latin typeface="Arial"/>
                <a:ea typeface="+mn-lt"/>
                <a:cs typeface="Arial"/>
              </a:rPr>
              <a:t>, </a:t>
            </a:r>
            <a:r>
              <a:rPr lang="vi" sz="2800" i="1" dirty="0" err="1">
                <a:latin typeface="Arial"/>
                <a:ea typeface="+mn-lt"/>
                <a:cs typeface="Arial"/>
              </a:rPr>
              <a:t>nạp</a:t>
            </a:r>
            <a:r>
              <a:rPr lang="vi" sz="2800" i="1" dirty="0">
                <a:latin typeface="Arial"/>
                <a:ea typeface="+mn-lt"/>
                <a:cs typeface="Arial"/>
              </a:rPr>
              <a:t> </a:t>
            </a:r>
            <a:r>
              <a:rPr lang="vi" sz="2800" i="1" dirty="0" err="1">
                <a:latin typeface="Arial"/>
                <a:ea typeface="+mn-lt"/>
                <a:cs typeface="Arial"/>
              </a:rPr>
              <a:t>dữ</a:t>
            </a:r>
            <a:r>
              <a:rPr lang="vi" sz="2800" i="1" dirty="0">
                <a:latin typeface="Arial"/>
                <a:ea typeface="+mn-lt"/>
                <a:cs typeface="Arial"/>
              </a:rPr>
              <a:t> </a:t>
            </a:r>
            <a:r>
              <a:rPr lang="vi" sz="2800" i="1" dirty="0" err="1">
                <a:latin typeface="Arial"/>
                <a:ea typeface="+mn-lt"/>
                <a:cs typeface="Arial"/>
              </a:rPr>
              <a:t>liệu</a:t>
            </a:r>
            <a:r>
              <a:rPr lang="vi" sz="2800" i="1" dirty="0">
                <a:latin typeface="Arial"/>
                <a:ea typeface="+mn-lt"/>
                <a:cs typeface="Arial"/>
              </a:rPr>
              <a:t>, </a:t>
            </a:r>
            <a:r>
              <a:rPr lang="vi" sz="2800" i="1" dirty="0" err="1">
                <a:latin typeface="Arial"/>
                <a:ea typeface="+mn-lt"/>
                <a:cs typeface="Arial"/>
              </a:rPr>
              <a:t>gửi</a:t>
            </a:r>
            <a:r>
              <a:rPr lang="vi" sz="2800" i="1" dirty="0">
                <a:latin typeface="Arial"/>
                <a:ea typeface="+mn-lt"/>
                <a:cs typeface="Arial"/>
              </a:rPr>
              <a:t> </a:t>
            </a:r>
            <a:r>
              <a:rPr lang="vi" sz="2800" i="1" dirty="0" err="1">
                <a:latin typeface="Arial"/>
                <a:ea typeface="+mn-lt"/>
                <a:cs typeface="Arial"/>
              </a:rPr>
              <a:t>một</a:t>
            </a:r>
            <a:r>
              <a:rPr lang="vi" sz="2800" i="1" dirty="0">
                <a:latin typeface="Arial"/>
                <a:ea typeface="+mn-lt"/>
                <a:cs typeface="Arial"/>
              </a:rPr>
              <a:t> </a:t>
            </a:r>
            <a:r>
              <a:rPr lang="vi" sz="2800" i="1" dirty="0" err="1">
                <a:latin typeface="Arial"/>
                <a:ea typeface="+mn-lt"/>
                <a:cs typeface="Arial"/>
              </a:rPr>
              <a:t>tập</a:t>
            </a:r>
            <a:r>
              <a:rPr lang="vi" sz="2800" i="1" dirty="0">
                <a:latin typeface="Arial"/>
                <a:ea typeface="+mn-lt"/>
                <a:cs typeface="Arial"/>
              </a:rPr>
              <a:t> yêu </a:t>
            </a:r>
            <a:r>
              <a:rPr lang="vi" sz="2800" i="1" dirty="0" err="1">
                <a:latin typeface="Arial"/>
                <a:ea typeface="+mn-lt"/>
                <a:cs typeface="Arial"/>
              </a:rPr>
              <a:t>cầu</a:t>
            </a:r>
            <a:r>
              <a:rPr lang="vi" sz="2800" i="1" dirty="0">
                <a:latin typeface="Arial"/>
                <a:ea typeface="+mn-lt"/>
                <a:cs typeface="Arial"/>
              </a:rPr>
              <a:t> </a:t>
            </a:r>
            <a:r>
              <a:rPr lang="vi" sz="2800" i="1" dirty="0" err="1">
                <a:latin typeface="Arial"/>
                <a:ea typeface="+mn-lt"/>
                <a:cs typeface="Arial"/>
              </a:rPr>
              <a:t>đến</a:t>
            </a:r>
            <a:r>
              <a:rPr lang="vi" sz="2800" i="1" dirty="0">
                <a:latin typeface="Arial"/>
                <a:ea typeface="+mn-lt"/>
                <a:cs typeface="Arial"/>
              </a:rPr>
              <a:t> </a:t>
            </a:r>
            <a:r>
              <a:rPr lang="vi" sz="2800" i="1" dirty="0" err="1">
                <a:latin typeface="Arial"/>
                <a:ea typeface="+mn-lt"/>
                <a:cs typeface="Arial"/>
              </a:rPr>
              <a:t>server</a:t>
            </a:r>
            <a:r>
              <a:rPr lang="vi" sz="2800" i="1" dirty="0">
                <a:latin typeface="Arial"/>
                <a:ea typeface="+mn-lt"/>
                <a:cs typeface="Arial"/>
              </a:rPr>
              <a:t>, lưu </a:t>
            </a:r>
            <a:r>
              <a:rPr lang="vi" sz="2800" i="1" dirty="0" err="1">
                <a:latin typeface="Arial"/>
                <a:ea typeface="+mn-lt"/>
                <a:cs typeface="Arial"/>
              </a:rPr>
              <a:t>dữ</a:t>
            </a:r>
            <a:r>
              <a:rPr lang="vi" sz="2800" i="1" dirty="0">
                <a:latin typeface="Arial"/>
                <a:ea typeface="+mn-lt"/>
                <a:cs typeface="Arial"/>
              </a:rPr>
              <a:t> </a:t>
            </a:r>
            <a:r>
              <a:rPr lang="vi" sz="2800" i="1" dirty="0" err="1">
                <a:latin typeface="Arial"/>
                <a:ea typeface="+mn-lt"/>
                <a:cs typeface="Arial"/>
              </a:rPr>
              <a:t>liệu</a:t>
            </a:r>
            <a:r>
              <a:rPr lang="vi" sz="2800" i="1" dirty="0">
                <a:latin typeface="Arial"/>
                <a:ea typeface="+mn-lt"/>
                <a:cs typeface="Arial"/>
              </a:rPr>
              <a:t> ở </a:t>
            </a:r>
            <a:r>
              <a:rPr lang="vi" sz="2800" i="1" dirty="0" err="1">
                <a:latin typeface="Arial"/>
                <a:ea typeface="+mn-lt"/>
                <a:cs typeface="Arial"/>
              </a:rPr>
              <a:t>bộ</a:t>
            </a:r>
            <a:r>
              <a:rPr lang="vi" sz="2800" i="1" dirty="0">
                <a:latin typeface="Arial"/>
                <a:ea typeface="+mn-lt"/>
                <a:cs typeface="Arial"/>
              </a:rPr>
              <a:t> </a:t>
            </a:r>
            <a:r>
              <a:rPr lang="vi" sz="2800" i="1" dirty="0" err="1">
                <a:latin typeface="Arial"/>
                <a:ea typeface="+mn-lt"/>
                <a:cs typeface="Arial"/>
              </a:rPr>
              <a:t>nhớ</a:t>
            </a:r>
            <a:r>
              <a:rPr lang="vi" sz="2800" i="1" dirty="0">
                <a:latin typeface="Arial"/>
                <a:ea typeface="+mn-lt"/>
                <a:cs typeface="Arial"/>
              </a:rPr>
              <a:t> </a:t>
            </a:r>
            <a:r>
              <a:rPr lang="vi" sz="2800" i="1" dirty="0" err="1">
                <a:latin typeface="Arial"/>
                <a:ea typeface="+mn-lt"/>
                <a:cs typeface="Arial"/>
              </a:rPr>
              <a:t>đệm</a:t>
            </a:r>
            <a:r>
              <a:rPr lang="vi" sz="2800" i="1" dirty="0">
                <a:latin typeface="Arial"/>
                <a:ea typeface="+mn-lt"/>
                <a:cs typeface="Arial"/>
              </a:rPr>
              <a:t>(</a:t>
            </a:r>
            <a:r>
              <a:rPr lang="vi" sz="2800" i="1" dirty="0" err="1">
                <a:latin typeface="Arial"/>
                <a:ea typeface="+mn-lt"/>
                <a:cs typeface="Arial"/>
              </a:rPr>
              <a:t>caching</a:t>
            </a:r>
            <a:r>
              <a:rPr lang="vi" sz="2800" i="1" dirty="0">
                <a:latin typeface="Arial"/>
                <a:ea typeface="+mn-lt"/>
                <a:cs typeface="Arial"/>
              </a:rPr>
              <a:t>) ...</a:t>
            </a:r>
            <a:endParaRPr lang="en-US" sz="2800" i="1" dirty="0" err="1">
              <a:latin typeface="Arial"/>
              <a:cs typeface="Arial"/>
            </a:endParaRPr>
          </a:p>
        </p:txBody>
      </p:sp>
      <p:sp>
        <p:nvSpPr>
          <p:cNvPr id="5" name="TextBox 4">
            <a:extLst>
              <a:ext uri="{FF2B5EF4-FFF2-40B4-BE49-F238E27FC236}">
                <a16:creationId xmlns:a16="http://schemas.microsoft.com/office/drawing/2014/main" id="{4344E281-E442-464B-9C92-D8D4FC09D8E6}"/>
              </a:ext>
            </a:extLst>
          </p:cNvPr>
          <p:cNvSpPr txBox="1"/>
          <p:nvPr/>
        </p:nvSpPr>
        <p:spPr>
          <a:xfrm>
            <a:off x="1559291" y="3766015"/>
            <a:ext cx="75596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vi-VN" sz="3200" b="1" dirty="0">
                <a:solidFill>
                  <a:schemeClr val="accent1"/>
                </a:solidFill>
                <a:latin typeface="Arial"/>
                <a:cs typeface="Times New Roman"/>
              </a:rPr>
              <a:t> Nguyên </a:t>
            </a:r>
            <a:r>
              <a:rPr lang="vi-VN" sz="3200" b="1" dirty="0" err="1">
                <a:solidFill>
                  <a:schemeClr val="accent1"/>
                </a:solidFill>
                <a:latin typeface="Arial"/>
                <a:cs typeface="Times New Roman"/>
              </a:rPr>
              <a:t>tắc</a:t>
            </a:r>
            <a:r>
              <a:rPr lang="vi-VN" sz="3200" b="1" dirty="0">
                <a:solidFill>
                  <a:schemeClr val="accent1"/>
                </a:solidFill>
                <a:latin typeface="Arial"/>
                <a:cs typeface="Times New Roman"/>
              </a:rPr>
              <a:t> </a:t>
            </a:r>
            <a:r>
              <a:rPr lang="vi-VN" sz="3200" b="1" dirty="0" err="1">
                <a:solidFill>
                  <a:schemeClr val="accent1"/>
                </a:solidFill>
                <a:latin typeface="Arial"/>
                <a:cs typeface="Times New Roman"/>
              </a:rPr>
              <a:t>thiết</a:t>
            </a:r>
            <a:r>
              <a:rPr lang="vi-VN" sz="3200" b="1" dirty="0">
                <a:solidFill>
                  <a:schemeClr val="accent1"/>
                </a:solidFill>
                <a:latin typeface="Arial"/>
                <a:cs typeface="Times New Roman"/>
              </a:rPr>
              <a:t> </a:t>
            </a:r>
            <a:r>
              <a:rPr lang="vi-VN" sz="3200" b="1" dirty="0" err="1">
                <a:solidFill>
                  <a:schemeClr val="accent1"/>
                </a:solidFill>
                <a:latin typeface="Arial"/>
                <a:cs typeface="Times New Roman"/>
              </a:rPr>
              <a:t>kế</a:t>
            </a:r>
            <a:r>
              <a:rPr lang="vi-VN" sz="3200" b="1" dirty="0">
                <a:solidFill>
                  <a:schemeClr val="accent1"/>
                </a:solidFill>
                <a:latin typeface="Arial"/>
                <a:cs typeface="Times New Roman"/>
              </a:rPr>
              <a:t> .NET </a:t>
            </a:r>
            <a:r>
              <a:rPr lang="vi-VN" sz="3200" b="1" dirty="0" err="1">
                <a:solidFill>
                  <a:schemeClr val="accent1"/>
                </a:solidFill>
                <a:latin typeface="Arial"/>
                <a:cs typeface="Times New Roman"/>
              </a:rPr>
              <a:t>client</a:t>
            </a:r>
            <a:r>
              <a:rPr lang="vi-VN" sz="3200" b="1" dirty="0">
                <a:solidFill>
                  <a:schemeClr val="accent1"/>
                </a:solidFill>
                <a:latin typeface="Arial"/>
                <a:cs typeface="Times New Roman"/>
              </a:rPr>
              <a:t> API</a:t>
            </a:r>
            <a:endParaRPr lang="en-US" dirty="0"/>
          </a:p>
        </p:txBody>
      </p:sp>
      <p:sp>
        <p:nvSpPr>
          <p:cNvPr id="7" name="TextBox 6">
            <a:extLst>
              <a:ext uri="{FF2B5EF4-FFF2-40B4-BE49-F238E27FC236}">
                <a16:creationId xmlns:a16="http://schemas.microsoft.com/office/drawing/2014/main" id="{8FB5BC42-A32A-4EB0-B3DE-F4F069B1EC14}"/>
              </a:ext>
            </a:extLst>
          </p:cNvPr>
          <p:cNvSpPr txBox="1"/>
          <p:nvPr/>
        </p:nvSpPr>
        <p:spPr>
          <a:xfrm>
            <a:off x="1186002" y="4487179"/>
            <a:ext cx="758836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b="1" dirty="0">
                <a:latin typeface="Times New Roman"/>
              </a:rPr>
              <a:t>     </a:t>
            </a:r>
            <a:r>
              <a:rPr lang="vi-VN" sz="2800" i="1" dirty="0">
                <a:latin typeface="Times New Roman"/>
              </a:rPr>
              <a:t>API bao gồm 2 lớp chính:</a:t>
            </a:r>
            <a:endParaRPr lang="vi-VN" sz="2800" i="1" dirty="0">
              <a:latin typeface="Times New Roman"/>
              <a:ea typeface="+mn-lt"/>
              <a:cs typeface="Times New Roman"/>
            </a:endParaRPr>
          </a:p>
          <a:p>
            <a:pPr marL="457200" indent="-457200">
              <a:buFont typeface="Wingdings"/>
              <a:buChar char="Ø"/>
            </a:pPr>
            <a:r>
              <a:rPr lang="vi" sz="2800" i="1" dirty="0">
                <a:latin typeface="Times New Roman"/>
                <a:ea typeface="+mn-lt"/>
                <a:cs typeface="Arial"/>
              </a:rPr>
              <a:t>IDocumentSession</a:t>
            </a:r>
          </a:p>
          <a:p>
            <a:pPr marL="457200" indent="-457200">
              <a:buFont typeface="Wingdings"/>
              <a:buChar char="Ø"/>
            </a:pPr>
            <a:r>
              <a:rPr lang="vi" sz="2800" i="1" dirty="0">
                <a:latin typeface="Times New Roman"/>
                <a:ea typeface="+mn-lt"/>
                <a:cs typeface="Arial"/>
              </a:rPr>
              <a:t>IDocumentStore</a:t>
            </a:r>
          </a:p>
          <a:p>
            <a:pPr marL="457200" indent="-457200">
              <a:buFont typeface="Wingdings"/>
              <a:buChar char="Ø"/>
            </a:pPr>
            <a:endParaRPr lang="vi" sz="2800" b="1" dirty="0">
              <a:latin typeface="Times New Roman"/>
              <a:cs typeface="Arial"/>
            </a:endParaRPr>
          </a:p>
        </p:txBody>
      </p:sp>
    </p:spTree>
    <p:extLst>
      <p:ext uri="{BB962C8B-B14F-4D97-AF65-F5344CB8AC3E}">
        <p14:creationId xmlns:p14="http://schemas.microsoft.com/office/powerpoint/2010/main" val="252371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885E155D-0219-4ED8-88A3-5A8852B604DC}"/>
              </a:ext>
            </a:extLst>
          </p:cNvPr>
          <p:cNvSpPr txBox="1"/>
          <p:nvPr/>
        </p:nvSpPr>
        <p:spPr>
          <a:xfrm>
            <a:off x="1173193" y="770626"/>
            <a:ext cx="1039195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4800" b="1" dirty="0">
                <a:solidFill>
                  <a:schemeClr val="accent1"/>
                </a:solidFill>
                <a:latin typeface="Arial"/>
                <a:cs typeface="Arial"/>
              </a:rPr>
              <a:t>KẾT NỐI VỚI RAVENDB DATA STORE</a:t>
            </a:r>
            <a:endParaRPr lang="vi-VN" sz="4400" b="1" dirty="0">
              <a:solidFill>
                <a:schemeClr val="accent1"/>
              </a:solidFill>
              <a:latin typeface="Arial"/>
              <a:cs typeface="Arial"/>
            </a:endParaRPr>
          </a:p>
        </p:txBody>
      </p:sp>
      <p:sp>
        <p:nvSpPr>
          <p:cNvPr id="4" name="Hộp Văn bản 3">
            <a:extLst>
              <a:ext uri="{FF2B5EF4-FFF2-40B4-BE49-F238E27FC236}">
                <a16:creationId xmlns:a16="http://schemas.microsoft.com/office/drawing/2014/main" id="{0DDA5365-08FB-4CB8-974C-E385EFD60EAC}"/>
              </a:ext>
            </a:extLst>
          </p:cNvPr>
          <p:cNvSpPr txBox="1"/>
          <p:nvPr/>
        </p:nvSpPr>
        <p:spPr>
          <a:xfrm>
            <a:off x="855992" y="2595652"/>
            <a:ext cx="1047821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i="1" dirty="0" err="1">
                <a:latin typeface="Arial"/>
                <a:ea typeface="+mn-lt"/>
                <a:cs typeface="+mn-lt"/>
              </a:rPr>
              <a:t>Việc</a:t>
            </a:r>
            <a:r>
              <a:rPr lang="en-US" sz="3200" i="1" dirty="0">
                <a:latin typeface="Arial"/>
                <a:ea typeface="+mn-lt"/>
                <a:cs typeface="+mn-lt"/>
              </a:rPr>
              <a:t> </a:t>
            </a:r>
            <a:r>
              <a:rPr lang="en-US" sz="3200" i="1" dirty="0" err="1">
                <a:latin typeface="Arial"/>
                <a:ea typeface="+mn-lt"/>
                <a:cs typeface="+mn-lt"/>
              </a:rPr>
              <a:t>tạo</a:t>
            </a:r>
            <a:r>
              <a:rPr lang="en-US" sz="3200" i="1" dirty="0">
                <a:latin typeface="Arial"/>
                <a:ea typeface="+mn-lt"/>
                <a:cs typeface="+mn-lt"/>
              </a:rPr>
              <a:t> </a:t>
            </a:r>
            <a:r>
              <a:rPr lang="en-US" sz="3200" i="1" dirty="0" err="1">
                <a:latin typeface="Arial"/>
                <a:ea typeface="+mn-lt"/>
                <a:cs typeface="+mn-lt"/>
              </a:rPr>
              <a:t>một</a:t>
            </a:r>
            <a:r>
              <a:rPr lang="en-US" sz="3200" i="1" dirty="0">
                <a:latin typeface="Arial"/>
                <a:ea typeface="+mn-lt"/>
                <a:cs typeface="+mn-lt"/>
              </a:rPr>
              <a:t> </a:t>
            </a:r>
            <a:r>
              <a:rPr lang="en-US" sz="3200" i="1" dirty="0" err="1">
                <a:latin typeface="Arial"/>
                <a:ea typeface="+mn-lt"/>
                <a:cs typeface="+mn-lt"/>
              </a:rPr>
              <a:t>thực</a:t>
            </a:r>
            <a:r>
              <a:rPr lang="en-US" sz="3200" i="1" dirty="0">
                <a:latin typeface="Arial"/>
                <a:ea typeface="+mn-lt"/>
                <a:cs typeface="+mn-lt"/>
              </a:rPr>
              <a:t> </a:t>
            </a:r>
            <a:r>
              <a:rPr lang="en-US" sz="3200" i="1" dirty="0" err="1">
                <a:latin typeface="Arial"/>
                <a:ea typeface="+mn-lt"/>
                <a:cs typeface="+mn-lt"/>
              </a:rPr>
              <a:t>thể</a:t>
            </a:r>
            <a:r>
              <a:rPr lang="en-US" sz="3200" i="1" dirty="0">
                <a:latin typeface="Arial"/>
                <a:ea typeface="+mn-lt"/>
                <a:cs typeface="+mn-lt"/>
              </a:rPr>
              <a:t> document store </a:t>
            </a:r>
            <a:r>
              <a:rPr lang="en-US" sz="3200" i="1" dirty="0" err="1">
                <a:latin typeface="Arial"/>
                <a:ea typeface="+mn-lt"/>
                <a:cs typeface="+mn-lt"/>
              </a:rPr>
              <a:t>thì</a:t>
            </a:r>
            <a:r>
              <a:rPr lang="en-US" sz="3200" i="1" dirty="0">
                <a:latin typeface="Arial"/>
                <a:ea typeface="+mn-lt"/>
                <a:cs typeface="+mn-lt"/>
              </a:rPr>
              <a:t> </a:t>
            </a:r>
            <a:r>
              <a:rPr lang="en-US" sz="3200" i="1" dirty="0" err="1">
                <a:latin typeface="Arial"/>
                <a:ea typeface="+mn-lt"/>
                <a:cs typeface="+mn-lt"/>
              </a:rPr>
              <a:t>tốn</a:t>
            </a:r>
            <a:r>
              <a:rPr lang="en-US" sz="3200" i="1" dirty="0">
                <a:latin typeface="Arial"/>
                <a:ea typeface="+mn-lt"/>
                <a:cs typeface="+mn-lt"/>
              </a:rPr>
              <a:t> chi </a:t>
            </a:r>
            <a:r>
              <a:rPr lang="en-US" sz="3200" i="1" dirty="0" err="1">
                <a:latin typeface="Arial"/>
                <a:ea typeface="+mn-lt"/>
                <a:cs typeface="+mn-lt"/>
              </a:rPr>
              <a:t>phí</a:t>
            </a:r>
            <a:r>
              <a:rPr lang="en-US" sz="3200" i="1" dirty="0">
                <a:latin typeface="Arial"/>
                <a:ea typeface="+mn-lt"/>
                <a:cs typeface="+mn-lt"/>
              </a:rPr>
              <a:t> </a:t>
            </a:r>
            <a:r>
              <a:rPr lang="en-US" sz="3200" i="1" dirty="0" err="1">
                <a:latin typeface="Arial"/>
                <a:ea typeface="+mn-lt"/>
                <a:cs typeface="+mn-lt"/>
              </a:rPr>
              <a:t>nhưng</a:t>
            </a:r>
            <a:r>
              <a:rPr lang="en-US" sz="3200" i="1" dirty="0">
                <a:latin typeface="Arial"/>
                <a:ea typeface="+mn-lt"/>
                <a:cs typeface="+mn-lt"/>
              </a:rPr>
              <a:t> </a:t>
            </a:r>
            <a:r>
              <a:rPr lang="en-US" sz="3200" i="1" dirty="0" err="1">
                <a:latin typeface="Arial"/>
                <a:ea typeface="+mn-lt"/>
                <a:cs typeface="+mn-lt"/>
              </a:rPr>
              <a:t>là</a:t>
            </a:r>
            <a:r>
              <a:rPr lang="en-US" sz="3200" i="1" dirty="0">
                <a:latin typeface="Arial"/>
                <a:ea typeface="+mn-lt"/>
                <a:cs typeface="+mn-lt"/>
              </a:rPr>
              <a:t> </a:t>
            </a:r>
            <a:r>
              <a:rPr lang="en-US" sz="3200" i="1" dirty="0" err="1">
                <a:latin typeface="Arial"/>
                <a:ea typeface="+mn-lt"/>
                <a:cs typeface="+mn-lt"/>
              </a:rPr>
              <a:t>tiến</a:t>
            </a:r>
            <a:r>
              <a:rPr lang="en-US" sz="3200" i="1" dirty="0">
                <a:latin typeface="Arial"/>
                <a:ea typeface="+mn-lt"/>
                <a:cs typeface="+mn-lt"/>
              </a:rPr>
              <a:t> </a:t>
            </a:r>
            <a:r>
              <a:rPr lang="en-US" sz="3200" i="1" dirty="0" err="1">
                <a:latin typeface="Arial"/>
                <a:ea typeface="+mn-lt"/>
                <a:cs typeface="+mn-lt"/>
              </a:rPr>
              <a:t>trình</a:t>
            </a:r>
            <a:r>
              <a:rPr lang="en-US" sz="3200" i="1" dirty="0">
                <a:latin typeface="Arial"/>
                <a:ea typeface="+mn-lt"/>
                <a:cs typeface="+mn-lt"/>
              </a:rPr>
              <a:t> an </a:t>
            </a:r>
            <a:r>
              <a:rPr lang="en-US" sz="3200" i="1" dirty="0" err="1">
                <a:latin typeface="Arial"/>
                <a:ea typeface="+mn-lt"/>
                <a:cs typeface="+mn-lt"/>
              </a:rPr>
              <a:t>toàn</a:t>
            </a:r>
            <a:r>
              <a:rPr lang="en-US" sz="3200" i="1" dirty="0">
                <a:latin typeface="Arial"/>
                <a:ea typeface="+mn-lt"/>
                <a:cs typeface="+mn-lt"/>
              </a:rPr>
              <a:t>.</a:t>
            </a:r>
            <a:endParaRPr lang="vi-VN" sz="3200" i="1" dirty="0">
              <a:latin typeface="Arial"/>
              <a:ea typeface="+mn-lt"/>
              <a:cs typeface="Arial"/>
            </a:endParaRPr>
          </a:p>
          <a:p>
            <a:r>
              <a:rPr lang="en-US" sz="3200" i="1" dirty="0" err="1">
                <a:latin typeface="Arial"/>
                <a:ea typeface="+mn-lt"/>
                <a:cs typeface="+mn-lt"/>
              </a:rPr>
              <a:t>Vì</a:t>
            </a:r>
            <a:r>
              <a:rPr lang="en-US" sz="3200" i="1" dirty="0">
                <a:latin typeface="Arial"/>
                <a:ea typeface="+mn-lt"/>
                <a:cs typeface="+mn-lt"/>
              </a:rPr>
              <a:t> </a:t>
            </a:r>
            <a:r>
              <a:rPr lang="en-US" sz="3200" i="1" dirty="0" err="1">
                <a:latin typeface="Arial"/>
                <a:ea typeface="+mn-lt"/>
                <a:cs typeface="+mn-lt"/>
              </a:rPr>
              <a:t>vậy</a:t>
            </a:r>
            <a:r>
              <a:rPr lang="en-US" sz="3200" i="1" dirty="0">
                <a:latin typeface="Arial"/>
                <a:ea typeface="+mn-lt"/>
                <a:cs typeface="+mn-lt"/>
              </a:rPr>
              <a:t> ta </a:t>
            </a:r>
            <a:r>
              <a:rPr lang="en-US" sz="3200" i="1" dirty="0" err="1">
                <a:latin typeface="Arial"/>
                <a:ea typeface="+mn-lt"/>
                <a:cs typeface="+mn-lt"/>
              </a:rPr>
              <a:t>nên</a:t>
            </a:r>
            <a:r>
              <a:rPr lang="en-US" sz="3200" i="1" dirty="0">
                <a:latin typeface="Arial"/>
                <a:ea typeface="+mn-lt"/>
                <a:cs typeface="+mn-lt"/>
              </a:rPr>
              <a:t> </a:t>
            </a:r>
            <a:r>
              <a:rPr lang="en-US" sz="3200" i="1" dirty="0" err="1">
                <a:latin typeface="Arial"/>
                <a:ea typeface="+mn-lt"/>
                <a:cs typeface="+mn-lt"/>
              </a:rPr>
              <a:t>tạo</a:t>
            </a:r>
            <a:r>
              <a:rPr lang="en-US" sz="3200" i="1" dirty="0">
                <a:latin typeface="Arial"/>
                <a:ea typeface="+mn-lt"/>
                <a:cs typeface="+mn-lt"/>
              </a:rPr>
              <a:t> 1 </a:t>
            </a:r>
            <a:r>
              <a:rPr lang="en-US" sz="3200" i="1" dirty="0" err="1">
                <a:latin typeface="Arial"/>
                <a:ea typeface="+mn-lt"/>
                <a:cs typeface="+mn-lt"/>
              </a:rPr>
              <a:t>documentstore</a:t>
            </a:r>
            <a:r>
              <a:rPr lang="en-US" sz="3200" i="1" dirty="0">
                <a:latin typeface="Arial"/>
                <a:ea typeface="+mn-lt"/>
                <a:cs typeface="+mn-lt"/>
              </a:rPr>
              <a:t>/ 1 database/ 1 </a:t>
            </a:r>
            <a:r>
              <a:rPr lang="en-US" sz="3200" i="1" dirty="0" err="1">
                <a:latin typeface="Arial"/>
                <a:ea typeface="+mn-lt"/>
                <a:cs typeface="+mn-lt"/>
              </a:rPr>
              <a:t>ứng</a:t>
            </a:r>
            <a:r>
              <a:rPr lang="en-US" sz="3200" i="1" dirty="0">
                <a:latin typeface="Arial"/>
                <a:ea typeface="+mn-lt"/>
                <a:cs typeface="+mn-lt"/>
              </a:rPr>
              <a:t> </a:t>
            </a:r>
            <a:r>
              <a:rPr lang="en-US" sz="3200" i="1" dirty="0" err="1">
                <a:latin typeface="Arial"/>
                <a:ea typeface="+mn-lt"/>
                <a:cs typeface="+mn-lt"/>
              </a:rPr>
              <a:t>dụng</a:t>
            </a:r>
            <a:r>
              <a:rPr lang="en-US" sz="3200" i="1" dirty="0">
                <a:latin typeface="Arial"/>
                <a:ea typeface="+mn-lt"/>
                <a:cs typeface="+mn-lt"/>
              </a:rPr>
              <a:t>. </a:t>
            </a:r>
            <a:endParaRPr lang="vi-VN" sz="3200" i="1" dirty="0">
              <a:latin typeface="Arial"/>
              <a:ea typeface="+mn-lt"/>
              <a:cs typeface="Arial"/>
            </a:endParaRPr>
          </a:p>
          <a:p>
            <a:r>
              <a:rPr lang="en-US" sz="3200" i="1" dirty="0" err="1">
                <a:latin typeface="Arial"/>
                <a:ea typeface="+mn-lt"/>
                <a:cs typeface="+mn-lt"/>
              </a:rPr>
              <a:t>Khi</a:t>
            </a:r>
            <a:r>
              <a:rPr lang="en-US" sz="3200" i="1" dirty="0">
                <a:latin typeface="Arial"/>
                <a:ea typeface="+mn-lt"/>
                <a:cs typeface="+mn-lt"/>
              </a:rPr>
              <a:t> </a:t>
            </a:r>
            <a:r>
              <a:rPr lang="en-US" sz="3200" i="1" dirty="0" err="1">
                <a:latin typeface="Arial"/>
                <a:ea typeface="+mn-lt"/>
                <a:cs typeface="+mn-lt"/>
              </a:rPr>
              <a:t>ứng</a:t>
            </a:r>
            <a:r>
              <a:rPr lang="en-US" sz="3200" i="1" dirty="0">
                <a:latin typeface="Arial"/>
                <a:ea typeface="+mn-lt"/>
                <a:cs typeface="+mn-lt"/>
              </a:rPr>
              <a:t> </a:t>
            </a:r>
            <a:r>
              <a:rPr lang="en-US" sz="3200" i="1" dirty="0" err="1">
                <a:latin typeface="Arial"/>
                <a:ea typeface="+mn-lt"/>
                <a:cs typeface="+mn-lt"/>
              </a:rPr>
              <a:t>dụng</a:t>
            </a:r>
            <a:r>
              <a:rPr lang="en-US" sz="3200" i="1" dirty="0">
                <a:latin typeface="Arial"/>
                <a:ea typeface="+mn-lt"/>
                <a:cs typeface="+mn-lt"/>
              </a:rPr>
              <a:t> </a:t>
            </a:r>
            <a:r>
              <a:rPr lang="en-US" sz="3200" i="1" dirty="0" err="1">
                <a:latin typeface="Arial"/>
                <a:ea typeface="+mn-lt"/>
                <a:cs typeface="+mn-lt"/>
              </a:rPr>
              <a:t>kết</a:t>
            </a:r>
            <a:r>
              <a:rPr lang="en-US" sz="3200" i="1" dirty="0">
                <a:latin typeface="Arial"/>
                <a:ea typeface="+mn-lt"/>
                <a:cs typeface="+mn-lt"/>
              </a:rPr>
              <a:t> </a:t>
            </a:r>
            <a:r>
              <a:rPr lang="en-US" sz="3200" i="1" dirty="0" err="1">
                <a:latin typeface="Arial"/>
                <a:ea typeface="+mn-lt"/>
                <a:cs typeface="+mn-lt"/>
              </a:rPr>
              <a:t>thúc</a:t>
            </a:r>
            <a:r>
              <a:rPr lang="en-US" sz="3200" i="1" dirty="0">
                <a:latin typeface="Arial"/>
                <a:ea typeface="+mn-lt"/>
                <a:cs typeface="+mn-lt"/>
              </a:rPr>
              <a:t>, document store </a:t>
            </a:r>
            <a:r>
              <a:rPr lang="en-US" sz="3200" i="1" dirty="0" err="1">
                <a:latin typeface="Arial"/>
                <a:ea typeface="+mn-lt"/>
                <a:cs typeface="+mn-lt"/>
              </a:rPr>
              <a:t>nên</a:t>
            </a:r>
            <a:r>
              <a:rPr lang="en-US" sz="3200" i="1" dirty="0">
                <a:latin typeface="Arial"/>
                <a:ea typeface="+mn-lt"/>
                <a:cs typeface="+mn-lt"/>
              </a:rPr>
              <a:t> </a:t>
            </a:r>
            <a:r>
              <a:rPr lang="en-US" sz="3200" i="1" dirty="0" err="1">
                <a:latin typeface="Arial"/>
                <a:ea typeface="+mn-lt"/>
                <a:cs typeface="+mn-lt"/>
              </a:rPr>
              <a:t>được</a:t>
            </a:r>
            <a:r>
              <a:rPr lang="en-US" sz="3200" i="1" dirty="0">
                <a:latin typeface="Arial"/>
                <a:ea typeface="+mn-lt"/>
                <a:cs typeface="+mn-lt"/>
              </a:rPr>
              <a:t> </a:t>
            </a:r>
            <a:r>
              <a:rPr lang="en-US" sz="3200" i="1" dirty="0" err="1">
                <a:latin typeface="Arial"/>
                <a:ea typeface="+mn-lt"/>
                <a:cs typeface="+mn-lt"/>
              </a:rPr>
              <a:t>giải</a:t>
            </a:r>
            <a:r>
              <a:rPr lang="en-US" sz="3200" i="1" dirty="0">
                <a:latin typeface="Arial"/>
                <a:ea typeface="+mn-lt"/>
                <a:cs typeface="+mn-lt"/>
              </a:rPr>
              <a:t> </a:t>
            </a:r>
            <a:r>
              <a:rPr lang="en-US" sz="3200" i="1" dirty="0" err="1">
                <a:latin typeface="Arial"/>
                <a:ea typeface="+mn-lt"/>
                <a:cs typeface="+mn-lt"/>
              </a:rPr>
              <a:t>phóng</a:t>
            </a:r>
            <a:r>
              <a:rPr lang="en-US" sz="3200" i="1" dirty="0">
                <a:latin typeface="Arial"/>
                <a:ea typeface="+mn-lt"/>
                <a:cs typeface="+mn-lt"/>
              </a:rPr>
              <a:t> </a:t>
            </a:r>
            <a:r>
              <a:rPr lang="en-US" sz="3200" i="1" dirty="0" err="1">
                <a:latin typeface="Arial"/>
                <a:ea typeface="+mn-lt"/>
                <a:cs typeface="+mn-lt"/>
              </a:rPr>
              <a:t>và</a:t>
            </a:r>
            <a:r>
              <a:rPr lang="en-US" sz="3200" i="1" dirty="0">
                <a:latin typeface="Arial"/>
                <a:ea typeface="+mn-lt"/>
                <a:cs typeface="+mn-lt"/>
              </a:rPr>
              <a:t> </a:t>
            </a:r>
            <a:r>
              <a:rPr lang="en-US" sz="3200" i="1" dirty="0" err="1">
                <a:latin typeface="Arial"/>
                <a:ea typeface="+mn-lt"/>
                <a:cs typeface="+mn-lt"/>
              </a:rPr>
              <a:t>xóa</a:t>
            </a:r>
            <a:r>
              <a:rPr lang="en-US" sz="3200" i="1" dirty="0">
                <a:latin typeface="Arial"/>
                <a:ea typeface="+mn-lt"/>
                <a:cs typeface="+mn-lt"/>
              </a:rPr>
              <a:t> </a:t>
            </a:r>
            <a:r>
              <a:rPr lang="en-US" sz="3200" i="1" dirty="0" err="1">
                <a:latin typeface="Arial"/>
                <a:ea typeface="+mn-lt"/>
                <a:cs typeface="+mn-lt"/>
              </a:rPr>
              <a:t>sạch</a:t>
            </a:r>
            <a:r>
              <a:rPr lang="en-US" sz="3200" i="1" dirty="0">
                <a:latin typeface="Arial"/>
                <a:ea typeface="+mn-lt"/>
                <a:cs typeface="+mn-lt"/>
              </a:rPr>
              <a:t> </a:t>
            </a:r>
            <a:r>
              <a:rPr lang="en-US" sz="3200" i="1" dirty="0" err="1">
                <a:latin typeface="Arial"/>
                <a:ea typeface="+mn-lt"/>
                <a:cs typeface="+mn-lt"/>
              </a:rPr>
              <a:t>một</a:t>
            </a:r>
            <a:r>
              <a:rPr lang="en-US" sz="3200" i="1" dirty="0">
                <a:latin typeface="Arial"/>
                <a:ea typeface="+mn-lt"/>
                <a:cs typeface="+mn-lt"/>
              </a:rPr>
              <a:t> </a:t>
            </a:r>
            <a:r>
              <a:rPr lang="en-US" sz="3200" i="1" dirty="0" err="1">
                <a:latin typeface="Arial"/>
                <a:ea typeface="+mn-lt"/>
                <a:cs typeface="+mn-lt"/>
              </a:rPr>
              <a:t>cách</a:t>
            </a:r>
            <a:r>
              <a:rPr lang="en-US" sz="3200" i="1" dirty="0">
                <a:latin typeface="Arial"/>
                <a:ea typeface="+mn-lt"/>
                <a:cs typeface="+mn-lt"/>
              </a:rPr>
              <a:t> </a:t>
            </a:r>
            <a:r>
              <a:rPr lang="en-US" sz="3200" i="1" dirty="0" err="1">
                <a:latin typeface="Arial"/>
                <a:ea typeface="+mn-lt"/>
                <a:cs typeface="+mn-lt"/>
              </a:rPr>
              <a:t>hợp</a:t>
            </a:r>
            <a:r>
              <a:rPr lang="en-US" sz="3200" i="1" dirty="0">
                <a:latin typeface="Arial"/>
                <a:ea typeface="+mn-lt"/>
                <a:cs typeface="+mn-lt"/>
              </a:rPr>
              <a:t> </a:t>
            </a:r>
            <a:r>
              <a:rPr lang="en-US" sz="3200" i="1" dirty="0" err="1">
                <a:latin typeface="Arial"/>
                <a:ea typeface="+mn-lt"/>
                <a:cs typeface="+mn-lt"/>
              </a:rPr>
              <a:t>lý</a:t>
            </a:r>
            <a:r>
              <a:rPr lang="en-US" sz="3200" i="1" dirty="0">
                <a:latin typeface="Arial"/>
                <a:ea typeface="+mn-lt"/>
                <a:cs typeface="+mn-lt"/>
              </a:rPr>
              <a:t>.</a:t>
            </a:r>
            <a:endParaRPr lang="vi-VN" sz="3200" i="1" dirty="0">
              <a:latin typeface="Arial"/>
              <a:cs typeface="Arial"/>
            </a:endParaRPr>
          </a:p>
        </p:txBody>
      </p:sp>
    </p:spTree>
    <p:extLst>
      <p:ext uri="{BB962C8B-B14F-4D97-AF65-F5344CB8AC3E}">
        <p14:creationId xmlns:p14="http://schemas.microsoft.com/office/powerpoint/2010/main" val="4620341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0FCAD819-0379-42D5-A0FE-B603D47C1F81}"/>
              </a:ext>
            </a:extLst>
          </p:cNvPr>
          <p:cNvSpPr txBox="1"/>
          <p:nvPr/>
        </p:nvSpPr>
        <p:spPr>
          <a:xfrm>
            <a:off x="3674852" y="1144438"/>
            <a:ext cx="558991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err="1">
                <a:solidFill>
                  <a:srgbClr val="FF0000"/>
                </a:solidFill>
                <a:latin typeface="Arial"/>
                <a:cs typeface="Arial"/>
              </a:rPr>
              <a:t>Chạy</a:t>
            </a:r>
            <a:r>
              <a:rPr lang="en-US" sz="3200" b="1" dirty="0">
                <a:solidFill>
                  <a:srgbClr val="FF0000"/>
                </a:solidFill>
                <a:latin typeface="Arial"/>
                <a:cs typeface="Arial"/>
              </a:rPr>
              <a:t> ở  server mode</a:t>
            </a:r>
          </a:p>
        </p:txBody>
      </p:sp>
      <p:sp>
        <p:nvSpPr>
          <p:cNvPr id="3" name="Hình chữ nhật 2">
            <a:extLst>
              <a:ext uri="{FF2B5EF4-FFF2-40B4-BE49-F238E27FC236}">
                <a16:creationId xmlns:a16="http://schemas.microsoft.com/office/drawing/2014/main" id="{7334F8E1-A599-4513-9AF5-FFB69945CD1A}"/>
              </a:ext>
            </a:extLst>
          </p:cNvPr>
          <p:cNvSpPr/>
          <p:nvPr/>
        </p:nvSpPr>
        <p:spPr>
          <a:xfrm>
            <a:off x="1526876" y="2425461"/>
            <a:ext cx="9402790" cy="2559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a:latin typeface="Arial"/>
                <a:ea typeface="+mn-lt"/>
                <a:cs typeface="Arial"/>
              </a:rPr>
              <a:t>var documentStore = new DocumentStore { Url = "</a:t>
            </a:r>
            <a:r>
              <a:rPr lang="vi-VN" sz="2800">
                <a:latin typeface="Arial"/>
                <a:ea typeface="+mn-lt"/>
                <a:cs typeface="Arial"/>
                <a:hlinkClick r:id="rId3"/>
              </a:rPr>
              <a:t>http://myravendb.mydomain.com/</a:t>
            </a:r>
            <a:r>
              <a:rPr lang="vi-VN" sz="2800">
                <a:latin typeface="Arial"/>
                <a:ea typeface="+mn-lt"/>
                <a:cs typeface="Arial"/>
              </a:rPr>
              <a:t>" };</a:t>
            </a:r>
            <a:endParaRPr lang="vi-VN" sz="2800">
              <a:latin typeface="Arial"/>
              <a:cs typeface="Arial"/>
            </a:endParaRPr>
          </a:p>
          <a:p>
            <a:r>
              <a:rPr lang="vi-VN" sz="2800">
                <a:latin typeface="Arial"/>
                <a:ea typeface="+mn-lt"/>
                <a:cs typeface="Arial"/>
              </a:rPr>
              <a:t>documentStore.Initialize();</a:t>
            </a:r>
            <a:endParaRPr lang="vi-VN" sz="2800">
              <a:latin typeface="Arial"/>
              <a:cs typeface="Arial"/>
            </a:endParaRPr>
          </a:p>
        </p:txBody>
      </p:sp>
    </p:spTree>
    <p:extLst>
      <p:ext uri="{BB962C8B-B14F-4D97-AF65-F5344CB8AC3E}">
        <p14:creationId xmlns:p14="http://schemas.microsoft.com/office/powerpoint/2010/main" val="38438430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6FA64FDE-CABD-4EF0-812C-3DC73716BF89}"/>
              </a:ext>
            </a:extLst>
          </p:cNvPr>
          <p:cNvSpPr txBox="1"/>
          <p:nvPr/>
        </p:nvSpPr>
        <p:spPr>
          <a:xfrm>
            <a:off x="4106174" y="770627"/>
            <a:ext cx="612187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err="1">
                <a:solidFill>
                  <a:srgbClr val="FF0000"/>
                </a:solidFill>
                <a:latin typeface="Arial"/>
                <a:ea typeface="+mn-lt"/>
                <a:cs typeface="+mn-lt"/>
              </a:rPr>
              <a:t>Chạy</a:t>
            </a:r>
            <a:r>
              <a:rPr lang="en-US" sz="3200" b="1" dirty="0">
                <a:solidFill>
                  <a:srgbClr val="FF0000"/>
                </a:solidFill>
                <a:latin typeface="Arial"/>
                <a:ea typeface="+mn-lt"/>
                <a:cs typeface="+mn-lt"/>
              </a:rPr>
              <a:t> ở  embedded mode</a:t>
            </a:r>
            <a:endParaRPr lang="vi-VN" b="1" dirty="0">
              <a:solidFill>
                <a:srgbClr val="FF0000"/>
              </a:solidFill>
              <a:latin typeface="Arial"/>
            </a:endParaRPr>
          </a:p>
        </p:txBody>
      </p:sp>
      <p:sp>
        <p:nvSpPr>
          <p:cNvPr id="3" name="Hình chữ nhật 2">
            <a:extLst>
              <a:ext uri="{FF2B5EF4-FFF2-40B4-BE49-F238E27FC236}">
                <a16:creationId xmlns:a16="http://schemas.microsoft.com/office/drawing/2014/main" id="{0722E060-130D-4BF5-B3CF-93DB0FECA8C7}"/>
              </a:ext>
            </a:extLst>
          </p:cNvPr>
          <p:cNvSpPr/>
          <p:nvPr/>
        </p:nvSpPr>
        <p:spPr>
          <a:xfrm>
            <a:off x="1311216" y="1951008"/>
            <a:ext cx="9733469" cy="3177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dirty="0">
                <a:ea typeface="+mn-lt"/>
                <a:cs typeface="+mn-lt"/>
              </a:rPr>
              <a:t>var documentStore = new EmbeddableDocumentStore  {  DataDirectory = "path/to/database/directory"  };</a:t>
            </a:r>
            <a:endParaRPr lang="vi-VN" dirty="0">
              <a:ea typeface="+mn-lt"/>
              <a:cs typeface="+mn-lt"/>
            </a:endParaRPr>
          </a:p>
          <a:p>
            <a:r>
              <a:rPr lang="vi-VN" sz="3600" dirty="0">
                <a:ea typeface="+mn-lt"/>
                <a:cs typeface="+mn-lt"/>
              </a:rPr>
              <a:t>documentStore.Initialize();</a:t>
            </a:r>
            <a:endParaRPr lang="vi-VN" dirty="0">
              <a:ea typeface="+mn-lt"/>
              <a:cs typeface="+mn-lt"/>
            </a:endParaRPr>
          </a:p>
          <a:p>
            <a:pPr algn="ct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78260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Danh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420</a:t>
            </a:r>
          </a:p>
        </p:txBody>
      </p:sp>
      <p:sp>
        <p:nvSpPr>
          <p:cNvPr id="3" name="Content Placeholder 2"/>
          <p:cNvSpPr>
            <a:spLocks noGrp="1"/>
          </p:cNvSpPr>
          <p:nvPr>
            <p:ph sz="quarter" idx="13"/>
          </p:nvPr>
        </p:nvSpPr>
        <p:spPr>
          <a:xfrm>
            <a:off x="2582091" y="2071003"/>
            <a:ext cx="7027817" cy="3424107"/>
          </a:xfrm>
        </p:spPr>
        <p:txBody>
          <a:bodyPr>
            <a:normAutofit/>
          </a:bodyPr>
          <a:lstStyle/>
          <a:p>
            <a:r>
              <a:rPr lang="vi-VN" sz="2800" b="1" dirty="0">
                <a:latin typeface="+mj-lt"/>
              </a:rPr>
              <a:t>Quách Trí Tân -</a:t>
            </a:r>
            <a:r>
              <a:rPr lang="en-US" sz="2800" b="1" dirty="0">
                <a:latin typeface="+mj-lt"/>
              </a:rPr>
              <a:t> </a:t>
            </a:r>
            <a:r>
              <a:rPr lang="vi-VN" sz="2800" b="1" dirty="0">
                <a:latin typeface="+mj-lt"/>
              </a:rPr>
              <a:t>43.01.104.159</a:t>
            </a:r>
          </a:p>
          <a:p>
            <a:r>
              <a:rPr lang="vi-VN" sz="2800" b="1" dirty="0">
                <a:latin typeface="+mj-lt"/>
              </a:rPr>
              <a:t>Quách Đăng Khoa - 43.01.104.078</a:t>
            </a:r>
          </a:p>
          <a:p>
            <a:r>
              <a:rPr lang="vi-VN" sz="2800" b="1" dirty="0">
                <a:latin typeface="+mj-lt"/>
              </a:rPr>
              <a:t>Trương Thị Thùy Vy - 43.01.104.210</a:t>
            </a:r>
          </a:p>
          <a:p>
            <a:r>
              <a:rPr lang="vi-VN" sz="2800" b="1" dirty="0">
                <a:latin typeface="+mj-lt"/>
              </a:rPr>
              <a:t>Võ Kim Hoa - 43.01.104.054</a:t>
            </a:r>
            <a:endParaRPr lang="en-US" sz="2800" b="1" dirty="0">
              <a:latin typeface="+mj-lt"/>
            </a:endParaRPr>
          </a:p>
          <a:p>
            <a:r>
              <a:rPr lang="en-US" sz="2800" b="1" dirty="0" err="1">
                <a:latin typeface="Times New Roman" panose="02020603050405020304" pitchFamily="18" charset="0"/>
                <a:cs typeface="Times New Roman" panose="02020603050405020304" pitchFamily="18" charset="0"/>
              </a:rPr>
              <a:t>Ngô</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tấn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trung</a:t>
            </a:r>
            <a:r>
              <a:rPr lang="en-US" sz="2800" b="1" dirty="0">
                <a:latin typeface="Times New Roman" panose="02020603050405020304" pitchFamily="18" charset="0"/>
                <a:cs typeface="Times New Roman" panose="02020603050405020304" pitchFamily="18" charset="0"/>
              </a:rPr>
              <a:t> - 43.01.104.191</a:t>
            </a:r>
            <a:endParaRPr lang="vi-V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679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3">
                                            <p:txEl>
                                              <p:pRg st="2" end="2"/>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1" dur="500"/>
                                        <p:tgtEl>
                                          <p:spTgt spid="3">
                                            <p:txEl>
                                              <p:pRg st="3" end="3"/>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6FA64FDE-CABD-4EF0-812C-3DC73716BF89}"/>
              </a:ext>
            </a:extLst>
          </p:cNvPr>
          <p:cNvSpPr txBox="1"/>
          <p:nvPr/>
        </p:nvSpPr>
        <p:spPr>
          <a:xfrm>
            <a:off x="4106174" y="770627"/>
            <a:ext cx="612187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err="1">
                <a:solidFill>
                  <a:srgbClr val="FF0000"/>
                </a:solidFill>
                <a:latin typeface="Arial"/>
                <a:cs typeface="Arial"/>
              </a:rPr>
              <a:t>Hỗ</a:t>
            </a:r>
            <a:r>
              <a:rPr lang="en-US" sz="3200" b="1" dirty="0">
                <a:solidFill>
                  <a:srgbClr val="FF0000"/>
                </a:solidFill>
                <a:latin typeface="Arial"/>
                <a:cs typeface="Arial"/>
              </a:rPr>
              <a:t> </a:t>
            </a:r>
            <a:r>
              <a:rPr lang="en-US" sz="3200" b="1" dirty="0" err="1">
                <a:solidFill>
                  <a:srgbClr val="FF0000"/>
                </a:solidFill>
                <a:latin typeface="Arial"/>
                <a:cs typeface="Arial"/>
              </a:rPr>
              <a:t>trợ</a:t>
            </a:r>
            <a:r>
              <a:rPr lang="en-US" sz="3200" b="1" dirty="0">
                <a:solidFill>
                  <a:srgbClr val="FF0000"/>
                </a:solidFill>
                <a:latin typeface="Arial"/>
                <a:cs typeface="Arial"/>
              </a:rPr>
              <a:t> Silverlight</a:t>
            </a:r>
          </a:p>
        </p:txBody>
      </p:sp>
      <p:sp>
        <p:nvSpPr>
          <p:cNvPr id="3" name="Hình chữ nhật 2">
            <a:extLst>
              <a:ext uri="{FF2B5EF4-FFF2-40B4-BE49-F238E27FC236}">
                <a16:creationId xmlns:a16="http://schemas.microsoft.com/office/drawing/2014/main" id="{0722E060-130D-4BF5-B3CF-93DB0FECA8C7}"/>
              </a:ext>
            </a:extLst>
          </p:cNvPr>
          <p:cNvSpPr/>
          <p:nvPr/>
        </p:nvSpPr>
        <p:spPr>
          <a:xfrm>
            <a:off x="1311216" y="1951008"/>
            <a:ext cx="9733469" cy="3177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dirty="0">
                <a:latin typeface="Arial"/>
                <a:ea typeface="+mn-lt"/>
                <a:cs typeface="Arial"/>
              </a:rPr>
              <a:t>var documentStore = new DocumentStore { Url = "</a:t>
            </a:r>
            <a:r>
              <a:rPr lang="vi-VN" sz="3600" dirty="0">
                <a:latin typeface="Arial"/>
                <a:ea typeface="+mn-lt"/>
                <a:cs typeface="Arial"/>
                <a:hlinkClick r:id="rId2"/>
              </a:rPr>
              <a:t>http://myravendb.mydomain.com/</a:t>
            </a:r>
            <a:r>
              <a:rPr lang="vi-VN" sz="3600" dirty="0">
                <a:latin typeface="Arial"/>
                <a:ea typeface="+mn-lt"/>
                <a:cs typeface="Arial"/>
              </a:rPr>
              <a:t>" };</a:t>
            </a:r>
            <a:endParaRPr lang="vi-VN" sz="3600" dirty="0">
              <a:latin typeface="Arial"/>
              <a:cs typeface="Arial"/>
            </a:endParaRPr>
          </a:p>
          <a:p>
            <a:r>
              <a:rPr lang="vi-VN" sz="3600" dirty="0">
                <a:latin typeface="Arial"/>
                <a:ea typeface="+mn-lt"/>
                <a:cs typeface="Arial"/>
              </a:rPr>
              <a:t>documentStore.Initialize();</a:t>
            </a:r>
            <a:endParaRPr lang="vi-VN" sz="3600" dirty="0">
              <a:latin typeface="Arial" panose="020B0604020202020204" pitchFamily="34" charset="0"/>
              <a:cs typeface="Arial" panose="020B0604020202020204" pitchFamily="34" charset="0"/>
            </a:endParaRPr>
          </a:p>
          <a:p>
            <a:pPr algn="ctr"/>
            <a:endParaRPr lang="vi-VN" dirty="0">
              <a:latin typeface="Arial"/>
              <a:cs typeface="Arial"/>
            </a:endParaRPr>
          </a:p>
        </p:txBody>
      </p:sp>
    </p:spTree>
    <p:extLst>
      <p:ext uri="{BB962C8B-B14F-4D97-AF65-F5344CB8AC3E}">
        <p14:creationId xmlns:p14="http://schemas.microsoft.com/office/powerpoint/2010/main" val="32145789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0CB0C1F3-B7D6-4446-B40C-43A1EE643DFA}"/>
              </a:ext>
            </a:extLst>
          </p:cNvPr>
          <p:cNvSpPr/>
          <p:nvPr/>
        </p:nvSpPr>
        <p:spPr>
          <a:xfrm>
            <a:off x="362311" y="3086817"/>
            <a:ext cx="11243091" cy="3479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a:latin typeface="Arial"/>
                <a:ea typeface="+mn-lt"/>
                <a:cs typeface="Arial"/>
              </a:rPr>
              <a:t>&lt;connectionStrings&gt;</a:t>
            </a:r>
            <a:endParaRPr lang="vi-VN" sz="2800" dirty="0">
              <a:latin typeface="Arial"/>
              <a:cs typeface="Arial"/>
            </a:endParaRPr>
          </a:p>
          <a:p>
            <a:r>
              <a:rPr lang="vi-VN" sz="2800" dirty="0">
                <a:latin typeface="Arial"/>
                <a:ea typeface="+mn-lt"/>
                <a:cs typeface="Arial"/>
              </a:rPr>
              <a:t>     &lt;add name="Local" connectionString="DataDir = ~\Data"/&gt;</a:t>
            </a:r>
            <a:endParaRPr lang="vi-VN" sz="2800" dirty="0">
              <a:latin typeface="Arial"/>
              <a:cs typeface="Arial"/>
            </a:endParaRPr>
          </a:p>
          <a:p>
            <a:r>
              <a:rPr lang="vi-VN" sz="2800" dirty="0">
                <a:latin typeface="Arial"/>
                <a:ea typeface="+mn-lt"/>
                <a:cs typeface="Arial"/>
              </a:rPr>
              <a:t>     &lt;add name="Server" connectionString="Url = </a:t>
            </a:r>
            <a:r>
              <a:rPr lang="vi-VN" sz="2800" dirty="0">
                <a:latin typeface="Arial"/>
                <a:ea typeface="+mn-lt"/>
                <a:cs typeface="Arial"/>
                <a:hlinkClick r:id="rId2"/>
              </a:rPr>
              <a:t>http://localhost:8080"/</a:t>
            </a:r>
            <a:r>
              <a:rPr lang="vi-VN" sz="2800" dirty="0">
                <a:latin typeface="Arial"/>
                <a:ea typeface="+mn-lt"/>
                <a:cs typeface="Arial"/>
              </a:rPr>
              <a:t>&gt;</a:t>
            </a:r>
            <a:endParaRPr lang="vi-VN" sz="2800" dirty="0">
              <a:latin typeface="Arial"/>
              <a:cs typeface="Arial"/>
            </a:endParaRPr>
          </a:p>
          <a:p>
            <a:r>
              <a:rPr lang="vi-VN" sz="2800" dirty="0">
                <a:latin typeface="Arial"/>
                <a:ea typeface="+mn-lt"/>
                <a:cs typeface="Arial"/>
              </a:rPr>
              <a:t>     &lt;add name="Secure" connectionString="Url = </a:t>
            </a:r>
            <a:r>
              <a:rPr lang="vi-VN" sz="2800" dirty="0">
                <a:latin typeface="Arial"/>
                <a:ea typeface="+mn-lt"/>
                <a:cs typeface="Arial"/>
                <a:hlinkClick r:id="rId3"/>
              </a:rPr>
              <a:t>http://localhost:8080;user=beam;password=up;ResourceManagerId=d5723e19-92ad-4531-adad-8611e6e05c8a"/</a:t>
            </a:r>
            <a:r>
              <a:rPr lang="vi-VN" sz="2800" dirty="0">
                <a:latin typeface="Arial"/>
                <a:ea typeface="+mn-lt"/>
                <a:cs typeface="Arial"/>
              </a:rPr>
              <a:t>&gt;</a:t>
            </a:r>
            <a:endParaRPr lang="vi-VN" sz="2800" dirty="0">
              <a:latin typeface="Arial"/>
              <a:cs typeface="Arial"/>
            </a:endParaRPr>
          </a:p>
          <a:p>
            <a:r>
              <a:rPr lang="vi-VN" sz="2800" dirty="0">
                <a:latin typeface="Arial"/>
                <a:ea typeface="+mn-lt"/>
                <a:cs typeface="Arial"/>
              </a:rPr>
              <a:t>&lt;/connectionStrings&gt;</a:t>
            </a:r>
            <a:endParaRPr lang="vi-VN" sz="2800" dirty="0">
              <a:latin typeface="Arial"/>
              <a:cs typeface="Arial"/>
            </a:endParaRPr>
          </a:p>
        </p:txBody>
      </p:sp>
      <p:sp>
        <p:nvSpPr>
          <p:cNvPr id="3" name="Hộp Văn bản 2">
            <a:extLst>
              <a:ext uri="{FF2B5EF4-FFF2-40B4-BE49-F238E27FC236}">
                <a16:creationId xmlns:a16="http://schemas.microsoft.com/office/drawing/2014/main" id="{146A14AC-EBEE-42E5-872E-467E34FD8F0B}"/>
              </a:ext>
            </a:extLst>
          </p:cNvPr>
          <p:cNvSpPr txBox="1"/>
          <p:nvPr/>
        </p:nvSpPr>
        <p:spPr>
          <a:xfrm>
            <a:off x="483080" y="2452778"/>
            <a:ext cx="65819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err="1">
                <a:solidFill>
                  <a:srgbClr val="FF0000"/>
                </a:solidFill>
                <a:latin typeface="Arial"/>
                <a:cs typeface="Arial"/>
              </a:rPr>
              <a:t>Định</a:t>
            </a:r>
            <a:r>
              <a:rPr lang="en-US" sz="2800" dirty="0">
                <a:solidFill>
                  <a:srgbClr val="FF0000"/>
                </a:solidFill>
                <a:latin typeface="Arial"/>
                <a:cs typeface="Arial"/>
              </a:rPr>
              <a:t> </a:t>
            </a:r>
            <a:r>
              <a:rPr lang="en-US" sz="2800" dirty="0" err="1">
                <a:solidFill>
                  <a:srgbClr val="FF0000"/>
                </a:solidFill>
                <a:latin typeface="Arial"/>
                <a:cs typeface="Arial"/>
              </a:rPr>
              <a:t>nghĩa</a:t>
            </a:r>
            <a:r>
              <a:rPr lang="en-US" sz="2800" dirty="0">
                <a:solidFill>
                  <a:srgbClr val="FF0000"/>
                </a:solidFill>
                <a:latin typeface="Arial"/>
                <a:cs typeface="Arial"/>
              </a:rPr>
              <a:t> </a:t>
            </a:r>
            <a:r>
              <a:rPr lang="en-US" sz="2800" dirty="0" err="1">
                <a:solidFill>
                  <a:srgbClr val="FF0000"/>
                </a:solidFill>
                <a:latin typeface="Arial"/>
                <a:cs typeface="Arial"/>
              </a:rPr>
              <a:t>trong</a:t>
            </a:r>
            <a:r>
              <a:rPr lang="en-US" sz="2800" dirty="0">
                <a:solidFill>
                  <a:srgbClr val="FF0000"/>
                </a:solidFill>
                <a:latin typeface="Arial"/>
                <a:cs typeface="Arial"/>
              </a:rPr>
              <a:t> file </a:t>
            </a:r>
            <a:r>
              <a:rPr lang="en-US" sz="2800" dirty="0" err="1">
                <a:solidFill>
                  <a:srgbClr val="FF0000"/>
                </a:solidFill>
                <a:latin typeface="Arial"/>
                <a:cs typeface="Arial"/>
              </a:rPr>
              <a:t>app.config</a:t>
            </a:r>
            <a:endParaRPr lang="en-US" sz="2800" dirty="0">
              <a:solidFill>
                <a:srgbClr val="FF0000"/>
              </a:solidFill>
              <a:latin typeface="Arial"/>
              <a:cs typeface="Arial"/>
            </a:endParaRPr>
          </a:p>
        </p:txBody>
      </p:sp>
      <p:sp>
        <p:nvSpPr>
          <p:cNvPr id="4" name="Hình chữ nhật 3">
            <a:extLst>
              <a:ext uri="{FF2B5EF4-FFF2-40B4-BE49-F238E27FC236}">
                <a16:creationId xmlns:a16="http://schemas.microsoft.com/office/drawing/2014/main" id="{CB830DA1-4CDA-4C2A-B512-BC8D786DEE79}"/>
              </a:ext>
            </a:extLst>
          </p:cNvPr>
          <p:cNvSpPr/>
          <p:nvPr/>
        </p:nvSpPr>
        <p:spPr>
          <a:xfrm>
            <a:off x="361411" y="1303127"/>
            <a:ext cx="11243092"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b="1" dirty="0">
                <a:latin typeface="Arial"/>
                <a:ea typeface="+mn-lt"/>
                <a:cs typeface="Arial"/>
              </a:rPr>
              <a:t>new DocumentStore { ConnectionStringName = "MyRavenConStr"}</a:t>
            </a:r>
            <a:endParaRPr lang="vi-VN" sz="3200" b="1" dirty="0">
              <a:latin typeface="Arial"/>
              <a:cs typeface="Arial"/>
            </a:endParaRPr>
          </a:p>
        </p:txBody>
      </p:sp>
      <p:sp>
        <p:nvSpPr>
          <p:cNvPr id="5" name="Hộp Văn bản 4">
            <a:extLst>
              <a:ext uri="{FF2B5EF4-FFF2-40B4-BE49-F238E27FC236}">
                <a16:creationId xmlns:a16="http://schemas.microsoft.com/office/drawing/2014/main" id="{BFE45BC7-BCC8-4D9D-A45B-998FBF8A16F1}"/>
              </a:ext>
            </a:extLst>
          </p:cNvPr>
          <p:cNvSpPr txBox="1"/>
          <p:nvPr/>
        </p:nvSpPr>
        <p:spPr>
          <a:xfrm>
            <a:off x="2654061" y="468702"/>
            <a:ext cx="847976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err="1">
                <a:solidFill>
                  <a:srgbClr val="FF0000"/>
                </a:solidFill>
                <a:latin typeface="Arial"/>
                <a:cs typeface="Arial"/>
              </a:rPr>
              <a:t>Sử</a:t>
            </a:r>
            <a:r>
              <a:rPr lang="en-US" sz="3200" b="1" dirty="0">
                <a:solidFill>
                  <a:srgbClr val="FF0000"/>
                </a:solidFill>
                <a:latin typeface="Arial"/>
                <a:cs typeface="Arial"/>
              </a:rPr>
              <a:t> </a:t>
            </a:r>
            <a:r>
              <a:rPr lang="en-US" sz="3200" b="1" dirty="0" err="1">
                <a:solidFill>
                  <a:srgbClr val="FF0000"/>
                </a:solidFill>
                <a:latin typeface="Arial"/>
                <a:cs typeface="Arial"/>
              </a:rPr>
              <a:t>dụng</a:t>
            </a:r>
            <a:r>
              <a:rPr lang="en-US" sz="3200" b="1" dirty="0">
                <a:solidFill>
                  <a:srgbClr val="FF0000"/>
                </a:solidFill>
                <a:latin typeface="Arial"/>
                <a:cs typeface="Arial"/>
              </a:rPr>
              <a:t> </a:t>
            </a:r>
            <a:r>
              <a:rPr lang="en-US" sz="3200" b="1" dirty="0" err="1">
                <a:solidFill>
                  <a:srgbClr val="FF0000"/>
                </a:solidFill>
                <a:latin typeface="Arial"/>
                <a:cs typeface="Arial"/>
              </a:rPr>
              <a:t>chuỗi</a:t>
            </a:r>
            <a:r>
              <a:rPr lang="en-US" sz="3200" b="1" dirty="0">
                <a:solidFill>
                  <a:srgbClr val="FF0000"/>
                </a:solidFill>
                <a:latin typeface="Arial"/>
                <a:cs typeface="Arial"/>
              </a:rPr>
              <a:t> </a:t>
            </a:r>
            <a:r>
              <a:rPr lang="en-US" sz="3200" b="1" dirty="0" err="1">
                <a:solidFill>
                  <a:srgbClr val="FF0000"/>
                </a:solidFill>
                <a:latin typeface="Arial"/>
                <a:cs typeface="Arial"/>
              </a:rPr>
              <a:t>kết</a:t>
            </a:r>
            <a:r>
              <a:rPr lang="en-US" sz="3200" b="1" dirty="0">
                <a:solidFill>
                  <a:srgbClr val="FF0000"/>
                </a:solidFill>
                <a:latin typeface="Arial"/>
                <a:cs typeface="Arial"/>
              </a:rPr>
              <a:t> </a:t>
            </a:r>
            <a:r>
              <a:rPr lang="en-US" sz="3200" b="1" dirty="0" err="1">
                <a:solidFill>
                  <a:srgbClr val="FF0000"/>
                </a:solidFill>
                <a:latin typeface="Arial"/>
                <a:cs typeface="Arial"/>
              </a:rPr>
              <a:t>nối</a:t>
            </a:r>
            <a:r>
              <a:rPr lang="en-US" sz="3200" b="1" dirty="0">
                <a:solidFill>
                  <a:srgbClr val="FF0000"/>
                </a:solidFill>
                <a:latin typeface="Arial"/>
                <a:cs typeface="Arial"/>
              </a:rPr>
              <a:t> (connection string)</a:t>
            </a:r>
          </a:p>
        </p:txBody>
      </p:sp>
    </p:spTree>
    <p:extLst>
      <p:ext uri="{BB962C8B-B14F-4D97-AF65-F5344CB8AC3E}">
        <p14:creationId xmlns:p14="http://schemas.microsoft.com/office/powerpoint/2010/main" val="32762830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FAAA0413-9008-4EED-8863-94BD23951EE8}"/>
              </a:ext>
            </a:extLst>
          </p:cNvPr>
          <p:cNvSpPr txBox="1"/>
          <p:nvPr/>
        </p:nvSpPr>
        <p:spPr>
          <a:xfrm>
            <a:off x="339307" y="1072550"/>
            <a:ext cx="1124021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b="1" dirty="0">
                <a:solidFill>
                  <a:srgbClr val="FF0000"/>
                </a:solidFill>
                <a:latin typeface="Arial"/>
                <a:cs typeface="Arial"/>
              </a:rPr>
              <a:t>NHỮNG THAO TÁC CƠ BẢN VỚI CƠ SỞ DỮ LIỆU</a:t>
            </a:r>
            <a:endParaRPr lang="en-US" sz="8000" dirty="0"/>
          </a:p>
        </p:txBody>
      </p:sp>
    </p:spTree>
    <p:extLst>
      <p:ext uri="{BB962C8B-B14F-4D97-AF65-F5344CB8AC3E}">
        <p14:creationId xmlns:p14="http://schemas.microsoft.com/office/powerpoint/2010/main" val="720021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457D03A8-5508-41AD-A5E2-E68DC4E70F07}"/>
              </a:ext>
            </a:extLst>
          </p:cNvPr>
          <p:cNvSpPr/>
          <p:nvPr/>
        </p:nvSpPr>
        <p:spPr>
          <a:xfrm>
            <a:off x="2504537" y="467264"/>
            <a:ext cx="7735016" cy="5822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a:latin typeface="Arial"/>
                <a:cs typeface="Arial"/>
              </a:rPr>
              <a:t>public class BlogPost</a:t>
            </a:r>
          </a:p>
          <a:p>
            <a:r>
              <a:rPr lang="vi-VN" sz="2400" dirty="0">
                <a:latin typeface="Arial"/>
                <a:cs typeface="Arial"/>
              </a:rPr>
              <a:t>{</a:t>
            </a:r>
          </a:p>
          <a:p>
            <a:r>
              <a:rPr lang="vi-VN" sz="2400" dirty="0">
                <a:latin typeface="Arial"/>
                <a:cs typeface="Arial"/>
              </a:rPr>
              <a:t>public string Id { get; set; }</a:t>
            </a:r>
          </a:p>
          <a:p>
            <a:r>
              <a:rPr lang="vi-VN" sz="2400" dirty="0">
                <a:latin typeface="Arial"/>
                <a:cs typeface="Arial"/>
              </a:rPr>
              <a:t>public string Title { get; set; }</a:t>
            </a:r>
          </a:p>
          <a:p>
            <a:r>
              <a:rPr lang="vi-VN" sz="2400" dirty="0">
                <a:latin typeface="Arial"/>
                <a:cs typeface="Arial"/>
              </a:rPr>
              <a:t>public string Category { get; set; }</a:t>
            </a:r>
          </a:p>
          <a:p>
            <a:r>
              <a:rPr lang="vi-VN" sz="2400" dirty="0">
                <a:latin typeface="Arial"/>
                <a:cs typeface="Arial"/>
              </a:rPr>
              <a:t>public string Content { get; set; }</a:t>
            </a:r>
          </a:p>
          <a:p>
            <a:r>
              <a:rPr lang="vi-VN" sz="2400" dirty="0">
                <a:latin typeface="Arial"/>
                <a:cs typeface="Arial"/>
              </a:rPr>
              <a:t>public DateTime PublishedAt { get; set; }</a:t>
            </a:r>
          </a:p>
          <a:p>
            <a:r>
              <a:rPr lang="vi-VN" sz="2400" dirty="0">
                <a:latin typeface="Arial"/>
                <a:cs typeface="Arial"/>
              </a:rPr>
              <a:t>public string[] Tags { get; set; }</a:t>
            </a:r>
          </a:p>
          <a:p>
            <a:r>
              <a:rPr lang="vi-VN" sz="2400" dirty="0">
                <a:latin typeface="Arial"/>
                <a:cs typeface="Arial"/>
              </a:rPr>
              <a:t>public BlogComment[] Comments { get; set; }</a:t>
            </a:r>
          </a:p>
          <a:p>
            <a:r>
              <a:rPr lang="vi-VN" sz="2400" dirty="0">
                <a:latin typeface="Arial"/>
                <a:cs typeface="Arial"/>
              </a:rPr>
              <a:t>}</a:t>
            </a:r>
          </a:p>
          <a:p>
            <a:r>
              <a:rPr lang="vi-VN" sz="2400" dirty="0">
                <a:latin typeface="Arial"/>
                <a:cs typeface="Arial"/>
              </a:rPr>
              <a:t>public class BlogComment</a:t>
            </a:r>
          </a:p>
          <a:p>
            <a:r>
              <a:rPr lang="vi-VN" sz="2400" dirty="0">
                <a:latin typeface="Arial"/>
                <a:cs typeface="Arial"/>
              </a:rPr>
              <a:t>{</a:t>
            </a:r>
          </a:p>
          <a:p>
            <a:r>
              <a:rPr lang="vi-VN" sz="2400" dirty="0">
                <a:latin typeface="Arial"/>
                <a:cs typeface="Arial"/>
              </a:rPr>
              <a:t>public string Title { get; set; }</a:t>
            </a:r>
          </a:p>
          <a:p>
            <a:r>
              <a:rPr lang="vi-VN" sz="2400" dirty="0">
                <a:latin typeface="Arial"/>
                <a:cs typeface="Arial"/>
              </a:rPr>
              <a:t>public string Content { get; set; }</a:t>
            </a:r>
          </a:p>
          <a:p>
            <a:r>
              <a:rPr lang="vi-VN" sz="2400" dirty="0">
                <a:latin typeface="Arial"/>
                <a:cs typeface="Arial"/>
              </a:rPr>
              <a:t>}</a:t>
            </a:r>
          </a:p>
        </p:txBody>
      </p:sp>
    </p:spTree>
    <p:extLst>
      <p:ext uri="{BB962C8B-B14F-4D97-AF65-F5344CB8AC3E}">
        <p14:creationId xmlns:p14="http://schemas.microsoft.com/office/powerpoint/2010/main" val="19217109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792C8318-74C5-4CA4-ADDB-30B2B59B9B49}"/>
              </a:ext>
            </a:extLst>
          </p:cNvPr>
          <p:cNvSpPr txBox="1"/>
          <p:nvPr/>
        </p:nvSpPr>
        <p:spPr>
          <a:xfrm>
            <a:off x="3272287" y="224287"/>
            <a:ext cx="629440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err="1">
                <a:latin typeface="Arial"/>
                <a:cs typeface="Arial"/>
              </a:rPr>
              <a:t>Đối</a:t>
            </a:r>
            <a:r>
              <a:rPr lang="en-US" sz="4800" b="1" dirty="0">
                <a:latin typeface="Arial"/>
                <a:cs typeface="Arial"/>
              </a:rPr>
              <a:t> </a:t>
            </a:r>
            <a:r>
              <a:rPr lang="en-US" sz="4800" b="1" dirty="0" err="1">
                <a:latin typeface="Arial"/>
                <a:cs typeface="Arial"/>
              </a:rPr>
              <a:t>tượng</a:t>
            </a:r>
            <a:r>
              <a:rPr lang="en-US" sz="4800" b="1" dirty="0">
                <a:latin typeface="Arial"/>
                <a:cs typeface="Arial"/>
              </a:rPr>
              <a:t> Session</a:t>
            </a:r>
          </a:p>
        </p:txBody>
      </p:sp>
      <p:sp>
        <p:nvSpPr>
          <p:cNvPr id="3" name="Hình chữ nhật 2">
            <a:extLst>
              <a:ext uri="{FF2B5EF4-FFF2-40B4-BE49-F238E27FC236}">
                <a16:creationId xmlns:a16="http://schemas.microsoft.com/office/drawing/2014/main" id="{402CCDCA-39EE-4FB1-B576-27CAB6BC1F81}"/>
              </a:ext>
            </a:extLst>
          </p:cNvPr>
          <p:cNvSpPr/>
          <p:nvPr/>
        </p:nvSpPr>
        <p:spPr>
          <a:xfrm>
            <a:off x="894272" y="1404669"/>
            <a:ext cx="10596111" cy="4701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dirty="0">
                <a:latin typeface="Arial"/>
                <a:ea typeface="+mn-lt"/>
                <a:cs typeface="Arial"/>
              </a:rPr>
              <a:t>using (var session = documentStore.OpenSession())</a:t>
            </a:r>
            <a:endParaRPr lang="vi-VN" sz="3200" dirty="0">
              <a:latin typeface="Arial"/>
              <a:cs typeface="Arial"/>
            </a:endParaRPr>
          </a:p>
          <a:p>
            <a:r>
              <a:rPr lang="vi-VN" sz="3200" dirty="0">
                <a:latin typeface="Arial"/>
                <a:ea typeface="+mn-lt"/>
                <a:cs typeface="Arial"/>
              </a:rPr>
              <a:t>{</a:t>
            </a:r>
            <a:endParaRPr lang="vi-VN" sz="3200" dirty="0">
              <a:latin typeface="Arial"/>
              <a:cs typeface="Arial"/>
            </a:endParaRPr>
          </a:p>
          <a:p>
            <a:r>
              <a:rPr lang="vi-VN" sz="3200" dirty="0">
                <a:latin typeface="Arial"/>
                <a:ea typeface="+mn-lt"/>
                <a:cs typeface="Arial"/>
              </a:rPr>
              <a:t>// Sử dụng session để thao tác với cơ sở dữ liệu</a:t>
            </a:r>
            <a:endParaRPr lang="vi-VN" sz="3200" dirty="0">
              <a:latin typeface="Arial"/>
              <a:cs typeface="Arial"/>
            </a:endParaRPr>
          </a:p>
          <a:p>
            <a:r>
              <a:rPr lang="vi-VN" sz="3200" dirty="0">
                <a:latin typeface="Arial"/>
                <a:ea typeface="+mn-lt"/>
                <a:cs typeface="Arial"/>
              </a:rPr>
              <a:t>var entity = new BlogComment{ Title = "Title", Content = “Content” };</a:t>
            </a:r>
            <a:endParaRPr lang="vi-VN" sz="3200" dirty="0">
              <a:latin typeface="Arial"/>
              <a:cs typeface="Arial"/>
            </a:endParaRPr>
          </a:p>
          <a:p>
            <a:r>
              <a:rPr lang="vi-VN" sz="3200" dirty="0">
                <a:latin typeface="Arial"/>
                <a:ea typeface="+mn-lt"/>
                <a:cs typeface="Arial"/>
              </a:rPr>
              <a:t>session.Store(entity);</a:t>
            </a:r>
            <a:endParaRPr lang="vi-VN" sz="3200" dirty="0">
              <a:latin typeface="Arial"/>
              <a:cs typeface="Arial"/>
            </a:endParaRPr>
          </a:p>
          <a:p>
            <a:r>
              <a:rPr lang="vi-VN" sz="3200" dirty="0">
                <a:latin typeface="Arial"/>
                <a:ea typeface="+mn-lt"/>
                <a:cs typeface="Arial"/>
              </a:rPr>
              <a:t>session.SaveChanges();</a:t>
            </a:r>
            <a:endParaRPr lang="vi-VN" sz="3200" dirty="0">
              <a:latin typeface="Arial"/>
              <a:cs typeface="Arial"/>
            </a:endParaRPr>
          </a:p>
          <a:p>
            <a:r>
              <a:rPr lang="vi-VN" sz="3200" dirty="0">
                <a:latin typeface="Arial"/>
                <a:ea typeface="+mn-lt"/>
                <a:cs typeface="Arial"/>
              </a:rPr>
              <a:t>}</a:t>
            </a:r>
            <a:endParaRPr lang="vi-VN" sz="3200" dirty="0">
              <a:latin typeface="Arial"/>
              <a:cs typeface="Arial"/>
            </a:endParaRPr>
          </a:p>
        </p:txBody>
      </p:sp>
    </p:spTree>
    <p:extLst>
      <p:ext uri="{BB962C8B-B14F-4D97-AF65-F5344CB8AC3E}">
        <p14:creationId xmlns:p14="http://schemas.microsoft.com/office/powerpoint/2010/main" val="837685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7C50A241-4606-44E6-BE4C-3D5577264E42}"/>
              </a:ext>
            </a:extLst>
          </p:cNvPr>
          <p:cNvSpPr txBox="1"/>
          <p:nvPr/>
        </p:nvSpPr>
        <p:spPr>
          <a:xfrm>
            <a:off x="3919268" y="296174"/>
            <a:ext cx="548927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t>Insert document</a:t>
            </a:r>
          </a:p>
          <a:p>
            <a:endParaRPr lang="en-US" dirty="0"/>
          </a:p>
        </p:txBody>
      </p:sp>
      <p:sp>
        <p:nvSpPr>
          <p:cNvPr id="3" name="Hình chữ nhật 2">
            <a:extLst>
              <a:ext uri="{FF2B5EF4-FFF2-40B4-BE49-F238E27FC236}">
                <a16:creationId xmlns:a16="http://schemas.microsoft.com/office/drawing/2014/main" id="{A22F377F-ACDE-43C2-94DC-6FD25F82DEA0}"/>
              </a:ext>
            </a:extLst>
          </p:cNvPr>
          <p:cNvSpPr/>
          <p:nvPr/>
        </p:nvSpPr>
        <p:spPr>
          <a:xfrm>
            <a:off x="376688" y="1720970"/>
            <a:ext cx="11343732" cy="4945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500" dirty="0">
                <a:latin typeface="Arial"/>
                <a:cs typeface="Arial"/>
              </a:rPr>
              <a:t>// tạo thực thể mới của lớp BlogPost</a:t>
            </a:r>
          </a:p>
          <a:p>
            <a:r>
              <a:rPr lang="vi-VN" sz="2500" dirty="0">
                <a:latin typeface="Arial"/>
                <a:cs typeface="Arial"/>
              </a:rPr>
              <a:t>BlogPost post = new BlogPost(){</a:t>
            </a:r>
          </a:p>
          <a:p>
            <a:r>
              <a:rPr lang="vi-VN" sz="2500" dirty="0">
                <a:latin typeface="Arial"/>
                <a:cs typeface="Arial"/>
              </a:rPr>
              <a:t>         Title = "Hello RavenDB",</a:t>
            </a:r>
          </a:p>
          <a:p>
            <a:r>
              <a:rPr lang="vi-VN" sz="2500" dirty="0">
                <a:latin typeface="Arial"/>
                <a:cs typeface="Arial"/>
              </a:rPr>
              <a:t>         Category = "RavenDB",</a:t>
            </a:r>
          </a:p>
          <a:p>
            <a:r>
              <a:rPr lang="vi-VN" sz="2500" dirty="0">
                <a:latin typeface="Arial"/>
                <a:cs typeface="Arial"/>
              </a:rPr>
              <a:t>         Content = "This is a blog about RavenDB",</a:t>
            </a:r>
          </a:p>
          <a:p>
            <a:r>
              <a:rPr lang="vi-VN" sz="2500" dirty="0">
                <a:latin typeface="Arial"/>
                <a:cs typeface="Arial"/>
              </a:rPr>
              <a:t>         Comments = new BlogComment[]</a:t>
            </a:r>
          </a:p>
          <a:p>
            <a:r>
              <a:rPr lang="vi-VN" sz="2500" dirty="0">
                <a:latin typeface="Arial"/>
                <a:cs typeface="Arial"/>
              </a:rPr>
              <a:t>         {</a:t>
            </a:r>
          </a:p>
          <a:p>
            <a:r>
              <a:rPr lang="vi-VN" sz="2500" dirty="0">
                <a:latin typeface="Arial"/>
                <a:cs typeface="Arial"/>
              </a:rPr>
              <a:t>            new BlogComment() {Title = "Unrealistic", Content = "This example is unrealistic"},</a:t>
            </a:r>
          </a:p>
          <a:p>
            <a:r>
              <a:rPr lang="vi-VN" sz="2500" dirty="0">
                <a:latin typeface="Arial"/>
                <a:cs typeface="Arial"/>
              </a:rPr>
              <a:t>            new BlogComment() {Title = "Nice", Content = "This example is nice"}</a:t>
            </a:r>
          </a:p>
          <a:p>
            <a:r>
              <a:rPr lang="vi-VN" sz="2500" dirty="0">
                <a:latin typeface="Arial"/>
                <a:cs typeface="Arial"/>
              </a:rPr>
              <a:t>           }</a:t>
            </a:r>
          </a:p>
          <a:p>
            <a:r>
              <a:rPr lang="vi-VN" sz="2500" dirty="0">
                <a:latin typeface="Arial"/>
                <a:cs typeface="Arial"/>
              </a:rPr>
              <a:t>};</a:t>
            </a:r>
          </a:p>
        </p:txBody>
      </p:sp>
      <p:sp>
        <p:nvSpPr>
          <p:cNvPr id="4" name="Hộp Văn bản 3">
            <a:extLst>
              <a:ext uri="{FF2B5EF4-FFF2-40B4-BE49-F238E27FC236}">
                <a16:creationId xmlns:a16="http://schemas.microsoft.com/office/drawing/2014/main" id="{E9141A2B-732B-42CA-9F47-39F961BA169F}"/>
              </a:ext>
            </a:extLst>
          </p:cNvPr>
          <p:cNvSpPr txBox="1"/>
          <p:nvPr/>
        </p:nvSpPr>
        <p:spPr>
          <a:xfrm>
            <a:off x="138023" y="1130059"/>
            <a:ext cx="1198784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solidFill>
                  <a:srgbClr val="FF0000"/>
                </a:solidFill>
                <a:latin typeface="Arial"/>
                <a:cs typeface="Arial"/>
              </a:rPr>
              <a:t>Để</a:t>
            </a:r>
            <a:r>
              <a:rPr lang="en-US" sz="2400" b="1" dirty="0">
                <a:solidFill>
                  <a:srgbClr val="FF0000"/>
                </a:solidFill>
                <a:latin typeface="Arial"/>
                <a:cs typeface="Arial"/>
              </a:rPr>
              <a:t> </a:t>
            </a:r>
            <a:r>
              <a:rPr lang="en-US" sz="2400" b="1" dirty="0" err="1">
                <a:solidFill>
                  <a:srgbClr val="FF0000"/>
                </a:solidFill>
                <a:latin typeface="Arial"/>
                <a:cs typeface="Arial"/>
              </a:rPr>
              <a:t>lưu</a:t>
            </a:r>
            <a:r>
              <a:rPr lang="en-US" sz="2400" b="1" dirty="0">
                <a:solidFill>
                  <a:srgbClr val="FF0000"/>
                </a:solidFill>
                <a:latin typeface="Arial"/>
                <a:cs typeface="Arial"/>
              </a:rPr>
              <a:t> </a:t>
            </a:r>
            <a:r>
              <a:rPr lang="en-US" sz="2400" b="1" dirty="0" err="1">
                <a:solidFill>
                  <a:srgbClr val="FF0000"/>
                </a:solidFill>
                <a:latin typeface="Arial"/>
                <a:cs typeface="Arial"/>
              </a:rPr>
              <a:t>một</a:t>
            </a:r>
            <a:r>
              <a:rPr lang="en-US" sz="2400" b="1" dirty="0">
                <a:solidFill>
                  <a:srgbClr val="FF0000"/>
                </a:solidFill>
                <a:latin typeface="Arial"/>
                <a:cs typeface="Arial"/>
              </a:rPr>
              <a:t> </a:t>
            </a:r>
            <a:r>
              <a:rPr lang="en-US" sz="2400" b="1" dirty="0" err="1">
                <a:solidFill>
                  <a:srgbClr val="FF0000"/>
                </a:solidFill>
                <a:latin typeface="Arial"/>
                <a:cs typeface="Arial"/>
              </a:rPr>
              <a:t>bài</a:t>
            </a:r>
            <a:r>
              <a:rPr lang="en-US" sz="2400" b="1" dirty="0">
                <a:solidFill>
                  <a:srgbClr val="FF0000"/>
                </a:solidFill>
                <a:latin typeface="Arial"/>
                <a:cs typeface="Arial"/>
              </a:rPr>
              <a:t> </a:t>
            </a:r>
            <a:r>
              <a:rPr lang="en-US" sz="2400" b="1" dirty="0" err="1">
                <a:solidFill>
                  <a:srgbClr val="FF0000"/>
                </a:solidFill>
                <a:latin typeface="Arial"/>
                <a:cs typeface="Arial"/>
              </a:rPr>
              <a:t>viết</a:t>
            </a:r>
            <a:r>
              <a:rPr lang="en-US" sz="2400" b="1" dirty="0">
                <a:solidFill>
                  <a:srgbClr val="FF0000"/>
                </a:solidFill>
                <a:latin typeface="Arial"/>
                <a:cs typeface="Arial"/>
              </a:rPr>
              <a:t> </a:t>
            </a:r>
            <a:r>
              <a:rPr lang="en-US" sz="2400" b="1" dirty="0" err="1">
                <a:solidFill>
                  <a:srgbClr val="FF0000"/>
                </a:solidFill>
                <a:latin typeface="Arial"/>
                <a:cs typeface="Arial"/>
              </a:rPr>
              <a:t>xuống</a:t>
            </a:r>
            <a:r>
              <a:rPr lang="en-US" sz="2400" b="1" dirty="0">
                <a:solidFill>
                  <a:srgbClr val="FF0000"/>
                </a:solidFill>
                <a:latin typeface="Arial"/>
                <a:cs typeface="Arial"/>
              </a:rPr>
              <a:t> </a:t>
            </a:r>
            <a:r>
              <a:rPr lang="en-US" sz="2400" b="1" dirty="0" err="1">
                <a:solidFill>
                  <a:srgbClr val="FF0000"/>
                </a:solidFill>
                <a:latin typeface="Arial"/>
                <a:cs typeface="Arial"/>
              </a:rPr>
              <a:t>cơ</a:t>
            </a:r>
            <a:r>
              <a:rPr lang="en-US" sz="2400" b="1" dirty="0">
                <a:solidFill>
                  <a:srgbClr val="FF0000"/>
                </a:solidFill>
                <a:latin typeface="Arial"/>
                <a:cs typeface="Arial"/>
              </a:rPr>
              <a:t> </a:t>
            </a:r>
            <a:r>
              <a:rPr lang="en-US" sz="2400" b="1" dirty="0" err="1">
                <a:solidFill>
                  <a:srgbClr val="FF0000"/>
                </a:solidFill>
                <a:latin typeface="Arial"/>
                <a:cs typeface="Arial"/>
              </a:rPr>
              <a:t>sở</a:t>
            </a:r>
            <a:r>
              <a:rPr lang="en-US" sz="2400" b="1" dirty="0">
                <a:solidFill>
                  <a:srgbClr val="FF0000"/>
                </a:solidFill>
                <a:latin typeface="Arial"/>
                <a:cs typeface="Arial"/>
              </a:rPr>
              <a:t> </a:t>
            </a:r>
            <a:r>
              <a:rPr lang="en-US" sz="2400" b="1" dirty="0" err="1">
                <a:solidFill>
                  <a:srgbClr val="FF0000"/>
                </a:solidFill>
                <a:latin typeface="Arial"/>
                <a:cs typeface="Arial"/>
              </a:rPr>
              <a:t>dữ</a:t>
            </a:r>
            <a:r>
              <a:rPr lang="en-US" sz="2400" b="1" dirty="0">
                <a:solidFill>
                  <a:srgbClr val="FF0000"/>
                </a:solidFill>
                <a:latin typeface="Arial"/>
                <a:cs typeface="Arial"/>
              </a:rPr>
              <a:t> </a:t>
            </a:r>
            <a:r>
              <a:rPr lang="en-US" sz="2400" b="1" dirty="0" err="1">
                <a:solidFill>
                  <a:srgbClr val="FF0000"/>
                </a:solidFill>
                <a:latin typeface="Arial"/>
                <a:cs typeface="Arial"/>
              </a:rPr>
              <a:t>liệu</a:t>
            </a:r>
            <a:r>
              <a:rPr lang="en-US" sz="2400" b="1" dirty="0">
                <a:solidFill>
                  <a:srgbClr val="FF0000"/>
                </a:solidFill>
                <a:latin typeface="Arial"/>
                <a:cs typeface="Arial"/>
              </a:rPr>
              <a:t>, ta </a:t>
            </a:r>
            <a:r>
              <a:rPr lang="en-US" sz="2400" b="1" dirty="0" err="1">
                <a:solidFill>
                  <a:srgbClr val="FF0000"/>
                </a:solidFill>
                <a:latin typeface="Arial"/>
                <a:cs typeface="Arial"/>
              </a:rPr>
              <a:t>sẽ</a:t>
            </a:r>
            <a:r>
              <a:rPr lang="en-US" sz="2400" b="1" dirty="0">
                <a:solidFill>
                  <a:srgbClr val="FF0000"/>
                </a:solidFill>
                <a:latin typeface="Arial"/>
                <a:cs typeface="Arial"/>
              </a:rPr>
              <a:t> </a:t>
            </a:r>
            <a:r>
              <a:rPr lang="en-US" sz="2400" b="1" dirty="0" err="1">
                <a:solidFill>
                  <a:srgbClr val="FF0000"/>
                </a:solidFill>
                <a:latin typeface="Arial"/>
                <a:cs typeface="Arial"/>
              </a:rPr>
              <a:t>tạo</a:t>
            </a:r>
            <a:r>
              <a:rPr lang="en-US" sz="2400" b="1" dirty="0">
                <a:solidFill>
                  <a:srgbClr val="FF0000"/>
                </a:solidFill>
                <a:latin typeface="Arial"/>
                <a:cs typeface="Arial"/>
              </a:rPr>
              <a:t> </a:t>
            </a:r>
            <a:r>
              <a:rPr lang="en-US" sz="2400" b="1" dirty="0" err="1">
                <a:solidFill>
                  <a:srgbClr val="FF0000"/>
                </a:solidFill>
                <a:latin typeface="Arial"/>
                <a:cs typeface="Arial"/>
              </a:rPr>
              <a:t>một</a:t>
            </a:r>
            <a:r>
              <a:rPr lang="en-US" sz="2400" b="1" dirty="0">
                <a:solidFill>
                  <a:srgbClr val="FF0000"/>
                </a:solidFill>
                <a:latin typeface="Arial"/>
                <a:cs typeface="Arial"/>
              </a:rPr>
              <a:t> </a:t>
            </a:r>
            <a:r>
              <a:rPr lang="en-US" sz="2400" b="1" dirty="0" err="1">
                <a:solidFill>
                  <a:srgbClr val="FF0000"/>
                </a:solidFill>
                <a:latin typeface="Arial"/>
                <a:cs typeface="Arial"/>
              </a:rPr>
              <a:t>mới</a:t>
            </a:r>
            <a:r>
              <a:rPr lang="en-US" sz="2400" b="1" dirty="0">
                <a:solidFill>
                  <a:srgbClr val="FF0000"/>
                </a:solidFill>
                <a:latin typeface="Arial"/>
                <a:cs typeface="Arial"/>
              </a:rPr>
              <a:t> </a:t>
            </a:r>
            <a:r>
              <a:rPr lang="en-US" sz="2400" b="1" dirty="0" err="1">
                <a:solidFill>
                  <a:srgbClr val="FF0000"/>
                </a:solidFill>
                <a:latin typeface="Arial"/>
                <a:cs typeface="Arial"/>
              </a:rPr>
              <a:t>một</a:t>
            </a:r>
            <a:r>
              <a:rPr lang="en-US" sz="2400" b="1" dirty="0">
                <a:solidFill>
                  <a:srgbClr val="FF0000"/>
                </a:solidFill>
                <a:latin typeface="Arial"/>
                <a:cs typeface="Arial"/>
              </a:rPr>
              <a:t> </a:t>
            </a:r>
            <a:r>
              <a:rPr lang="en-US" sz="2400" b="1" dirty="0" err="1">
                <a:solidFill>
                  <a:srgbClr val="FF0000"/>
                </a:solidFill>
                <a:latin typeface="Arial"/>
                <a:cs typeface="Arial"/>
              </a:rPr>
              <a:t>thực</a:t>
            </a:r>
            <a:r>
              <a:rPr lang="en-US" sz="2400" b="1" dirty="0">
                <a:solidFill>
                  <a:srgbClr val="FF0000"/>
                </a:solidFill>
                <a:latin typeface="Arial"/>
                <a:cs typeface="Arial"/>
              </a:rPr>
              <a:t> </a:t>
            </a:r>
            <a:r>
              <a:rPr lang="en-US" sz="2400" b="1" dirty="0" err="1">
                <a:solidFill>
                  <a:srgbClr val="FF0000"/>
                </a:solidFill>
                <a:latin typeface="Arial"/>
                <a:cs typeface="Arial"/>
              </a:rPr>
              <a:t>thể</a:t>
            </a:r>
            <a:r>
              <a:rPr lang="en-US" sz="2400" b="1" dirty="0">
                <a:solidFill>
                  <a:srgbClr val="FF0000"/>
                </a:solidFill>
                <a:latin typeface="Arial"/>
                <a:cs typeface="Arial"/>
              </a:rPr>
              <a:t> </a:t>
            </a:r>
            <a:r>
              <a:rPr lang="en-US" sz="2400" b="1" dirty="0" err="1">
                <a:solidFill>
                  <a:srgbClr val="FF0000"/>
                </a:solidFill>
                <a:latin typeface="Arial"/>
                <a:cs typeface="Arial"/>
              </a:rPr>
              <a:t>bài</a:t>
            </a:r>
            <a:r>
              <a:rPr lang="en-US" sz="2400" b="1" dirty="0">
                <a:solidFill>
                  <a:srgbClr val="FF0000"/>
                </a:solidFill>
                <a:latin typeface="Arial"/>
                <a:cs typeface="Arial"/>
              </a:rPr>
              <a:t> </a:t>
            </a:r>
            <a:r>
              <a:rPr lang="en-US" sz="2400" b="1" dirty="0" err="1">
                <a:solidFill>
                  <a:srgbClr val="FF0000"/>
                </a:solidFill>
                <a:latin typeface="Arial"/>
                <a:cs typeface="Arial"/>
              </a:rPr>
              <a:t>viết</a:t>
            </a:r>
            <a:r>
              <a:rPr lang="en-US" sz="2400" b="1" dirty="0">
                <a:solidFill>
                  <a:srgbClr val="FF0000"/>
                </a:solidFill>
                <a:latin typeface="Arial"/>
                <a:cs typeface="Arial"/>
              </a:rPr>
              <a:t>:</a:t>
            </a:r>
          </a:p>
          <a:p>
            <a:endParaRPr lang="en-US" dirty="0"/>
          </a:p>
        </p:txBody>
      </p:sp>
    </p:spTree>
    <p:extLst>
      <p:ext uri="{BB962C8B-B14F-4D97-AF65-F5344CB8AC3E}">
        <p14:creationId xmlns:p14="http://schemas.microsoft.com/office/powerpoint/2010/main" val="1147736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436AC24B-04AC-43A4-82F9-E695F80D1775}"/>
              </a:ext>
            </a:extLst>
          </p:cNvPr>
          <p:cNvSpPr txBox="1"/>
          <p:nvPr/>
        </p:nvSpPr>
        <p:spPr>
          <a:xfrm>
            <a:off x="942109" y="928777"/>
            <a:ext cx="9958803"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err="1">
                <a:solidFill>
                  <a:srgbClr val="FF0000"/>
                </a:solidFill>
                <a:latin typeface="Arial"/>
                <a:cs typeface="Arial"/>
              </a:rPr>
              <a:t>Lưu</a:t>
            </a:r>
            <a:r>
              <a:rPr lang="en-US" sz="2800" b="1" dirty="0">
                <a:solidFill>
                  <a:srgbClr val="FF0000"/>
                </a:solidFill>
                <a:latin typeface="Arial"/>
                <a:cs typeface="Arial"/>
              </a:rPr>
              <a:t> </a:t>
            </a:r>
            <a:r>
              <a:rPr lang="en-US" sz="2800" b="1" dirty="0" err="1">
                <a:solidFill>
                  <a:srgbClr val="FF0000"/>
                </a:solidFill>
                <a:latin typeface="Arial"/>
                <a:cs typeface="Arial"/>
              </a:rPr>
              <a:t>trữ</a:t>
            </a:r>
            <a:r>
              <a:rPr lang="en-US" sz="2800" b="1" dirty="0">
                <a:solidFill>
                  <a:srgbClr val="FF0000"/>
                </a:solidFill>
                <a:latin typeface="Arial"/>
                <a:cs typeface="Arial"/>
              </a:rPr>
              <a:t> </a:t>
            </a:r>
            <a:r>
              <a:rPr lang="en-US" sz="2800" b="1" dirty="0" err="1">
                <a:solidFill>
                  <a:srgbClr val="FF0000"/>
                </a:solidFill>
                <a:latin typeface="Arial"/>
                <a:cs typeface="Arial"/>
              </a:rPr>
              <a:t>bài</a:t>
            </a:r>
            <a:r>
              <a:rPr lang="en-US" sz="2800" b="1" dirty="0">
                <a:solidFill>
                  <a:srgbClr val="FF0000"/>
                </a:solidFill>
                <a:latin typeface="Arial"/>
                <a:cs typeface="Arial"/>
              </a:rPr>
              <a:t> </a:t>
            </a:r>
            <a:r>
              <a:rPr lang="en-US" sz="2800" b="1" dirty="0" err="1">
                <a:solidFill>
                  <a:srgbClr val="FF0000"/>
                </a:solidFill>
                <a:latin typeface="Arial"/>
                <a:cs typeface="Arial"/>
              </a:rPr>
              <a:t>viết</a:t>
            </a:r>
            <a:r>
              <a:rPr lang="en-US" sz="2800" b="1" dirty="0">
                <a:solidFill>
                  <a:srgbClr val="FF0000"/>
                </a:solidFill>
                <a:latin typeface="Arial"/>
                <a:cs typeface="Arial"/>
              </a:rPr>
              <a:t> </a:t>
            </a:r>
            <a:r>
              <a:rPr lang="en-US" sz="2800" b="1" dirty="0" err="1">
                <a:solidFill>
                  <a:srgbClr val="FF0000"/>
                </a:solidFill>
                <a:latin typeface="Arial"/>
                <a:cs typeface="Arial"/>
              </a:rPr>
              <a:t>vừa</a:t>
            </a:r>
            <a:r>
              <a:rPr lang="en-US" sz="2800" b="1" dirty="0">
                <a:solidFill>
                  <a:srgbClr val="FF0000"/>
                </a:solidFill>
                <a:latin typeface="Arial"/>
                <a:cs typeface="Arial"/>
              </a:rPr>
              <a:t> </a:t>
            </a:r>
            <a:r>
              <a:rPr lang="en-US" sz="2800" b="1" dirty="0" err="1">
                <a:solidFill>
                  <a:srgbClr val="FF0000"/>
                </a:solidFill>
                <a:latin typeface="Arial"/>
                <a:cs typeface="Arial"/>
              </a:rPr>
              <a:t>tạo</a:t>
            </a:r>
            <a:r>
              <a:rPr lang="en-US" sz="2800" b="1" dirty="0">
                <a:solidFill>
                  <a:srgbClr val="FF0000"/>
                </a:solidFill>
                <a:latin typeface="Arial"/>
                <a:cs typeface="Arial"/>
              </a:rPr>
              <a:t> </a:t>
            </a:r>
            <a:r>
              <a:rPr lang="en-US" sz="2800" b="1" dirty="0" err="1">
                <a:solidFill>
                  <a:srgbClr val="FF0000"/>
                </a:solidFill>
                <a:latin typeface="Arial"/>
                <a:cs typeface="Arial"/>
              </a:rPr>
              <a:t>bằng</a:t>
            </a:r>
            <a:r>
              <a:rPr lang="en-US" sz="2800" b="1" dirty="0">
                <a:solidFill>
                  <a:srgbClr val="FF0000"/>
                </a:solidFill>
                <a:latin typeface="Arial"/>
                <a:cs typeface="Arial"/>
              </a:rPr>
              <a:t> </a:t>
            </a:r>
            <a:r>
              <a:rPr lang="en-US" sz="2800" b="1" dirty="0" err="1">
                <a:solidFill>
                  <a:srgbClr val="FF0000"/>
                </a:solidFill>
                <a:latin typeface="Arial"/>
                <a:cs typeface="Arial"/>
              </a:rPr>
              <a:t>cách</a:t>
            </a:r>
            <a:r>
              <a:rPr lang="en-US" sz="2800" b="1" dirty="0">
                <a:solidFill>
                  <a:srgbClr val="FF0000"/>
                </a:solidFill>
                <a:latin typeface="Arial"/>
                <a:cs typeface="Arial"/>
              </a:rPr>
              <a:t> </a:t>
            </a:r>
            <a:r>
              <a:rPr lang="en-US" sz="2800" b="1" dirty="0" err="1">
                <a:solidFill>
                  <a:srgbClr val="FF0000"/>
                </a:solidFill>
                <a:latin typeface="Arial"/>
                <a:cs typeface="Arial"/>
              </a:rPr>
              <a:t>gọi</a:t>
            </a:r>
            <a:r>
              <a:rPr lang="en-US" sz="2800" b="1" dirty="0">
                <a:solidFill>
                  <a:srgbClr val="FF0000"/>
                </a:solidFill>
                <a:latin typeface="Arial"/>
                <a:cs typeface="Arial"/>
              </a:rPr>
              <a:t> </a:t>
            </a:r>
            <a:r>
              <a:rPr lang="en-US" sz="2800" b="1" dirty="0" err="1">
                <a:solidFill>
                  <a:srgbClr val="FF0000"/>
                </a:solidFill>
                <a:latin typeface="Arial"/>
                <a:cs typeface="Arial"/>
              </a:rPr>
              <a:t>hàm</a:t>
            </a:r>
            <a:r>
              <a:rPr lang="en-US" sz="2800" b="1" dirty="0">
                <a:solidFill>
                  <a:srgbClr val="FF0000"/>
                </a:solidFill>
                <a:latin typeface="Arial"/>
                <a:cs typeface="Arial"/>
              </a:rPr>
              <a:t> Store() </a:t>
            </a:r>
            <a:r>
              <a:rPr lang="en-US" sz="2800" b="1" dirty="0" err="1">
                <a:solidFill>
                  <a:srgbClr val="FF0000"/>
                </a:solidFill>
                <a:latin typeface="Arial"/>
                <a:cs typeface="Arial"/>
              </a:rPr>
              <a:t>và</a:t>
            </a:r>
            <a:r>
              <a:rPr lang="en-US" sz="2800" b="1" dirty="0">
                <a:solidFill>
                  <a:srgbClr val="FF0000"/>
                </a:solidFill>
                <a:latin typeface="Arial"/>
                <a:cs typeface="Arial"/>
              </a:rPr>
              <a:t> </a:t>
            </a:r>
            <a:r>
              <a:rPr lang="en-US" sz="2800" b="1" dirty="0" err="1">
                <a:solidFill>
                  <a:srgbClr val="FF0000"/>
                </a:solidFill>
                <a:latin typeface="Arial"/>
                <a:cs typeface="Arial"/>
              </a:rPr>
              <a:t>SaveChanges</a:t>
            </a:r>
            <a:r>
              <a:rPr lang="en-US" sz="2800" b="1" dirty="0">
                <a:solidFill>
                  <a:srgbClr val="FF0000"/>
                </a:solidFill>
                <a:latin typeface="Arial"/>
                <a:cs typeface="Arial"/>
              </a:rPr>
              <a:t>()</a:t>
            </a:r>
          </a:p>
          <a:p>
            <a:endParaRPr lang="en-US" b="1" dirty="0">
              <a:solidFill>
                <a:srgbClr val="FF0000"/>
              </a:solidFill>
            </a:endParaRPr>
          </a:p>
        </p:txBody>
      </p:sp>
      <p:sp>
        <p:nvSpPr>
          <p:cNvPr id="3" name="Hình chữ nhật 2">
            <a:extLst>
              <a:ext uri="{FF2B5EF4-FFF2-40B4-BE49-F238E27FC236}">
                <a16:creationId xmlns:a16="http://schemas.microsoft.com/office/drawing/2014/main" id="{E30FE3A2-4AEB-4BB0-AFD0-566E1CB73285}"/>
              </a:ext>
            </a:extLst>
          </p:cNvPr>
          <p:cNvSpPr/>
          <p:nvPr/>
        </p:nvSpPr>
        <p:spPr>
          <a:xfrm>
            <a:off x="1299190" y="2501007"/>
            <a:ext cx="9244640" cy="2717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4400">
                <a:latin typeface="Arial"/>
                <a:ea typeface="+mn-lt"/>
                <a:cs typeface="Arial"/>
              </a:rPr>
              <a:t>// lưu dữ liệu xuống RavenDB</a:t>
            </a:r>
            <a:endParaRPr lang="vi-VN" sz="4400">
              <a:latin typeface="Arial"/>
              <a:cs typeface="Arial"/>
            </a:endParaRPr>
          </a:p>
          <a:p>
            <a:r>
              <a:rPr lang="vi-VN" sz="4400">
                <a:latin typeface="Arial"/>
                <a:ea typeface="+mn-lt"/>
                <a:cs typeface="Arial"/>
              </a:rPr>
              <a:t>session.Store(post);</a:t>
            </a:r>
            <a:endParaRPr lang="vi-VN" sz="4400">
              <a:latin typeface="Arial"/>
              <a:cs typeface="Arial"/>
            </a:endParaRPr>
          </a:p>
          <a:p>
            <a:r>
              <a:rPr lang="vi-VN" sz="4400">
                <a:latin typeface="Arial"/>
                <a:ea typeface="+mn-lt"/>
                <a:cs typeface="Arial"/>
              </a:rPr>
              <a:t>session.SaveChanges();</a:t>
            </a:r>
            <a:endParaRPr lang="vi-VN" sz="3600" b="1">
              <a:latin typeface="Arial"/>
              <a:cs typeface="Arial"/>
            </a:endParaRPr>
          </a:p>
        </p:txBody>
      </p:sp>
    </p:spTree>
    <p:extLst>
      <p:ext uri="{BB962C8B-B14F-4D97-AF65-F5344CB8AC3E}">
        <p14:creationId xmlns:p14="http://schemas.microsoft.com/office/powerpoint/2010/main" val="12606494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13871F8F-5307-4CE7-AF42-390668DD19C0}"/>
              </a:ext>
            </a:extLst>
          </p:cNvPr>
          <p:cNvSpPr txBox="1"/>
          <p:nvPr/>
        </p:nvSpPr>
        <p:spPr>
          <a:xfrm>
            <a:off x="813759" y="296173"/>
            <a:ext cx="109239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ea typeface="+mn-lt"/>
                <a:cs typeface="+mn-lt"/>
              </a:rPr>
              <a:t>   </a:t>
            </a:r>
            <a:r>
              <a:rPr lang="en-US" sz="4800" b="1" dirty="0">
                <a:latin typeface="Arial"/>
                <a:ea typeface="+mn-lt"/>
                <a:cs typeface="+mn-lt"/>
              </a:rPr>
              <a:t> Load </a:t>
            </a:r>
            <a:r>
              <a:rPr lang="en-US" sz="4800" b="1" dirty="0" err="1">
                <a:latin typeface="Arial"/>
                <a:ea typeface="+mn-lt"/>
                <a:cs typeface="+mn-lt"/>
              </a:rPr>
              <a:t>và</a:t>
            </a:r>
            <a:r>
              <a:rPr lang="en-US" sz="4800" b="1" dirty="0">
                <a:latin typeface="Arial"/>
                <a:ea typeface="+mn-lt"/>
                <a:cs typeface="+mn-lt"/>
              </a:rPr>
              <a:t> update document</a:t>
            </a:r>
            <a:endParaRPr lang="vi-VN" b="1" dirty="0">
              <a:latin typeface="Arial"/>
              <a:ea typeface="+mn-lt"/>
              <a:cs typeface="+mn-lt"/>
            </a:endParaRPr>
          </a:p>
        </p:txBody>
      </p:sp>
      <p:sp>
        <p:nvSpPr>
          <p:cNvPr id="5" name="Hình chữ nhật 4">
            <a:extLst>
              <a:ext uri="{FF2B5EF4-FFF2-40B4-BE49-F238E27FC236}">
                <a16:creationId xmlns:a16="http://schemas.microsoft.com/office/drawing/2014/main" id="{CADDB0D1-E2E4-437E-845F-4F3B13C4255E}"/>
              </a:ext>
            </a:extLst>
          </p:cNvPr>
          <p:cNvSpPr/>
          <p:nvPr/>
        </p:nvSpPr>
        <p:spPr>
          <a:xfrm>
            <a:off x="563594" y="1864743"/>
            <a:ext cx="10941166"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500">
                <a:latin typeface="Arial"/>
                <a:ea typeface="+mn-lt"/>
                <a:cs typeface="Arial"/>
              </a:rPr>
              <a:t>// BlogPosts/1 là một thực thể của collection BlogPost với Id là 1</a:t>
            </a:r>
            <a:endParaRPr lang="vi-VN" sz="2500">
              <a:latin typeface="Arial"/>
              <a:cs typeface="Arial"/>
            </a:endParaRPr>
          </a:p>
          <a:p>
            <a:r>
              <a:rPr lang="vi-VN" sz="2500">
                <a:latin typeface="Arial"/>
                <a:ea typeface="+mn-lt"/>
                <a:cs typeface="Arial"/>
              </a:rPr>
              <a:t>BlogPost existingBlogPost = session.Load&lt;BlogPost&gt;("BlogPosts/1");</a:t>
            </a:r>
            <a:endParaRPr lang="vi-VN" sz="2500">
              <a:latin typeface="Arial"/>
              <a:cs typeface="Arial"/>
            </a:endParaRPr>
          </a:p>
        </p:txBody>
      </p:sp>
      <p:sp>
        <p:nvSpPr>
          <p:cNvPr id="7" name="Hình chữ nhật 6">
            <a:extLst>
              <a:ext uri="{FF2B5EF4-FFF2-40B4-BE49-F238E27FC236}">
                <a16:creationId xmlns:a16="http://schemas.microsoft.com/office/drawing/2014/main" id="{64CA876A-F316-4E01-9067-C95C2635C302}"/>
              </a:ext>
            </a:extLst>
          </p:cNvPr>
          <p:cNvSpPr/>
          <p:nvPr/>
        </p:nvSpPr>
        <p:spPr>
          <a:xfrm>
            <a:off x="562694" y="3891054"/>
            <a:ext cx="10941166"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a:latin typeface="Arial"/>
                <a:ea typeface="+mn-lt"/>
                <a:cs typeface="Arial"/>
              </a:rPr>
              <a:t>existingBlogPost.Title = "Some new title";</a:t>
            </a:r>
            <a:endParaRPr lang="vi-VN" sz="3200">
              <a:latin typeface="Arial"/>
              <a:cs typeface="Arial"/>
            </a:endParaRPr>
          </a:p>
        </p:txBody>
      </p:sp>
      <p:sp>
        <p:nvSpPr>
          <p:cNvPr id="8" name="Hình chữ nhật 7">
            <a:extLst>
              <a:ext uri="{FF2B5EF4-FFF2-40B4-BE49-F238E27FC236}">
                <a16:creationId xmlns:a16="http://schemas.microsoft.com/office/drawing/2014/main" id="{F7B651B5-FAF8-4672-A12A-4CD4DF95627F}"/>
              </a:ext>
            </a:extLst>
          </p:cNvPr>
          <p:cNvSpPr/>
          <p:nvPr/>
        </p:nvSpPr>
        <p:spPr>
          <a:xfrm>
            <a:off x="561796" y="5730456"/>
            <a:ext cx="10941167"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a:latin typeface="Arial"/>
                <a:ea typeface="+mn-lt"/>
                <a:cs typeface="Arial"/>
              </a:rPr>
              <a:t>session.SaveChanges();</a:t>
            </a:r>
            <a:r>
              <a:rPr lang="vi-VN" sz="2800">
                <a:latin typeface="Arial"/>
                <a:ea typeface="+mn-lt"/>
                <a:cs typeface="Arial"/>
              </a:rPr>
              <a:t>  </a:t>
            </a:r>
            <a:endParaRPr lang="vi-VN"/>
          </a:p>
        </p:txBody>
      </p:sp>
      <p:sp>
        <p:nvSpPr>
          <p:cNvPr id="2" name="Hộp Văn bản 1">
            <a:extLst>
              <a:ext uri="{FF2B5EF4-FFF2-40B4-BE49-F238E27FC236}">
                <a16:creationId xmlns:a16="http://schemas.microsoft.com/office/drawing/2014/main" id="{0A056204-3F13-4336-91A8-BCCBD6C1E273}"/>
              </a:ext>
            </a:extLst>
          </p:cNvPr>
          <p:cNvSpPr txBox="1"/>
          <p:nvPr/>
        </p:nvSpPr>
        <p:spPr>
          <a:xfrm>
            <a:off x="626853" y="5098212"/>
            <a:ext cx="99031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err="1">
                <a:solidFill>
                  <a:srgbClr val="FF0000"/>
                </a:solidFill>
                <a:latin typeface="Arial"/>
                <a:cs typeface="Arial"/>
              </a:rPr>
              <a:t>Lưu</a:t>
            </a:r>
            <a:r>
              <a:rPr lang="en-US" sz="2800" dirty="0">
                <a:solidFill>
                  <a:srgbClr val="FF0000"/>
                </a:solidFill>
                <a:latin typeface="Arial"/>
                <a:cs typeface="Arial"/>
              </a:rPr>
              <a:t> </a:t>
            </a:r>
            <a:r>
              <a:rPr lang="en-US" sz="2800" dirty="0" err="1">
                <a:solidFill>
                  <a:srgbClr val="FF0000"/>
                </a:solidFill>
                <a:latin typeface="Arial"/>
                <a:cs typeface="Arial"/>
              </a:rPr>
              <a:t>lại</a:t>
            </a:r>
            <a:r>
              <a:rPr lang="en-US" sz="2800" dirty="0">
                <a:solidFill>
                  <a:srgbClr val="FF0000"/>
                </a:solidFill>
                <a:latin typeface="Arial"/>
                <a:cs typeface="Arial"/>
              </a:rPr>
              <a:t> </a:t>
            </a:r>
            <a:r>
              <a:rPr lang="en-US" sz="2800" dirty="0" err="1">
                <a:solidFill>
                  <a:srgbClr val="FF0000"/>
                </a:solidFill>
                <a:latin typeface="Arial"/>
                <a:cs typeface="Arial"/>
              </a:rPr>
              <a:t>những</a:t>
            </a:r>
            <a:r>
              <a:rPr lang="en-US" sz="2800" dirty="0">
                <a:solidFill>
                  <a:srgbClr val="FF0000"/>
                </a:solidFill>
                <a:latin typeface="Arial"/>
                <a:cs typeface="Arial"/>
              </a:rPr>
              <a:t> </a:t>
            </a:r>
            <a:r>
              <a:rPr lang="en-US" sz="2800" dirty="0" err="1">
                <a:solidFill>
                  <a:srgbClr val="FF0000"/>
                </a:solidFill>
                <a:latin typeface="Arial"/>
                <a:cs typeface="Arial"/>
              </a:rPr>
              <a:t>thay</a:t>
            </a:r>
            <a:r>
              <a:rPr lang="en-US" sz="2800" dirty="0">
                <a:solidFill>
                  <a:srgbClr val="FF0000"/>
                </a:solidFill>
                <a:latin typeface="Arial"/>
                <a:cs typeface="Arial"/>
              </a:rPr>
              <a:t> </a:t>
            </a:r>
            <a:r>
              <a:rPr lang="en-US" sz="2800" dirty="0" err="1">
                <a:solidFill>
                  <a:srgbClr val="FF0000"/>
                </a:solidFill>
                <a:latin typeface="Arial"/>
                <a:cs typeface="Arial"/>
              </a:rPr>
              <a:t>đổi</a:t>
            </a:r>
            <a:r>
              <a:rPr lang="en-US" sz="2800" dirty="0">
                <a:solidFill>
                  <a:srgbClr val="FF0000"/>
                </a:solidFill>
                <a:latin typeface="Arial"/>
                <a:cs typeface="Arial"/>
              </a:rPr>
              <a:t> </a:t>
            </a:r>
            <a:r>
              <a:rPr lang="en-US" sz="2800" dirty="0" err="1">
                <a:solidFill>
                  <a:srgbClr val="FF0000"/>
                </a:solidFill>
                <a:latin typeface="Arial"/>
                <a:cs typeface="Arial"/>
              </a:rPr>
              <a:t>này</a:t>
            </a:r>
            <a:r>
              <a:rPr lang="en-US" sz="2800" dirty="0">
                <a:solidFill>
                  <a:srgbClr val="FF0000"/>
                </a:solidFill>
                <a:latin typeface="Arial"/>
                <a:cs typeface="Arial"/>
              </a:rPr>
              <a:t> </a:t>
            </a:r>
            <a:r>
              <a:rPr lang="en-US" sz="2800" dirty="0" err="1">
                <a:solidFill>
                  <a:srgbClr val="FF0000"/>
                </a:solidFill>
                <a:latin typeface="Arial"/>
                <a:cs typeface="Arial"/>
              </a:rPr>
              <a:t>xuống</a:t>
            </a:r>
            <a:r>
              <a:rPr lang="en-US" sz="2800" dirty="0">
                <a:solidFill>
                  <a:srgbClr val="FF0000"/>
                </a:solidFill>
                <a:latin typeface="Arial"/>
                <a:cs typeface="Arial"/>
              </a:rPr>
              <a:t> </a:t>
            </a:r>
            <a:r>
              <a:rPr lang="en-US" sz="2800" dirty="0" err="1">
                <a:solidFill>
                  <a:srgbClr val="FF0000"/>
                </a:solidFill>
                <a:latin typeface="Arial"/>
                <a:cs typeface="Arial"/>
              </a:rPr>
              <a:t>cơ</a:t>
            </a:r>
            <a:r>
              <a:rPr lang="en-US" sz="2800" dirty="0">
                <a:solidFill>
                  <a:srgbClr val="FF0000"/>
                </a:solidFill>
                <a:latin typeface="Arial"/>
                <a:cs typeface="Arial"/>
              </a:rPr>
              <a:t> </a:t>
            </a:r>
            <a:r>
              <a:rPr lang="en-US" sz="2800" dirty="0" err="1">
                <a:solidFill>
                  <a:srgbClr val="FF0000"/>
                </a:solidFill>
                <a:latin typeface="Arial"/>
                <a:cs typeface="Arial"/>
              </a:rPr>
              <a:t>sở</a:t>
            </a:r>
            <a:r>
              <a:rPr lang="en-US" sz="2800" dirty="0">
                <a:solidFill>
                  <a:srgbClr val="FF0000"/>
                </a:solidFill>
                <a:latin typeface="Arial"/>
                <a:cs typeface="Arial"/>
              </a:rPr>
              <a:t> </a:t>
            </a:r>
            <a:r>
              <a:rPr lang="en-US" sz="2800" dirty="0" err="1">
                <a:solidFill>
                  <a:srgbClr val="FF0000"/>
                </a:solidFill>
                <a:latin typeface="Arial"/>
                <a:cs typeface="Arial"/>
              </a:rPr>
              <a:t>dữ</a:t>
            </a:r>
            <a:r>
              <a:rPr lang="en-US" sz="2800" dirty="0">
                <a:solidFill>
                  <a:srgbClr val="FF0000"/>
                </a:solidFill>
                <a:latin typeface="Arial"/>
                <a:cs typeface="Arial"/>
              </a:rPr>
              <a:t> </a:t>
            </a:r>
            <a:r>
              <a:rPr lang="en-US" sz="2800" dirty="0" err="1">
                <a:solidFill>
                  <a:srgbClr val="FF0000"/>
                </a:solidFill>
                <a:latin typeface="Arial"/>
                <a:cs typeface="Arial"/>
              </a:rPr>
              <a:t>liệu</a:t>
            </a:r>
            <a:r>
              <a:rPr lang="en-US" dirty="0"/>
              <a:t>  </a:t>
            </a:r>
          </a:p>
        </p:txBody>
      </p:sp>
      <p:sp>
        <p:nvSpPr>
          <p:cNvPr id="9" name="Hộp Văn bản 8">
            <a:extLst>
              <a:ext uri="{FF2B5EF4-FFF2-40B4-BE49-F238E27FC236}">
                <a16:creationId xmlns:a16="http://schemas.microsoft.com/office/drawing/2014/main" id="{5A123058-CC0E-49E8-B895-A68A4FC13C87}"/>
              </a:ext>
            </a:extLst>
          </p:cNvPr>
          <p:cNvSpPr txBox="1"/>
          <p:nvPr/>
        </p:nvSpPr>
        <p:spPr>
          <a:xfrm>
            <a:off x="626853" y="3200400"/>
            <a:ext cx="68407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err="1">
                <a:solidFill>
                  <a:srgbClr val="FF0000"/>
                </a:solidFill>
                <a:latin typeface="Arial"/>
                <a:cs typeface="Arial"/>
              </a:rPr>
              <a:t>Thay</a:t>
            </a:r>
            <a:r>
              <a:rPr lang="en-US" sz="2800" dirty="0">
                <a:solidFill>
                  <a:srgbClr val="FF0000"/>
                </a:solidFill>
                <a:latin typeface="Arial"/>
                <a:cs typeface="Arial"/>
              </a:rPr>
              <a:t> </a:t>
            </a:r>
            <a:r>
              <a:rPr lang="en-US" sz="2800" dirty="0" err="1">
                <a:solidFill>
                  <a:srgbClr val="FF0000"/>
                </a:solidFill>
                <a:latin typeface="Arial"/>
                <a:cs typeface="Arial"/>
              </a:rPr>
              <a:t>đổi</a:t>
            </a:r>
            <a:r>
              <a:rPr lang="en-US" sz="2800" dirty="0">
                <a:solidFill>
                  <a:srgbClr val="FF0000"/>
                </a:solidFill>
                <a:latin typeface="Arial"/>
                <a:cs typeface="Arial"/>
              </a:rPr>
              <a:t> </a:t>
            </a:r>
            <a:r>
              <a:rPr lang="en-US" sz="2800" dirty="0" err="1">
                <a:solidFill>
                  <a:srgbClr val="FF0000"/>
                </a:solidFill>
                <a:latin typeface="Arial"/>
                <a:cs typeface="Arial"/>
              </a:rPr>
              <a:t>thông</a:t>
            </a:r>
            <a:r>
              <a:rPr lang="en-US" sz="2800" dirty="0">
                <a:solidFill>
                  <a:srgbClr val="FF0000"/>
                </a:solidFill>
                <a:latin typeface="Arial"/>
                <a:cs typeface="Arial"/>
              </a:rPr>
              <a:t> tin </a:t>
            </a:r>
            <a:r>
              <a:rPr lang="en-US" sz="2800" dirty="0" err="1">
                <a:solidFill>
                  <a:srgbClr val="FF0000"/>
                </a:solidFill>
                <a:latin typeface="Arial"/>
                <a:cs typeface="Arial"/>
              </a:rPr>
              <a:t>của</a:t>
            </a:r>
            <a:r>
              <a:rPr lang="en-US" sz="2800" dirty="0">
                <a:solidFill>
                  <a:srgbClr val="FF0000"/>
                </a:solidFill>
                <a:latin typeface="Arial"/>
                <a:cs typeface="Arial"/>
              </a:rPr>
              <a:t> </a:t>
            </a:r>
            <a:r>
              <a:rPr lang="en-US" sz="2800" dirty="0" err="1">
                <a:solidFill>
                  <a:srgbClr val="FF0000"/>
                </a:solidFill>
                <a:latin typeface="Arial"/>
                <a:cs typeface="Arial"/>
              </a:rPr>
              <a:t>đối</a:t>
            </a:r>
            <a:r>
              <a:rPr lang="en-US" sz="2800" dirty="0">
                <a:solidFill>
                  <a:srgbClr val="FF0000"/>
                </a:solidFill>
                <a:latin typeface="Arial"/>
                <a:cs typeface="Arial"/>
              </a:rPr>
              <a:t> </a:t>
            </a:r>
            <a:r>
              <a:rPr lang="en-US" sz="2800" dirty="0" err="1">
                <a:solidFill>
                  <a:srgbClr val="FF0000"/>
                </a:solidFill>
                <a:latin typeface="Arial"/>
                <a:cs typeface="Arial"/>
              </a:rPr>
              <a:t>tượng</a:t>
            </a:r>
            <a:r>
              <a:rPr lang="en-US" sz="2800" dirty="0">
                <a:solidFill>
                  <a:srgbClr val="FF0000"/>
                </a:solidFill>
                <a:latin typeface="Arial"/>
                <a:cs typeface="Arial"/>
              </a:rPr>
              <a:t> </a:t>
            </a:r>
          </a:p>
        </p:txBody>
      </p:sp>
      <p:sp>
        <p:nvSpPr>
          <p:cNvPr id="10" name="Hộp Văn bản 9">
            <a:extLst>
              <a:ext uri="{FF2B5EF4-FFF2-40B4-BE49-F238E27FC236}">
                <a16:creationId xmlns:a16="http://schemas.microsoft.com/office/drawing/2014/main" id="{2A57E72B-EE19-4BE5-AA1F-5E6B95AA7F34}"/>
              </a:ext>
            </a:extLst>
          </p:cNvPr>
          <p:cNvSpPr txBox="1"/>
          <p:nvPr/>
        </p:nvSpPr>
        <p:spPr>
          <a:xfrm>
            <a:off x="813759" y="1221745"/>
            <a:ext cx="62800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err="1">
                <a:solidFill>
                  <a:srgbClr val="FF0000"/>
                </a:solidFill>
                <a:latin typeface="Arial"/>
                <a:cs typeface="Arial"/>
              </a:rPr>
              <a:t>Lấy</a:t>
            </a:r>
            <a:r>
              <a:rPr lang="en-US" sz="2800" dirty="0">
                <a:solidFill>
                  <a:srgbClr val="FF0000"/>
                </a:solidFill>
                <a:latin typeface="Arial"/>
                <a:cs typeface="Arial"/>
              </a:rPr>
              <a:t> document </a:t>
            </a:r>
            <a:r>
              <a:rPr lang="en-US" sz="2800" dirty="0" err="1">
                <a:solidFill>
                  <a:srgbClr val="FF0000"/>
                </a:solidFill>
                <a:latin typeface="Arial"/>
                <a:cs typeface="Arial"/>
              </a:rPr>
              <a:t>nhờ</a:t>
            </a:r>
            <a:r>
              <a:rPr lang="en-US" sz="2800" dirty="0">
                <a:solidFill>
                  <a:srgbClr val="FF0000"/>
                </a:solidFill>
                <a:latin typeface="Arial"/>
                <a:cs typeface="Arial"/>
              </a:rPr>
              <a:t> </a:t>
            </a:r>
            <a:r>
              <a:rPr lang="en-US" sz="2800" dirty="0" err="1">
                <a:solidFill>
                  <a:srgbClr val="FF0000"/>
                </a:solidFill>
                <a:latin typeface="Arial"/>
                <a:cs typeface="Arial"/>
              </a:rPr>
              <a:t>vào</a:t>
            </a:r>
            <a:r>
              <a:rPr lang="en-US" sz="2800" dirty="0">
                <a:solidFill>
                  <a:srgbClr val="FF0000"/>
                </a:solidFill>
                <a:latin typeface="Arial"/>
                <a:cs typeface="Arial"/>
              </a:rPr>
              <a:t> id </a:t>
            </a:r>
          </a:p>
        </p:txBody>
      </p:sp>
    </p:spTree>
    <p:extLst>
      <p:ext uri="{BB962C8B-B14F-4D97-AF65-F5344CB8AC3E}">
        <p14:creationId xmlns:p14="http://schemas.microsoft.com/office/powerpoint/2010/main" val="41853544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animBg="1"/>
      <p:bldP spid="8" grpId="0" animBg="1"/>
      <p:bldP spid="2"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13871F8F-5307-4CE7-AF42-390668DD19C0}"/>
              </a:ext>
            </a:extLst>
          </p:cNvPr>
          <p:cNvSpPr txBox="1"/>
          <p:nvPr/>
        </p:nvSpPr>
        <p:spPr>
          <a:xfrm>
            <a:off x="2222740" y="296173"/>
            <a:ext cx="812033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t>Delete document</a:t>
            </a:r>
            <a:endParaRPr lang="vi-VN" sz="4800" dirty="0"/>
          </a:p>
        </p:txBody>
      </p:sp>
      <p:sp>
        <p:nvSpPr>
          <p:cNvPr id="4" name="Hộp Văn bản 3">
            <a:extLst>
              <a:ext uri="{FF2B5EF4-FFF2-40B4-BE49-F238E27FC236}">
                <a16:creationId xmlns:a16="http://schemas.microsoft.com/office/drawing/2014/main" id="{081705DB-4420-486A-AAB4-8F6F8D95E7F5}"/>
              </a:ext>
            </a:extLst>
          </p:cNvPr>
          <p:cNvSpPr txBox="1"/>
          <p:nvPr/>
        </p:nvSpPr>
        <p:spPr>
          <a:xfrm>
            <a:off x="569343" y="1259457"/>
            <a:ext cx="94861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0000"/>
                </a:solidFill>
                <a:latin typeface="Arial"/>
                <a:cs typeface="Arial"/>
              </a:rPr>
              <a:t>Xóa bằng cách tham chiếu đến đối tượng:</a:t>
            </a:r>
          </a:p>
          <a:p>
            <a:endParaRPr lang="en-US"/>
          </a:p>
        </p:txBody>
      </p:sp>
      <p:sp>
        <p:nvSpPr>
          <p:cNvPr id="5" name="Hình chữ nhật 4">
            <a:extLst>
              <a:ext uri="{FF2B5EF4-FFF2-40B4-BE49-F238E27FC236}">
                <a16:creationId xmlns:a16="http://schemas.microsoft.com/office/drawing/2014/main" id="{CADDB0D1-E2E4-437E-845F-4F3B13C4255E}"/>
              </a:ext>
            </a:extLst>
          </p:cNvPr>
          <p:cNvSpPr/>
          <p:nvPr/>
        </p:nvSpPr>
        <p:spPr>
          <a:xfrm>
            <a:off x="563594" y="2066027"/>
            <a:ext cx="10941166" cy="1250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a:latin typeface="Arial"/>
                <a:ea typeface="+mn-lt"/>
                <a:cs typeface="Arial"/>
              </a:rPr>
              <a:t>session.Delete(existingBlogPost);</a:t>
            </a:r>
            <a:endParaRPr lang="vi-VN" sz="2800">
              <a:latin typeface="Arial"/>
              <a:cs typeface="Arial"/>
            </a:endParaRPr>
          </a:p>
          <a:p>
            <a:r>
              <a:rPr lang="vi-VN" sz="2800">
                <a:latin typeface="Arial"/>
                <a:ea typeface="+mn-lt"/>
                <a:cs typeface="Arial"/>
              </a:rPr>
              <a:t>session.SaveChanges();</a:t>
            </a:r>
            <a:endParaRPr lang="vi-VN" sz="2800">
              <a:latin typeface="Arial"/>
              <a:cs typeface="Arial"/>
            </a:endParaRPr>
          </a:p>
        </p:txBody>
      </p:sp>
      <p:sp>
        <p:nvSpPr>
          <p:cNvPr id="6" name="Hộp Văn bản 5">
            <a:extLst>
              <a:ext uri="{FF2B5EF4-FFF2-40B4-BE49-F238E27FC236}">
                <a16:creationId xmlns:a16="http://schemas.microsoft.com/office/drawing/2014/main" id="{B4B5D7DB-96D5-4475-9FBE-A8038BED3CF4}"/>
              </a:ext>
            </a:extLst>
          </p:cNvPr>
          <p:cNvSpPr txBox="1"/>
          <p:nvPr/>
        </p:nvSpPr>
        <p:spPr>
          <a:xfrm>
            <a:off x="569343" y="3487947"/>
            <a:ext cx="655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0000"/>
                </a:solidFill>
              </a:rPr>
              <a:t>Xóa dựa vào khóa:</a:t>
            </a:r>
          </a:p>
          <a:p>
            <a:endParaRPr lang="en-US"/>
          </a:p>
        </p:txBody>
      </p:sp>
      <p:sp>
        <p:nvSpPr>
          <p:cNvPr id="7" name="Hình chữ nhật 6">
            <a:extLst>
              <a:ext uri="{FF2B5EF4-FFF2-40B4-BE49-F238E27FC236}">
                <a16:creationId xmlns:a16="http://schemas.microsoft.com/office/drawing/2014/main" id="{64CA876A-F316-4E01-9067-C95C2635C302}"/>
              </a:ext>
            </a:extLst>
          </p:cNvPr>
          <p:cNvSpPr/>
          <p:nvPr/>
        </p:nvSpPr>
        <p:spPr>
          <a:xfrm>
            <a:off x="577072" y="4408638"/>
            <a:ext cx="10926789"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500">
                <a:latin typeface="Arial"/>
                <a:ea typeface="+mn-lt"/>
                <a:cs typeface="Arial"/>
              </a:rPr>
              <a:t>session.Advanced.Defer(new DeleteCommandData {Key = "posts/1234"});</a:t>
            </a:r>
            <a:endParaRPr lang="vi-VN" sz="2500">
              <a:latin typeface="Arial"/>
              <a:cs typeface="Arial"/>
            </a:endParaRPr>
          </a:p>
        </p:txBody>
      </p:sp>
      <p:sp>
        <p:nvSpPr>
          <p:cNvPr id="8" name="Hình chữ nhật 7">
            <a:extLst>
              <a:ext uri="{FF2B5EF4-FFF2-40B4-BE49-F238E27FC236}">
                <a16:creationId xmlns:a16="http://schemas.microsoft.com/office/drawing/2014/main" id="{F7B651B5-FAF8-4672-A12A-4CD4DF95627F}"/>
              </a:ext>
            </a:extLst>
          </p:cNvPr>
          <p:cNvSpPr/>
          <p:nvPr/>
        </p:nvSpPr>
        <p:spPr>
          <a:xfrm>
            <a:off x="576174" y="5543550"/>
            <a:ext cx="10926790"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a:latin typeface="Arial"/>
                <a:ea typeface="+mn-lt"/>
                <a:cs typeface="Arial"/>
              </a:rPr>
              <a:t>session.Advanced.DatabaseCommands.Delete("posts/1234", null);</a:t>
            </a:r>
            <a:endParaRPr lang="vi-VN" sz="2800">
              <a:latin typeface="Arial"/>
              <a:cs typeface="Arial"/>
            </a:endParaRPr>
          </a:p>
        </p:txBody>
      </p:sp>
    </p:spTree>
    <p:extLst>
      <p:ext uri="{BB962C8B-B14F-4D97-AF65-F5344CB8AC3E}">
        <p14:creationId xmlns:p14="http://schemas.microsoft.com/office/powerpoint/2010/main" val="31117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2927988B-AA66-46F9-B8DE-9E977AE9C6C9}"/>
              </a:ext>
            </a:extLst>
          </p:cNvPr>
          <p:cNvSpPr txBox="1"/>
          <p:nvPr/>
        </p:nvSpPr>
        <p:spPr>
          <a:xfrm>
            <a:off x="812862" y="324030"/>
            <a:ext cx="107801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4800" b="1" dirty="0">
                <a:latin typeface="Arial"/>
                <a:ea typeface="+mn-lt"/>
                <a:cs typeface="Arial"/>
              </a:rPr>
              <a:t>Truy vấn cơ bản trong RavenDB</a:t>
            </a:r>
            <a:endParaRPr lang="vi-VN" sz="4800" b="1" dirty="0">
              <a:latin typeface="Arial"/>
              <a:cs typeface="Arial"/>
            </a:endParaRPr>
          </a:p>
        </p:txBody>
      </p:sp>
      <p:sp>
        <p:nvSpPr>
          <p:cNvPr id="6" name="Hình chữ nhật 5">
            <a:extLst>
              <a:ext uri="{FF2B5EF4-FFF2-40B4-BE49-F238E27FC236}">
                <a16:creationId xmlns:a16="http://schemas.microsoft.com/office/drawing/2014/main" id="{41D4B255-7839-4F33-A677-E6B2CC463B80}"/>
              </a:ext>
            </a:extLst>
          </p:cNvPr>
          <p:cNvSpPr/>
          <p:nvPr/>
        </p:nvSpPr>
        <p:spPr>
          <a:xfrm>
            <a:off x="1423538" y="1445106"/>
            <a:ext cx="9877244" cy="182592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latin typeface="Arial"/>
                <a:ea typeface="+mn-lt"/>
                <a:cs typeface="+mn-lt"/>
              </a:rPr>
              <a:t>var</a:t>
            </a:r>
            <a:r>
              <a:rPr lang="en-US" sz="3200" dirty="0">
                <a:latin typeface="Arial"/>
                <a:ea typeface="+mn-lt"/>
                <a:cs typeface="+mn-lt"/>
              </a:rPr>
              <a:t> results = from blog in </a:t>
            </a:r>
            <a:r>
              <a:rPr lang="en-US" sz="3200" dirty="0" err="1">
                <a:latin typeface="Arial"/>
                <a:ea typeface="+mn-lt"/>
                <a:cs typeface="+mn-lt"/>
              </a:rPr>
              <a:t>session.Query</a:t>
            </a:r>
            <a:r>
              <a:rPr lang="en-US" sz="3200" dirty="0">
                <a:latin typeface="Arial"/>
                <a:ea typeface="+mn-lt"/>
                <a:cs typeface="+mn-lt"/>
              </a:rPr>
              <a:t>&lt;</a:t>
            </a:r>
            <a:r>
              <a:rPr lang="en-US" sz="3200" dirty="0" err="1">
                <a:latin typeface="Arial"/>
                <a:ea typeface="+mn-lt"/>
                <a:cs typeface="+mn-lt"/>
              </a:rPr>
              <a:t>BlogPost</a:t>
            </a:r>
            <a:r>
              <a:rPr lang="en-US" sz="3200" dirty="0">
                <a:latin typeface="Arial"/>
                <a:ea typeface="+mn-lt"/>
                <a:cs typeface="+mn-lt"/>
              </a:rPr>
              <a:t>&gt;()</a:t>
            </a:r>
          </a:p>
          <a:p>
            <a:r>
              <a:rPr lang="en-US" sz="3200" dirty="0">
                <a:latin typeface="Arial"/>
                <a:ea typeface="+mn-lt"/>
                <a:cs typeface="+mn-lt"/>
              </a:rPr>
              <a:t>                     where </a:t>
            </a:r>
            <a:r>
              <a:rPr lang="en-US" sz="3200" dirty="0" err="1">
                <a:latin typeface="Arial"/>
                <a:ea typeface="+mn-lt"/>
                <a:cs typeface="+mn-lt"/>
              </a:rPr>
              <a:t>blog.Category</a:t>
            </a:r>
            <a:r>
              <a:rPr lang="en-US" sz="3200" dirty="0">
                <a:latin typeface="Arial"/>
                <a:ea typeface="+mn-lt"/>
                <a:cs typeface="+mn-lt"/>
              </a:rPr>
              <a:t> == "</a:t>
            </a:r>
            <a:r>
              <a:rPr lang="en-US" sz="3200" dirty="0" err="1">
                <a:latin typeface="Arial"/>
                <a:ea typeface="+mn-lt"/>
                <a:cs typeface="+mn-lt"/>
              </a:rPr>
              <a:t>RavenDB</a:t>
            </a:r>
            <a:r>
              <a:rPr lang="en-US" sz="3200" dirty="0">
                <a:latin typeface="Arial"/>
                <a:ea typeface="+mn-lt"/>
                <a:cs typeface="+mn-lt"/>
              </a:rPr>
              <a:t>"</a:t>
            </a:r>
          </a:p>
          <a:p>
            <a:r>
              <a:rPr lang="en-US" sz="3200" dirty="0">
                <a:latin typeface="Arial"/>
                <a:ea typeface="+mn-lt"/>
                <a:cs typeface="+mn-lt"/>
              </a:rPr>
              <a:t>                     select blog;</a:t>
            </a:r>
            <a:endParaRPr lang="vi-VN" sz="3200" dirty="0">
              <a:latin typeface="Arial"/>
            </a:endParaRPr>
          </a:p>
        </p:txBody>
      </p:sp>
      <p:sp>
        <p:nvSpPr>
          <p:cNvPr id="8" name="Hình chữ nhật 7">
            <a:extLst>
              <a:ext uri="{FF2B5EF4-FFF2-40B4-BE49-F238E27FC236}">
                <a16:creationId xmlns:a16="http://schemas.microsoft.com/office/drawing/2014/main" id="{732F14C6-4D78-4D69-9C1A-76019B961DBE}"/>
              </a:ext>
            </a:extLst>
          </p:cNvPr>
          <p:cNvSpPr/>
          <p:nvPr/>
        </p:nvSpPr>
        <p:spPr>
          <a:xfrm>
            <a:off x="1421742" y="3772440"/>
            <a:ext cx="9877242" cy="1782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dirty="0">
                <a:latin typeface="Arial"/>
                <a:ea typeface="+mn-lt"/>
                <a:cs typeface="Arial"/>
              </a:rPr>
              <a:t>var results = session.Query&lt;BlogPost&gt;()</a:t>
            </a:r>
            <a:endParaRPr lang="vi-VN" sz="3200" dirty="0">
              <a:latin typeface="Arial"/>
              <a:cs typeface="Arial"/>
            </a:endParaRPr>
          </a:p>
          <a:p>
            <a:r>
              <a:rPr lang="vi-VN" sz="3200" dirty="0">
                <a:latin typeface="Arial"/>
                <a:ea typeface="+mn-lt"/>
                <a:cs typeface="Arial"/>
              </a:rPr>
              <a:t>                     .Where(x =&gt; x.Comments.Length &gt;= 10)</a:t>
            </a:r>
            <a:endParaRPr lang="vi-VN" sz="3200" dirty="0">
              <a:latin typeface="Arial"/>
              <a:cs typeface="Arial"/>
            </a:endParaRPr>
          </a:p>
          <a:p>
            <a:r>
              <a:rPr lang="vi-VN" sz="3200" dirty="0">
                <a:latin typeface="Arial"/>
                <a:ea typeface="+mn-lt"/>
                <a:cs typeface="Arial"/>
              </a:rPr>
              <a:t>                     .ToList();</a:t>
            </a:r>
            <a:endParaRPr lang="vi-VN" sz="3200" dirty="0">
              <a:latin typeface="Arial"/>
              <a:cs typeface="Arial"/>
            </a:endParaRPr>
          </a:p>
          <a:p>
            <a:pPr algn="ctr"/>
            <a:endParaRPr lang="vi-VN" dirty="0">
              <a:latin typeface="Arial"/>
              <a:cs typeface="Arial"/>
            </a:endParaRPr>
          </a:p>
        </p:txBody>
      </p:sp>
    </p:spTree>
    <p:extLst>
      <p:ext uri="{BB962C8B-B14F-4D97-AF65-F5344CB8AC3E}">
        <p14:creationId xmlns:p14="http://schemas.microsoft.com/office/powerpoint/2010/main" val="16737456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7">
            <a:extLst>
              <a:ext uri="{FF2B5EF4-FFF2-40B4-BE49-F238E27FC236}">
                <a16:creationId xmlns:a16="http://schemas.microsoft.com/office/drawing/2014/main" id="{8AB9D946-5AA1-4354-B33E-5DD44832EBB3}"/>
              </a:ext>
            </a:extLst>
          </p:cNvPr>
          <p:cNvSpPr>
            <a:spLocks/>
          </p:cNvSpPr>
          <p:nvPr/>
        </p:nvSpPr>
        <p:spPr bwMode="auto">
          <a:xfrm>
            <a:off x="1167548" y="3954708"/>
            <a:ext cx="519218" cy="458782"/>
          </a:xfrm>
          <a:custGeom>
            <a:avLst/>
            <a:gdLst>
              <a:gd name="T0" fmla="*/ 529 w 613"/>
              <a:gd name="T1" fmla="*/ 5 h 525"/>
              <a:gd name="T2" fmla="*/ 604 w 613"/>
              <a:gd name="T3" fmla="*/ 62 h 525"/>
              <a:gd name="T4" fmla="*/ 574 w 613"/>
              <a:gd name="T5" fmla="*/ 144 h 525"/>
              <a:gd name="T6" fmla="*/ 393 w 613"/>
              <a:gd name="T7" fmla="*/ 293 h 525"/>
              <a:gd name="T8" fmla="*/ 261 w 613"/>
              <a:gd name="T9" fmla="*/ 400 h 525"/>
              <a:gd name="T10" fmla="*/ 153 w 613"/>
              <a:gd name="T11" fmla="*/ 491 h 525"/>
              <a:gd name="T12" fmla="*/ 47 w 613"/>
              <a:gd name="T13" fmla="*/ 506 h 525"/>
              <a:gd name="T14" fmla="*/ 41 w 613"/>
              <a:gd name="T15" fmla="*/ 380 h 525"/>
              <a:gd name="T16" fmla="*/ 266 w 613"/>
              <a:gd name="T17" fmla="*/ 197 h 525"/>
              <a:gd name="T18" fmla="*/ 471 w 613"/>
              <a:gd name="T19" fmla="*/ 28 h 525"/>
              <a:gd name="T20" fmla="*/ 526 w 613"/>
              <a:gd name="T21" fmla="*/ 0 h 525"/>
              <a:gd name="T22" fmla="*/ 529 w 613"/>
              <a:gd name="T23" fmla="*/ 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525">
                <a:moveTo>
                  <a:pt x="529" y="5"/>
                </a:moveTo>
                <a:cubicBezTo>
                  <a:pt x="565" y="2"/>
                  <a:pt x="593" y="29"/>
                  <a:pt x="604" y="62"/>
                </a:cubicBezTo>
                <a:cubicBezTo>
                  <a:pt x="613" y="88"/>
                  <a:pt x="598" y="125"/>
                  <a:pt x="574" y="144"/>
                </a:cubicBezTo>
                <a:cubicBezTo>
                  <a:pt x="513" y="193"/>
                  <a:pt x="453" y="243"/>
                  <a:pt x="393" y="293"/>
                </a:cubicBezTo>
                <a:cubicBezTo>
                  <a:pt x="349" y="329"/>
                  <a:pt x="305" y="364"/>
                  <a:pt x="261" y="400"/>
                </a:cubicBezTo>
                <a:cubicBezTo>
                  <a:pt x="225" y="430"/>
                  <a:pt x="188" y="460"/>
                  <a:pt x="153" y="491"/>
                </a:cubicBezTo>
                <a:cubicBezTo>
                  <a:pt x="118" y="521"/>
                  <a:pt x="76" y="525"/>
                  <a:pt x="47" y="506"/>
                </a:cubicBezTo>
                <a:cubicBezTo>
                  <a:pt x="3" y="477"/>
                  <a:pt x="0" y="413"/>
                  <a:pt x="41" y="380"/>
                </a:cubicBezTo>
                <a:cubicBezTo>
                  <a:pt x="116" y="319"/>
                  <a:pt x="191" y="258"/>
                  <a:pt x="266" y="197"/>
                </a:cubicBezTo>
                <a:cubicBezTo>
                  <a:pt x="335" y="140"/>
                  <a:pt x="402" y="83"/>
                  <a:pt x="471" y="28"/>
                </a:cubicBezTo>
                <a:cubicBezTo>
                  <a:pt x="487" y="15"/>
                  <a:pt x="508" y="9"/>
                  <a:pt x="526" y="0"/>
                </a:cubicBezTo>
                <a:cubicBezTo>
                  <a:pt x="527" y="2"/>
                  <a:pt x="528" y="3"/>
                  <a:pt x="529" y="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8">
            <a:extLst>
              <a:ext uri="{FF2B5EF4-FFF2-40B4-BE49-F238E27FC236}">
                <a16:creationId xmlns:a16="http://schemas.microsoft.com/office/drawing/2014/main" id="{001D5C10-AA1D-4389-A5D2-802608A39CA8}"/>
              </a:ext>
            </a:extLst>
          </p:cNvPr>
          <p:cNvSpPr>
            <a:spLocks/>
          </p:cNvSpPr>
          <p:nvPr/>
        </p:nvSpPr>
        <p:spPr bwMode="auto">
          <a:xfrm>
            <a:off x="3269991" y="1441321"/>
            <a:ext cx="391331" cy="571164"/>
          </a:xfrm>
          <a:custGeom>
            <a:avLst/>
            <a:gdLst>
              <a:gd name="T0" fmla="*/ 370 w 461"/>
              <a:gd name="T1" fmla="*/ 0 h 652"/>
              <a:gd name="T2" fmla="*/ 437 w 461"/>
              <a:gd name="T3" fmla="*/ 106 h 652"/>
              <a:gd name="T4" fmla="*/ 384 w 461"/>
              <a:gd name="T5" fmla="*/ 204 h 652"/>
              <a:gd name="T6" fmla="*/ 289 w 461"/>
              <a:gd name="T7" fmla="*/ 371 h 652"/>
              <a:gd name="T8" fmla="*/ 180 w 461"/>
              <a:gd name="T9" fmla="*/ 556 h 652"/>
              <a:gd name="T10" fmla="*/ 139 w 461"/>
              <a:gd name="T11" fmla="*/ 621 h 652"/>
              <a:gd name="T12" fmla="*/ 41 w 461"/>
              <a:gd name="T13" fmla="*/ 632 h 652"/>
              <a:gd name="T14" fmla="*/ 11 w 461"/>
              <a:gd name="T15" fmla="*/ 547 h 652"/>
              <a:gd name="T16" fmla="*/ 41 w 461"/>
              <a:gd name="T17" fmla="*/ 488 h 652"/>
              <a:gd name="T18" fmla="*/ 156 w 461"/>
              <a:gd name="T19" fmla="*/ 287 h 652"/>
              <a:gd name="T20" fmla="*/ 265 w 461"/>
              <a:gd name="T21" fmla="*/ 100 h 652"/>
              <a:gd name="T22" fmla="*/ 303 w 461"/>
              <a:gd name="T23" fmla="*/ 35 h 652"/>
              <a:gd name="T24" fmla="*/ 370 w 461"/>
              <a:gd name="T25"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652">
                <a:moveTo>
                  <a:pt x="370" y="0"/>
                </a:moveTo>
                <a:cubicBezTo>
                  <a:pt x="426" y="2"/>
                  <a:pt x="461" y="55"/>
                  <a:pt x="437" y="106"/>
                </a:cubicBezTo>
                <a:cubicBezTo>
                  <a:pt x="422" y="140"/>
                  <a:pt x="402" y="172"/>
                  <a:pt x="384" y="204"/>
                </a:cubicBezTo>
                <a:cubicBezTo>
                  <a:pt x="353" y="260"/>
                  <a:pt x="321" y="315"/>
                  <a:pt x="289" y="371"/>
                </a:cubicBezTo>
                <a:cubicBezTo>
                  <a:pt x="253" y="433"/>
                  <a:pt x="217" y="494"/>
                  <a:pt x="180" y="556"/>
                </a:cubicBezTo>
                <a:cubicBezTo>
                  <a:pt x="167" y="578"/>
                  <a:pt x="156" y="601"/>
                  <a:pt x="139" y="621"/>
                </a:cubicBezTo>
                <a:cubicBezTo>
                  <a:pt x="116" y="649"/>
                  <a:pt x="75" y="652"/>
                  <a:pt x="41" y="632"/>
                </a:cubicBezTo>
                <a:cubicBezTo>
                  <a:pt x="15" y="617"/>
                  <a:pt x="0" y="578"/>
                  <a:pt x="11" y="547"/>
                </a:cubicBezTo>
                <a:cubicBezTo>
                  <a:pt x="19" y="526"/>
                  <a:pt x="30" y="507"/>
                  <a:pt x="41" y="488"/>
                </a:cubicBezTo>
                <a:cubicBezTo>
                  <a:pt x="79" y="421"/>
                  <a:pt x="117" y="354"/>
                  <a:pt x="156" y="287"/>
                </a:cubicBezTo>
                <a:cubicBezTo>
                  <a:pt x="192" y="224"/>
                  <a:pt x="229" y="162"/>
                  <a:pt x="265" y="100"/>
                </a:cubicBezTo>
                <a:cubicBezTo>
                  <a:pt x="277" y="78"/>
                  <a:pt x="289" y="56"/>
                  <a:pt x="303" y="35"/>
                </a:cubicBezTo>
                <a:cubicBezTo>
                  <a:pt x="320" y="9"/>
                  <a:pt x="339" y="0"/>
                  <a:pt x="37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75B308AE-556B-4362-A5E9-8C09F14A7C91}"/>
              </a:ext>
            </a:extLst>
          </p:cNvPr>
          <p:cNvSpPr>
            <a:spLocks/>
          </p:cNvSpPr>
          <p:nvPr/>
        </p:nvSpPr>
        <p:spPr bwMode="auto">
          <a:xfrm>
            <a:off x="1689322" y="1474375"/>
            <a:ext cx="370870" cy="576453"/>
          </a:xfrm>
          <a:custGeom>
            <a:avLst/>
            <a:gdLst>
              <a:gd name="T0" fmla="*/ 81 w 438"/>
              <a:gd name="T1" fmla="*/ 4 h 660"/>
              <a:gd name="T2" fmla="*/ 152 w 438"/>
              <a:gd name="T3" fmla="*/ 45 h 660"/>
              <a:gd name="T4" fmla="*/ 285 w 438"/>
              <a:gd name="T5" fmla="*/ 281 h 660"/>
              <a:gd name="T6" fmla="*/ 410 w 438"/>
              <a:gd name="T7" fmla="*/ 509 h 660"/>
              <a:gd name="T8" fmla="*/ 434 w 438"/>
              <a:gd name="T9" fmla="*/ 575 h 660"/>
              <a:gd name="T10" fmla="*/ 379 w 438"/>
              <a:gd name="T11" fmla="*/ 651 h 660"/>
              <a:gd name="T12" fmla="*/ 289 w 438"/>
              <a:gd name="T13" fmla="*/ 610 h 660"/>
              <a:gd name="T14" fmla="*/ 200 w 438"/>
              <a:gd name="T15" fmla="*/ 449 h 660"/>
              <a:gd name="T16" fmla="*/ 108 w 438"/>
              <a:gd name="T17" fmla="*/ 282 h 660"/>
              <a:gd name="T18" fmla="*/ 17 w 438"/>
              <a:gd name="T19" fmla="*/ 122 h 660"/>
              <a:gd name="T20" fmla="*/ 16 w 438"/>
              <a:gd name="T21" fmla="*/ 40 h 660"/>
              <a:gd name="T22" fmla="*/ 81 w 438"/>
              <a:gd name="T23" fmla="*/ 4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660">
                <a:moveTo>
                  <a:pt x="81" y="4"/>
                </a:moveTo>
                <a:cubicBezTo>
                  <a:pt x="116" y="3"/>
                  <a:pt x="137" y="18"/>
                  <a:pt x="152" y="45"/>
                </a:cubicBezTo>
                <a:cubicBezTo>
                  <a:pt x="196" y="123"/>
                  <a:pt x="241" y="202"/>
                  <a:pt x="285" y="281"/>
                </a:cubicBezTo>
                <a:cubicBezTo>
                  <a:pt x="327" y="357"/>
                  <a:pt x="369" y="433"/>
                  <a:pt x="410" y="509"/>
                </a:cubicBezTo>
                <a:cubicBezTo>
                  <a:pt x="421" y="530"/>
                  <a:pt x="432" y="553"/>
                  <a:pt x="434" y="575"/>
                </a:cubicBezTo>
                <a:cubicBezTo>
                  <a:pt x="438" y="612"/>
                  <a:pt x="412" y="642"/>
                  <a:pt x="379" y="651"/>
                </a:cubicBezTo>
                <a:cubicBezTo>
                  <a:pt x="346" y="660"/>
                  <a:pt x="306" y="641"/>
                  <a:pt x="289" y="610"/>
                </a:cubicBezTo>
                <a:cubicBezTo>
                  <a:pt x="260" y="556"/>
                  <a:pt x="230" y="502"/>
                  <a:pt x="200" y="449"/>
                </a:cubicBezTo>
                <a:cubicBezTo>
                  <a:pt x="169" y="393"/>
                  <a:pt x="139" y="337"/>
                  <a:pt x="108" y="282"/>
                </a:cubicBezTo>
                <a:cubicBezTo>
                  <a:pt x="78" y="229"/>
                  <a:pt x="47" y="175"/>
                  <a:pt x="17" y="122"/>
                </a:cubicBezTo>
                <a:cubicBezTo>
                  <a:pt x="2" y="95"/>
                  <a:pt x="0" y="66"/>
                  <a:pt x="16" y="40"/>
                </a:cubicBezTo>
                <a:cubicBezTo>
                  <a:pt x="31" y="15"/>
                  <a:pt x="53" y="0"/>
                  <a:pt x="81" y="4"/>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Freeform 10">
            <a:extLst>
              <a:ext uri="{FF2B5EF4-FFF2-40B4-BE49-F238E27FC236}">
                <a16:creationId xmlns:a16="http://schemas.microsoft.com/office/drawing/2014/main" id="{1B74DAA6-E969-49FE-970A-35824B70F5D7}"/>
              </a:ext>
            </a:extLst>
          </p:cNvPr>
          <p:cNvSpPr>
            <a:spLocks/>
          </p:cNvSpPr>
          <p:nvPr/>
        </p:nvSpPr>
        <p:spPr bwMode="auto">
          <a:xfrm>
            <a:off x="3625515" y="3897855"/>
            <a:ext cx="521774" cy="452171"/>
          </a:xfrm>
          <a:custGeom>
            <a:avLst/>
            <a:gdLst>
              <a:gd name="T0" fmla="*/ 528 w 618"/>
              <a:gd name="T1" fmla="*/ 516 h 516"/>
              <a:gd name="T2" fmla="*/ 479 w 618"/>
              <a:gd name="T3" fmla="*/ 493 h 516"/>
              <a:gd name="T4" fmla="*/ 233 w 618"/>
              <a:gd name="T5" fmla="*/ 302 h 516"/>
              <a:gd name="T6" fmla="*/ 70 w 618"/>
              <a:gd name="T7" fmla="*/ 172 h 516"/>
              <a:gd name="T8" fmla="*/ 27 w 618"/>
              <a:gd name="T9" fmla="*/ 136 h 516"/>
              <a:gd name="T10" fmla="*/ 28 w 618"/>
              <a:gd name="T11" fmla="*/ 31 h 516"/>
              <a:gd name="T12" fmla="*/ 131 w 618"/>
              <a:gd name="T13" fmla="*/ 24 h 516"/>
              <a:gd name="T14" fmla="*/ 308 w 618"/>
              <a:gd name="T15" fmla="*/ 163 h 516"/>
              <a:gd name="T16" fmla="*/ 519 w 618"/>
              <a:gd name="T17" fmla="*/ 327 h 516"/>
              <a:gd name="T18" fmla="*/ 581 w 618"/>
              <a:gd name="T19" fmla="*/ 377 h 516"/>
              <a:gd name="T20" fmla="*/ 580 w 618"/>
              <a:gd name="T21" fmla="*/ 495 h 516"/>
              <a:gd name="T22" fmla="*/ 528 w 618"/>
              <a:gd name="T23"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8" h="516">
                <a:moveTo>
                  <a:pt x="528" y="516"/>
                </a:moveTo>
                <a:cubicBezTo>
                  <a:pt x="511" y="508"/>
                  <a:pt x="493" y="504"/>
                  <a:pt x="479" y="493"/>
                </a:cubicBezTo>
                <a:cubicBezTo>
                  <a:pt x="397" y="430"/>
                  <a:pt x="315" y="366"/>
                  <a:pt x="233" y="302"/>
                </a:cubicBezTo>
                <a:cubicBezTo>
                  <a:pt x="179" y="259"/>
                  <a:pt x="125" y="216"/>
                  <a:pt x="70" y="172"/>
                </a:cubicBezTo>
                <a:cubicBezTo>
                  <a:pt x="55" y="160"/>
                  <a:pt x="39" y="149"/>
                  <a:pt x="27" y="136"/>
                </a:cubicBezTo>
                <a:cubicBezTo>
                  <a:pt x="0" y="106"/>
                  <a:pt x="1" y="60"/>
                  <a:pt x="28" y="31"/>
                </a:cubicBezTo>
                <a:cubicBezTo>
                  <a:pt x="54" y="4"/>
                  <a:pt x="100" y="0"/>
                  <a:pt x="131" y="24"/>
                </a:cubicBezTo>
                <a:cubicBezTo>
                  <a:pt x="190" y="70"/>
                  <a:pt x="249" y="117"/>
                  <a:pt x="308" y="163"/>
                </a:cubicBezTo>
                <a:cubicBezTo>
                  <a:pt x="378" y="217"/>
                  <a:pt x="449" y="272"/>
                  <a:pt x="519" y="327"/>
                </a:cubicBezTo>
                <a:cubicBezTo>
                  <a:pt x="540" y="343"/>
                  <a:pt x="560" y="361"/>
                  <a:pt x="581" y="377"/>
                </a:cubicBezTo>
                <a:cubicBezTo>
                  <a:pt x="613" y="403"/>
                  <a:pt x="618" y="463"/>
                  <a:pt x="580" y="495"/>
                </a:cubicBezTo>
                <a:cubicBezTo>
                  <a:pt x="566" y="506"/>
                  <a:pt x="547" y="509"/>
                  <a:pt x="528" y="51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Freeform 11">
            <a:extLst>
              <a:ext uri="{FF2B5EF4-FFF2-40B4-BE49-F238E27FC236}">
                <a16:creationId xmlns:a16="http://schemas.microsoft.com/office/drawing/2014/main" id="{67FE553E-5115-4116-8AA7-9A6BCF6AC1A9}"/>
              </a:ext>
            </a:extLst>
          </p:cNvPr>
          <p:cNvSpPr>
            <a:spLocks/>
          </p:cNvSpPr>
          <p:nvPr/>
        </p:nvSpPr>
        <p:spPr bwMode="auto">
          <a:xfrm>
            <a:off x="3909420" y="2726440"/>
            <a:ext cx="608736" cy="239308"/>
          </a:xfrm>
          <a:custGeom>
            <a:avLst/>
            <a:gdLst>
              <a:gd name="T0" fmla="*/ 717 w 718"/>
              <a:gd name="T1" fmla="*/ 86 h 273"/>
              <a:gd name="T2" fmla="*/ 666 w 718"/>
              <a:gd name="T3" fmla="*/ 155 h 273"/>
              <a:gd name="T4" fmla="*/ 576 w 718"/>
              <a:gd name="T5" fmla="*/ 175 h 273"/>
              <a:gd name="T6" fmla="*/ 342 w 718"/>
              <a:gd name="T7" fmla="*/ 222 h 273"/>
              <a:gd name="T8" fmla="*/ 174 w 718"/>
              <a:gd name="T9" fmla="*/ 253 h 273"/>
              <a:gd name="T10" fmla="*/ 93 w 718"/>
              <a:gd name="T11" fmla="*/ 268 h 273"/>
              <a:gd name="T12" fmla="*/ 17 w 718"/>
              <a:gd name="T13" fmla="*/ 236 h 273"/>
              <a:gd name="T14" fmla="*/ 14 w 718"/>
              <a:gd name="T15" fmla="*/ 154 h 273"/>
              <a:gd name="T16" fmla="*/ 60 w 718"/>
              <a:gd name="T17" fmla="*/ 120 h 273"/>
              <a:gd name="T18" fmla="*/ 256 w 718"/>
              <a:gd name="T19" fmla="*/ 81 h 273"/>
              <a:gd name="T20" fmla="*/ 488 w 718"/>
              <a:gd name="T21" fmla="*/ 33 h 273"/>
              <a:gd name="T22" fmla="*/ 627 w 718"/>
              <a:gd name="T23" fmla="*/ 9 h 273"/>
              <a:gd name="T24" fmla="*/ 717 w 718"/>
              <a:gd name="T25" fmla="*/ 8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8" h="273">
                <a:moveTo>
                  <a:pt x="717" y="86"/>
                </a:moveTo>
                <a:cubicBezTo>
                  <a:pt x="716" y="117"/>
                  <a:pt x="696" y="147"/>
                  <a:pt x="666" y="155"/>
                </a:cubicBezTo>
                <a:cubicBezTo>
                  <a:pt x="637" y="164"/>
                  <a:pt x="606" y="169"/>
                  <a:pt x="576" y="175"/>
                </a:cubicBezTo>
                <a:cubicBezTo>
                  <a:pt x="498" y="191"/>
                  <a:pt x="420" y="207"/>
                  <a:pt x="342" y="222"/>
                </a:cubicBezTo>
                <a:cubicBezTo>
                  <a:pt x="286" y="233"/>
                  <a:pt x="230" y="243"/>
                  <a:pt x="174" y="253"/>
                </a:cubicBezTo>
                <a:cubicBezTo>
                  <a:pt x="147" y="258"/>
                  <a:pt x="120" y="264"/>
                  <a:pt x="93" y="268"/>
                </a:cubicBezTo>
                <a:cubicBezTo>
                  <a:pt x="62" y="273"/>
                  <a:pt x="35" y="263"/>
                  <a:pt x="17" y="236"/>
                </a:cubicBezTo>
                <a:cubicBezTo>
                  <a:pt x="0" y="210"/>
                  <a:pt x="1" y="180"/>
                  <a:pt x="14" y="154"/>
                </a:cubicBezTo>
                <a:cubicBezTo>
                  <a:pt x="23" y="137"/>
                  <a:pt x="39" y="124"/>
                  <a:pt x="60" y="120"/>
                </a:cubicBezTo>
                <a:cubicBezTo>
                  <a:pt x="125" y="107"/>
                  <a:pt x="191" y="94"/>
                  <a:pt x="256" y="81"/>
                </a:cubicBezTo>
                <a:cubicBezTo>
                  <a:pt x="333" y="65"/>
                  <a:pt x="410" y="49"/>
                  <a:pt x="488" y="33"/>
                </a:cubicBezTo>
                <a:cubicBezTo>
                  <a:pt x="534" y="24"/>
                  <a:pt x="581" y="16"/>
                  <a:pt x="627" y="9"/>
                </a:cubicBezTo>
                <a:cubicBezTo>
                  <a:pt x="686" y="0"/>
                  <a:pt x="718" y="49"/>
                  <a:pt x="717" y="8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6" name="Freeform 12">
            <a:extLst>
              <a:ext uri="{FF2B5EF4-FFF2-40B4-BE49-F238E27FC236}">
                <a16:creationId xmlns:a16="http://schemas.microsoft.com/office/drawing/2014/main" id="{A2FC5CCE-E15D-4C65-A51B-39F2A1F9E8F9}"/>
              </a:ext>
            </a:extLst>
          </p:cNvPr>
          <p:cNvSpPr>
            <a:spLocks/>
          </p:cNvSpPr>
          <p:nvPr/>
        </p:nvSpPr>
        <p:spPr bwMode="auto">
          <a:xfrm>
            <a:off x="812025" y="2788581"/>
            <a:ext cx="618968" cy="211542"/>
          </a:xfrm>
          <a:custGeom>
            <a:avLst/>
            <a:gdLst>
              <a:gd name="T0" fmla="*/ 632 w 728"/>
              <a:gd name="T1" fmla="*/ 242 h 242"/>
              <a:gd name="T2" fmla="*/ 531 w 728"/>
              <a:gd name="T3" fmla="*/ 226 h 242"/>
              <a:gd name="T4" fmla="*/ 466 w 728"/>
              <a:gd name="T5" fmla="*/ 215 h 242"/>
              <a:gd name="T6" fmla="*/ 298 w 728"/>
              <a:gd name="T7" fmla="*/ 192 h 242"/>
              <a:gd name="T8" fmla="*/ 64 w 728"/>
              <a:gd name="T9" fmla="*/ 154 h 242"/>
              <a:gd name="T10" fmla="*/ 4 w 728"/>
              <a:gd name="T11" fmla="*/ 88 h 242"/>
              <a:gd name="T12" fmla="*/ 46 w 728"/>
              <a:gd name="T13" fmla="*/ 11 h 242"/>
              <a:gd name="T14" fmla="*/ 98 w 728"/>
              <a:gd name="T15" fmla="*/ 2 h 242"/>
              <a:gd name="T16" fmla="*/ 346 w 728"/>
              <a:gd name="T17" fmla="*/ 40 h 242"/>
              <a:gd name="T18" fmla="*/ 553 w 728"/>
              <a:gd name="T19" fmla="*/ 74 h 242"/>
              <a:gd name="T20" fmla="*/ 654 w 728"/>
              <a:gd name="T21" fmla="*/ 89 h 242"/>
              <a:gd name="T22" fmla="*/ 716 w 728"/>
              <a:gd name="T23" fmla="*/ 190 h 242"/>
              <a:gd name="T24" fmla="*/ 632 w 728"/>
              <a:gd name="T25"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8" h="242">
                <a:moveTo>
                  <a:pt x="632" y="242"/>
                </a:moveTo>
                <a:cubicBezTo>
                  <a:pt x="605" y="238"/>
                  <a:pt x="568" y="232"/>
                  <a:pt x="531" y="226"/>
                </a:cubicBezTo>
                <a:cubicBezTo>
                  <a:pt x="509" y="223"/>
                  <a:pt x="487" y="218"/>
                  <a:pt x="466" y="215"/>
                </a:cubicBezTo>
                <a:cubicBezTo>
                  <a:pt x="410" y="207"/>
                  <a:pt x="354" y="200"/>
                  <a:pt x="298" y="192"/>
                </a:cubicBezTo>
                <a:cubicBezTo>
                  <a:pt x="220" y="180"/>
                  <a:pt x="142" y="167"/>
                  <a:pt x="64" y="154"/>
                </a:cubicBezTo>
                <a:cubicBezTo>
                  <a:pt x="37" y="149"/>
                  <a:pt x="9" y="118"/>
                  <a:pt x="4" y="88"/>
                </a:cubicBezTo>
                <a:cubicBezTo>
                  <a:pt x="0" y="59"/>
                  <a:pt x="18" y="22"/>
                  <a:pt x="46" y="11"/>
                </a:cubicBezTo>
                <a:cubicBezTo>
                  <a:pt x="62" y="4"/>
                  <a:pt x="81" y="0"/>
                  <a:pt x="98" y="2"/>
                </a:cubicBezTo>
                <a:cubicBezTo>
                  <a:pt x="181" y="14"/>
                  <a:pt x="263" y="27"/>
                  <a:pt x="346" y="40"/>
                </a:cubicBezTo>
                <a:cubicBezTo>
                  <a:pt x="415" y="51"/>
                  <a:pt x="484" y="63"/>
                  <a:pt x="553" y="74"/>
                </a:cubicBezTo>
                <a:cubicBezTo>
                  <a:pt x="586" y="80"/>
                  <a:pt x="620" y="85"/>
                  <a:pt x="654" y="89"/>
                </a:cubicBezTo>
                <a:cubicBezTo>
                  <a:pt x="707" y="97"/>
                  <a:pt x="728" y="145"/>
                  <a:pt x="716" y="190"/>
                </a:cubicBezTo>
                <a:cubicBezTo>
                  <a:pt x="707" y="222"/>
                  <a:pt x="679" y="242"/>
                  <a:pt x="632" y="24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3" name="Freeform 19">
            <a:extLst>
              <a:ext uri="{FF2B5EF4-FFF2-40B4-BE49-F238E27FC236}">
                <a16:creationId xmlns:a16="http://schemas.microsoft.com/office/drawing/2014/main" id="{265BB47C-24B7-4135-87C4-643A28ED5897}"/>
              </a:ext>
            </a:extLst>
          </p:cNvPr>
          <p:cNvSpPr>
            <a:spLocks/>
          </p:cNvSpPr>
          <p:nvPr/>
        </p:nvSpPr>
        <p:spPr bwMode="auto">
          <a:xfrm>
            <a:off x="2124134" y="2693387"/>
            <a:ext cx="363196" cy="879223"/>
          </a:xfrm>
          <a:custGeom>
            <a:avLst/>
            <a:gdLst>
              <a:gd name="T0" fmla="*/ 0 w 431"/>
              <a:gd name="T1" fmla="*/ 579 h 1005"/>
              <a:gd name="T2" fmla="*/ 45 w 431"/>
              <a:gd name="T3" fmla="*/ 334 h 1005"/>
              <a:gd name="T4" fmla="*/ 210 w 431"/>
              <a:gd name="T5" fmla="*/ 93 h 1005"/>
              <a:gd name="T6" fmla="*/ 338 w 431"/>
              <a:gd name="T7" fmla="*/ 13 h 1005"/>
              <a:gd name="T8" fmla="*/ 420 w 431"/>
              <a:gd name="T9" fmla="*/ 52 h 1005"/>
              <a:gd name="T10" fmla="*/ 385 w 431"/>
              <a:gd name="T11" fmla="*/ 128 h 1005"/>
              <a:gd name="T12" fmla="*/ 244 w 431"/>
              <a:gd name="T13" fmla="*/ 238 h 1005"/>
              <a:gd name="T14" fmla="*/ 153 w 431"/>
              <a:gd name="T15" fmla="*/ 399 h 1005"/>
              <a:gd name="T16" fmla="*/ 139 w 431"/>
              <a:gd name="T17" fmla="*/ 686 h 1005"/>
              <a:gd name="T18" fmla="*/ 259 w 431"/>
              <a:gd name="T19" fmla="*/ 895 h 1005"/>
              <a:gd name="T20" fmla="*/ 258 w 431"/>
              <a:gd name="T21" fmla="*/ 979 h 1005"/>
              <a:gd name="T22" fmla="*/ 170 w 431"/>
              <a:gd name="T23" fmla="*/ 982 h 1005"/>
              <a:gd name="T24" fmla="*/ 42 w 431"/>
              <a:gd name="T25" fmla="*/ 784 h 1005"/>
              <a:gd name="T26" fmla="*/ 0 w 431"/>
              <a:gd name="T27" fmla="*/ 579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1005">
                <a:moveTo>
                  <a:pt x="0" y="579"/>
                </a:moveTo>
                <a:cubicBezTo>
                  <a:pt x="1" y="484"/>
                  <a:pt x="16" y="408"/>
                  <a:pt x="45" y="334"/>
                </a:cubicBezTo>
                <a:cubicBezTo>
                  <a:pt x="82" y="241"/>
                  <a:pt x="136" y="160"/>
                  <a:pt x="210" y="93"/>
                </a:cubicBezTo>
                <a:cubicBezTo>
                  <a:pt x="247" y="58"/>
                  <a:pt x="290" y="31"/>
                  <a:pt x="338" y="13"/>
                </a:cubicBezTo>
                <a:cubicBezTo>
                  <a:pt x="373" y="0"/>
                  <a:pt x="402" y="14"/>
                  <a:pt x="420" y="52"/>
                </a:cubicBezTo>
                <a:cubicBezTo>
                  <a:pt x="431" y="76"/>
                  <a:pt x="417" y="114"/>
                  <a:pt x="385" y="128"/>
                </a:cubicBezTo>
                <a:cubicBezTo>
                  <a:pt x="328" y="152"/>
                  <a:pt x="284" y="190"/>
                  <a:pt x="244" y="238"/>
                </a:cubicBezTo>
                <a:cubicBezTo>
                  <a:pt x="204" y="287"/>
                  <a:pt x="174" y="340"/>
                  <a:pt x="153" y="399"/>
                </a:cubicBezTo>
                <a:cubicBezTo>
                  <a:pt x="118" y="493"/>
                  <a:pt x="114" y="589"/>
                  <a:pt x="139" y="686"/>
                </a:cubicBezTo>
                <a:cubicBezTo>
                  <a:pt x="159" y="766"/>
                  <a:pt x="202" y="835"/>
                  <a:pt x="259" y="895"/>
                </a:cubicBezTo>
                <a:cubicBezTo>
                  <a:pt x="279" y="916"/>
                  <a:pt x="279" y="959"/>
                  <a:pt x="258" y="979"/>
                </a:cubicBezTo>
                <a:cubicBezTo>
                  <a:pt x="233" y="1004"/>
                  <a:pt x="192" y="1005"/>
                  <a:pt x="170" y="982"/>
                </a:cubicBezTo>
                <a:cubicBezTo>
                  <a:pt x="115" y="924"/>
                  <a:pt x="72" y="858"/>
                  <a:pt x="42" y="784"/>
                </a:cubicBezTo>
                <a:cubicBezTo>
                  <a:pt x="13" y="713"/>
                  <a:pt x="1" y="639"/>
                  <a:pt x="0" y="5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72A260B-E44B-4442-935B-1A05EC22A3EF}"/>
              </a:ext>
            </a:extLst>
          </p:cNvPr>
          <p:cNvSpPr/>
          <p:nvPr/>
        </p:nvSpPr>
        <p:spPr>
          <a:xfrm>
            <a:off x="4871121" y="1474375"/>
            <a:ext cx="5600335" cy="9522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9B62B21-15F0-49E4-9C0A-46E2135E470B}"/>
              </a:ext>
            </a:extLst>
          </p:cNvPr>
          <p:cNvSpPr/>
          <p:nvPr/>
        </p:nvSpPr>
        <p:spPr>
          <a:xfrm>
            <a:off x="4533420" y="3096319"/>
            <a:ext cx="5600335" cy="9525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9CEC0D7-DE8B-498C-B626-42C96E041667}"/>
              </a:ext>
            </a:extLst>
          </p:cNvPr>
          <p:cNvSpPr txBox="1"/>
          <p:nvPr/>
        </p:nvSpPr>
        <p:spPr>
          <a:xfrm>
            <a:off x="4918884" y="1517701"/>
            <a:ext cx="1177107"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500" b="1" i="0" u="none" strike="noStrike" kern="1200" cap="none" spc="0" normalizeH="0" baseline="0" noProof="0">
                <a:ln>
                  <a:noFill/>
                </a:ln>
                <a:solidFill>
                  <a:srgbClr val="FFFFFF"/>
                </a:solidFill>
                <a:effectLst/>
                <a:uLnTx/>
                <a:uFillTx/>
                <a:latin typeface="Open Sans" panose="020B0606030504020204" pitchFamily="34" charset="0"/>
                <a:ea typeface="+mn-ea"/>
                <a:cs typeface="+mn-cs"/>
              </a:rPr>
              <a:t>01</a:t>
            </a:r>
            <a:endParaRPr kumimoji="0" lang="en-GB" sz="4500" b="1" i="0" u="none" strike="noStrike" kern="1200" cap="none" spc="0" normalizeH="0" baseline="0" noProof="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TextBox 20">
            <a:extLst>
              <a:ext uri="{FF2B5EF4-FFF2-40B4-BE49-F238E27FC236}">
                <a16:creationId xmlns:a16="http://schemas.microsoft.com/office/drawing/2014/main" id="{710F1FA9-DFA5-44DD-ACE2-E0B67BEBD639}"/>
              </a:ext>
            </a:extLst>
          </p:cNvPr>
          <p:cNvSpPr txBox="1"/>
          <p:nvPr/>
        </p:nvSpPr>
        <p:spPr>
          <a:xfrm>
            <a:off x="4640843" y="3157566"/>
            <a:ext cx="1177107"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500" b="1" i="0" u="none" strike="noStrike" kern="1200" cap="none" spc="0" normalizeH="0" baseline="0" noProof="0">
                <a:ln>
                  <a:noFill/>
                </a:ln>
                <a:solidFill>
                  <a:srgbClr val="FFFFFF"/>
                </a:solidFill>
                <a:effectLst/>
                <a:uLnTx/>
                <a:uFillTx/>
                <a:latin typeface="Open Sans" panose="020B0606030504020204" pitchFamily="34" charset="0"/>
                <a:ea typeface="+mn-ea"/>
                <a:cs typeface="+mn-cs"/>
              </a:rPr>
              <a:t>02</a:t>
            </a:r>
            <a:endParaRPr kumimoji="0" lang="en-GB" sz="4500" b="1" i="0" u="none" strike="noStrike" kern="1200" cap="none" spc="0" normalizeH="0" baseline="0" noProof="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5" name="TextBox 24">
            <a:extLst>
              <a:ext uri="{FF2B5EF4-FFF2-40B4-BE49-F238E27FC236}">
                <a16:creationId xmlns:a16="http://schemas.microsoft.com/office/drawing/2014/main" id="{CCF5E8D6-2132-4973-98AF-E170110635BC}"/>
              </a:ext>
            </a:extLst>
          </p:cNvPr>
          <p:cNvSpPr txBox="1"/>
          <p:nvPr/>
        </p:nvSpPr>
        <p:spPr>
          <a:xfrm>
            <a:off x="5955338" y="1654779"/>
            <a:ext cx="4413747" cy="584775"/>
          </a:xfrm>
          <a:prstGeom prst="rect">
            <a:avLst/>
          </a:prstGeom>
          <a:noFill/>
        </p:spPr>
        <p:txBody>
          <a:bodyPr wrap="square" rtlCol="0" anchor="t">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rPr>
              <a:t>SƠ</a:t>
            </a:r>
            <a:r>
              <a:rPr kumimoji="0" lang="en-US" sz="3200" b="0" i="0" u="none" strike="noStrike" kern="1200" cap="none" spc="0" normalizeH="0" noProof="0">
                <a:ln>
                  <a:noFill/>
                </a:ln>
                <a:solidFill>
                  <a:srgbClr val="FFFFFF"/>
                </a:solidFill>
                <a:effectLst/>
                <a:uLnTx/>
                <a:uFillTx/>
                <a:latin typeface="Times New Roman" panose="02020603050405020304" pitchFamily="18" charset="0"/>
                <a:cs typeface="Times New Roman" panose="02020603050405020304" pitchFamily="18" charset="0"/>
              </a:rPr>
              <a:t> LƯỢC VỀ NOSQL</a:t>
            </a:r>
            <a:endParaRPr lang="en-GB" sz="3200" b="0" i="0" u="none" strike="noStrike" kern="1200" cap="none" spc="0" normalizeH="0" baseline="0" noProof="0">
              <a:ln>
                <a:noFill/>
              </a:ln>
              <a:solidFill>
                <a:srgbClr val="FFFFFF"/>
              </a:solidFill>
              <a:effectLst/>
              <a:uLnTx/>
              <a:uFillTx/>
              <a:latin typeface="Times New Roman" panose="02020603050405020304" pitchFamily="18" charset="0"/>
              <a:ea typeface="Noto Sans" panose="020B0502040504020204" pitchFamily="34"/>
              <a:cs typeface="Times New Roman" panose="02020603050405020304" pitchFamily="18" charset="0"/>
            </a:endParaRPr>
          </a:p>
        </p:txBody>
      </p:sp>
      <p:sp>
        <p:nvSpPr>
          <p:cNvPr id="26" name="TextBox 25">
            <a:extLst>
              <a:ext uri="{FF2B5EF4-FFF2-40B4-BE49-F238E27FC236}">
                <a16:creationId xmlns:a16="http://schemas.microsoft.com/office/drawing/2014/main" id="{AFE0ADF0-60ED-427C-8750-80ACC702B290}"/>
              </a:ext>
            </a:extLst>
          </p:cNvPr>
          <p:cNvSpPr txBox="1"/>
          <p:nvPr/>
        </p:nvSpPr>
        <p:spPr>
          <a:xfrm>
            <a:off x="5817974" y="3282921"/>
            <a:ext cx="4026886"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rPr>
              <a:t>GIỚI</a:t>
            </a:r>
            <a:r>
              <a:rPr kumimoji="0" lang="en-US" sz="2800" i="0" u="none" strike="noStrike" kern="1200" cap="none" spc="0" normalizeH="0" noProof="0">
                <a:ln>
                  <a:noFill/>
                </a:ln>
                <a:solidFill>
                  <a:srgbClr val="FFFFFF"/>
                </a:solidFill>
                <a:effectLst/>
                <a:uLnTx/>
                <a:uFillTx/>
                <a:latin typeface="Times New Roman" panose="02020603050405020304" pitchFamily="18" charset="0"/>
                <a:cs typeface="Times New Roman" panose="02020603050405020304" pitchFamily="18" charset="0"/>
              </a:rPr>
              <a:t> THIỆU RAVENDB</a:t>
            </a:r>
            <a:endParaRPr kumimoji="0" lang="en-GB" sz="2800" i="0" u="none" strike="noStrike" kern="1200" cap="none" spc="0" normalizeH="0" baseline="0" noProof="0">
              <a:ln>
                <a:noFill/>
              </a:ln>
              <a:solidFill>
                <a:srgbClr val="FFFFFF"/>
              </a:solidFill>
              <a:effectLst/>
              <a:uLnTx/>
              <a:uFillTx/>
              <a:latin typeface="Times New Roman" panose="02020603050405020304" pitchFamily="18" charset="0"/>
              <a:ea typeface="Noto Sans" panose="020B0502040504020204" pitchFamily="34"/>
              <a:cs typeface="Times New Roman" panose="02020603050405020304" pitchFamily="18" charset="0"/>
            </a:endParaRPr>
          </a:p>
        </p:txBody>
      </p:sp>
      <p:sp>
        <p:nvSpPr>
          <p:cNvPr id="8" name="Freeform 5">
            <a:extLst>
              <a:ext uri="{FF2B5EF4-FFF2-40B4-BE49-F238E27FC236}">
                <a16:creationId xmlns:a16="http://schemas.microsoft.com/office/drawing/2014/main" id="{A6751595-9F70-4EFE-9250-F0EB55B31968}"/>
              </a:ext>
            </a:extLst>
          </p:cNvPr>
          <p:cNvSpPr>
            <a:spLocks noEditPoints="1"/>
          </p:cNvSpPr>
          <p:nvPr/>
        </p:nvSpPr>
        <p:spPr bwMode="auto">
          <a:xfrm>
            <a:off x="1794189" y="2260150"/>
            <a:ext cx="1821279" cy="3568964"/>
          </a:xfrm>
          <a:custGeom>
            <a:avLst/>
            <a:gdLst>
              <a:gd name="T0" fmla="*/ 0 w 1736"/>
              <a:gd name="T1" fmla="*/ 868 h 3417"/>
              <a:gd name="T2" fmla="*/ 339 w 1736"/>
              <a:gd name="T3" fmla="*/ 1767 h 3417"/>
              <a:gd name="T4" fmla="*/ 430 w 1736"/>
              <a:gd name="T5" fmla="*/ 2129 h 3417"/>
              <a:gd name="T6" fmla="*/ 432 w 1736"/>
              <a:gd name="T7" fmla="*/ 2415 h 3417"/>
              <a:gd name="T8" fmla="*/ 443 w 1736"/>
              <a:gd name="T9" fmla="*/ 2750 h 3417"/>
              <a:gd name="T10" fmla="*/ 581 w 1736"/>
              <a:gd name="T11" fmla="*/ 2994 h 3417"/>
              <a:gd name="T12" fmla="*/ 806 w 1736"/>
              <a:gd name="T13" fmla="*/ 3385 h 3417"/>
              <a:gd name="T14" fmla="*/ 964 w 1736"/>
              <a:gd name="T15" fmla="*/ 3254 h 3417"/>
              <a:gd name="T16" fmla="*/ 1166 w 1736"/>
              <a:gd name="T17" fmla="*/ 2907 h 3417"/>
              <a:gd name="T18" fmla="*/ 1269 w 1736"/>
              <a:gd name="T19" fmla="*/ 2685 h 3417"/>
              <a:gd name="T20" fmla="*/ 1281 w 1736"/>
              <a:gd name="T21" fmla="*/ 2020 h 3417"/>
              <a:gd name="T22" fmla="*/ 1376 w 1736"/>
              <a:gd name="T23" fmla="*/ 1740 h 3417"/>
              <a:gd name="T24" fmla="*/ 1736 w 1736"/>
              <a:gd name="T25" fmla="*/ 868 h 3417"/>
              <a:gd name="T26" fmla="*/ 537 w 1736"/>
              <a:gd name="T27" fmla="*/ 2650 h 3417"/>
              <a:gd name="T28" fmla="*/ 556 w 1736"/>
              <a:gd name="T29" fmla="*/ 2178 h 3417"/>
              <a:gd name="T30" fmla="*/ 673 w 1736"/>
              <a:gd name="T31" fmla="*/ 2197 h 3417"/>
              <a:gd name="T32" fmla="*/ 673 w 1736"/>
              <a:gd name="T33" fmla="*/ 2643 h 3417"/>
              <a:gd name="T34" fmla="*/ 557 w 1736"/>
              <a:gd name="T35" fmla="*/ 2670 h 3417"/>
              <a:gd name="T36" fmla="*/ 902 w 1736"/>
              <a:gd name="T37" fmla="*/ 3175 h 3417"/>
              <a:gd name="T38" fmla="*/ 838 w 1736"/>
              <a:gd name="T39" fmla="*/ 3256 h 3417"/>
              <a:gd name="T40" fmla="*/ 799 w 1736"/>
              <a:gd name="T41" fmla="*/ 3156 h 3417"/>
              <a:gd name="T42" fmla="*/ 893 w 1736"/>
              <a:gd name="T43" fmla="*/ 3156 h 3417"/>
              <a:gd name="T44" fmla="*/ 1130 w 1736"/>
              <a:gd name="T45" fmla="*/ 2786 h 3417"/>
              <a:gd name="T46" fmla="*/ 976 w 1736"/>
              <a:gd name="T47" fmla="*/ 3049 h 3417"/>
              <a:gd name="T48" fmla="*/ 744 w 1736"/>
              <a:gd name="T49" fmla="*/ 3063 h 3417"/>
              <a:gd name="T50" fmla="*/ 597 w 1736"/>
              <a:gd name="T51" fmla="*/ 2835 h 3417"/>
              <a:gd name="T52" fmla="*/ 563 w 1736"/>
              <a:gd name="T53" fmla="*/ 2769 h 3417"/>
              <a:gd name="T54" fmla="*/ 851 w 1736"/>
              <a:gd name="T55" fmla="*/ 2763 h 3417"/>
              <a:gd name="T56" fmla="*/ 1136 w 1736"/>
              <a:gd name="T57" fmla="*/ 2767 h 3417"/>
              <a:gd name="T58" fmla="*/ 779 w 1736"/>
              <a:gd name="T59" fmla="*/ 2199 h 3417"/>
              <a:gd name="T60" fmla="*/ 885 w 1736"/>
              <a:gd name="T61" fmla="*/ 2178 h 3417"/>
              <a:gd name="T62" fmla="*/ 910 w 1736"/>
              <a:gd name="T63" fmla="*/ 2488 h 3417"/>
              <a:gd name="T64" fmla="*/ 885 w 1736"/>
              <a:gd name="T65" fmla="*/ 2670 h 3417"/>
              <a:gd name="T66" fmla="*/ 780 w 1736"/>
              <a:gd name="T67" fmla="*/ 2648 h 3417"/>
              <a:gd name="T68" fmla="*/ 779 w 1736"/>
              <a:gd name="T69" fmla="*/ 2199 h 3417"/>
              <a:gd name="T70" fmla="*/ 1140 w 1736"/>
              <a:gd name="T71" fmla="*/ 2670 h 3417"/>
              <a:gd name="T72" fmla="*/ 1016 w 1736"/>
              <a:gd name="T73" fmla="*/ 2648 h 3417"/>
              <a:gd name="T74" fmla="*/ 1035 w 1736"/>
              <a:gd name="T75" fmla="*/ 2178 h 3417"/>
              <a:gd name="T76" fmla="*/ 1165 w 1736"/>
              <a:gd name="T77" fmla="*/ 2200 h 3417"/>
              <a:gd name="T78" fmla="*/ 1164 w 1736"/>
              <a:gd name="T79" fmla="*/ 2644 h 3417"/>
              <a:gd name="T80" fmla="*/ 1273 w 1736"/>
              <a:gd name="T81" fmla="*/ 1681 h 3417"/>
              <a:gd name="T82" fmla="*/ 1165 w 1736"/>
              <a:gd name="T83" fmla="*/ 2028 h 3417"/>
              <a:gd name="T84" fmla="*/ 850 w 1736"/>
              <a:gd name="T85" fmla="*/ 2055 h 3417"/>
              <a:gd name="T86" fmla="*/ 537 w 1736"/>
              <a:gd name="T87" fmla="*/ 2031 h 3417"/>
              <a:gd name="T88" fmla="*/ 412 w 1736"/>
              <a:gd name="T89" fmla="*/ 1638 h 3417"/>
              <a:gd name="T90" fmla="*/ 868 w 1736"/>
              <a:gd name="T91" fmla="*/ 123 h 3417"/>
              <a:gd name="T92" fmla="*/ 1307 w 1736"/>
              <a:gd name="T93" fmla="*/ 1617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6" h="3417">
                <a:moveTo>
                  <a:pt x="868" y="0"/>
                </a:moveTo>
                <a:cubicBezTo>
                  <a:pt x="389" y="0"/>
                  <a:pt x="0" y="389"/>
                  <a:pt x="0" y="868"/>
                </a:cubicBezTo>
                <a:cubicBezTo>
                  <a:pt x="0" y="1232"/>
                  <a:pt x="226" y="1534"/>
                  <a:pt x="255" y="1591"/>
                </a:cubicBezTo>
                <a:cubicBezTo>
                  <a:pt x="283" y="1649"/>
                  <a:pt x="314" y="1708"/>
                  <a:pt x="339" y="1767"/>
                </a:cubicBezTo>
                <a:cubicBezTo>
                  <a:pt x="360" y="1819"/>
                  <a:pt x="376" y="1874"/>
                  <a:pt x="394" y="1927"/>
                </a:cubicBezTo>
                <a:cubicBezTo>
                  <a:pt x="416" y="1993"/>
                  <a:pt x="428" y="2060"/>
                  <a:pt x="430" y="2129"/>
                </a:cubicBezTo>
                <a:cubicBezTo>
                  <a:pt x="434" y="2224"/>
                  <a:pt x="431" y="2320"/>
                  <a:pt x="431" y="2415"/>
                </a:cubicBezTo>
                <a:cubicBezTo>
                  <a:pt x="432" y="2415"/>
                  <a:pt x="432" y="2415"/>
                  <a:pt x="432" y="2415"/>
                </a:cubicBezTo>
                <a:cubicBezTo>
                  <a:pt x="432" y="2511"/>
                  <a:pt x="431" y="2608"/>
                  <a:pt x="432" y="2704"/>
                </a:cubicBezTo>
                <a:cubicBezTo>
                  <a:pt x="433" y="2720"/>
                  <a:pt x="436" y="2737"/>
                  <a:pt x="443" y="2750"/>
                </a:cubicBezTo>
                <a:cubicBezTo>
                  <a:pt x="459" y="2782"/>
                  <a:pt x="479" y="2812"/>
                  <a:pt x="496" y="2843"/>
                </a:cubicBezTo>
                <a:cubicBezTo>
                  <a:pt x="525" y="2893"/>
                  <a:pt x="553" y="2944"/>
                  <a:pt x="581" y="2994"/>
                </a:cubicBezTo>
                <a:cubicBezTo>
                  <a:pt x="615" y="3053"/>
                  <a:pt x="650" y="3111"/>
                  <a:pt x="683" y="3170"/>
                </a:cubicBezTo>
                <a:cubicBezTo>
                  <a:pt x="725" y="3242"/>
                  <a:pt x="765" y="3313"/>
                  <a:pt x="806" y="3385"/>
                </a:cubicBezTo>
                <a:cubicBezTo>
                  <a:pt x="825" y="3417"/>
                  <a:pt x="867" y="3416"/>
                  <a:pt x="886" y="3384"/>
                </a:cubicBezTo>
                <a:cubicBezTo>
                  <a:pt x="911" y="3340"/>
                  <a:pt x="937" y="3297"/>
                  <a:pt x="964" y="3254"/>
                </a:cubicBezTo>
                <a:cubicBezTo>
                  <a:pt x="1008" y="3178"/>
                  <a:pt x="1052" y="3102"/>
                  <a:pt x="1096" y="3026"/>
                </a:cubicBezTo>
                <a:cubicBezTo>
                  <a:pt x="1120" y="2986"/>
                  <a:pt x="1143" y="2947"/>
                  <a:pt x="1166" y="2907"/>
                </a:cubicBezTo>
                <a:cubicBezTo>
                  <a:pt x="1191" y="2865"/>
                  <a:pt x="1215" y="2823"/>
                  <a:pt x="1239" y="2782"/>
                </a:cubicBezTo>
                <a:cubicBezTo>
                  <a:pt x="1258" y="2752"/>
                  <a:pt x="1270" y="2722"/>
                  <a:pt x="1269" y="2685"/>
                </a:cubicBezTo>
                <a:cubicBezTo>
                  <a:pt x="1268" y="2504"/>
                  <a:pt x="1269" y="2322"/>
                  <a:pt x="1269" y="2141"/>
                </a:cubicBezTo>
                <a:cubicBezTo>
                  <a:pt x="1269" y="2101"/>
                  <a:pt x="1273" y="2060"/>
                  <a:pt x="1281" y="2020"/>
                </a:cubicBezTo>
                <a:cubicBezTo>
                  <a:pt x="1292" y="1971"/>
                  <a:pt x="1306" y="1922"/>
                  <a:pt x="1321" y="1875"/>
                </a:cubicBezTo>
                <a:cubicBezTo>
                  <a:pt x="1337" y="1829"/>
                  <a:pt x="1355" y="1783"/>
                  <a:pt x="1376" y="1740"/>
                </a:cubicBezTo>
                <a:cubicBezTo>
                  <a:pt x="1404" y="1682"/>
                  <a:pt x="1437" y="1627"/>
                  <a:pt x="1467" y="1570"/>
                </a:cubicBezTo>
                <a:cubicBezTo>
                  <a:pt x="1500" y="1510"/>
                  <a:pt x="1736" y="1180"/>
                  <a:pt x="1736" y="868"/>
                </a:cubicBezTo>
                <a:cubicBezTo>
                  <a:pt x="1736" y="389"/>
                  <a:pt x="1347" y="0"/>
                  <a:pt x="868" y="0"/>
                </a:cubicBezTo>
                <a:close/>
                <a:moveTo>
                  <a:pt x="537" y="2650"/>
                </a:moveTo>
                <a:cubicBezTo>
                  <a:pt x="537" y="2499"/>
                  <a:pt x="537" y="2348"/>
                  <a:pt x="537" y="2197"/>
                </a:cubicBezTo>
                <a:cubicBezTo>
                  <a:pt x="537" y="2183"/>
                  <a:pt x="542" y="2178"/>
                  <a:pt x="556" y="2178"/>
                </a:cubicBezTo>
                <a:cubicBezTo>
                  <a:pt x="589" y="2178"/>
                  <a:pt x="622" y="2179"/>
                  <a:pt x="655" y="2178"/>
                </a:cubicBezTo>
                <a:cubicBezTo>
                  <a:pt x="669" y="2178"/>
                  <a:pt x="673" y="2183"/>
                  <a:pt x="673" y="2197"/>
                </a:cubicBezTo>
                <a:cubicBezTo>
                  <a:pt x="673" y="2273"/>
                  <a:pt x="673" y="2348"/>
                  <a:pt x="673" y="2424"/>
                </a:cubicBezTo>
                <a:cubicBezTo>
                  <a:pt x="673" y="2497"/>
                  <a:pt x="673" y="2570"/>
                  <a:pt x="673" y="2643"/>
                </a:cubicBezTo>
                <a:cubicBezTo>
                  <a:pt x="673" y="2670"/>
                  <a:pt x="673" y="2670"/>
                  <a:pt x="647" y="2670"/>
                </a:cubicBezTo>
                <a:cubicBezTo>
                  <a:pt x="617" y="2670"/>
                  <a:pt x="587" y="2669"/>
                  <a:pt x="557" y="2670"/>
                </a:cubicBezTo>
                <a:cubicBezTo>
                  <a:pt x="543" y="2670"/>
                  <a:pt x="537" y="2665"/>
                  <a:pt x="537" y="2650"/>
                </a:cubicBezTo>
                <a:close/>
                <a:moveTo>
                  <a:pt x="902" y="3175"/>
                </a:moveTo>
                <a:cubicBezTo>
                  <a:pt x="887" y="3202"/>
                  <a:pt x="871" y="3229"/>
                  <a:pt x="855" y="3255"/>
                </a:cubicBezTo>
                <a:cubicBezTo>
                  <a:pt x="851" y="3263"/>
                  <a:pt x="844" y="3266"/>
                  <a:pt x="838" y="3256"/>
                </a:cubicBezTo>
                <a:cubicBezTo>
                  <a:pt x="822" y="3227"/>
                  <a:pt x="804" y="3198"/>
                  <a:pt x="788" y="3169"/>
                </a:cubicBezTo>
                <a:cubicBezTo>
                  <a:pt x="783" y="3159"/>
                  <a:pt x="791" y="3157"/>
                  <a:pt x="799" y="3156"/>
                </a:cubicBezTo>
                <a:cubicBezTo>
                  <a:pt x="814" y="3156"/>
                  <a:pt x="831" y="3156"/>
                  <a:pt x="847" y="3156"/>
                </a:cubicBezTo>
                <a:cubicBezTo>
                  <a:pt x="863" y="3156"/>
                  <a:pt x="878" y="3156"/>
                  <a:pt x="893" y="3156"/>
                </a:cubicBezTo>
                <a:cubicBezTo>
                  <a:pt x="906" y="3157"/>
                  <a:pt x="909" y="3163"/>
                  <a:pt x="902" y="3175"/>
                </a:cubicBezTo>
                <a:close/>
                <a:moveTo>
                  <a:pt x="1130" y="2786"/>
                </a:moveTo>
                <a:cubicBezTo>
                  <a:pt x="1102" y="2836"/>
                  <a:pt x="1072" y="2885"/>
                  <a:pt x="1043" y="2935"/>
                </a:cubicBezTo>
                <a:cubicBezTo>
                  <a:pt x="1020" y="2973"/>
                  <a:pt x="998" y="3011"/>
                  <a:pt x="976" y="3049"/>
                </a:cubicBezTo>
                <a:cubicBezTo>
                  <a:pt x="970" y="3059"/>
                  <a:pt x="963" y="3063"/>
                  <a:pt x="952" y="3063"/>
                </a:cubicBezTo>
                <a:cubicBezTo>
                  <a:pt x="882" y="3063"/>
                  <a:pt x="813" y="3063"/>
                  <a:pt x="744" y="3063"/>
                </a:cubicBezTo>
                <a:cubicBezTo>
                  <a:pt x="732" y="3063"/>
                  <a:pt x="725" y="3058"/>
                  <a:pt x="719" y="3049"/>
                </a:cubicBezTo>
                <a:cubicBezTo>
                  <a:pt x="678" y="2977"/>
                  <a:pt x="637" y="2906"/>
                  <a:pt x="597" y="2835"/>
                </a:cubicBezTo>
                <a:cubicBezTo>
                  <a:pt x="587" y="2818"/>
                  <a:pt x="577" y="2801"/>
                  <a:pt x="568" y="2784"/>
                </a:cubicBezTo>
                <a:cubicBezTo>
                  <a:pt x="565" y="2779"/>
                  <a:pt x="565" y="2774"/>
                  <a:pt x="563" y="2769"/>
                </a:cubicBezTo>
                <a:cubicBezTo>
                  <a:pt x="568" y="2767"/>
                  <a:pt x="573" y="2764"/>
                  <a:pt x="578" y="2764"/>
                </a:cubicBezTo>
                <a:cubicBezTo>
                  <a:pt x="669" y="2763"/>
                  <a:pt x="760" y="2763"/>
                  <a:pt x="851" y="2763"/>
                </a:cubicBezTo>
                <a:cubicBezTo>
                  <a:pt x="940" y="2763"/>
                  <a:pt x="1030" y="2763"/>
                  <a:pt x="1119" y="2763"/>
                </a:cubicBezTo>
                <a:cubicBezTo>
                  <a:pt x="1124" y="2763"/>
                  <a:pt x="1131" y="2766"/>
                  <a:pt x="1136" y="2767"/>
                </a:cubicBezTo>
                <a:cubicBezTo>
                  <a:pt x="1135" y="2774"/>
                  <a:pt x="1133" y="2781"/>
                  <a:pt x="1130" y="2786"/>
                </a:cubicBezTo>
                <a:close/>
                <a:moveTo>
                  <a:pt x="779" y="2199"/>
                </a:moveTo>
                <a:cubicBezTo>
                  <a:pt x="779" y="2183"/>
                  <a:pt x="783" y="2178"/>
                  <a:pt x="799" y="2178"/>
                </a:cubicBezTo>
                <a:cubicBezTo>
                  <a:pt x="828" y="2179"/>
                  <a:pt x="856" y="2178"/>
                  <a:pt x="885" y="2178"/>
                </a:cubicBezTo>
                <a:cubicBezTo>
                  <a:pt x="908" y="2178"/>
                  <a:pt x="909" y="2179"/>
                  <a:pt x="910" y="2203"/>
                </a:cubicBezTo>
                <a:cubicBezTo>
                  <a:pt x="910" y="2298"/>
                  <a:pt x="910" y="2393"/>
                  <a:pt x="910" y="2488"/>
                </a:cubicBezTo>
                <a:cubicBezTo>
                  <a:pt x="910" y="2539"/>
                  <a:pt x="910" y="2592"/>
                  <a:pt x="909" y="2644"/>
                </a:cubicBezTo>
                <a:cubicBezTo>
                  <a:pt x="909" y="2668"/>
                  <a:pt x="907" y="2670"/>
                  <a:pt x="885" y="2670"/>
                </a:cubicBezTo>
                <a:cubicBezTo>
                  <a:pt x="857" y="2670"/>
                  <a:pt x="829" y="2670"/>
                  <a:pt x="800" y="2670"/>
                </a:cubicBezTo>
                <a:cubicBezTo>
                  <a:pt x="781" y="2669"/>
                  <a:pt x="780" y="2668"/>
                  <a:pt x="780" y="2648"/>
                </a:cubicBezTo>
                <a:cubicBezTo>
                  <a:pt x="779" y="2574"/>
                  <a:pt x="779" y="2499"/>
                  <a:pt x="779" y="2424"/>
                </a:cubicBezTo>
                <a:cubicBezTo>
                  <a:pt x="779" y="2349"/>
                  <a:pt x="780" y="2274"/>
                  <a:pt x="779" y="2199"/>
                </a:cubicBezTo>
                <a:close/>
                <a:moveTo>
                  <a:pt x="1164" y="2644"/>
                </a:moveTo>
                <a:cubicBezTo>
                  <a:pt x="1164" y="2668"/>
                  <a:pt x="1162" y="2670"/>
                  <a:pt x="1140" y="2670"/>
                </a:cubicBezTo>
                <a:cubicBezTo>
                  <a:pt x="1105" y="2670"/>
                  <a:pt x="1071" y="2669"/>
                  <a:pt x="1036" y="2670"/>
                </a:cubicBezTo>
                <a:cubicBezTo>
                  <a:pt x="1021" y="2670"/>
                  <a:pt x="1016" y="2663"/>
                  <a:pt x="1016" y="2648"/>
                </a:cubicBezTo>
                <a:cubicBezTo>
                  <a:pt x="1016" y="2498"/>
                  <a:pt x="1016" y="2348"/>
                  <a:pt x="1016" y="2197"/>
                </a:cubicBezTo>
                <a:cubicBezTo>
                  <a:pt x="1016" y="2183"/>
                  <a:pt x="1021" y="2178"/>
                  <a:pt x="1035" y="2178"/>
                </a:cubicBezTo>
                <a:cubicBezTo>
                  <a:pt x="1072" y="2178"/>
                  <a:pt x="1108" y="2179"/>
                  <a:pt x="1144" y="2178"/>
                </a:cubicBezTo>
                <a:cubicBezTo>
                  <a:pt x="1161" y="2178"/>
                  <a:pt x="1165" y="2184"/>
                  <a:pt x="1165" y="2200"/>
                </a:cubicBezTo>
                <a:cubicBezTo>
                  <a:pt x="1164" y="2275"/>
                  <a:pt x="1164" y="2349"/>
                  <a:pt x="1164" y="2423"/>
                </a:cubicBezTo>
                <a:cubicBezTo>
                  <a:pt x="1164" y="2497"/>
                  <a:pt x="1165" y="2570"/>
                  <a:pt x="1164" y="2644"/>
                </a:cubicBezTo>
                <a:close/>
                <a:moveTo>
                  <a:pt x="1307" y="1617"/>
                </a:moveTo>
                <a:cubicBezTo>
                  <a:pt x="1295" y="1638"/>
                  <a:pt x="1284" y="1659"/>
                  <a:pt x="1273" y="1681"/>
                </a:cubicBezTo>
                <a:cubicBezTo>
                  <a:pt x="1246" y="1731"/>
                  <a:pt x="1222" y="1783"/>
                  <a:pt x="1202" y="1836"/>
                </a:cubicBezTo>
                <a:cubicBezTo>
                  <a:pt x="1180" y="1897"/>
                  <a:pt x="1165" y="1961"/>
                  <a:pt x="1165" y="2028"/>
                </a:cubicBezTo>
                <a:cubicBezTo>
                  <a:pt x="1164" y="2054"/>
                  <a:pt x="1163" y="2055"/>
                  <a:pt x="1137" y="2055"/>
                </a:cubicBezTo>
                <a:cubicBezTo>
                  <a:pt x="1042" y="2055"/>
                  <a:pt x="945" y="2055"/>
                  <a:pt x="850" y="2055"/>
                </a:cubicBezTo>
                <a:cubicBezTo>
                  <a:pt x="754" y="2055"/>
                  <a:pt x="658" y="2055"/>
                  <a:pt x="561" y="2055"/>
                </a:cubicBezTo>
                <a:cubicBezTo>
                  <a:pt x="540" y="2055"/>
                  <a:pt x="538" y="2053"/>
                  <a:pt x="537" y="2031"/>
                </a:cubicBezTo>
                <a:cubicBezTo>
                  <a:pt x="534" y="1969"/>
                  <a:pt x="522" y="1909"/>
                  <a:pt x="502" y="1850"/>
                </a:cubicBezTo>
                <a:cubicBezTo>
                  <a:pt x="479" y="1776"/>
                  <a:pt x="448" y="1706"/>
                  <a:pt x="412" y="1638"/>
                </a:cubicBezTo>
                <a:cubicBezTo>
                  <a:pt x="404" y="1623"/>
                  <a:pt x="120" y="1212"/>
                  <a:pt x="123" y="868"/>
                </a:cubicBezTo>
                <a:cubicBezTo>
                  <a:pt x="127" y="457"/>
                  <a:pt x="457" y="123"/>
                  <a:pt x="868" y="123"/>
                </a:cubicBezTo>
                <a:cubicBezTo>
                  <a:pt x="1279" y="123"/>
                  <a:pt x="1619" y="457"/>
                  <a:pt x="1613" y="868"/>
                </a:cubicBezTo>
                <a:cubicBezTo>
                  <a:pt x="1608" y="1184"/>
                  <a:pt x="1305" y="1618"/>
                  <a:pt x="1307" y="16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 name="Lưu đồ: Tiến trình 3">
            <a:extLst>
              <a:ext uri="{FF2B5EF4-FFF2-40B4-BE49-F238E27FC236}">
                <a16:creationId xmlns:a16="http://schemas.microsoft.com/office/drawing/2014/main" id="{AF98EA95-4946-4E20-B562-1CA4BCBA2A65}"/>
              </a:ext>
            </a:extLst>
          </p:cNvPr>
          <p:cNvSpPr/>
          <p:nvPr/>
        </p:nvSpPr>
        <p:spPr>
          <a:xfrm>
            <a:off x="4210784" y="4766105"/>
            <a:ext cx="5591906" cy="94956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a:latin typeface="Times New Roman"/>
                <a:cs typeface="Times New Roman"/>
              </a:rPr>
              <a:t>  </a:t>
            </a:r>
          </a:p>
        </p:txBody>
      </p:sp>
      <p:sp>
        <p:nvSpPr>
          <p:cNvPr id="5" name="Hộp Văn bản 4">
            <a:extLst>
              <a:ext uri="{FF2B5EF4-FFF2-40B4-BE49-F238E27FC236}">
                <a16:creationId xmlns:a16="http://schemas.microsoft.com/office/drawing/2014/main" id="{D3A23334-FBF6-4DCB-BB55-F49B19D97790}"/>
              </a:ext>
            </a:extLst>
          </p:cNvPr>
          <p:cNvSpPr txBox="1"/>
          <p:nvPr/>
        </p:nvSpPr>
        <p:spPr>
          <a:xfrm>
            <a:off x="5537690" y="4974981"/>
            <a:ext cx="40327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a:solidFill>
                  <a:schemeClr val="bg1"/>
                </a:solidFill>
                <a:latin typeface="Times New Roman"/>
                <a:cs typeface="Times New Roman"/>
              </a:rPr>
              <a:t>GIỚI THIỆU SẢN PHẨM</a:t>
            </a:r>
          </a:p>
        </p:txBody>
      </p:sp>
      <p:sp>
        <p:nvSpPr>
          <p:cNvPr id="6" name="Hộp Văn bản 5">
            <a:extLst>
              <a:ext uri="{FF2B5EF4-FFF2-40B4-BE49-F238E27FC236}">
                <a16:creationId xmlns:a16="http://schemas.microsoft.com/office/drawing/2014/main" id="{BB8DF193-94F8-413F-BD8C-611F6326B6F7}"/>
              </a:ext>
            </a:extLst>
          </p:cNvPr>
          <p:cNvSpPr txBox="1"/>
          <p:nvPr/>
        </p:nvSpPr>
        <p:spPr>
          <a:xfrm>
            <a:off x="4461364" y="4848225"/>
            <a:ext cx="1172308"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4500" b="1" dirty="0">
                <a:solidFill>
                  <a:schemeClr val="bg1"/>
                </a:solidFill>
                <a:latin typeface="Arial"/>
                <a:cs typeface="Arial"/>
              </a:rPr>
              <a:t>03</a:t>
            </a:r>
          </a:p>
        </p:txBody>
      </p:sp>
    </p:spTree>
    <p:extLst>
      <p:ext uri="{BB962C8B-B14F-4D97-AF65-F5344CB8AC3E}">
        <p14:creationId xmlns:p14="http://schemas.microsoft.com/office/powerpoint/2010/main" val="25921010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0" grpId="0"/>
      <p:bldP spid="21" grpId="0"/>
      <p:bldP spid="25" grpId="0"/>
      <p:bldP spid="26" grpId="0"/>
      <p:bldP spid="4" grpId="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825" y="1611476"/>
            <a:ext cx="8689976" cy="3265715"/>
          </a:xfrm>
        </p:spPr>
        <p:txBody>
          <a:bodyPr>
            <a:noAutofit/>
          </a:bodyPr>
          <a:lstStyle/>
          <a:p>
            <a:r>
              <a:rPr lang="en-US" sz="5400" b="1" dirty="0" err="1">
                <a:solidFill>
                  <a:srgbClr val="0070C0"/>
                </a:solidFill>
                <a:latin typeface="Times New Roman" panose="02020603050405020304" pitchFamily="18" charset="0"/>
                <a:cs typeface="Times New Roman" panose="02020603050405020304" pitchFamily="18" charset="0"/>
              </a:rPr>
              <a:t>Ứng</a:t>
            </a:r>
            <a:r>
              <a:rPr lang="en-US" sz="5400" b="1" dirty="0">
                <a:solidFill>
                  <a:srgbClr val="0070C0"/>
                </a:solidFill>
                <a:latin typeface="Times New Roman" panose="02020603050405020304" pitchFamily="18" charset="0"/>
                <a:cs typeface="Times New Roman" panose="02020603050405020304" pitchFamily="18" charset="0"/>
              </a:rPr>
              <a:t> </a:t>
            </a:r>
            <a:r>
              <a:rPr lang="en-US" sz="5400" b="1" dirty="0" err="1">
                <a:solidFill>
                  <a:srgbClr val="0070C0"/>
                </a:solidFill>
                <a:latin typeface="Times New Roman" panose="02020603050405020304" pitchFamily="18" charset="0"/>
                <a:cs typeface="Times New Roman" panose="02020603050405020304" pitchFamily="18" charset="0"/>
              </a:rPr>
              <a:t>Dụng</a:t>
            </a:r>
            <a:r>
              <a:rPr lang="en-US" sz="5400" b="1" dirty="0">
                <a:solidFill>
                  <a:srgbClr val="0070C0"/>
                </a:solidFill>
                <a:latin typeface="Times New Roman" panose="02020603050405020304" pitchFamily="18" charset="0"/>
                <a:cs typeface="Times New Roman" panose="02020603050405020304" pitchFamily="18" charset="0"/>
              </a:rPr>
              <a:t> </a:t>
            </a:r>
            <a:r>
              <a:rPr lang="en-US" sz="5400" b="1" dirty="0" err="1">
                <a:solidFill>
                  <a:srgbClr val="0070C0"/>
                </a:solidFill>
                <a:latin typeface="Times New Roman" panose="02020603050405020304" pitchFamily="18" charset="0"/>
                <a:cs typeface="Times New Roman" panose="02020603050405020304" pitchFamily="18" charset="0"/>
              </a:rPr>
              <a:t>Quản</a:t>
            </a:r>
            <a:r>
              <a:rPr lang="en-US" sz="5400" b="1" dirty="0">
                <a:solidFill>
                  <a:srgbClr val="0070C0"/>
                </a:solidFill>
                <a:latin typeface="Times New Roman" panose="02020603050405020304" pitchFamily="18" charset="0"/>
                <a:cs typeface="Times New Roman" panose="02020603050405020304" pitchFamily="18" charset="0"/>
              </a:rPr>
              <a:t> LÍ </a:t>
            </a:r>
            <a:r>
              <a:rPr lang="en-US" sz="5400" b="1" dirty="0" err="1">
                <a:solidFill>
                  <a:srgbClr val="0070C0"/>
                </a:solidFill>
                <a:latin typeface="Times New Roman" panose="02020603050405020304" pitchFamily="18" charset="0"/>
                <a:cs typeface="Times New Roman" panose="02020603050405020304" pitchFamily="18" charset="0"/>
              </a:rPr>
              <a:t>Thông</a:t>
            </a:r>
            <a:r>
              <a:rPr lang="en-US" sz="5400" b="1" dirty="0">
                <a:solidFill>
                  <a:srgbClr val="0070C0"/>
                </a:solidFill>
                <a:latin typeface="Times New Roman" panose="02020603050405020304" pitchFamily="18" charset="0"/>
                <a:cs typeface="Times New Roman" panose="02020603050405020304" pitchFamily="18" charset="0"/>
              </a:rPr>
              <a:t> Tin </a:t>
            </a:r>
            <a:r>
              <a:rPr lang="en-US" sz="5400" b="1" dirty="0" err="1">
                <a:solidFill>
                  <a:srgbClr val="0070C0"/>
                </a:solidFill>
                <a:latin typeface="Times New Roman" panose="02020603050405020304" pitchFamily="18" charset="0"/>
                <a:cs typeface="Times New Roman" panose="02020603050405020304" pitchFamily="18" charset="0"/>
              </a:rPr>
              <a:t>Sinh</a:t>
            </a:r>
            <a:r>
              <a:rPr lang="en-US" sz="5400" b="1" dirty="0">
                <a:solidFill>
                  <a:srgbClr val="0070C0"/>
                </a:solidFill>
                <a:latin typeface="Times New Roman" panose="02020603050405020304" pitchFamily="18" charset="0"/>
                <a:cs typeface="Times New Roman" panose="02020603050405020304" pitchFamily="18" charset="0"/>
              </a:rPr>
              <a:t> </a:t>
            </a:r>
            <a:r>
              <a:rPr lang="en-US" sz="5400" b="1" dirty="0" err="1">
                <a:solidFill>
                  <a:srgbClr val="0070C0"/>
                </a:solidFill>
                <a:latin typeface="Times New Roman" panose="02020603050405020304" pitchFamily="18" charset="0"/>
                <a:cs typeface="Times New Roman" panose="02020603050405020304" pitchFamily="18" charset="0"/>
              </a:rPr>
              <a:t>Viên</a:t>
            </a:r>
            <a:r>
              <a:rPr lang="en-US" sz="5400" b="1" dirty="0">
                <a:solidFill>
                  <a:srgbClr val="0070C0"/>
                </a:solidFill>
                <a:latin typeface="Times New Roman" panose="02020603050405020304" pitchFamily="18" charset="0"/>
                <a:cs typeface="Times New Roman" panose="02020603050405020304" pitchFamily="18" charset="0"/>
              </a:rPr>
              <a:t> </a:t>
            </a:r>
            <a:r>
              <a:rPr lang="en-US" sz="5400" b="1" dirty="0" err="1">
                <a:solidFill>
                  <a:srgbClr val="0070C0"/>
                </a:solidFill>
                <a:latin typeface="Times New Roman" panose="02020603050405020304" pitchFamily="18" charset="0"/>
                <a:cs typeface="Times New Roman" panose="02020603050405020304" pitchFamily="18" charset="0"/>
              </a:rPr>
              <a:t>Bằng</a:t>
            </a:r>
            <a:r>
              <a:rPr lang="en-US" sz="5400" b="1" dirty="0">
                <a:solidFill>
                  <a:srgbClr val="0070C0"/>
                </a:solidFill>
                <a:latin typeface="Times New Roman" panose="02020603050405020304" pitchFamily="18" charset="0"/>
                <a:cs typeface="Times New Roman" panose="02020603050405020304" pitchFamily="18" charset="0"/>
              </a:rPr>
              <a:t> RAVEN DB </a:t>
            </a:r>
            <a:r>
              <a:rPr lang="en-US" sz="5400" b="1" dirty="0" err="1">
                <a:solidFill>
                  <a:srgbClr val="0070C0"/>
                </a:solidFill>
                <a:latin typeface="Times New Roman" panose="02020603050405020304" pitchFamily="18" charset="0"/>
                <a:cs typeface="Times New Roman" panose="02020603050405020304" pitchFamily="18" charset="0"/>
              </a:rPr>
              <a:t>và</a:t>
            </a:r>
            <a:r>
              <a:rPr lang="en-US" sz="5400" b="1" dirty="0">
                <a:solidFill>
                  <a:srgbClr val="0070C0"/>
                </a:solidFill>
                <a:latin typeface="Times New Roman" panose="02020603050405020304" pitchFamily="18" charset="0"/>
                <a:cs typeface="Times New Roman" panose="02020603050405020304" pitchFamily="18" charset="0"/>
              </a:rPr>
              <a:t> ASP.NET MVC</a:t>
            </a:r>
            <a:endParaRPr lang="en-US" sz="5400" dirty="0">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New Roman" panose="02020603050405020304" pitchFamily="18" charset="0"/>
              </a:rPr>
              <a:t> </a:t>
            </a:r>
            <a:endParaRPr lang="en-US" dirty="0"/>
          </a:p>
        </p:txBody>
      </p:sp>
      <p:sp>
        <p:nvSpPr>
          <p:cNvPr id="5" name="Rectangle 4"/>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New Roman" panose="02020603050405020304" pitchFamily="18" charset="0"/>
              </a:rPr>
              <a:t> </a:t>
            </a:r>
            <a:endParaRPr lang="en-US" dirty="0"/>
          </a:p>
        </p:txBody>
      </p:sp>
    </p:spTree>
    <p:extLst>
      <p:ext uri="{BB962C8B-B14F-4D97-AF65-F5344CB8AC3E}">
        <p14:creationId xmlns:p14="http://schemas.microsoft.com/office/powerpoint/2010/main" val="15687977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1557655" y="-1"/>
            <a:ext cx="9667141" cy="1058091"/>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500" b="1" dirty="0">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i</a:t>
            </a:r>
            <a:r>
              <a:rPr lang="en-US" sz="2500" b="1" dirty="0">
                <a:solidFill>
                  <a:srgbClr val="0070C0"/>
                </a:solidFill>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ravendb</a:t>
            </a:r>
            <a:r>
              <a:rPr lang="en-US" sz="2500" b="1" dirty="0">
                <a:solidFill>
                  <a:srgbClr val="0070C0"/>
                </a:solidFill>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Trang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ravendb</a:t>
            </a:r>
            <a:r>
              <a:rPr lang="en-US" b="1" dirty="0">
                <a:latin typeface="Times New Roman" panose="02020603050405020304" pitchFamily="18" charset="0"/>
                <a:cs typeface="Times New Roman" panose="02020603050405020304" pitchFamily="18" charset="0"/>
              </a:rPr>
              <a:t>:</a:t>
            </a:r>
          </a:p>
        </p:txBody>
      </p:sp>
      <p:pic>
        <p:nvPicPr>
          <p:cNvPr id="1026" name="Picture 2" descr="Trang Ch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655" y="1180011"/>
            <a:ext cx="9519648" cy="532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30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410787" y="562853"/>
            <a:ext cx="7654835" cy="682472"/>
          </a:xfrm>
        </p:spPr>
        <p:txBody>
          <a:bodyPr>
            <a:normAutofit/>
          </a:bodyPr>
          <a:lstStyle/>
          <a:p>
            <a:r>
              <a:rPr lang="en-US" sz="2000" b="1" dirty="0">
                <a:latin typeface="Times New Roman" panose="02020603050405020304" pitchFamily="18" charset="0"/>
                <a:cs typeface="Times New Roman" panose="02020603050405020304" pitchFamily="18" charset="0"/>
              </a:rPr>
              <a:t>2.</a:t>
            </a:r>
            <a:r>
              <a:rPr lang="vi-VN" sz="2000" b="1" dirty="0">
                <a:latin typeface="Times New Roman" panose="02020603050405020304" pitchFamily="18" charset="0"/>
                <a:cs typeface="Times New Roman" panose="02020603050405020304" pitchFamily="18" charset="0"/>
              </a:rPr>
              <a:t>Sau Khi Cài Đặt: Chạy lệnh Run with PowerShell</a:t>
            </a:r>
            <a:endParaRPr lang="en-US" sz="2000" b="1" dirty="0">
              <a:latin typeface="Times New Roman" panose="02020603050405020304" pitchFamily="18" charset="0"/>
              <a:cs typeface="Times New Roman" panose="02020603050405020304" pitchFamily="18" charset="0"/>
            </a:endParaRPr>
          </a:p>
        </p:txBody>
      </p:sp>
      <p:pic>
        <p:nvPicPr>
          <p:cNvPr id="2050" name="Picture 2" descr="chạy file r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743" y="1245325"/>
            <a:ext cx="8830491" cy="535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922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992777" y="560597"/>
            <a:ext cx="9880502" cy="570322"/>
          </a:xfrm>
        </p:spPr>
        <p:txBody>
          <a:bodyPr>
            <a:normAutofit/>
          </a:bodyPr>
          <a:lstStyle/>
          <a:p>
            <a:r>
              <a:rPr lang="en-US" sz="2000" b="1" dirty="0">
                <a:latin typeface="Times New Roman" panose="02020603050405020304" pitchFamily="18" charset="0"/>
                <a:cs typeface="Times New Roman" panose="02020603050405020304" pitchFamily="18" charset="0"/>
              </a:rPr>
              <a:t>3.Kết </a:t>
            </a:r>
            <a:r>
              <a:rPr lang="en-US" sz="2000" b="1" dirty="0" err="1">
                <a:latin typeface="Times New Roman" panose="02020603050405020304" pitchFamily="18" charset="0"/>
                <a:cs typeface="Times New Roman" panose="02020603050405020304" pitchFamily="18" charset="0"/>
              </a:rPr>
              <a:t>nối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thành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công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lên</a:t>
            </a:r>
            <a:r>
              <a:rPr lang="en-US" sz="2000" b="1" dirty="0">
                <a:latin typeface="Times New Roman" panose="02020603050405020304" pitchFamily="18" charset="0"/>
                <a:cs typeface="Times New Roman" panose="02020603050405020304" pitchFamily="18" charset="0"/>
              </a:rPr>
              <a:t> localhost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ravendb</a:t>
            </a:r>
            <a:endParaRPr lang="en-US" sz="2000" b="1" dirty="0">
              <a:latin typeface="Times New Roman" panose="02020603050405020304" pitchFamily="18" charset="0"/>
              <a:cs typeface="Times New Roman" panose="02020603050405020304" pitchFamily="18" charset="0"/>
            </a:endParaRPr>
          </a:p>
        </p:txBody>
      </p:sp>
      <p:pic>
        <p:nvPicPr>
          <p:cNvPr id="3077" name="Picture 5" descr="Mo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096" y="1130919"/>
            <a:ext cx="8866504" cy="5230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16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7"/>
                                        </p:tgtEl>
                                        <p:attrNameLst>
                                          <p:attrName>style.visibility</p:attrName>
                                        </p:attrNameLst>
                                      </p:cBhvr>
                                      <p:to>
                                        <p:strVal val="visible"/>
                                      </p:to>
                                    </p:set>
                                    <p:animEffect transition="in" filter="randombar(horizontal)">
                                      <p:cBhvr>
                                        <p:cTn id="12"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ang Chủ Kết Nố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983" y="1201783"/>
            <a:ext cx="9300754" cy="523820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txBox="1">
            <a:spLocks/>
          </p:cNvSpPr>
          <p:nvPr/>
        </p:nvSpPr>
        <p:spPr>
          <a:xfrm>
            <a:off x="1460550" y="540021"/>
            <a:ext cx="9880502" cy="1140644"/>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a:latin typeface="Times New Roman" panose="02020603050405020304" pitchFamily="18" charset="0"/>
                <a:cs typeface="Times New Roman" panose="02020603050405020304" pitchFamily="18" charset="0"/>
              </a:rPr>
              <a:t>3.Kết </a:t>
            </a:r>
            <a:r>
              <a:rPr lang="en-US" b="1" dirty="0" err="1">
                <a:latin typeface="Times New Roman" panose="02020603050405020304" pitchFamily="18" charset="0"/>
                <a:cs typeface="Times New Roman" panose="02020603050405020304" pitchFamily="18" charset="0"/>
              </a:rPr>
              <a:t>nối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lên</a:t>
            </a:r>
            <a:r>
              <a:rPr lang="en-US" b="1" dirty="0">
                <a:latin typeface="Times New Roman" panose="02020603050405020304" pitchFamily="18" charset="0"/>
                <a:cs typeface="Times New Roman" panose="02020603050405020304" pitchFamily="18" charset="0"/>
              </a:rPr>
              <a:t> localhost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ravendb</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61216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460550" y="540021"/>
            <a:ext cx="9880502" cy="57032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a:latin typeface="Times New Roman" panose="02020603050405020304" pitchFamily="18" charset="0"/>
                <a:cs typeface="Times New Roman" panose="02020603050405020304" pitchFamily="18" charset="0"/>
              </a:rPr>
              <a:t>4. Database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ravendb</a:t>
            </a:r>
            <a:endParaRPr lang="en-US" b="1" dirty="0">
              <a:latin typeface="Times New Roman" panose="02020603050405020304" pitchFamily="18" charset="0"/>
              <a:cs typeface="Times New Roman" panose="02020603050405020304" pitchFamily="18" charset="0"/>
            </a:endParaRPr>
          </a:p>
        </p:txBody>
      </p:sp>
      <p:pic>
        <p:nvPicPr>
          <p:cNvPr id="5122" name="Picture 2" descr="Hiển Thi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620" y="1110343"/>
            <a:ext cx="9703432" cy="53949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endCxn id="9" idx="4"/>
          </p:cNvCxnSpPr>
          <p:nvPr/>
        </p:nvCxnSpPr>
        <p:spPr>
          <a:xfrm flipH="1" flipV="1">
            <a:off x="818810" y="4256270"/>
            <a:ext cx="1114494" cy="472485"/>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
        <p:nvSpPr>
          <p:cNvPr id="9" name="Oval 8"/>
          <p:cNvSpPr/>
          <p:nvPr/>
        </p:nvSpPr>
        <p:spPr>
          <a:xfrm>
            <a:off x="0" y="3374527"/>
            <a:ext cx="1637620" cy="8817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Lưu</a:t>
            </a:r>
            <a:r>
              <a:rPr lang="en-US" dirty="0"/>
              <a:t> </a:t>
            </a:r>
            <a:r>
              <a:rPr lang="en-US" dirty="0" err="1"/>
              <a:t>trữ</a:t>
            </a:r>
            <a:r>
              <a:rPr lang="en-US" dirty="0"/>
              <a:t> Database ở </a:t>
            </a:r>
            <a:r>
              <a:rPr lang="en-US" dirty="0" err="1"/>
              <a:t>đây</a:t>
            </a:r>
            <a:endParaRPr lang="en-US" dirty="0"/>
          </a:p>
        </p:txBody>
      </p:sp>
      <p:cxnSp>
        <p:nvCxnSpPr>
          <p:cNvPr id="17" name="Straight Arrow Connector 16"/>
          <p:cNvCxnSpPr>
            <a:endCxn id="19" idx="0"/>
          </p:cNvCxnSpPr>
          <p:nvPr/>
        </p:nvCxnSpPr>
        <p:spPr>
          <a:xfrm flipH="1">
            <a:off x="4199709" y="2978331"/>
            <a:ext cx="137160" cy="173082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9" name="Oval 18"/>
          <p:cNvSpPr/>
          <p:nvPr/>
        </p:nvSpPr>
        <p:spPr>
          <a:xfrm>
            <a:off x="3422504" y="4709160"/>
            <a:ext cx="1554409"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Tên</a:t>
            </a:r>
            <a:r>
              <a:rPr lang="en-US" dirty="0"/>
              <a:t> Database</a:t>
            </a:r>
          </a:p>
        </p:txBody>
      </p:sp>
      <p:sp>
        <p:nvSpPr>
          <p:cNvPr id="28" name="Oval 27"/>
          <p:cNvSpPr/>
          <p:nvPr/>
        </p:nvSpPr>
        <p:spPr>
          <a:xfrm>
            <a:off x="5579873" y="4492512"/>
            <a:ext cx="1554409"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Xóa</a:t>
            </a:r>
            <a:r>
              <a:rPr lang="en-US" dirty="0"/>
              <a:t> Database</a:t>
            </a:r>
          </a:p>
        </p:txBody>
      </p:sp>
      <p:cxnSp>
        <p:nvCxnSpPr>
          <p:cNvPr id="29" name="Straight Arrow Connector 28"/>
          <p:cNvCxnSpPr>
            <a:endCxn id="33" idx="0"/>
          </p:cNvCxnSpPr>
          <p:nvPr/>
        </p:nvCxnSpPr>
        <p:spPr>
          <a:xfrm>
            <a:off x="8051075" y="2571161"/>
            <a:ext cx="801392" cy="19213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endCxn id="28" idx="0"/>
          </p:cNvCxnSpPr>
          <p:nvPr/>
        </p:nvCxnSpPr>
        <p:spPr>
          <a:xfrm>
            <a:off x="6265818" y="2571161"/>
            <a:ext cx="91260" cy="19213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3" name="Oval 32"/>
          <p:cNvSpPr/>
          <p:nvPr/>
        </p:nvSpPr>
        <p:spPr>
          <a:xfrm>
            <a:off x="7881665" y="4492512"/>
            <a:ext cx="1941604"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Tạo</a:t>
            </a:r>
            <a:r>
              <a:rPr lang="en-US" dirty="0"/>
              <a:t> Database</a:t>
            </a:r>
          </a:p>
        </p:txBody>
      </p:sp>
    </p:spTree>
    <p:extLst>
      <p:ext uri="{BB962C8B-B14F-4D97-AF65-F5344CB8AC3E}">
        <p14:creationId xmlns:p14="http://schemas.microsoft.com/office/powerpoint/2010/main" val="1819186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randombar(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9" grpId="0" animBg="1"/>
      <p:bldP spid="28"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1460550" y="540021"/>
            <a:ext cx="9880502" cy="57032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a:latin typeface="Times New Roman" panose="02020603050405020304" pitchFamily="18" charset="0"/>
                <a:cs typeface="Times New Roman" panose="02020603050405020304" pitchFamily="18" charset="0"/>
              </a:rPr>
              <a:t>5.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database “</a:t>
            </a:r>
            <a:r>
              <a:rPr lang="en-US" b="1" dirty="0" err="1">
                <a:latin typeface="Times New Roman" panose="02020603050405020304" pitchFamily="18" charset="0"/>
                <a:cs typeface="Times New Roman" panose="02020603050405020304" pitchFamily="18" charset="0"/>
              </a:rPr>
              <a:t>testdb</a:t>
            </a:r>
            <a:r>
              <a:rPr lang="en-US" b="1" dirty="0">
                <a:latin typeface="Times New Roman" panose="02020603050405020304" pitchFamily="18" charset="0"/>
                <a:cs typeface="Times New Roman" panose="02020603050405020304" pitchFamily="18" charset="0"/>
              </a:rPr>
              <a:t>”</a:t>
            </a:r>
          </a:p>
        </p:txBody>
      </p:sp>
      <p:pic>
        <p:nvPicPr>
          <p:cNvPr id="6146" name="Picture 2" descr="DuLieu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50" y="1283335"/>
            <a:ext cx="9773507" cy="513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6427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randombar(horizontal)">
                                      <p:cBhvr>
                                        <p:cTn id="1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460550" y="540021"/>
            <a:ext cx="9880502" cy="57032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a:latin typeface="Times New Roman" panose="02020603050405020304" pitchFamily="18" charset="0"/>
                <a:cs typeface="Times New Roman" panose="02020603050405020304" pitchFamily="18" charset="0"/>
              </a:rPr>
              <a:t>6. Chi </a:t>
            </a:r>
            <a:r>
              <a:rPr lang="en-US" b="1" dirty="0" err="1">
                <a:latin typeface="Times New Roman" panose="02020603050405020304" pitchFamily="18" charset="0"/>
                <a:cs typeface="Times New Roman" panose="02020603050405020304" pitchFamily="18" charset="0"/>
              </a:rPr>
              <a:t>tiết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từng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endParaRPr lang="en-US" b="1" dirty="0">
              <a:latin typeface="Times New Roman" panose="02020603050405020304" pitchFamily="18" charset="0"/>
              <a:cs typeface="Times New Roman" panose="02020603050405020304" pitchFamily="18" charset="0"/>
            </a:endParaRPr>
          </a:p>
        </p:txBody>
      </p:sp>
      <p:pic>
        <p:nvPicPr>
          <p:cNvPr id="7170" name="Picture 2" descr="Chỉnh Sữa Dữ liệ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620" y="1201783"/>
            <a:ext cx="9703432" cy="517289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flipV="1">
            <a:off x="5055326" y="2053595"/>
            <a:ext cx="953588" cy="770709"/>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7" name="Oval 6"/>
          <p:cNvSpPr/>
          <p:nvPr/>
        </p:nvSpPr>
        <p:spPr>
          <a:xfrm rot="21302814">
            <a:off x="6032810" y="1709355"/>
            <a:ext cx="992182" cy="59643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Xóa</a:t>
            </a:r>
            <a:endParaRPr lang="en-US" dirty="0"/>
          </a:p>
        </p:txBody>
      </p:sp>
      <p:cxnSp>
        <p:nvCxnSpPr>
          <p:cNvPr id="9" name="Straight Arrow Connector 8"/>
          <p:cNvCxnSpPr/>
          <p:nvPr/>
        </p:nvCxnSpPr>
        <p:spPr>
          <a:xfrm flipH="1" flipV="1">
            <a:off x="3513909" y="2007573"/>
            <a:ext cx="352698" cy="8167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3" name="Oval 12"/>
          <p:cNvSpPr/>
          <p:nvPr/>
        </p:nvSpPr>
        <p:spPr>
          <a:xfrm rot="21302814">
            <a:off x="2924902" y="1415439"/>
            <a:ext cx="992182" cy="59643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Lưu</a:t>
            </a:r>
            <a:endParaRPr lang="en-US" dirty="0"/>
          </a:p>
        </p:txBody>
      </p:sp>
      <p:cxnSp>
        <p:nvCxnSpPr>
          <p:cNvPr id="14" name="Straight Arrow Connector 13"/>
          <p:cNvCxnSpPr>
            <a:endCxn id="19" idx="1"/>
          </p:cNvCxnSpPr>
          <p:nvPr/>
        </p:nvCxnSpPr>
        <p:spPr>
          <a:xfrm>
            <a:off x="4728754" y="4820194"/>
            <a:ext cx="1019150" cy="70323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9" name="Oval 18"/>
          <p:cNvSpPr/>
          <p:nvPr/>
        </p:nvSpPr>
        <p:spPr>
          <a:xfrm rot="21302814">
            <a:off x="5598136" y="5378611"/>
            <a:ext cx="1166235" cy="7391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Truy</a:t>
            </a:r>
            <a:r>
              <a:rPr lang="en-US" dirty="0"/>
              <a:t> </a:t>
            </a:r>
            <a:r>
              <a:rPr lang="en-US" dirty="0" err="1"/>
              <a:t>vấn</a:t>
            </a:r>
            <a:endParaRPr lang="en-US" dirty="0"/>
          </a:p>
        </p:txBody>
      </p:sp>
    </p:spTree>
    <p:extLst>
      <p:ext uri="{BB962C8B-B14F-4D97-AF65-F5344CB8AC3E}">
        <p14:creationId xmlns:p14="http://schemas.microsoft.com/office/powerpoint/2010/main" val="38898550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randombar(horizontal)">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3"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95509247-FB6C-426B-A587-D8A82BA54012}"/>
              </a:ext>
            </a:extLst>
          </p:cNvPr>
          <p:cNvSpPr txBox="1"/>
          <p:nvPr/>
        </p:nvSpPr>
        <p:spPr>
          <a:xfrm>
            <a:off x="1043797" y="569343"/>
            <a:ext cx="108376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Arial"/>
                <a:ea typeface="+mn-lt"/>
                <a:cs typeface="Arial"/>
              </a:rPr>
              <a:t>Add </a:t>
            </a:r>
            <a:r>
              <a:rPr lang="en-US" sz="4000" b="1" dirty="0" err="1">
                <a:latin typeface="Arial"/>
                <a:ea typeface="+mn-lt"/>
                <a:cs typeface="Arial"/>
              </a:rPr>
              <a:t>Nuget</a:t>
            </a:r>
            <a:r>
              <a:rPr lang="en-US" sz="4000" b="1" dirty="0">
                <a:latin typeface="Arial"/>
                <a:ea typeface="+mn-lt"/>
                <a:cs typeface="Arial"/>
              </a:rPr>
              <a:t> Package </a:t>
            </a:r>
            <a:r>
              <a:rPr lang="en-US" sz="4000" b="1" dirty="0" err="1">
                <a:latin typeface="Arial"/>
                <a:ea typeface="+mn-lt"/>
                <a:cs typeface="Arial"/>
              </a:rPr>
              <a:t>để</a:t>
            </a:r>
            <a:r>
              <a:rPr lang="en-US" sz="4000" b="1" dirty="0">
                <a:latin typeface="Arial"/>
                <a:ea typeface="+mn-lt"/>
                <a:cs typeface="Arial"/>
              </a:rPr>
              <a:t> </a:t>
            </a:r>
            <a:r>
              <a:rPr lang="en-US" sz="4000" b="1" dirty="0" err="1">
                <a:latin typeface="Arial"/>
                <a:ea typeface="+mn-lt"/>
                <a:cs typeface="Arial"/>
              </a:rPr>
              <a:t>truy</a:t>
            </a:r>
            <a:r>
              <a:rPr lang="en-US" sz="4000" b="1" dirty="0">
                <a:latin typeface="Arial"/>
                <a:ea typeface="+mn-lt"/>
                <a:cs typeface="Arial"/>
              </a:rPr>
              <a:t> </a:t>
            </a:r>
            <a:r>
              <a:rPr lang="en-US" sz="4000" b="1" dirty="0" err="1">
                <a:latin typeface="Arial"/>
                <a:ea typeface="+mn-lt"/>
                <a:cs typeface="Arial"/>
              </a:rPr>
              <a:t>vấn</a:t>
            </a:r>
            <a:r>
              <a:rPr lang="en-US" sz="4000" b="1" dirty="0">
                <a:latin typeface="Arial"/>
                <a:ea typeface="+mn-lt"/>
                <a:cs typeface="Arial"/>
              </a:rPr>
              <a:t> </a:t>
            </a:r>
            <a:r>
              <a:rPr lang="en-US" sz="4000" b="1" dirty="0" err="1">
                <a:latin typeface="Arial"/>
                <a:ea typeface="+mn-lt"/>
                <a:cs typeface="Arial"/>
              </a:rPr>
              <a:t>RavenDB</a:t>
            </a:r>
            <a:endParaRPr lang="vi-VN" sz="3600" b="1" dirty="0">
              <a:latin typeface="Arial"/>
              <a:cs typeface="Arial"/>
            </a:endParaRPr>
          </a:p>
        </p:txBody>
      </p:sp>
      <p:pic>
        <p:nvPicPr>
          <p:cNvPr id="3" name="Hình ảnh 3" descr="Ảnh có chứa ảnh chụp màn hình, màn hình, đen, đang ngồi&#10;&#10;Mô tả được tạo với mức tin cậy rất cao">
            <a:extLst>
              <a:ext uri="{FF2B5EF4-FFF2-40B4-BE49-F238E27FC236}">
                <a16:creationId xmlns:a16="http://schemas.microsoft.com/office/drawing/2014/main" id="{6F5B71DB-C322-460E-A7A3-0D025AEEC57A}"/>
              </a:ext>
            </a:extLst>
          </p:cNvPr>
          <p:cNvPicPr>
            <a:picLocks noChangeAspect="1"/>
          </p:cNvPicPr>
          <p:nvPr/>
        </p:nvPicPr>
        <p:blipFill>
          <a:blip r:embed="rId2"/>
          <a:stretch>
            <a:fillRect/>
          </a:stretch>
        </p:blipFill>
        <p:spPr>
          <a:xfrm>
            <a:off x="943155" y="1368205"/>
            <a:ext cx="10075652" cy="4883589"/>
          </a:xfrm>
          <a:prstGeom prst="rect">
            <a:avLst/>
          </a:prstGeom>
        </p:spPr>
      </p:pic>
    </p:spTree>
    <p:extLst>
      <p:ext uri="{BB962C8B-B14F-4D97-AF65-F5344CB8AC3E}">
        <p14:creationId xmlns:p14="http://schemas.microsoft.com/office/powerpoint/2010/main" val="7307235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83591" y="327722"/>
            <a:ext cx="10672980" cy="678118"/>
          </a:xfrm>
        </p:spPr>
        <p:txBody>
          <a:bodyPr/>
          <a:lstStyle/>
          <a:p>
            <a:pPr lvl="0" algn="l"/>
            <a:r>
              <a:rPr lang="en-US" sz="2500" b="1" dirty="0">
                <a:solidFill>
                  <a:srgbClr val="0070C0"/>
                </a:solidFill>
                <a:latin typeface="Times New Roman" panose="02020603050405020304" pitchFamily="18" charset="0"/>
                <a:cs typeface="Times New Roman" panose="02020603050405020304" pitchFamily="18" charset="0"/>
              </a:rPr>
              <a:t>ii. ASP.NET x RAVENDB – </a:t>
            </a:r>
            <a:r>
              <a:rPr lang="en-US" sz="2500" b="1" dirty="0" err="1">
                <a:solidFill>
                  <a:srgbClr val="0070C0"/>
                </a:solidFill>
                <a:latin typeface="Times New Roman" panose="02020603050405020304" pitchFamily="18" charset="0"/>
                <a:cs typeface="Times New Roman" panose="02020603050405020304" pitchFamily="18" charset="0"/>
              </a:rPr>
              <a:t>Cách</a:t>
            </a:r>
            <a:r>
              <a:rPr lang="en-US" sz="2500" b="1" dirty="0">
                <a:solidFill>
                  <a:srgbClr val="0070C0"/>
                </a:solidFill>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Tạo</a:t>
            </a:r>
            <a:r>
              <a:rPr lang="en-US" sz="2500" b="1" dirty="0">
                <a:solidFill>
                  <a:srgbClr val="0070C0"/>
                </a:solidFill>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Và</a:t>
            </a:r>
            <a:r>
              <a:rPr lang="en-US" sz="2500" b="1" dirty="0">
                <a:solidFill>
                  <a:srgbClr val="0070C0"/>
                </a:solidFill>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Truy</a:t>
            </a:r>
            <a:r>
              <a:rPr lang="en-US" sz="2500" b="1" dirty="0">
                <a:solidFill>
                  <a:srgbClr val="0070C0"/>
                </a:solidFill>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Vấn</a:t>
            </a:r>
            <a:r>
              <a:rPr lang="en-US" sz="2500" b="1" dirty="0">
                <a:solidFill>
                  <a:srgbClr val="0070C0"/>
                </a:solidFill>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Cơ</a:t>
            </a:r>
            <a:r>
              <a:rPr lang="en-US" sz="2500" b="1" dirty="0">
                <a:solidFill>
                  <a:srgbClr val="0070C0"/>
                </a:solidFill>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Sở</a:t>
            </a:r>
            <a:r>
              <a:rPr lang="en-US" sz="2500" b="1" dirty="0">
                <a:solidFill>
                  <a:srgbClr val="0070C0"/>
                </a:solidFill>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Dữ</a:t>
            </a:r>
            <a:r>
              <a:rPr lang="en-US" sz="2500" b="1" dirty="0">
                <a:solidFill>
                  <a:srgbClr val="0070C0"/>
                </a:solidFill>
                <a:latin typeface="Times New Roman" panose="02020603050405020304" pitchFamily="18" charset="0"/>
                <a:cs typeface="Times New Roman" panose="02020603050405020304" pitchFamily="18" charset="0"/>
              </a:rPr>
              <a:t> </a:t>
            </a:r>
            <a:r>
              <a:rPr lang="en-US" sz="2500" b="1" dirty="0" err="1">
                <a:solidFill>
                  <a:srgbClr val="0070C0"/>
                </a:solidFill>
                <a:latin typeface="Times New Roman" panose="02020603050405020304" pitchFamily="18" charset="0"/>
                <a:cs typeface="Times New Roman" panose="02020603050405020304" pitchFamily="18" charset="0"/>
              </a:rPr>
              <a:t>Liệu</a:t>
            </a:r>
            <a:r>
              <a:rPr lang="en-US" sz="2500" b="1" dirty="0">
                <a:solidFill>
                  <a:srgbClr val="0070C0"/>
                </a:solidFill>
                <a:latin typeface="Times New Roman" panose="02020603050405020304" pitchFamily="18" charset="0"/>
                <a:cs typeface="Times New Roman" panose="02020603050405020304" pitchFamily="18" charset="0"/>
              </a:rPr>
              <a:t>:</a:t>
            </a:r>
          </a:p>
          <a:p>
            <a:pPr lvl="0"/>
            <a:endParaRPr lang="en-US" sz="2500" dirty="0">
              <a:latin typeface="Times New Roman" panose="02020603050405020304" pitchFamily="18" charset="0"/>
              <a:cs typeface="Times New Roman" panose="02020603050405020304" pitchFamily="18" charset="0"/>
            </a:endParaRPr>
          </a:p>
          <a:p>
            <a:endParaRPr lang="en-US" dirty="0"/>
          </a:p>
        </p:txBody>
      </p:sp>
      <p:pic>
        <p:nvPicPr>
          <p:cNvPr id="8194" name="Picture 2" descr="HienThi Dữ Liệu A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591" y="1683958"/>
            <a:ext cx="4912260" cy="4756031"/>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3"/>
          <p:cNvSpPr txBox="1">
            <a:spLocks/>
          </p:cNvSpPr>
          <p:nvPr/>
        </p:nvSpPr>
        <p:spPr>
          <a:xfrm>
            <a:off x="5786846" y="5108728"/>
            <a:ext cx="5491380" cy="682472"/>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endParaRPr lang="en-US" sz="2000" b="1" dirty="0">
              <a:latin typeface="Times New Roman" panose="02020603050405020304" pitchFamily="18" charset="0"/>
              <a:cs typeface="Times New Roman" panose="02020603050405020304" pitchFamily="18" charset="0"/>
            </a:endParaRPr>
          </a:p>
        </p:txBody>
      </p:sp>
      <p:sp>
        <p:nvSpPr>
          <p:cNvPr id="8" name="Text Placeholder 3"/>
          <p:cNvSpPr txBox="1">
            <a:spLocks/>
          </p:cNvSpPr>
          <p:nvPr/>
        </p:nvSpPr>
        <p:spPr>
          <a:xfrm>
            <a:off x="1083591" y="1005840"/>
            <a:ext cx="4912260" cy="44573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Hiển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thị</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ASP.NET </a:t>
            </a:r>
            <a:r>
              <a:rPr lang="en-US" b="1" dirty="0" err="1">
                <a:latin typeface="Times New Roman" panose="02020603050405020304" pitchFamily="18" charset="0"/>
                <a:cs typeface="Times New Roman" panose="02020603050405020304" pitchFamily="18" charset="0"/>
              </a:rPr>
              <a:t>từ</a:t>
            </a:r>
            <a:r>
              <a:rPr lang="en-US" b="1" dirty="0">
                <a:latin typeface="Times New Roman" panose="02020603050405020304" pitchFamily="18" charset="0"/>
                <a:cs typeface="Times New Roman" panose="02020603050405020304" pitchFamily="18" charset="0"/>
              </a:rPr>
              <a:t> RAVENDB:</a:t>
            </a:r>
          </a:p>
        </p:txBody>
      </p:sp>
      <p:sp>
        <p:nvSpPr>
          <p:cNvPr id="9" name="Text Placeholder 3"/>
          <p:cNvSpPr txBox="1">
            <a:spLocks/>
          </p:cNvSpPr>
          <p:nvPr/>
        </p:nvSpPr>
        <p:spPr>
          <a:xfrm>
            <a:off x="6518366" y="1005839"/>
            <a:ext cx="4759860" cy="44573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a:t>
            </a:r>
          </a:p>
        </p:txBody>
      </p:sp>
      <p:pic>
        <p:nvPicPr>
          <p:cNvPr id="8195" name="Picture 3" descr="Tạo Dữ Liệu A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083" y="1697021"/>
            <a:ext cx="5178425" cy="474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a:off x="6113417" y="1201783"/>
            <a:ext cx="13064" cy="54836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8004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194"/>
                                        </p:tgtEl>
                                        <p:attrNameLst>
                                          <p:attrName>style.visibility</p:attrName>
                                        </p:attrNameLst>
                                      </p:cBhvr>
                                      <p:to>
                                        <p:strVal val="visible"/>
                                      </p:to>
                                    </p:set>
                                    <p:anim calcmode="lin" valueType="num">
                                      <p:cBhvr additive="base">
                                        <p:cTn id="18" dur="500" fill="hold"/>
                                        <p:tgtEl>
                                          <p:spTgt spid="8194"/>
                                        </p:tgtEl>
                                        <p:attrNameLst>
                                          <p:attrName>ppt_x</p:attrName>
                                        </p:attrNameLst>
                                      </p:cBhvr>
                                      <p:tavLst>
                                        <p:tav tm="0">
                                          <p:val>
                                            <p:strVal val="#ppt_x"/>
                                          </p:val>
                                        </p:tav>
                                        <p:tav tm="100000">
                                          <p:val>
                                            <p:strVal val="#ppt_x"/>
                                          </p:val>
                                        </p:tav>
                                      </p:tavLst>
                                    </p:anim>
                                    <p:anim calcmode="lin" valueType="num">
                                      <p:cBhvr additive="base">
                                        <p:cTn id="19"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5"/>
                                        </p:tgtEl>
                                        <p:attrNameLst>
                                          <p:attrName>style.visibility</p:attrName>
                                        </p:attrNameLst>
                                      </p:cBhvr>
                                      <p:to>
                                        <p:strVal val="visible"/>
                                      </p:to>
                                    </p:set>
                                    <p:anim calcmode="lin" valueType="num">
                                      <p:cBhvr additive="base">
                                        <p:cTn id="35" dur="500" fill="hold"/>
                                        <p:tgtEl>
                                          <p:spTgt spid="8195"/>
                                        </p:tgtEl>
                                        <p:attrNameLst>
                                          <p:attrName>ppt_x</p:attrName>
                                        </p:attrNameLst>
                                      </p:cBhvr>
                                      <p:tavLst>
                                        <p:tav tm="0">
                                          <p:val>
                                            <p:strVal val="#ppt_x"/>
                                          </p:val>
                                        </p:tav>
                                        <p:tav tm="100000">
                                          <p:val>
                                            <p:strVal val="#ppt_x"/>
                                          </p:val>
                                        </p:tav>
                                      </p:tavLst>
                                    </p:anim>
                                    <p:anim calcmode="lin" valueType="num">
                                      <p:cBhvr additive="base">
                                        <p:cTn id="36"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pic>
        <p:nvPicPr>
          <p:cNvPr id="17" name="Hình ảnh 18" descr="Ảnh có chứa ký hiệu, sáng&#10;&#10;Mô tả được tạo với mức tin cậy rất cao">
            <a:extLst>
              <a:ext uri="{FF2B5EF4-FFF2-40B4-BE49-F238E27FC236}">
                <a16:creationId xmlns:a16="http://schemas.microsoft.com/office/drawing/2014/main" id="{EF295340-A466-4CA9-BF25-F4F576D8BB49}"/>
              </a:ext>
            </a:extLst>
          </p:cNvPr>
          <p:cNvPicPr>
            <a:picLocks noChangeAspect="1"/>
          </p:cNvPicPr>
          <p:nvPr/>
        </p:nvPicPr>
        <p:blipFill>
          <a:blip r:embed="rId3"/>
          <a:stretch>
            <a:fillRect/>
          </a:stretch>
        </p:blipFill>
        <p:spPr>
          <a:xfrm>
            <a:off x="849824" y="-849267"/>
            <a:ext cx="11615978" cy="77041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0717620"/>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606107" y="521409"/>
            <a:ext cx="7903653" cy="628122"/>
          </a:xfrm>
        </p:spPr>
        <p:txBody>
          <a:bodyPr>
            <a:normAutofit/>
          </a:bodyPr>
          <a:lstStyle/>
          <a:p>
            <a:pPr algn="l"/>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Chỉnh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sửa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endParaRPr lang="en-US" sz="2000" b="1" dirty="0">
              <a:latin typeface="Times New Roman" panose="02020603050405020304" pitchFamily="18" charset="0"/>
              <a:cs typeface="Times New Roman" panose="02020603050405020304" pitchFamily="18" charset="0"/>
            </a:endParaRPr>
          </a:p>
        </p:txBody>
      </p:sp>
      <p:pic>
        <p:nvPicPr>
          <p:cNvPr id="9218" name="Picture 2" descr="ChinhSu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79" y="1139640"/>
            <a:ext cx="5722155" cy="55398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Admin\AppData\Local\Microsoft\Windows\INetCache\Content.Word\ChinhSua2.png"/>
          <p:cNvPicPr/>
          <p:nvPr/>
        </p:nvPicPr>
        <p:blipFill>
          <a:blip r:embed="rId3">
            <a:extLst>
              <a:ext uri="{28A0092B-C50C-407E-A947-70E740481C1C}">
                <a14:useLocalDpi xmlns:a14="http://schemas.microsoft.com/office/drawing/2010/main" val="0"/>
              </a:ext>
            </a:extLst>
          </a:blip>
          <a:srcRect/>
          <a:stretch>
            <a:fillRect/>
          </a:stretch>
        </p:blipFill>
        <p:spPr bwMode="auto">
          <a:xfrm>
            <a:off x="6740434" y="1149531"/>
            <a:ext cx="4866629" cy="3573780"/>
          </a:xfrm>
          <a:prstGeom prst="rect">
            <a:avLst/>
          </a:prstGeom>
          <a:noFill/>
          <a:ln>
            <a:noFill/>
          </a:ln>
        </p:spPr>
      </p:pic>
      <p:pic>
        <p:nvPicPr>
          <p:cNvPr id="9219" name="Picture 3" descr="ChinhSua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0434" y="4733201"/>
            <a:ext cx="4866629"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421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randombar(horizontal)">
                                      <p:cBhvr>
                                        <p:cTn id="13" dur="500"/>
                                        <p:tgtEl>
                                          <p:spTgt spid="9218"/>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nodeType="withEffect">
                                  <p:stCondLst>
                                    <p:cond delay="0"/>
                                  </p:stCondLst>
                                  <p:childTnLst>
                                    <p:set>
                                      <p:cBhvr>
                                        <p:cTn id="18" dur="1" fill="hold">
                                          <p:stCondLst>
                                            <p:cond delay="0"/>
                                          </p:stCondLst>
                                        </p:cTn>
                                        <p:tgtEl>
                                          <p:spTgt spid="9219"/>
                                        </p:tgtEl>
                                        <p:attrNameLst>
                                          <p:attrName>style.visibility</p:attrName>
                                        </p:attrNameLst>
                                      </p:cBhvr>
                                      <p:to>
                                        <p:strVal val="visible"/>
                                      </p:to>
                                    </p:set>
                                    <p:animEffect transition="in" filter="randombar(horizontal)">
                                      <p:cBhvr>
                                        <p:cTn id="19"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1083591" y="822157"/>
            <a:ext cx="4912260" cy="44573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4. Chi </a:t>
            </a:r>
            <a:r>
              <a:rPr lang="en-US" b="1" dirty="0" err="1">
                <a:latin typeface="Times New Roman" panose="02020603050405020304" pitchFamily="18" charset="0"/>
                <a:cs typeface="Times New Roman" panose="02020603050405020304" pitchFamily="18" charset="0"/>
              </a:rPr>
              <a:t>tiết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a:t>
            </a:r>
          </a:p>
        </p:txBody>
      </p:sp>
      <p:pic>
        <p:nvPicPr>
          <p:cNvPr id="10242" name="Picture 2" descr="Chitiet A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591" y="1580606"/>
            <a:ext cx="4912260"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txBox="1">
            <a:spLocks/>
          </p:cNvSpPr>
          <p:nvPr/>
        </p:nvSpPr>
        <p:spPr>
          <a:xfrm>
            <a:off x="6518366" y="822157"/>
            <a:ext cx="4759860" cy="44573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5. </a:t>
            </a:r>
            <a:r>
              <a:rPr lang="en-US" b="1" dirty="0" err="1">
                <a:latin typeface="Times New Roman" panose="02020603050405020304" pitchFamily="18" charset="0"/>
                <a:cs typeface="Times New Roman" panose="02020603050405020304" pitchFamily="18" charset="0"/>
              </a:rPr>
              <a:t>Xóa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a:t>
            </a:r>
          </a:p>
        </p:txBody>
      </p:sp>
      <p:cxnSp>
        <p:nvCxnSpPr>
          <p:cNvPr id="5" name="Straight Connector 4"/>
          <p:cNvCxnSpPr/>
          <p:nvPr/>
        </p:nvCxnSpPr>
        <p:spPr>
          <a:xfrm>
            <a:off x="6115906" y="914400"/>
            <a:ext cx="10575" cy="5771032"/>
          </a:xfrm>
          <a:prstGeom prst="line">
            <a:avLst/>
          </a:prstGeom>
        </p:spPr>
        <p:style>
          <a:lnRef idx="1">
            <a:schemeClr val="accent1"/>
          </a:lnRef>
          <a:fillRef idx="0">
            <a:schemeClr val="accent1"/>
          </a:fillRef>
          <a:effectRef idx="0">
            <a:schemeClr val="accent1"/>
          </a:effectRef>
          <a:fontRef idx="minor">
            <a:schemeClr val="tx1"/>
          </a:fontRef>
        </p:style>
      </p:cxnSp>
      <p:pic>
        <p:nvPicPr>
          <p:cNvPr id="10243" name="Picture 3" descr="Xoá Dữ Liệ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026" y="1580606"/>
            <a:ext cx="5029200"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512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additive="base">
                                        <p:cTn id="12" dur="500" fill="hold"/>
                                        <p:tgtEl>
                                          <p:spTgt spid="10242"/>
                                        </p:tgtEl>
                                        <p:attrNameLst>
                                          <p:attrName>ppt_x</p:attrName>
                                        </p:attrNameLst>
                                      </p:cBhvr>
                                      <p:tavLst>
                                        <p:tav tm="0">
                                          <p:val>
                                            <p:strVal val="#ppt_x"/>
                                          </p:val>
                                        </p:tav>
                                        <p:tav tm="100000">
                                          <p:val>
                                            <p:strVal val="#ppt_x"/>
                                          </p:val>
                                        </p:tav>
                                      </p:tavLst>
                                    </p:anim>
                                    <p:anim calcmode="lin" valueType="num">
                                      <p:cBhvr additive="base">
                                        <p:cTn id="13"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243"/>
                                        </p:tgtEl>
                                        <p:attrNameLst>
                                          <p:attrName>style.visibility</p:attrName>
                                        </p:attrNameLst>
                                      </p:cBhvr>
                                      <p:to>
                                        <p:strVal val="visible"/>
                                      </p:to>
                                    </p:set>
                                    <p:anim calcmode="lin" valueType="num">
                                      <p:cBhvr additive="base">
                                        <p:cTn id="28" dur="500" fill="hold"/>
                                        <p:tgtEl>
                                          <p:spTgt spid="10243"/>
                                        </p:tgtEl>
                                        <p:attrNameLst>
                                          <p:attrName>ppt_x</p:attrName>
                                        </p:attrNameLst>
                                      </p:cBhvr>
                                      <p:tavLst>
                                        <p:tav tm="0">
                                          <p:val>
                                            <p:strVal val="#ppt_x"/>
                                          </p:val>
                                        </p:tav>
                                        <p:tav tm="100000">
                                          <p:val>
                                            <p:strVal val="#ppt_x"/>
                                          </p:val>
                                        </p:tav>
                                      </p:tavLst>
                                    </p:anim>
                                    <p:anim calcmode="lin" valueType="num">
                                      <p:cBhvr additive="base">
                                        <p:cTn id="29"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1083591" y="822157"/>
            <a:ext cx="4912260" cy="44573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6. </a:t>
            </a:r>
            <a:r>
              <a:rPr lang="en-US" b="1" dirty="0" err="1">
                <a:latin typeface="Times New Roman" panose="02020603050405020304" pitchFamily="18" charset="0"/>
                <a:cs typeface="Times New Roman" panose="02020603050405020304" pitchFamily="18" charset="0"/>
              </a:rPr>
              <a:t>Tìm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kiếm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a:t>
            </a:r>
          </a:p>
        </p:txBody>
      </p:sp>
      <p:pic>
        <p:nvPicPr>
          <p:cNvPr id="11266" name="Picture 2" descr="Tìm Kiếm Dữ Liệu A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923" y="1363300"/>
            <a:ext cx="9792380" cy="510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9157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 calcmode="lin" valueType="num">
                                      <p:cBhvr additive="base">
                                        <p:cTn id="12" dur="500" fill="hold"/>
                                        <p:tgtEl>
                                          <p:spTgt spid="11266"/>
                                        </p:tgtEl>
                                        <p:attrNameLst>
                                          <p:attrName>ppt_x</p:attrName>
                                        </p:attrNameLst>
                                      </p:cBhvr>
                                      <p:tavLst>
                                        <p:tav tm="0">
                                          <p:val>
                                            <p:strVal val="#ppt_x"/>
                                          </p:val>
                                        </p:tav>
                                        <p:tav tm="100000">
                                          <p:val>
                                            <p:strVal val="#ppt_x"/>
                                          </p:val>
                                        </p:tav>
                                      </p:tavLst>
                                    </p:anim>
                                    <p:anim calcmode="lin" valueType="num">
                                      <p:cBhvr additive="base">
                                        <p:cTn id="13"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3108334" y="235131"/>
            <a:ext cx="4912260" cy="862149"/>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r>
              <a:rPr lang="en-US" sz="2500" b="1" dirty="0">
                <a:solidFill>
                  <a:srgbClr val="0070C0"/>
                </a:solidFill>
                <a:latin typeface="Times New Roman" panose="02020603050405020304" pitchFamily="18" charset="0"/>
                <a:cs typeface="Times New Roman" panose="02020603050405020304" pitchFamily="18" charset="0"/>
              </a:rPr>
              <a:t>iii. demo</a:t>
            </a:r>
          </a:p>
        </p:txBody>
      </p:sp>
      <p:sp>
        <p:nvSpPr>
          <p:cNvPr id="3" name="Text Placeholder 3"/>
          <p:cNvSpPr txBox="1">
            <a:spLocks/>
          </p:cNvSpPr>
          <p:nvPr/>
        </p:nvSpPr>
        <p:spPr>
          <a:xfrm>
            <a:off x="1357911" y="666205"/>
            <a:ext cx="4912260" cy="44573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Trang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chủ</a:t>
            </a:r>
            <a:r>
              <a:rPr lang="en-US" b="1" dirty="0">
                <a:latin typeface="Times New Roman" panose="02020603050405020304" pitchFamily="18" charset="0"/>
                <a:cs typeface="Times New Roman" panose="02020603050405020304" pitchFamily="18" charset="0"/>
              </a:rPr>
              <a:t>: </a:t>
            </a:r>
          </a:p>
        </p:txBody>
      </p:sp>
      <p:pic>
        <p:nvPicPr>
          <p:cNvPr id="12290" name="Picture 2" descr="DeMo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354" y="1320149"/>
            <a:ext cx="9274629" cy="5263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5573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0"/>
                                        </p:tgtEl>
                                        <p:attrNameLst>
                                          <p:attrName>style.visibility</p:attrName>
                                        </p:attrNameLst>
                                      </p:cBhvr>
                                      <p:to>
                                        <p:strVal val="visible"/>
                                      </p:to>
                                    </p:set>
                                    <p:anim calcmode="lin" valueType="num">
                                      <p:cBhvr additive="base">
                                        <p:cTn id="19" dur="500" fill="hold"/>
                                        <p:tgtEl>
                                          <p:spTgt spid="12290"/>
                                        </p:tgtEl>
                                        <p:attrNameLst>
                                          <p:attrName>ppt_x</p:attrName>
                                        </p:attrNameLst>
                                      </p:cBhvr>
                                      <p:tavLst>
                                        <p:tav tm="0">
                                          <p:val>
                                            <p:strVal val="#ppt_x"/>
                                          </p:val>
                                        </p:tav>
                                        <p:tav tm="100000">
                                          <p:val>
                                            <p:strVal val="#ppt_x"/>
                                          </p:val>
                                        </p:tav>
                                      </p:tavLst>
                                    </p:anim>
                                    <p:anim calcmode="lin" valueType="num">
                                      <p:cBhvr additive="base">
                                        <p:cTn id="20"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1357911" y="626215"/>
            <a:ext cx="4912260" cy="44573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Chính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sách</a:t>
            </a:r>
            <a:r>
              <a:rPr lang="en-US" b="1" dirty="0">
                <a:latin typeface="Times New Roman" panose="02020603050405020304" pitchFamily="18" charset="0"/>
                <a:cs typeface="Times New Roman" panose="02020603050405020304" pitchFamily="18" charset="0"/>
              </a:rPr>
              <a:t> : </a:t>
            </a:r>
          </a:p>
        </p:txBody>
      </p:sp>
      <p:pic>
        <p:nvPicPr>
          <p:cNvPr id="13314" name="Picture 2" descr="DeM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911" y="1320149"/>
            <a:ext cx="8974809" cy="506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00006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3314"/>
                                        </p:tgtEl>
                                        <p:attrNameLst>
                                          <p:attrName>style.visibility</p:attrName>
                                        </p:attrNameLst>
                                      </p:cBhvr>
                                      <p:to>
                                        <p:strVal val="visible"/>
                                      </p:to>
                                    </p:set>
                                    <p:animEffect transition="in" filter="randombar(horizontal)">
                                      <p:cBhvr>
                                        <p:cTn id="13"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1357911" y="626215"/>
            <a:ext cx="4912260" cy="44573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3. </a:t>
            </a:r>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p>
        </p:txBody>
      </p:sp>
      <p:pic>
        <p:nvPicPr>
          <p:cNvPr id="3" name="Picture 2" descr="C:\Users\Admin\AppData\Local\Microsoft\Windows\INetCache\Content.Word\DeMo3.png"/>
          <p:cNvPicPr/>
          <p:nvPr/>
        </p:nvPicPr>
        <p:blipFill>
          <a:blip r:embed="rId2">
            <a:extLst>
              <a:ext uri="{28A0092B-C50C-407E-A947-70E740481C1C}">
                <a14:useLocalDpi xmlns:a14="http://schemas.microsoft.com/office/drawing/2010/main" val="0"/>
              </a:ext>
            </a:extLst>
          </a:blip>
          <a:srcRect/>
          <a:stretch>
            <a:fillRect/>
          </a:stretch>
        </p:blipFill>
        <p:spPr bwMode="auto">
          <a:xfrm>
            <a:off x="1357911" y="1267097"/>
            <a:ext cx="9144626" cy="5055326"/>
          </a:xfrm>
          <a:prstGeom prst="rect">
            <a:avLst/>
          </a:prstGeom>
          <a:noFill/>
          <a:ln>
            <a:noFill/>
          </a:ln>
        </p:spPr>
      </p:pic>
    </p:spTree>
    <p:extLst>
      <p:ext uri="{BB962C8B-B14F-4D97-AF65-F5344CB8AC3E}">
        <p14:creationId xmlns:p14="http://schemas.microsoft.com/office/powerpoint/2010/main" val="4172355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1357911" y="626215"/>
            <a:ext cx="4912260" cy="44573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4. </a:t>
            </a:r>
            <a:r>
              <a:rPr lang="en-US" b="1" dirty="0" err="1">
                <a:latin typeface="Times New Roman" panose="02020603050405020304" pitchFamily="18" charset="0"/>
                <a:cs typeface="Times New Roman" panose="02020603050405020304" pitchFamily="18" charset="0"/>
              </a:rPr>
              <a:t>Thêm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p>
        </p:txBody>
      </p:sp>
      <p:pic>
        <p:nvPicPr>
          <p:cNvPr id="5" name="Picture 4" descr="C:\Users\Admin\AppData\Local\Microsoft\Windows\INetCache\Content.Word\Demo4.png"/>
          <p:cNvPicPr/>
          <p:nvPr/>
        </p:nvPicPr>
        <p:blipFill>
          <a:blip r:embed="rId2">
            <a:extLst>
              <a:ext uri="{28A0092B-C50C-407E-A947-70E740481C1C}">
                <a14:useLocalDpi xmlns:a14="http://schemas.microsoft.com/office/drawing/2010/main" val="0"/>
              </a:ext>
            </a:extLst>
          </a:blip>
          <a:srcRect/>
          <a:stretch>
            <a:fillRect/>
          </a:stretch>
        </p:blipFill>
        <p:spPr bwMode="auto">
          <a:xfrm>
            <a:off x="1608909" y="1071953"/>
            <a:ext cx="9128760" cy="5289658"/>
          </a:xfrm>
          <a:prstGeom prst="rect">
            <a:avLst/>
          </a:prstGeom>
          <a:noFill/>
          <a:ln>
            <a:noFill/>
          </a:ln>
        </p:spPr>
      </p:pic>
    </p:spTree>
    <p:extLst>
      <p:ext uri="{BB962C8B-B14F-4D97-AF65-F5344CB8AC3E}">
        <p14:creationId xmlns:p14="http://schemas.microsoft.com/office/powerpoint/2010/main" val="5696402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1357911" y="626215"/>
            <a:ext cx="4912260" cy="44573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4. </a:t>
            </a:r>
            <a:r>
              <a:rPr lang="en-US" b="1" dirty="0" err="1">
                <a:latin typeface="Times New Roman" panose="02020603050405020304" pitchFamily="18" charset="0"/>
                <a:cs typeface="Times New Roman" panose="02020603050405020304" pitchFamily="18" charset="0"/>
              </a:rPr>
              <a:t>Thêm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p>
        </p:txBody>
      </p:sp>
      <p:pic>
        <p:nvPicPr>
          <p:cNvPr id="15362" name="Picture 2" descr="DeMo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117" y="1071954"/>
            <a:ext cx="9060860" cy="519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35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1357911" y="626215"/>
            <a:ext cx="4912260" cy="44573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5. Chi </a:t>
            </a:r>
            <a:r>
              <a:rPr lang="en-US" b="1" dirty="0" err="1">
                <a:latin typeface="Times New Roman" panose="02020603050405020304" pitchFamily="18" charset="0"/>
                <a:cs typeface="Times New Roman" panose="02020603050405020304" pitchFamily="18" charset="0"/>
              </a:rPr>
              <a:t>tiết</a:t>
            </a:r>
            <a:r>
              <a:rPr lang="en-US" b="1" dirty="0">
                <a:latin typeface="Times New Roman" panose="02020603050405020304" pitchFamily="18" charset="0"/>
                <a:cs typeface="Times New Roman" panose="02020603050405020304" pitchFamily="18" charset="0"/>
              </a:rPr>
              <a:t>: </a:t>
            </a:r>
          </a:p>
        </p:txBody>
      </p:sp>
      <p:pic>
        <p:nvPicPr>
          <p:cNvPr id="3" name="Picture 2" descr="C:\Users\Admin\AppData\Local\Microsoft\Windows\INetCache\Content.Word\Demo8.png"/>
          <p:cNvPicPr/>
          <p:nvPr/>
        </p:nvPicPr>
        <p:blipFill>
          <a:blip r:embed="rId2">
            <a:extLst>
              <a:ext uri="{28A0092B-C50C-407E-A947-70E740481C1C}">
                <a14:useLocalDpi xmlns:a14="http://schemas.microsoft.com/office/drawing/2010/main" val="0"/>
              </a:ext>
            </a:extLst>
          </a:blip>
          <a:srcRect/>
          <a:stretch>
            <a:fillRect/>
          </a:stretch>
        </p:blipFill>
        <p:spPr bwMode="auto">
          <a:xfrm>
            <a:off x="1455964" y="1071953"/>
            <a:ext cx="8994322" cy="5302721"/>
          </a:xfrm>
          <a:prstGeom prst="rect">
            <a:avLst/>
          </a:prstGeom>
          <a:noFill/>
          <a:ln>
            <a:noFill/>
          </a:ln>
        </p:spPr>
      </p:pic>
    </p:spTree>
    <p:extLst>
      <p:ext uri="{BB962C8B-B14F-4D97-AF65-F5344CB8AC3E}">
        <p14:creationId xmlns:p14="http://schemas.microsoft.com/office/powerpoint/2010/main" val="2755195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1357911" y="626215"/>
            <a:ext cx="4912260" cy="44573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6. </a:t>
            </a:r>
            <a:r>
              <a:rPr lang="en-US" b="1" dirty="0" err="1">
                <a:latin typeface="Times New Roman" panose="02020603050405020304" pitchFamily="18" charset="0"/>
                <a:cs typeface="Times New Roman" panose="02020603050405020304" pitchFamily="18" charset="0"/>
              </a:rPr>
              <a:t>Tìm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kiếm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thông</a:t>
            </a:r>
            <a:r>
              <a:rPr lang="en-US" b="1" dirty="0">
                <a:latin typeface="Times New Roman" panose="02020603050405020304" pitchFamily="18" charset="0"/>
                <a:cs typeface="Times New Roman" panose="02020603050405020304" pitchFamily="18" charset="0"/>
              </a:rPr>
              <a:t> tin:</a:t>
            </a:r>
          </a:p>
        </p:txBody>
      </p:sp>
      <p:pic>
        <p:nvPicPr>
          <p:cNvPr id="16386" name="Picture 2" descr="Demo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911" y="1283335"/>
            <a:ext cx="8844180" cy="502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2399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randombar(horizontal)">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lowchart: Preparation 51">
            <a:extLst>
              <a:ext uri="{FF2B5EF4-FFF2-40B4-BE49-F238E27FC236}">
                <a16:creationId xmlns:a16="http://schemas.microsoft.com/office/drawing/2014/main" id="{7C78E0B6-DBEE-45F4-96DE-E3E41D731177}"/>
              </a:ext>
            </a:extLst>
          </p:cNvPr>
          <p:cNvSpPr/>
          <p:nvPr/>
        </p:nvSpPr>
        <p:spPr>
          <a:xfrm>
            <a:off x="5363021" y="595258"/>
            <a:ext cx="1360969" cy="1169580"/>
          </a:xfrm>
          <a:prstGeom prst="flowChartPreparation">
            <a:avLst/>
          </a:prstGeom>
          <a:solidFill>
            <a:srgbClr val="0291B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
            <a:extLst>
              <a:ext uri="{FF2B5EF4-FFF2-40B4-BE49-F238E27FC236}">
                <a16:creationId xmlns:a16="http://schemas.microsoft.com/office/drawing/2014/main" id="{D4570E4A-5F2A-4A51-B0E8-43629F79A125}"/>
              </a:ext>
            </a:extLst>
          </p:cNvPr>
          <p:cNvSpPr/>
          <p:nvPr/>
        </p:nvSpPr>
        <p:spPr>
          <a:xfrm>
            <a:off x="6723990" y="414503"/>
            <a:ext cx="5249206" cy="560382"/>
          </a:xfrm>
          <a:custGeom>
            <a:avLst/>
            <a:gdLst>
              <a:gd name="connsiteX0" fmla="*/ 0 w 4561367"/>
              <a:gd name="connsiteY0" fmla="*/ 0 h 627321"/>
              <a:gd name="connsiteX1" fmla="*/ 4561367 w 4561367"/>
              <a:gd name="connsiteY1" fmla="*/ 0 h 627321"/>
              <a:gd name="connsiteX2" fmla="*/ 4561367 w 4561367"/>
              <a:gd name="connsiteY2" fmla="*/ 627321 h 627321"/>
              <a:gd name="connsiteX3" fmla="*/ 0 w 4561367"/>
              <a:gd name="connsiteY3" fmla="*/ 627321 h 627321"/>
              <a:gd name="connsiteX4" fmla="*/ 0 w 4561367"/>
              <a:gd name="connsiteY4" fmla="*/ 0 h 627321"/>
              <a:gd name="connsiteX0" fmla="*/ 0 w 4561367"/>
              <a:gd name="connsiteY0" fmla="*/ 0 h 627321"/>
              <a:gd name="connsiteX1" fmla="*/ 4561367 w 4561367"/>
              <a:gd name="connsiteY1" fmla="*/ 0 h 627321"/>
              <a:gd name="connsiteX2" fmla="*/ 4561367 w 4561367"/>
              <a:gd name="connsiteY2" fmla="*/ 627321 h 627321"/>
              <a:gd name="connsiteX3" fmla="*/ 202018 w 4561367"/>
              <a:gd name="connsiteY3" fmla="*/ 627321 h 627321"/>
              <a:gd name="connsiteX4" fmla="*/ 0 w 4561367"/>
              <a:gd name="connsiteY4" fmla="*/ 0 h 627321"/>
              <a:gd name="connsiteX0" fmla="*/ 0 w 4667693"/>
              <a:gd name="connsiteY0" fmla="*/ 0 h 627321"/>
              <a:gd name="connsiteX1" fmla="*/ 4667693 w 4667693"/>
              <a:gd name="connsiteY1" fmla="*/ 0 h 627321"/>
              <a:gd name="connsiteX2" fmla="*/ 4667693 w 4667693"/>
              <a:gd name="connsiteY2" fmla="*/ 627321 h 627321"/>
              <a:gd name="connsiteX3" fmla="*/ 308344 w 4667693"/>
              <a:gd name="connsiteY3" fmla="*/ 627321 h 627321"/>
              <a:gd name="connsiteX4" fmla="*/ 0 w 4667693"/>
              <a:gd name="connsiteY4" fmla="*/ 0 h 627321"/>
              <a:gd name="connsiteX0" fmla="*/ 0 w 4667693"/>
              <a:gd name="connsiteY0" fmla="*/ 0 h 627321"/>
              <a:gd name="connsiteX1" fmla="*/ 4667693 w 4667693"/>
              <a:gd name="connsiteY1" fmla="*/ 0 h 627321"/>
              <a:gd name="connsiteX2" fmla="*/ 4667693 w 4667693"/>
              <a:gd name="connsiteY2" fmla="*/ 627321 h 627321"/>
              <a:gd name="connsiteX3" fmla="*/ 308344 w 4667693"/>
              <a:gd name="connsiteY3" fmla="*/ 627321 h 627321"/>
              <a:gd name="connsiteX4" fmla="*/ 0 w 4667693"/>
              <a:gd name="connsiteY4" fmla="*/ 0 h 627321"/>
              <a:gd name="connsiteX0" fmla="*/ 0 w 4667693"/>
              <a:gd name="connsiteY0" fmla="*/ 0 h 640391"/>
              <a:gd name="connsiteX1" fmla="*/ 4667693 w 4667693"/>
              <a:gd name="connsiteY1" fmla="*/ 0 h 640391"/>
              <a:gd name="connsiteX2" fmla="*/ 4667693 w 4667693"/>
              <a:gd name="connsiteY2" fmla="*/ 627321 h 640391"/>
              <a:gd name="connsiteX3" fmla="*/ 287079 w 4667693"/>
              <a:gd name="connsiteY3" fmla="*/ 640391 h 640391"/>
              <a:gd name="connsiteX4" fmla="*/ 0 w 4667693"/>
              <a:gd name="connsiteY4" fmla="*/ 0 h 640391"/>
              <a:gd name="connsiteX0" fmla="*/ 0 w 4667693"/>
              <a:gd name="connsiteY0" fmla="*/ 0 h 666529"/>
              <a:gd name="connsiteX1" fmla="*/ 4667693 w 4667693"/>
              <a:gd name="connsiteY1" fmla="*/ 0 h 666529"/>
              <a:gd name="connsiteX2" fmla="*/ 4667693 w 4667693"/>
              <a:gd name="connsiteY2" fmla="*/ 627321 h 666529"/>
              <a:gd name="connsiteX3" fmla="*/ 308345 w 4667693"/>
              <a:gd name="connsiteY3" fmla="*/ 666529 h 666529"/>
              <a:gd name="connsiteX4" fmla="*/ 0 w 4667693"/>
              <a:gd name="connsiteY4" fmla="*/ 0 h 666529"/>
              <a:gd name="connsiteX0" fmla="*/ 0 w 4667693"/>
              <a:gd name="connsiteY0" fmla="*/ 0 h 666529"/>
              <a:gd name="connsiteX1" fmla="*/ 4667693 w 4667693"/>
              <a:gd name="connsiteY1" fmla="*/ 0 h 666529"/>
              <a:gd name="connsiteX2" fmla="*/ 4667693 w 4667693"/>
              <a:gd name="connsiteY2" fmla="*/ 627321 h 666529"/>
              <a:gd name="connsiteX3" fmla="*/ 255182 w 4667693"/>
              <a:gd name="connsiteY3" fmla="*/ 666529 h 666529"/>
              <a:gd name="connsiteX4" fmla="*/ 0 w 4667693"/>
              <a:gd name="connsiteY4" fmla="*/ 0 h 666529"/>
              <a:gd name="connsiteX0" fmla="*/ 0 w 4667693"/>
              <a:gd name="connsiteY0" fmla="*/ 0 h 679225"/>
              <a:gd name="connsiteX1" fmla="*/ 4667693 w 4667693"/>
              <a:gd name="connsiteY1" fmla="*/ 0 h 679225"/>
              <a:gd name="connsiteX2" fmla="*/ 4667693 w 4667693"/>
              <a:gd name="connsiteY2" fmla="*/ 627321 h 679225"/>
              <a:gd name="connsiteX3" fmla="*/ 297423 w 4667693"/>
              <a:gd name="connsiteY3" fmla="*/ 679225 h 679225"/>
              <a:gd name="connsiteX4" fmla="*/ 0 w 4667693"/>
              <a:gd name="connsiteY4" fmla="*/ 0 h 679225"/>
              <a:gd name="connsiteX0" fmla="*/ 0 w 4667693"/>
              <a:gd name="connsiteY0" fmla="*/ 0 h 679225"/>
              <a:gd name="connsiteX1" fmla="*/ 4667693 w 4667693"/>
              <a:gd name="connsiteY1" fmla="*/ 0 h 679225"/>
              <a:gd name="connsiteX2" fmla="*/ 4667693 w 4667693"/>
              <a:gd name="connsiteY2" fmla="*/ 627321 h 679225"/>
              <a:gd name="connsiteX3" fmla="*/ 286864 w 4667693"/>
              <a:gd name="connsiteY3" fmla="*/ 679225 h 679225"/>
              <a:gd name="connsiteX4" fmla="*/ 0 w 4667693"/>
              <a:gd name="connsiteY4" fmla="*/ 0 h 679225"/>
              <a:gd name="connsiteX0" fmla="*/ 0 w 4699373"/>
              <a:gd name="connsiteY0" fmla="*/ 0 h 703496"/>
              <a:gd name="connsiteX1" fmla="*/ 4667693 w 4699373"/>
              <a:gd name="connsiteY1" fmla="*/ 0 h 703496"/>
              <a:gd name="connsiteX2" fmla="*/ 4699373 w 4699373"/>
              <a:gd name="connsiteY2" fmla="*/ 703496 h 703496"/>
              <a:gd name="connsiteX3" fmla="*/ 286864 w 4699373"/>
              <a:gd name="connsiteY3" fmla="*/ 679225 h 703496"/>
              <a:gd name="connsiteX4" fmla="*/ 0 w 4699373"/>
              <a:gd name="connsiteY4" fmla="*/ 0 h 703496"/>
              <a:gd name="connsiteX0" fmla="*/ 0 w 4678252"/>
              <a:gd name="connsiteY0" fmla="*/ 0 h 703496"/>
              <a:gd name="connsiteX1" fmla="*/ 4667693 w 4678252"/>
              <a:gd name="connsiteY1" fmla="*/ 0 h 703496"/>
              <a:gd name="connsiteX2" fmla="*/ 4678252 w 4678252"/>
              <a:gd name="connsiteY2" fmla="*/ 703496 h 703496"/>
              <a:gd name="connsiteX3" fmla="*/ 286864 w 4678252"/>
              <a:gd name="connsiteY3" fmla="*/ 679225 h 703496"/>
              <a:gd name="connsiteX4" fmla="*/ 0 w 4678252"/>
              <a:gd name="connsiteY4" fmla="*/ 0 h 703496"/>
              <a:gd name="connsiteX0" fmla="*/ 0 w 4667693"/>
              <a:gd name="connsiteY0" fmla="*/ 0 h 690800"/>
              <a:gd name="connsiteX1" fmla="*/ 4667693 w 4667693"/>
              <a:gd name="connsiteY1" fmla="*/ 0 h 690800"/>
              <a:gd name="connsiteX2" fmla="*/ 4657131 w 4667693"/>
              <a:gd name="connsiteY2" fmla="*/ 690800 h 690800"/>
              <a:gd name="connsiteX3" fmla="*/ 286864 w 4667693"/>
              <a:gd name="connsiteY3" fmla="*/ 679225 h 690800"/>
              <a:gd name="connsiteX4" fmla="*/ 0 w 4667693"/>
              <a:gd name="connsiteY4" fmla="*/ 0 h 69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693" h="690800">
                <a:moveTo>
                  <a:pt x="0" y="0"/>
                </a:moveTo>
                <a:lnTo>
                  <a:pt x="4667693" y="0"/>
                </a:lnTo>
                <a:lnTo>
                  <a:pt x="4657131" y="690800"/>
                </a:lnTo>
                <a:lnTo>
                  <a:pt x="286864" y="679225"/>
                </a:lnTo>
                <a:lnTo>
                  <a:pt x="0" y="0"/>
                </a:lnTo>
                <a:close/>
              </a:path>
            </a:pathLst>
          </a:custGeom>
          <a:solidFill>
            <a:srgbClr val="013D4D"/>
          </a:solidFill>
          <a:ln>
            <a:solidFill>
              <a:srgbClr val="013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7">
            <a:extLst>
              <a:ext uri="{FF2B5EF4-FFF2-40B4-BE49-F238E27FC236}">
                <a16:creationId xmlns:a16="http://schemas.microsoft.com/office/drawing/2014/main" id="{8DC0D4BE-2981-464B-AA11-6B6FC0B173BF}"/>
              </a:ext>
            </a:extLst>
          </p:cNvPr>
          <p:cNvSpPr/>
          <p:nvPr/>
        </p:nvSpPr>
        <p:spPr>
          <a:xfrm>
            <a:off x="6734821" y="994945"/>
            <a:ext cx="5223998" cy="1863777"/>
          </a:xfrm>
          <a:custGeom>
            <a:avLst/>
            <a:gdLst>
              <a:gd name="connsiteX0" fmla="*/ 0 w 4444406"/>
              <a:gd name="connsiteY0" fmla="*/ 0 h 829340"/>
              <a:gd name="connsiteX1" fmla="*/ 4444406 w 4444406"/>
              <a:gd name="connsiteY1" fmla="*/ 0 h 829340"/>
              <a:gd name="connsiteX2" fmla="*/ 4444406 w 4444406"/>
              <a:gd name="connsiteY2" fmla="*/ 829340 h 829340"/>
              <a:gd name="connsiteX3" fmla="*/ 0 w 4444406"/>
              <a:gd name="connsiteY3" fmla="*/ 829340 h 829340"/>
              <a:gd name="connsiteX4" fmla="*/ 0 w 4444406"/>
              <a:gd name="connsiteY4" fmla="*/ 0 h 829340"/>
              <a:gd name="connsiteX0" fmla="*/ 276447 w 4720853"/>
              <a:gd name="connsiteY0" fmla="*/ 0 h 829340"/>
              <a:gd name="connsiteX1" fmla="*/ 4720853 w 4720853"/>
              <a:gd name="connsiteY1" fmla="*/ 0 h 829340"/>
              <a:gd name="connsiteX2" fmla="*/ 4720853 w 4720853"/>
              <a:gd name="connsiteY2" fmla="*/ 829340 h 829340"/>
              <a:gd name="connsiteX3" fmla="*/ 0 w 4720853"/>
              <a:gd name="connsiteY3" fmla="*/ 818707 h 829340"/>
              <a:gd name="connsiteX4" fmla="*/ 276447 w 4720853"/>
              <a:gd name="connsiteY4" fmla="*/ 0 h 82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0853" h="829340">
                <a:moveTo>
                  <a:pt x="276447" y="0"/>
                </a:moveTo>
                <a:lnTo>
                  <a:pt x="4720853" y="0"/>
                </a:lnTo>
                <a:lnTo>
                  <a:pt x="4720853" y="829340"/>
                </a:lnTo>
                <a:lnTo>
                  <a:pt x="0" y="818707"/>
                </a:lnTo>
                <a:lnTo>
                  <a:pt x="276447" y="0"/>
                </a:lnTo>
                <a:close/>
              </a:path>
            </a:pathLst>
          </a:custGeom>
          <a:solidFill>
            <a:srgbClr val="028FB7"/>
          </a:solidFill>
          <a:ln>
            <a:solidFill>
              <a:srgbClr val="028F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eparation 54">
            <a:extLst>
              <a:ext uri="{FF2B5EF4-FFF2-40B4-BE49-F238E27FC236}">
                <a16:creationId xmlns:a16="http://schemas.microsoft.com/office/drawing/2014/main" id="{D3838480-BBD1-443B-BAED-216BED23A2A8}"/>
              </a:ext>
            </a:extLst>
          </p:cNvPr>
          <p:cNvSpPr/>
          <p:nvPr/>
        </p:nvSpPr>
        <p:spPr>
          <a:xfrm>
            <a:off x="5253149" y="531462"/>
            <a:ext cx="1555899" cy="1297172"/>
          </a:xfrm>
          <a:prstGeom prst="flowChartPreparation">
            <a:avLst/>
          </a:prstGeom>
          <a:noFill/>
          <a:ln w="28575">
            <a:solidFill>
              <a:srgbClr val="013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2B766AD-FF1F-4640-8FFE-CBB282EF0E57}"/>
              </a:ext>
            </a:extLst>
          </p:cNvPr>
          <p:cNvSpPr txBox="1"/>
          <p:nvPr/>
        </p:nvSpPr>
        <p:spPr>
          <a:xfrm>
            <a:off x="7539150" y="403866"/>
            <a:ext cx="3232298" cy="584775"/>
          </a:xfrm>
          <a:prstGeom prst="rect">
            <a:avLst/>
          </a:prstGeom>
          <a:noFill/>
        </p:spPr>
        <p:txBody>
          <a:bodyPr wrap="square" rtlCol="0">
            <a:spAutoFit/>
          </a:bodyPr>
          <a:lstStyle/>
          <a:p>
            <a:pPr algn="ctr"/>
            <a:r>
              <a:rPr lang="en-US" sz="3200" b="1">
                <a:solidFill>
                  <a:schemeClr val="bg1"/>
                </a:solidFill>
                <a:latin typeface="+mj-lt"/>
              </a:rPr>
              <a:t>ĐỊNH NGHĨA</a:t>
            </a:r>
          </a:p>
        </p:txBody>
      </p:sp>
      <p:sp>
        <p:nvSpPr>
          <p:cNvPr id="57" name="TextBox 56">
            <a:extLst>
              <a:ext uri="{FF2B5EF4-FFF2-40B4-BE49-F238E27FC236}">
                <a16:creationId xmlns:a16="http://schemas.microsoft.com/office/drawing/2014/main" id="{B2B63849-01A3-4226-9BA1-A5B6CEC396DF}"/>
              </a:ext>
            </a:extLst>
          </p:cNvPr>
          <p:cNvSpPr txBox="1"/>
          <p:nvPr/>
        </p:nvSpPr>
        <p:spPr>
          <a:xfrm>
            <a:off x="7137326" y="980369"/>
            <a:ext cx="4692098" cy="1924615"/>
          </a:xfrm>
          <a:prstGeom prst="rect">
            <a:avLst/>
          </a:prstGeom>
          <a:noFill/>
        </p:spPr>
        <p:txBody>
          <a:bodyPr wrap="square" rtlCol="0" anchor="t">
            <a:spAutoFit/>
          </a:bodyPr>
          <a:lstStyle/>
          <a:p>
            <a:r>
              <a:rPr lang="en-US" sz="2400" b="1">
                <a:solidFill>
                  <a:schemeClr val="bg1"/>
                </a:solidFill>
                <a:latin typeface="Arial"/>
                <a:cs typeface="Arial"/>
              </a:rPr>
              <a:t>NoSQL </a:t>
            </a:r>
            <a:r>
              <a:rPr lang="en-US" sz="2400" b="1" err="1">
                <a:solidFill>
                  <a:schemeClr val="bg1"/>
                </a:solidFill>
                <a:latin typeface="Arial"/>
                <a:cs typeface="Arial"/>
              </a:rPr>
              <a:t>là</a:t>
            </a:r>
            <a:r>
              <a:rPr lang="en-US" sz="2400" b="1">
                <a:solidFill>
                  <a:schemeClr val="bg1"/>
                </a:solidFill>
                <a:latin typeface="Arial"/>
                <a:cs typeface="Arial"/>
              </a:rPr>
              <a:t> m</a:t>
            </a:r>
            <a:r>
              <a:rPr lang="vi-VN" sz="2400" b="1" err="1">
                <a:solidFill>
                  <a:schemeClr val="bg1"/>
                </a:solidFill>
                <a:latin typeface="Arial"/>
                <a:cs typeface="Arial"/>
              </a:rPr>
              <a:t>ột</a:t>
            </a:r>
            <a:r>
              <a:rPr lang="vi-VN" sz="2400" b="1">
                <a:solidFill>
                  <a:schemeClr val="bg1"/>
                </a:solidFill>
                <a:latin typeface="Arial"/>
                <a:cs typeface="Arial"/>
              </a:rPr>
              <a:t> xu </a:t>
            </a:r>
            <a:r>
              <a:rPr lang="vi-VN" sz="2400" b="1" err="1">
                <a:solidFill>
                  <a:schemeClr val="bg1"/>
                </a:solidFill>
                <a:latin typeface="Arial"/>
                <a:cs typeface="Arial"/>
              </a:rPr>
              <a:t>hướng</a:t>
            </a:r>
            <a:r>
              <a:rPr lang="vi-VN" sz="2400" b="1">
                <a:solidFill>
                  <a:schemeClr val="bg1"/>
                </a:solidFill>
                <a:latin typeface="Arial"/>
                <a:cs typeface="Arial"/>
              </a:rPr>
              <a:t> cơ </a:t>
            </a:r>
            <a:r>
              <a:rPr lang="vi-VN" sz="2400" b="1" err="1">
                <a:solidFill>
                  <a:schemeClr val="bg1"/>
                </a:solidFill>
                <a:latin typeface="Arial"/>
                <a:cs typeface="Arial"/>
              </a:rPr>
              <a:t>sở</a:t>
            </a:r>
            <a:r>
              <a:rPr lang="vi-VN" sz="2400" b="1">
                <a:solidFill>
                  <a:schemeClr val="bg1"/>
                </a:solidFill>
                <a:latin typeface="Arial"/>
                <a:cs typeface="Arial"/>
              </a:rPr>
              <a:t> </a:t>
            </a:r>
            <a:r>
              <a:rPr lang="vi-VN" sz="2400" b="1" err="1">
                <a:solidFill>
                  <a:schemeClr val="bg1"/>
                </a:solidFill>
                <a:latin typeface="Arial"/>
                <a:cs typeface="Arial"/>
              </a:rPr>
              <a:t>dữ</a:t>
            </a:r>
            <a:r>
              <a:rPr lang="vi-VN" sz="2400" b="1">
                <a:solidFill>
                  <a:schemeClr val="bg1"/>
                </a:solidFill>
                <a:latin typeface="Arial"/>
                <a:cs typeface="Arial"/>
              </a:rPr>
              <a:t> </a:t>
            </a:r>
            <a:r>
              <a:rPr lang="vi-VN" sz="2400" b="1" err="1">
                <a:solidFill>
                  <a:schemeClr val="bg1"/>
                </a:solidFill>
                <a:latin typeface="Arial"/>
                <a:cs typeface="Arial"/>
              </a:rPr>
              <a:t>liệu</a:t>
            </a:r>
            <a:r>
              <a:rPr lang="vi-VN" sz="2400" b="1">
                <a:solidFill>
                  <a:schemeClr val="bg1"/>
                </a:solidFill>
                <a:latin typeface="Arial"/>
                <a:cs typeface="Arial"/>
              </a:rPr>
              <a:t> m</a:t>
            </a:r>
            <a:r>
              <a:rPr lang="en-US" sz="2400" b="1">
                <a:solidFill>
                  <a:schemeClr val="bg1"/>
                </a:solidFill>
                <a:latin typeface="Arial"/>
                <a:cs typeface="Arial"/>
              </a:rPr>
              <a:t>à </a:t>
            </a:r>
            <a:r>
              <a:rPr lang="en-US" sz="2400" b="1" err="1">
                <a:solidFill>
                  <a:schemeClr val="bg1"/>
                </a:solidFill>
                <a:latin typeface="Arial"/>
                <a:cs typeface="Arial"/>
              </a:rPr>
              <a:t>không</a:t>
            </a:r>
            <a:r>
              <a:rPr lang="en-US" sz="2400" b="1">
                <a:solidFill>
                  <a:schemeClr val="bg1"/>
                </a:solidFill>
                <a:latin typeface="Arial"/>
                <a:cs typeface="Arial"/>
              </a:rPr>
              <a:t> </a:t>
            </a:r>
            <a:r>
              <a:rPr lang="en-US" sz="2400" b="1" err="1">
                <a:solidFill>
                  <a:schemeClr val="bg1"/>
                </a:solidFill>
                <a:latin typeface="Arial"/>
                <a:cs typeface="Arial"/>
              </a:rPr>
              <a:t>dùng</a:t>
            </a:r>
            <a:r>
              <a:rPr lang="en-US" sz="2400" b="1">
                <a:solidFill>
                  <a:schemeClr val="bg1"/>
                </a:solidFill>
                <a:latin typeface="Arial"/>
                <a:cs typeface="Arial"/>
              </a:rPr>
              <a:t> </a:t>
            </a:r>
            <a:r>
              <a:rPr lang="en-US" sz="2400" b="1" err="1">
                <a:solidFill>
                  <a:schemeClr val="bg1"/>
                </a:solidFill>
                <a:latin typeface="Arial"/>
                <a:cs typeface="Arial"/>
              </a:rPr>
              <a:t>mô</a:t>
            </a:r>
            <a:r>
              <a:rPr lang="en-US" sz="2400" b="1">
                <a:solidFill>
                  <a:schemeClr val="bg1"/>
                </a:solidFill>
                <a:latin typeface="Arial"/>
                <a:cs typeface="Arial"/>
              </a:rPr>
              <a:t> </a:t>
            </a:r>
            <a:r>
              <a:rPr lang="en-US" sz="2400" b="1" err="1">
                <a:solidFill>
                  <a:schemeClr val="bg1"/>
                </a:solidFill>
                <a:latin typeface="Arial"/>
                <a:cs typeface="Arial"/>
              </a:rPr>
              <a:t>hình</a:t>
            </a:r>
            <a:r>
              <a:rPr lang="en-US" sz="2400" b="1">
                <a:solidFill>
                  <a:schemeClr val="bg1"/>
                </a:solidFill>
                <a:latin typeface="Arial"/>
                <a:cs typeface="Arial"/>
              </a:rPr>
              <a:t> d</a:t>
            </a:r>
            <a:r>
              <a:rPr lang="vi-VN" sz="2400" b="1">
                <a:solidFill>
                  <a:schemeClr val="bg1"/>
                </a:solidFill>
                <a:latin typeface="Arial"/>
                <a:cs typeface="Arial"/>
              </a:rPr>
              <a:t>ữ </a:t>
            </a:r>
            <a:r>
              <a:rPr lang="vi-VN" sz="2400" b="1" err="1">
                <a:solidFill>
                  <a:schemeClr val="bg1"/>
                </a:solidFill>
                <a:latin typeface="Arial"/>
                <a:cs typeface="Arial"/>
              </a:rPr>
              <a:t>liệu</a:t>
            </a:r>
            <a:r>
              <a:rPr lang="vi-VN" sz="2400" b="1">
                <a:solidFill>
                  <a:schemeClr val="bg1"/>
                </a:solidFill>
                <a:latin typeface="Arial"/>
                <a:cs typeface="Arial"/>
              </a:rPr>
              <a:t> quan </a:t>
            </a:r>
            <a:r>
              <a:rPr lang="vi-VN" sz="2400" b="1" err="1">
                <a:solidFill>
                  <a:schemeClr val="bg1"/>
                </a:solidFill>
                <a:latin typeface="Arial"/>
                <a:cs typeface="Arial"/>
              </a:rPr>
              <a:t>hệ</a:t>
            </a:r>
            <a:r>
              <a:rPr lang="vi-VN" sz="2400" b="1">
                <a:solidFill>
                  <a:schemeClr val="bg1"/>
                </a:solidFill>
                <a:latin typeface="Arial"/>
                <a:cs typeface="Arial"/>
              </a:rPr>
              <a:t> </a:t>
            </a:r>
            <a:r>
              <a:rPr lang="vi-VN" sz="2400" b="1" err="1">
                <a:solidFill>
                  <a:schemeClr val="bg1"/>
                </a:solidFill>
                <a:latin typeface="Arial"/>
                <a:cs typeface="Arial"/>
              </a:rPr>
              <a:t>để</a:t>
            </a:r>
            <a:r>
              <a:rPr lang="vi-VN" sz="2400" b="1">
                <a:solidFill>
                  <a:schemeClr val="bg1"/>
                </a:solidFill>
                <a:latin typeface="Arial"/>
                <a:cs typeface="Arial"/>
              </a:rPr>
              <a:t> </a:t>
            </a:r>
            <a:r>
              <a:rPr lang="vi-VN" sz="2400" b="1" err="1">
                <a:solidFill>
                  <a:schemeClr val="bg1"/>
                </a:solidFill>
                <a:latin typeface="Arial"/>
                <a:cs typeface="Arial"/>
              </a:rPr>
              <a:t>quản</a:t>
            </a:r>
            <a:r>
              <a:rPr lang="vi-VN" sz="2400" b="1">
                <a:solidFill>
                  <a:schemeClr val="bg1"/>
                </a:solidFill>
                <a:latin typeface="Arial"/>
                <a:cs typeface="Arial"/>
              </a:rPr>
              <a:t> l</a:t>
            </a:r>
            <a:r>
              <a:rPr lang="en-US" sz="2400" b="1">
                <a:solidFill>
                  <a:schemeClr val="bg1"/>
                </a:solidFill>
                <a:latin typeface="Arial"/>
                <a:cs typeface="Arial"/>
              </a:rPr>
              <a:t>ý d</a:t>
            </a:r>
            <a:r>
              <a:rPr lang="vi-VN" sz="2400" b="1">
                <a:solidFill>
                  <a:schemeClr val="bg1"/>
                </a:solidFill>
                <a:latin typeface="Arial"/>
                <a:cs typeface="Arial"/>
              </a:rPr>
              <a:t>ữ liệu trong lĩnh vực phần mềm</a:t>
            </a:r>
            <a:r>
              <a:rPr lang="en-US" sz="2400" b="1">
                <a:solidFill>
                  <a:schemeClr val="bg1"/>
                </a:solidFill>
                <a:latin typeface="Arial"/>
                <a:cs typeface="Arial"/>
              </a:rPr>
              <a:t>.</a:t>
            </a:r>
            <a:r>
              <a:rPr lang="en-US" sz="2000" b="1">
                <a:solidFill>
                  <a:schemeClr val="bg1"/>
                </a:solidFill>
                <a:latin typeface="Arial"/>
                <a:cs typeface="Arial"/>
              </a:rPr>
              <a:t> </a:t>
            </a:r>
            <a:endParaRPr lang="en-US" sz="2000" b="1">
              <a:solidFill>
                <a:schemeClr val="bg1"/>
              </a:solidFill>
              <a:latin typeface="Arial" panose="020B0604020202020204" pitchFamily="34" charset="0"/>
              <a:cs typeface="Arial" panose="020B0604020202020204" pitchFamily="34" charset="0"/>
            </a:endParaRPr>
          </a:p>
        </p:txBody>
      </p:sp>
      <p:pic>
        <p:nvPicPr>
          <p:cNvPr id="58" name="Graphic 14" descr="Pencil">
            <a:extLst>
              <a:ext uri="{FF2B5EF4-FFF2-40B4-BE49-F238E27FC236}">
                <a16:creationId xmlns:a16="http://schemas.microsoft.com/office/drawing/2014/main" id="{0C2637D5-2FFD-4F69-B4E3-87CFDFDBB77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8206" y="722848"/>
            <a:ext cx="914400" cy="914400"/>
          </a:xfrm>
          <a:prstGeom prst="rect">
            <a:avLst/>
          </a:prstGeom>
        </p:spPr>
      </p:pic>
      <p:sp>
        <p:nvSpPr>
          <p:cNvPr id="59" name="Flowchart: Preparation 58">
            <a:extLst>
              <a:ext uri="{FF2B5EF4-FFF2-40B4-BE49-F238E27FC236}">
                <a16:creationId xmlns:a16="http://schemas.microsoft.com/office/drawing/2014/main" id="{5ECC7270-9C5E-4A52-8BA3-A1670908CBA1}"/>
              </a:ext>
            </a:extLst>
          </p:cNvPr>
          <p:cNvSpPr/>
          <p:nvPr/>
        </p:nvSpPr>
        <p:spPr>
          <a:xfrm>
            <a:off x="5698633" y="3256366"/>
            <a:ext cx="1360969" cy="1169580"/>
          </a:xfrm>
          <a:prstGeom prst="flowChartPreparation">
            <a:avLst/>
          </a:prstGeom>
          <a:solidFill>
            <a:srgbClr val="FFAD65"/>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
            <a:extLst>
              <a:ext uri="{FF2B5EF4-FFF2-40B4-BE49-F238E27FC236}">
                <a16:creationId xmlns:a16="http://schemas.microsoft.com/office/drawing/2014/main" id="{307C95B7-30AE-4259-94CB-D57A9E96CA5D}"/>
              </a:ext>
            </a:extLst>
          </p:cNvPr>
          <p:cNvSpPr/>
          <p:nvPr/>
        </p:nvSpPr>
        <p:spPr>
          <a:xfrm>
            <a:off x="6874608" y="3100927"/>
            <a:ext cx="4825419" cy="685613"/>
          </a:xfrm>
          <a:custGeom>
            <a:avLst/>
            <a:gdLst>
              <a:gd name="connsiteX0" fmla="*/ 0 w 4561367"/>
              <a:gd name="connsiteY0" fmla="*/ 0 h 627321"/>
              <a:gd name="connsiteX1" fmla="*/ 4561367 w 4561367"/>
              <a:gd name="connsiteY1" fmla="*/ 0 h 627321"/>
              <a:gd name="connsiteX2" fmla="*/ 4561367 w 4561367"/>
              <a:gd name="connsiteY2" fmla="*/ 627321 h 627321"/>
              <a:gd name="connsiteX3" fmla="*/ 0 w 4561367"/>
              <a:gd name="connsiteY3" fmla="*/ 627321 h 627321"/>
              <a:gd name="connsiteX4" fmla="*/ 0 w 4561367"/>
              <a:gd name="connsiteY4" fmla="*/ 0 h 627321"/>
              <a:gd name="connsiteX0" fmla="*/ 0 w 4561367"/>
              <a:gd name="connsiteY0" fmla="*/ 0 h 627321"/>
              <a:gd name="connsiteX1" fmla="*/ 4561367 w 4561367"/>
              <a:gd name="connsiteY1" fmla="*/ 0 h 627321"/>
              <a:gd name="connsiteX2" fmla="*/ 4561367 w 4561367"/>
              <a:gd name="connsiteY2" fmla="*/ 627321 h 627321"/>
              <a:gd name="connsiteX3" fmla="*/ 202018 w 4561367"/>
              <a:gd name="connsiteY3" fmla="*/ 627321 h 627321"/>
              <a:gd name="connsiteX4" fmla="*/ 0 w 4561367"/>
              <a:gd name="connsiteY4" fmla="*/ 0 h 627321"/>
              <a:gd name="connsiteX0" fmla="*/ 0 w 4667693"/>
              <a:gd name="connsiteY0" fmla="*/ 0 h 627321"/>
              <a:gd name="connsiteX1" fmla="*/ 4667693 w 4667693"/>
              <a:gd name="connsiteY1" fmla="*/ 0 h 627321"/>
              <a:gd name="connsiteX2" fmla="*/ 4667693 w 4667693"/>
              <a:gd name="connsiteY2" fmla="*/ 627321 h 627321"/>
              <a:gd name="connsiteX3" fmla="*/ 308344 w 4667693"/>
              <a:gd name="connsiteY3" fmla="*/ 627321 h 627321"/>
              <a:gd name="connsiteX4" fmla="*/ 0 w 4667693"/>
              <a:gd name="connsiteY4" fmla="*/ 0 h 627321"/>
              <a:gd name="connsiteX0" fmla="*/ 0 w 4667693"/>
              <a:gd name="connsiteY0" fmla="*/ 0 h 627321"/>
              <a:gd name="connsiteX1" fmla="*/ 4667693 w 4667693"/>
              <a:gd name="connsiteY1" fmla="*/ 0 h 627321"/>
              <a:gd name="connsiteX2" fmla="*/ 4667693 w 4667693"/>
              <a:gd name="connsiteY2" fmla="*/ 627321 h 627321"/>
              <a:gd name="connsiteX3" fmla="*/ 308344 w 4667693"/>
              <a:gd name="connsiteY3" fmla="*/ 627321 h 627321"/>
              <a:gd name="connsiteX4" fmla="*/ 0 w 4667693"/>
              <a:gd name="connsiteY4" fmla="*/ 0 h 627321"/>
              <a:gd name="connsiteX0" fmla="*/ 0 w 4667693"/>
              <a:gd name="connsiteY0" fmla="*/ 0 h 640391"/>
              <a:gd name="connsiteX1" fmla="*/ 4667693 w 4667693"/>
              <a:gd name="connsiteY1" fmla="*/ 0 h 640391"/>
              <a:gd name="connsiteX2" fmla="*/ 4667693 w 4667693"/>
              <a:gd name="connsiteY2" fmla="*/ 627321 h 640391"/>
              <a:gd name="connsiteX3" fmla="*/ 287079 w 4667693"/>
              <a:gd name="connsiteY3" fmla="*/ 640391 h 640391"/>
              <a:gd name="connsiteX4" fmla="*/ 0 w 4667693"/>
              <a:gd name="connsiteY4" fmla="*/ 0 h 640391"/>
              <a:gd name="connsiteX0" fmla="*/ 0 w 4667693"/>
              <a:gd name="connsiteY0" fmla="*/ 0 h 666529"/>
              <a:gd name="connsiteX1" fmla="*/ 4667693 w 4667693"/>
              <a:gd name="connsiteY1" fmla="*/ 0 h 666529"/>
              <a:gd name="connsiteX2" fmla="*/ 4667693 w 4667693"/>
              <a:gd name="connsiteY2" fmla="*/ 627321 h 666529"/>
              <a:gd name="connsiteX3" fmla="*/ 308345 w 4667693"/>
              <a:gd name="connsiteY3" fmla="*/ 666529 h 666529"/>
              <a:gd name="connsiteX4" fmla="*/ 0 w 4667693"/>
              <a:gd name="connsiteY4" fmla="*/ 0 h 666529"/>
              <a:gd name="connsiteX0" fmla="*/ 0 w 4667693"/>
              <a:gd name="connsiteY0" fmla="*/ 0 h 666529"/>
              <a:gd name="connsiteX1" fmla="*/ 4667693 w 4667693"/>
              <a:gd name="connsiteY1" fmla="*/ 0 h 666529"/>
              <a:gd name="connsiteX2" fmla="*/ 4667693 w 4667693"/>
              <a:gd name="connsiteY2" fmla="*/ 627321 h 666529"/>
              <a:gd name="connsiteX3" fmla="*/ 255182 w 4667693"/>
              <a:gd name="connsiteY3" fmla="*/ 666529 h 666529"/>
              <a:gd name="connsiteX4" fmla="*/ 0 w 4667693"/>
              <a:gd name="connsiteY4" fmla="*/ 0 h 666529"/>
              <a:gd name="connsiteX0" fmla="*/ 0 w 4667693"/>
              <a:gd name="connsiteY0" fmla="*/ 0 h 679225"/>
              <a:gd name="connsiteX1" fmla="*/ 4667693 w 4667693"/>
              <a:gd name="connsiteY1" fmla="*/ 0 h 679225"/>
              <a:gd name="connsiteX2" fmla="*/ 4667693 w 4667693"/>
              <a:gd name="connsiteY2" fmla="*/ 627321 h 679225"/>
              <a:gd name="connsiteX3" fmla="*/ 297423 w 4667693"/>
              <a:gd name="connsiteY3" fmla="*/ 679225 h 679225"/>
              <a:gd name="connsiteX4" fmla="*/ 0 w 4667693"/>
              <a:gd name="connsiteY4" fmla="*/ 0 h 679225"/>
              <a:gd name="connsiteX0" fmla="*/ 0 w 4667693"/>
              <a:gd name="connsiteY0" fmla="*/ 0 h 679225"/>
              <a:gd name="connsiteX1" fmla="*/ 4667693 w 4667693"/>
              <a:gd name="connsiteY1" fmla="*/ 0 h 679225"/>
              <a:gd name="connsiteX2" fmla="*/ 4667693 w 4667693"/>
              <a:gd name="connsiteY2" fmla="*/ 627321 h 679225"/>
              <a:gd name="connsiteX3" fmla="*/ 286864 w 4667693"/>
              <a:gd name="connsiteY3" fmla="*/ 679225 h 679225"/>
              <a:gd name="connsiteX4" fmla="*/ 0 w 4667693"/>
              <a:gd name="connsiteY4" fmla="*/ 0 h 679225"/>
              <a:gd name="connsiteX0" fmla="*/ 0 w 4699373"/>
              <a:gd name="connsiteY0" fmla="*/ 0 h 703496"/>
              <a:gd name="connsiteX1" fmla="*/ 4667693 w 4699373"/>
              <a:gd name="connsiteY1" fmla="*/ 0 h 703496"/>
              <a:gd name="connsiteX2" fmla="*/ 4699373 w 4699373"/>
              <a:gd name="connsiteY2" fmla="*/ 703496 h 703496"/>
              <a:gd name="connsiteX3" fmla="*/ 286864 w 4699373"/>
              <a:gd name="connsiteY3" fmla="*/ 679225 h 703496"/>
              <a:gd name="connsiteX4" fmla="*/ 0 w 4699373"/>
              <a:gd name="connsiteY4" fmla="*/ 0 h 703496"/>
              <a:gd name="connsiteX0" fmla="*/ 0 w 4678252"/>
              <a:gd name="connsiteY0" fmla="*/ 0 h 703496"/>
              <a:gd name="connsiteX1" fmla="*/ 4667693 w 4678252"/>
              <a:gd name="connsiteY1" fmla="*/ 0 h 703496"/>
              <a:gd name="connsiteX2" fmla="*/ 4678252 w 4678252"/>
              <a:gd name="connsiteY2" fmla="*/ 703496 h 703496"/>
              <a:gd name="connsiteX3" fmla="*/ 286864 w 4678252"/>
              <a:gd name="connsiteY3" fmla="*/ 679225 h 703496"/>
              <a:gd name="connsiteX4" fmla="*/ 0 w 4678252"/>
              <a:gd name="connsiteY4" fmla="*/ 0 h 703496"/>
              <a:gd name="connsiteX0" fmla="*/ 0 w 4667693"/>
              <a:gd name="connsiteY0" fmla="*/ 0 h 690800"/>
              <a:gd name="connsiteX1" fmla="*/ 4667693 w 4667693"/>
              <a:gd name="connsiteY1" fmla="*/ 0 h 690800"/>
              <a:gd name="connsiteX2" fmla="*/ 4657131 w 4667693"/>
              <a:gd name="connsiteY2" fmla="*/ 690800 h 690800"/>
              <a:gd name="connsiteX3" fmla="*/ 286864 w 4667693"/>
              <a:gd name="connsiteY3" fmla="*/ 679225 h 690800"/>
              <a:gd name="connsiteX4" fmla="*/ 0 w 4667693"/>
              <a:gd name="connsiteY4" fmla="*/ 0 h 69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693" h="690800">
                <a:moveTo>
                  <a:pt x="0" y="0"/>
                </a:moveTo>
                <a:lnTo>
                  <a:pt x="4667693" y="0"/>
                </a:lnTo>
                <a:lnTo>
                  <a:pt x="4657131" y="690800"/>
                </a:lnTo>
                <a:lnTo>
                  <a:pt x="286864" y="679225"/>
                </a:lnTo>
                <a:lnTo>
                  <a:pt x="0" y="0"/>
                </a:lnTo>
                <a:close/>
              </a:path>
            </a:pathLst>
          </a:custGeom>
          <a:solidFill>
            <a:srgbClr val="FE7600"/>
          </a:solidFill>
          <a:ln>
            <a:solidFill>
              <a:srgbClr val="FE7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7">
            <a:extLst>
              <a:ext uri="{FF2B5EF4-FFF2-40B4-BE49-F238E27FC236}">
                <a16:creationId xmlns:a16="http://schemas.microsoft.com/office/drawing/2014/main" id="{91010D9F-00F3-49BC-B464-05E56145C517}"/>
              </a:ext>
            </a:extLst>
          </p:cNvPr>
          <p:cNvSpPr/>
          <p:nvPr/>
        </p:nvSpPr>
        <p:spPr>
          <a:xfrm>
            <a:off x="6915374" y="3852933"/>
            <a:ext cx="4784653" cy="1332546"/>
          </a:xfrm>
          <a:custGeom>
            <a:avLst/>
            <a:gdLst>
              <a:gd name="connsiteX0" fmla="*/ 0 w 4444406"/>
              <a:gd name="connsiteY0" fmla="*/ 0 h 829340"/>
              <a:gd name="connsiteX1" fmla="*/ 4444406 w 4444406"/>
              <a:gd name="connsiteY1" fmla="*/ 0 h 829340"/>
              <a:gd name="connsiteX2" fmla="*/ 4444406 w 4444406"/>
              <a:gd name="connsiteY2" fmla="*/ 829340 h 829340"/>
              <a:gd name="connsiteX3" fmla="*/ 0 w 4444406"/>
              <a:gd name="connsiteY3" fmla="*/ 829340 h 829340"/>
              <a:gd name="connsiteX4" fmla="*/ 0 w 4444406"/>
              <a:gd name="connsiteY4" fmla="*/ 0 h 829340"/>
              <a:gd name="connsiteX0" fmla="*/ 276447 w 4720853"/>
              <a:gd name="connsiteY0" fmla="*/ 0 h 829340"/>
              <a:gd name="connsiteX1" fmla="*/ 4720853 w 4720853"/>
              <a:gd name="connsiteY1" fmla="*/ 0 h 829340"/>
              <a:gd name="connsiteX2" fmla="*/ 4720853 w 4720853"/>
              <a:gd name="connsiteY2" fmla="*/ 829340 h 829340"/>
              <a:gd name="connsiteX3" fmla="*/ 0 w 4720853"/>
              <a:gd name="connsiteY3" fmla="*/ 818707 h 829340"/>
              <a:gd name="connsiteX4" fmla="*/ 276447 w 4720853"/>
              <a:gd name="connsiteY4" fmla="*/ 0 h 82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0853" h="829340">
                <a:moveTo>
                  <a:pt x="276447" y="0"/>
                </a:moveTo>
                <a:lnTo>
                  <a:pt x="4720853" y="0"/>
                </a:lnTo>
                <a:lnTo>
                  <a:pt x="4720853" y="829340"/>
                </a:lnTo>
                <a:lnTo>
                  <a:pt x="0" y="818707"/>
                </a:lnTo>
                <a:lnTo>
                  <a:pt x="276447" y="0"/>
                </a:lnTo>
                <a:close/>
              </a:path>
            </a:pathLst>
          </a:custGeom>
          <a:solidFill>
            <a:srgbClr val="FFAD65"/>
          </a:solidFill>
          <a:ln>
            <a:solidFill>
              <a:srgbClr val="FFA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Preparation 61">
            <a:extLst>
              <a:ext uri="{FF2B5EF4-FFF2-40B4-BE49-F238E27FC236}">
                <a16:creationId xmlns:a16="http://schemas.microsoft.com/office/drawing/2014/main" id="{22F18A2E-6AC6-4D30-AD32-23A1086F63EA}"/>
              </a:ext>
            </a:extLst>
          </p:cNvPr>
          <p:cNvSpPr/>
          <p:nvPr/>
        </p:nvSpPr>
        <p:spPr>
          <a:xfrm>
            <a:off x="5589771" y="3195695"/>
            <a:ext cx="1555899" cy="1297172"/>
          </a:xfrm>
          <a:prstGeom prst="flowChartPreparation">
            <a:avLst/>
          </a:prstGeom>
          <a:noFill/>
          <a:ln w="28575">
            <a:solidFill>
              <a:srgbClr val="FE7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11B4A09E-BD78-43C9-9615-42BACB6961DE}"/>
              </a:ext>
            </a:extLst>
          </p:cNvPr>
          <p:cNvSpPr txBox="1"/>
          <p:nvPr/>
        </p:nvSpPr>
        <p:spPr>
          <a:xfrm>
            <a:off x="6921066" y="3230789"/>
            <a:ext cx="4916382" cy="523220"/>
          </a:xfrm>
          <a:prstGeom prst="rect">
            <a:avLst/>
          </a:prstGeom>
          <a:noFill/>
        </p:spPr>
        <p:txBody>
          <a:bodyPr wrap="square" rtlCol="0">
            <a:spAutoFit/>
          </a:bodyPr>
          <a:lstStyle/>
          <a:p>
            <a:pPr algn="ctr"/>
            <a:r>
              <a:rPr lang="en-US" sz="2800" b="1">
                <a:solidFill>
                  <a:schemeClr val="bg1"/>
                </a:solidFill>
                <a:latin typeface="+mj-lt"/>
              </a:rPr>
              <a:t>KHÓA TRONG COLLECTION</a:t>
            </a:r>
          </a:p>
        </p:txBody>
      </p:sp>
      <p:pic>
        <p:nvPicPr>
          <p:cNvPr id="64" name="Graphic 16" descr="Key">
            <a:extLst>
              <a:ext uri="{FF2B5EF4-FFF2-40B4-BE49-F238E27FC236}">
                <a16:creationId xmlns:a16="http://schemas.microsoft.com/office/drawing/2014/main" id="{0FAB181E-319E-41C8-9A91-0ECBD5412DA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50268" y="3352045"/>
            <a:ext cx="914400" cy="914400"/>
          </a:xfrm>
          <a:prstGeom prst="rect">
            <a:avLst/>
          </a:prstGeom>
        </p:spPr>
      </p:pic>
      <p:sp>
        <p:nvSpPr>
          <p:cNvPr id="65" name="TextBox 64">
            <a:extLst>
              <a:ext uri="{FF2B5EF4-FFF2-40B4-BE49-F238E27FC236}">
                <a16:creationId xmlns:a16="http://schemas.microsoft.com/office/drawing/2014/main" id="{7BE92BCE-9A88-4FA7-BC27-16AF823B1C1D}"/>
              </a:ext>
            </a:extLst>
          </p:cNvPr>
          <p:cNvSpPr txBox="1"/>
          <p:nvPr/>
        </p:nvSpPr>
        <p:spPr>
          <a:xfrm>
            <a:off x="7311237" y="3943279"/>
            <a:ext cx="4057701" cy="1200329"/>
          </a:xfrm>
          <a:prstGeom prst="rect">
            <a:avLst/>
          </a:prstGeom>
          <a:noFill/>
        </p:spPr>
        <p:txBody>
          <a:bodyPr wrap="square" rtlCol="0" anchor="t">
            <a:spAutoFit/>
          </a:bodyPr>
          <a:lstStyle/>
          <a:p>
            <a:pPr algn="ctr"/>
            <a:r>
              <a:rPr lang="en-US" sz="2400" b="1" err="1">
                <a:solidFill>
                  <a:schemeClr val="bg1"/>
                </a:solidFill>
                <a:latin typeface="Arial"/>
                <a:cs typeface="Arial"/>
              </a:rPr>
              <a:t>Không</a:t>
            </a:r>
            <a:r>
              <a:rPr lang="en-US" sz="2400" b="1">
                <a:solidFill>
                  <a:schemeClr val="bg1"/>
                </a:solidFill>
                <a:latin typeface="Arial"/>
                <a:cs typeface="Arial"/>
              </a:rPr>
              <a:t> </a:t>
            </a:r>
            <a:r>
              <a:rPr lang="en-US" sz="2400" b="1" err="1">
                <a:solidFill>
                  <a:schemeClr val="bg1"/>
                </a:solidFill>
                <a:latin typeface="Arial"/>
                <a:cs typeface="Arial"/>
              </a:rPr>
              <a:t>có</a:t>
            </a:r>
            <a:r>
              <a:rPr lang="en-US" sz="2400" b="1">
                <a:solidFill>
                  <a:schemeClr val="bg1"/>
                </a:solidFill>
                <a:latin typeface="Arial"/>
                <a:cs typeface="Arial"/>
              </a:rPr>
              <a:t> </a:t>
            </a:r>
            <a:r>
              <a:rPr lang="en-US" sz="2400" b="1" err="1">
                <a:solidFill>
                  <a:schemeClr val="bg1"/>
                </a:solidFill>
                <a:latin typeface="Arial"/>
                <a:cs typeface="Arial"/>
              </a:rPr>
              <a:t>khóa</a:t>
            </a:r>
            <a:r>
              <a:rPr lang="en-US" sz="2400" b="1">
                <a:solidFill>
                  <a:schemeClr val="bg1"/>
                </a:solidFill>
                <a:latin typeface="Arial"/>
                <a:cs typeface="Arial"/>
              </a:rPr>
              <a:t> </a:t>
            </a:r>
            <a:r>
              <a:rPr lang="en-US" sz="2400" b="1" err="1">
                <a:solidFill>
                  <a:schemeClr val="bg1"/>
                </a:solidFill>
                <a:latin typeface="Arial"/>
                <a:cs typeface="Arial"/>
              </a:rPr>
              <a:t>chính</a:t>
            </a:r>
            <a:r>
              <a:rPr lang="en-US" sz="2400" b="1">
                <a:solidFill>
                  <a:schemeClr val="bg1"/>
                </a:solidFill>
                <a:latin typeface="Arial"/>
                <a:cs typeface="Arial"/>
              </a:rPr>
              <a:t> </a:t>
            </a:r>
            <a:r>
              <a:rPr lang="en-US" sz="2400" b="1" err="1">
                <a:solidFill>
                  <a:schemeClr val="bg1"/>
                </a:solidFill>
                <a:latin typeface="Arial"/>
                <a:cs typeface="Arial"/>
              </a:rPr>
              <a:t>và</a:t>
            </a:r>
            <a:r>
              <a:rPr lang="en-US" sz="2400" b="1">
                <a:solidFill>
                  <a:schemeClr val="bg1"/>
                </a:solidFill>
                <a:latin typeface="Arial"/>
                <a:cs typeface="Arial"/>
              </a:rPr>
              <a:t> </a:t>
            </a:r>
            <a:r>
              <a:rPr lang="en-US" sz="2400" b="1" err="1">
                <a:solidFill>
                  <a:schemeClr val="bg1"/>
                </a:solidFill>
                <a:latin typeface="Arial"/>
                <a:cs typeface="Arial"/>
              </a:rPr>
              <a:t>khóa</a:t>
            </a:r>
            <a:r>
              <a:rPr lang="en-US" sz="2400" b="1">
                <a:solidFill>
                  <a:schemeClr val="bg1"/>
                </a:solidFill>
                <a:latin typeface="Arial"/>
                <a:cs typeface="Arial"/>
              </a:rPr>
              <a:t> </a:t>
            </a:r>
            <a:r>
              <a:rPr lang="en-US" sz="2400" b="1" err="1">
                <a:solidFill>
                  <a:schemeClr val="bg1"/>
                </a:solidFill>
                <a:latin typeface="Arial"/>
                <a:cs typeface="Arial"/>
              </a:rPr>
              <a:t>ngoại</a:t>
            </a:r>
            <a:r>
              <a:rPr lang="en-US" sz="2400" b="1">
                <a:solidFill>
                  <a:schemeClr val="bg1"/>
                </a:solidFill>
                <a:latin typeface="Arial"/>
                <a:cs typeface="Arial"/>
              </a:rPr>
              <a:t> </a:t>
            </a:r>
            <a:r>
              <a:rPr lang="en-US" sz="2400" b="1" err="1">
                <a:solidFill>
                  <a:schemeClr val="bg1"/>
                </a:solidFill>
                <a:latin typeface="Arial"/>
                <a:cs typeface="Arial"/>
              </a:rPr>
              <a:t>trong</a:t>
            </a:r>
            <a:r>
              <a:rPr lang="en-US" sz="2400" b="1">
                <a:solidFill>
                  <a:schemeClr val="bg1"/>
                </a:solidFill>
                <a:latin typeface="Arial"/>
                <a:cs typeface="Arial"/>
              </a:rPr>
              <a:t> </a:t>
            </a:r>
            <a:r>
              <a:rPr lang="en-US" sz="2400" b="1" err="1">
                <a:solidFill>
                  <a:schemeClr val="bg1"/>
                </a:solidFill>
                <a:latin typeface="Arial"/>
                <a:cs typeface="Arial"/>
              </a:rPr>
              <a:t>các</a:t>
            </a:r>
            <a:r>
              <a:rPr lang="en-US" sz="2400" b="1">
                <a:solidFill>
                  <a:schemeClr val="bg1"/>
                </a:solidFill>
                <a:latin typeface="Arial"/>
                <a:cs typeface="Arial"/>
              </a:rPr>
              <a:t> COLLECTION</a:t>
            </a:r>
          </a:p>
        </p:txBody>
      </p:sp>
      <p:sp>
        <p:nvSpPr>
          <p:cNvPr id="66" name="Flowchart: Preparation 65">
            <a:extLst>
              <a:ext uri="{FF2B5EF4-FFF2-40B4-BE49-F238E27FC236}">
                <a16:creationId xmlns:a16="http://schemas.microsoft.com/office/drawing/2014/main" id="{52CC19FD-2D47-490D-B265-4AE9EF4746DA}"/>
              </a:ext>
            </a:extLst>
          </p:cNvPr>
          <p:cNvSpPr/>
          <p:nvPr/>
        </p:nvSpPr>
        <p:spPr>
          <a:xfrm>
            <a:off x="4626386" y="2048472"/>
            <a:ext cx="1360969" cy="1169580"/>
          </a:xfrm>
          <a:prstGeom prst="flowChartPreparation">
            <a:avLst/>
          </a:prstGeom>
          <a:solidFill>
            <a:srgbClr val="B2DC15"/>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
            <a:extLst>
              <a:ext uri="{FF2B5EF4-FFF2-40B4-BE49-F238E27FC236}">
                <a16:creationId xmlns:a16="http://schemas.microsoft.com/office/drawing/2014/main" id="{33097CC0-04A6-48EA-831B-2B195DD52585}"/>
              </a:ext>
            </a:extLst>
          </p:cNvPr>
          <p:cNvSpPr/>
          <p:nvPr/>
        </p:nvSpPr>
        <p:spPr>
          <a:xfrm rot="10800000">
            <a:off x="150045" y="1943212"/>
            <a:ext cx="4526462" cy="552893"/>
          </a:xfrm>
          <a:custGeom>
            <a:avLst/>
            <a:gdLst>
              <a:gd name="connsiteX0" fmla="*/ 0 w 4561367"/>
              <a:gd name="connsiteY0" fmla="*/ 0 h 627321"/>
              <a:gd name="connsiteX1" fmla="*/ 4561367 w 4561367"/>
              <a:gd name="connsiteY1" fmla="*/ 0 h 627321"/>
              <a:gd name="connsiteX2" fmla="*/ 4561367 w 4561367"/>
              <a:gd name="connsiteY2" fmla="*/ 627321 h 627321"/>
              <a:gd name="connsiteX3" fmla="*/ 0 w 4561367"/>
              <a:gd name="connsiteY3" fmla="*/ 627321 h 627321"/>
              <a:gd name="connsiteX4" fmla="*/ 0 w 4561367"/>
              <a:gd name="connsiteY4" fmla="*/ 0 h 627321"/>
              <a:gd name="connsiteX0" fmla="*/ 0 w 4561367"/>
              <a:gd name="connsiteY0" fmla="*/ 0 h 627321"/>
              <a:gd name="connsiteX1" fmla="*/ 4561367 w 4561367"/>
              <a:gd name="connsiteY1" fmla="*/ 0 h 627321"/>
              <a:gd name="connsiteX2" fmla="*/ 4561367 w 4561367"/>
              <a:gd name="connsiteY2" fmla="*/ 627321 h 627321"/>
              <a:gd name="connsiteX3" fmla="*/ 202018 w 4561367"/>
              <a:gd name="connsiteY3" fmla="*/ 627321 h 627321"/>
              <a:gd name="connsiteX4" fmla="*/ 0 w 4561367"/>
              <a:gd name="connsiteY4" fmla="*/ 0 h 627321"/>
              <a:gd name="connsiteX0" fmla="*/ 0 w 4667693"/>
              <a:gd name="connsiteY0" fmla="*/ 0 h 627321"/>
              <a:gd name="connsiteX1" fmla="*/ 4667693 w 4667693"/>
              <a:gd name="connsiteY1" fmla="*/ 0 h 627321"/>
              <a:gd name="connsiteX2" fmla="*/ 4667693 w 4667693"/>
              <a:gd name="connsiteY2" fmla="*/ 627321 h 627321"/>
              <a:gd name="connsiteX3" fmla="*/ 308344 w 4667693"/>
              <a:gd name="connsiteY3" fmla="*/ 627321 h 627321"/>
              <a:gd name="connsiteX4" fmla="*/ 0 w 4667693"/>
              <a:gd name="connsiteY4" fmla="*/ 0 h 627321"/>
              <a:gd name="connsiteX0" fmla="*/ 0 w 4667693"/>
              <a:gd name="connsiteY0" fmla="*/ 0 h 627321"/>
              <a:gd name="connsiteX1" fmla="*/ 4667693 w 4667693"/>
              <a:gd name="connsiteY1" fmla="*/ 0 h 627321"/>
              <a:gd name="connsiteX2" fmla="*/ 4667693 w 4667693"/>
              <a:gd name="connsiteY2" fmla="*/ 627321 h 627321"/>
              <a:gd name="connsiteX3" fmla="*/ 308344 w 4667693"/>
              <a:gd name="connsiteY3" fmla="*/ 627321 h 627321"/>
              <a:gd name="connsiteX4" fmla="*/ 0 w 4667693"/>
              <a:gd name="connsiteY4" fmla="*/ 0 h 627321"/>
              <a:gd name="connsiteX0" fmla="*/ 0 w 4667693"/>
              <a:gd name="connsiteY0" fmla="*/ 0 h 640391"/>
              <a:gd name="connsiteX1" fmla="*/ 4667693 w 4667693"/>
              <a:gd name="connsiteY1" fmla="*/ 0 h 640391"/>
              <a:gd name="connsiteX2" fmla="*/ 4667693 w 4667693"/>
              <a:gd name="connsiteY2" fmla="*/ 627321 h 640391"/>
              <a:gd name="connsiteX3" fmla="*/ 287079 w 4667693"/>
              <a:gd name="connsiteY3" fmla="*/ 640391 h 640391"/>
              <a:gd name="connsiteX4" fmla="*/ 0 w 4667693"/>
              <a:gd name="connsiteY4" fmla="*/ 0 h 640391"/>
              <a:gd name="connsiteX0" fmla="*/ 0 w 4667693"/>
              <a:gd name="connsiteY0" fmla="*/ 0 h 666529"/>
              <a:gd name="connsiteX1" fmla="*/ 4667693 w 4667693"/>
              <a:gd name="connsiteY1" fmla="*/ 0 h 666529"/>
              <a:gd name="connsiteX2" fmla="*/ 4667693 w 4667693"/>
              <a:gd name="connsiteY2" fmla="*/ 627321 h 666529"/>
              <a:gd name="connsiteX3" fmla="*/ 308345 w 4667693"/>
              <a:gd name="connsiteY3" fmla="*/ 666529 h 666529"/>
              <a:gd name="connsiteX4" fmla="*/ 0 w 4667693"/>
              <a:gd name="connsiteY4" fmla="*/ 0 h 666529"/>
              <a:gd name="connsiteX0" fmla="*/ 0 w 4667693"/>
              <a:gd name="connsiteY0" fmla="*/ 0 h 666529"/>
              <a:gd name="connsiteX1" fmla="*/ 4667693 w 4667693"/>
              <a:gd name="connsiteY1" fmla="*/ 0 h 666529"/>
              <a:gd name="connsiteX2" fmla="*/ 4667693 w 4667693"/>
              <a:gd name="connsiteY2" fmla="*/ 627321 h 666529"/>
              <a:gd name="connsiteX3" fmla="*/ 255182 w 4667693"/>
              <a:gd name="connsiteY3" fmla="*/ 666529 h 666529"/>
              <a:gd name="connsiteX4" fmla="*/ 0 w 4667693"/>
              <a:gd name="connsiteY4" fmla="*/ 0 h 666529"/>
              <a:gd name="connsiteX0" fmla="*/ 0 w 4667693"/>
              <a:gd name="connsiteY0" fmla="*/ 0 h 679225"/>
              <a:gd name="connsiteX1" fmla="*/ 4667693 w 4667693"/>
              <a:gd name="connsiteY1" fmla="*/ 0 h 679225"/>
              <a:gd name="connsiteX2" fmla="*/ 4667693 w 4667693"/>
              <a:gd name="connsiteY2" fmla="*/ 627321 h 679225"/>
              <a:gd name="connsiteX3" fmla="*/ 297423 w 4667693"/>
              <a:gd name="connsiteY3" fmla="*/ 679225 h 679225"/>
              <a:gd name="connsiteX4" fmla="*/ 0 w 4667693"/>
              <a:gd name="connsiteY4" fmla="*/ 0 h 679225"/>
              <a:gd name="connsiteX0" fmla="*/ 0 w 4667693"/>
              <a:gd name="connsiteY0" fmla="*/ 0 h 679225"/>
              <a:gd name="connsiteX1" fmla="*/ 4667693 w 4667693"/>
              <a:gd name="connsiteY1" fmla="*/ 0 h 679225"/>
              <a:gd name="connsiteX2" fmla="*/ 4667693 w 4667693"/>
              <a:gd name="connsiteY2" fmla="*/ 627321 h 679225"/>
              <a:gd name="connsiteX3" fmla="*/ 286864 w 4667693"/>
              <a:gd name="connsiteY3" fmla="*/ 679225 h 679225"/>
              <a:gd name="connsiteX4" fmla="*/ 0 w 4667693"/>
              <a:gd name="connsiteY4" fmla="*/ 0 h 679225"/>
              <a:gd name="connsiteX0" fmla="*/ 0 w 4699373"/>
              <a:gd name="connsiteY0" fmla="*/ 0 h 703496"/>
              <a:gd name="connsiteX1" fmla="*/ 4667693 w 4699373"/>
              <a:gd name="connsiteY1" fmla="*/ 0 h 703496"/>
              <a:gd name="connsiteX2" fmla="*/ 4699373 w 4699373"/>
              <a:gd name="connsiteY2" fmla="*/ 703496 h 703496"/>
              <a:gd name="connsiteX3" fmla="*/ 286864 w 4699373"/>
              <a:gd name="connsiteY3" fmla="*/ 679225 h 703496"/>
              <a:gd name="connsiteX4" fmla="*/ 0 w 4699373"/>
              <a:gd name="connsiteY4" fmla="*/ 0 h 703496"/>
              <a:gd name="connsiteX0" fmla="*/ 0 w 4678252"/>
              <a:gd name="connsiteY0" fmla="*/ 0 h 703496"/>
              <a:gd name="connsiteX1" fmla="*/ 4667693 w 4678252"/>
              <a:gd name="connsiteY1" fmla="*/ 0 h 703496"/>
              <a:gd name="connsiteX2" fmla="*/ 4678252 w 4678252"/>
              <a:gd name="connsiteY2" fmla="*/ 703496 h 703496"/>
              <a:gd name="connsiteX3" fmla="*/ 286864 w 4678252"/>
              <a:gd name="connsiteY3" fmla="*/ 679225 h 703496"/>
              <a:gd name="connsiteX4" fmla="*/ 0 w 4678252"/>
              <a:gd name="connsiteY4" fmla="*/ 0 h 703496"/>
              <a:gd name="connsiteX0" fmla="*/ 0 w 4667693"/>
              <a:gd name="connsiteY0" fmla="*/ 0 h 690800"/>
              <a:gd name="connsiteX1" fmla="*/ 4667693 w 4667693"/>
              <a:gd name="connsiteY1" fmla="*/ 0 h 690800"/>
              <a:gd name="connsiteX2" fmla="*/ 4657131 w 4667693"/>
              <a:gd name="connsiteY2" fmla="*/ 690800 h 690800"/>
              <a:gd name="connsiteX3" fmla="*/ 286864 w 4667693"/>
              <a:gd name="connsiteY3" fmla="*/ 679225 h 690800"/>
              <a:gd name="connsiteX4" fmla="*/ 0 w 4667693"/>
              <a:gd name="connsiteY4" fmla="*/ 0 h 690800"/>
              <a:gd name="connsiteX0" fmla="*/ 131303 w 4380829"/>
              <a:gd name="connsiteY0" fmla="*/ 0 h 704615"/>
              <a:gd name="connsiteX1" fmla="*/ 4380829 w 4380829"/>
              <a:gd name="connsiteY1" fmla="*/ 13815 h 704615"/>
              <a:gd name="connsiteX2" fmla="*/ 4370267 w 4380829"/>
              <a:gd name="connsiteY2" fmla="*/ 704615 h 704615"/>
              <a:gd name="connsiteX3" fmla="*/ 0 w 4380829"/>
              <a:gd name="connsiteY3" fmla="*/ 693040 h 704615"/>
              <a:gd name="connsiteX4" fmla="*/ 131303 w 4380829"/>
              <a:gd name="connsiteY4" fmla="*/ 0 h 704615"/>
              <a:gd name="connsiteX0" fmla="*/ 313581 w 4563107"/>
              <a:gd name="connsiteY0" fmla="*/ 0 h 704615"/>
              <a:gd name="connsiteX1" fmla="*/ 4563107 w 4563107"/>
              <a:gd name="connsiteY1" fmla="*/ 13815 h 704615"/>
              <a:gd name="connsiteX2" fmla="*/ 4552545 w 4563107"/>
              <a:gd name="connsiteY2" fmla="*/ 704615 h 704615"/>
              <a:gd name="connsiteX3" fmla="*/ 0 w 4563107"/>
              <a:gd name="connsiteY3" fmla="*/ 679223 h 704615"/>
              <a:gd name="connsiteX4" fmla="*/ 313581 w 4563107"/>
              <a:gd name="connsiteY4" fmla="*/ 0 h 704615"/>
              <a:gd name="connsiteX0" fmla="*/ 238526 w 4563107"/>
              <a:gd name="connsiteY0" fmla="*/ 0 h 718432"/>
              <a:gd name="connsiteX1" fmla="*/ 4563107 w 4563107"/>
              <a:gd name="connsiteY1" fmla="*/ 27632 h 718432"/>
              <a:gd name="connsiteX2" fmla="*/ 4552545 w 4563107"/>
              <a:gd name="connsiteY2" fmla="*/ 718432 h 718432"/>
              <a:gd name="connsiteX3" fmla="*/ 0 w 4563107"/>
              <a:gd name="connsiteY3" fmla="*/ 693040 h 718432"/>
              <a:gd name="connsiteX4" fmla="*/ 238526 w 4563107"/>
              <a:gd name="connsiteY4" fmla="*/ 0 h 718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3107" h="718432">
                <a:moveTo>
                  <a:pt x="238526" y="0"/>
                </a:moveTo>
                <a:lnTo>
                  <a:pt x="4563107" y="27632"/>
                </a:lnTo>
                <a:lnTo>
                  <a:pt x="4552545" y="718432"/>
                </a:lnTo>
                <a:lnTo>
                  <a:pt x="0" y="693040"/>
                </a:lnTo>
                <a:lnTo>
                  <a:pt x="238526" y="0"/>
                </a:lnTo>
                <a:close/>
              </a:path>
            </a:pathLst>
          </a:custGeom>
          <a:solidFill>
            <a:srgbClr val="85A410"/>
          </a:solidFill>
          <a:ln>
            <a:solidFill>
              <a:srgbClr val="85A4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7">
            <a:extLst>
              <a:ext uri="{FF2B5EF4-FFF2-40B4-BE49-F238E27FC236}">
                <a16:creationId xmlns:a16="http://schemas.microsoft.com/office/drawing/2014/main" id="{8450E206-921B-433B-9BC8-02C7A4F5DFEB}"/>
              </a:ext>
            </a:extLst>
          </p:cNvPr>
          <p:cNvSpPr/>
          <p:nvPr/>
        </p:nvSpPr>
        <p:spPr>
          <a:xfrm rot="10800000">
            <a:off x="150044" y="2553189"/>
            <a:ext cx="4610782" cy="1203150"/>
          </a:xfrm>
          <a:custGeom>
            <a:avLst/>
            <a:gdLst>
              <a:gd name="connsiteX0" fmla="*/ 0 w 4444406"/>
              <a:gd name="connsiteY0" fmla="*/ 0 h 829340"/>
              <a:gd name="connsiteX1" fmla="*/ 4444406 w 4444406"/>
              <a:gd name="connsiteY1" fmla="*/ 0 h 829340"/>
              <a:gd name="connsiteX2" fmla="*/ 4444406 w 4444406"/>
              <a:gd name="connsiteY2" fmla="*/ 829340 h 829340"/>
              <a:gd name="connsiteX3" fmla="*/ 0 w 4444406"/>
              <a:gd name="connsiteY3" fmla="*/ 829340 h 829340"/>
              <a:gd name="connsiteX4" fmla="*/ 0 w 4444406"/>
              <a:gd name="connsiteY4" fmla="*/ 0 h 829340"/>
              <a:gd name="connsiteX0" fmla="*/ 276447 w 4720853"/>
              <a:gd name="connsiteY0" fmla="*/ 0 h 829340"/>
              <a:gd name="connsiteX1" fmla="*/ 4720853 w 4720853"/>
              <a:gd name="connsiteY1" fmla="*/ 0 h 829340"/>
              <a:gd name="connsiteX2" fmla="*/ 4720853 w 4720853"/>
              <a:gd name="connsiteY2" fmla="*/ 829340 h 829340"/>
              <a:gd name="connsiteX3" fmla="*/ 0 w 4720853"/>
              <a:gd name="connsiteY3" fmla="*/ 818707 h 829340"/>
              <a:gd name="connsiteX4" fmla="*/ 276447 w 4720853"/>
              <a:gd name="connsiteY4" fmla="*/ 0 h 829340"/>
              <a:gd name="connsiteX0" fmla="*/ 0 w 4444406"/>
              <a:gd name="connsiteY0" fmla="*/ 0 h 829340"/>
              <a:gd name="connsiteX1" fmla="*/ 4444406 w 4444406"/>
              <a:gd name="connsiteY1" fmla="*/ 0 h 829340"/>
              <a:gd name="connsiteX2" fmla="*/ 4444406 w 4444406"/>
              <a:gd name="connsiteY2" fmla="*/ 829340 h 829340"/>
              <a:gd name="connsiteX3" fmla="*/ 127590 w 4444406"/>
              <a:gd name="connsiteY3" fmla="*/ 818707 h 829340"/>
              <a:gd name="connsiteX4" fmla="*/ 0 w 4444406"/>
              <a:gd name="connsiteY4" fmla="*/ 0 h 829340"/>
              <a:gd name="connsiteX0" fmla="*/ 0 w 4625159"/>
              <a:gd name="connsiteY0" fmla="*/ 10632 h 829340"/>
              <a:gd name="connsiteX1" fmla="*/ 4625159 w 4625159"/>
              <a:gd name="connsiteY1" fmla="*/ 0 h 829340"/>
              <a:gd name="connsiteX2" fmla="*/ 4625159 w 4625159"/>
              <a:gd name="connsiteY2" fmla="*/ 829340 h 829340"/>
              <a:gd name="connsiteX3" fmla="*/ 308343 w 4625159"/>
              <a:gd name="connsiteY3" fmla="*/ 818707 h 829340"/>
              <a:gd name="connsiteX4" fmla="*/ 0 w 4625159"/>
              <a:gd name="connsiteY4" fmla="*/ 10632 h 829340"/>
              <a:gd name="connsiteX0" fmla="*/ 0 w 4625159"/>
              <a:gd name="connsiteY0" fmla="*/ 10632 h 829340"/>
              <a:gd name="connsiteX1" fmla="*/ 4625159 w 4625159"/>
              <a:gd name="connsiteY1" fmla="*/ 0 h 829340"/>
              <a:gd name="connsiteX2" fmla="*/ 4625159 w 4625159"/>
              <a:gd name="connsiteY2" fmla="*/ 829340 h 829340"/>
              <a:gd name="connsiteX3" fmla="*/ 361506 w 4625159"/>
              <a:gd name="connsiteY3" fmla="*/ 818707 h 829340"/>
              <a:gd name="connsiteX4" fmla="*/ 0 w 4625159"/>
              <a:gd name="connsiteY4" fmla="*/ 10632 h 829340"/>
              <a:gd name="connsiteX0" fmla="*/ 0 w 4625159"/>
              <a:gd name="connsiteY0" fmla="*/ 10632 h 829340"/>
              <a:gd name="connsiteX1" fmla="*/ 4625159 w 4625159"/>
              <a:gd name="connsiteY1" fmla="*/ 0 h 829340"/>
              <a:gd name="connsiteX2" fmla="*/ 4625159 w 4625159"/>
              <a:gd name="connsiteY2" fmla="*/ 829340 h 829340"/>
              <a:gd name="connsiteX3" fmla="*/ 404037 w 4625159"/>
              <a:gd name="connsiteY3" fmla="*/ 829340 h 829340"/>
              <a:gd name="connsiteX4" fmla="*/ 0 w 4625159"/>
              <a:gd name="connsiteY4" fmla="*/ 10632 h 829340"/>
              <a:gd name="connsiteX0" fmla="*/ 0 w 4625159"/>
              <a:gd name="connsiteY0" fmla="*/ 10632 h 829340"/>
              <a:gd name="connsiteX1" fmla="*/ 4625159 w 4625159"/>
              <a:gd name="connsiteY1" fmla="*/ 0 h 829340"/>
              <a:gd name="connsiteX2" fmla="*/ 4614526 w 4625159"/>
              <a:gd name="connsiteY2" fmla="*/ 818707 h 829340"/>
              <a:gd name="connsiteX3" fmla="*/ 404037 w 4625159"/>
              <a:gd name="connsiteY3" fmla="*/ 829340 h 829340"/>
              <a:gd name="connsiteX4" fmla="*/ 0 w 4625159"/>
              <a:gd name="connsiteY4" fmla="*/ 10632 h 829340"/>
              <a:gd name="connsiteX0" fmla="*/ 0 w 4625159"/>
              <a:gd name="connsiteY0" fmla="*/ 10632 h 829340"/>
              <a:gd name="connsiteX1" fmla="*/ 4625159 w 4625159"/>
              <a:gd name="connsiteY1" fmla="*/ 0 h 829340"/>
              <a:gd name="connsiteX2" fmla="*/ 4614526 w 4625159"/>
              <a:gd name="connsiteY2" fmla="*/ 818707 h 829340"/>
              <a:gd name="connsiteX3" fmla="*/ 361507 w 4625159"/>
              <a:gd name="connsiteY3" fmla="*/ 829340 h 829340"/>
              <a:gd name="connsiteX4" fmla="*/ 0 w 4625159"/>
              <a:gd name="connsiteY4" fmla="*/ 10632 h 82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159" h="829340">
                <a:moveTo>
                  <a:pt x="0" y="10632"/>
                </a:moveTo>
                <a:lnTo>
                  <a:pt x="4625159" y="0"/>
                </a:lnTo>
                <a:lnTo>
                  <a:pt x="4614526" y="818707"/>
                </a:lnTo>
                <a:lnTo>
                  <a:pt x="361507" y="829340"/>
                </a:lnTo>
                <a:lnTo>
                  <a:pt x="0" y="10632"/>
                </a:lnTo>
                <a:close/>
              </a:path>
            </a:pathLst>
          </a:custGeom>
          <a:solidFill>
            <a:srgbClr val="B2DC15"/>
          </a:solidFill>
          <a:ln>
            <a:solidFill>
              <a:srgbClr val="B2DC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Preparation 68">
            <a:extLst>
              <a:ext uri="{FF2B5EF4-FFF2-40B4-BE49-F238E27FC236}">
                <a16:creationId xmlns:a16="http://schemas.microsoft.com/office/drawing/2014/main" id="{A62785B5-A090-4E90-A5E5-CFB209CDFCA2}"/>
              </a:ext>
            </a:extLst>
          </p:cNvPr>
          <p:cNvSpPr/>
          <p:nvPr/>
        </p:nvSpPr>
        <p:spPr>
          <a:xfrm>
            <a:off x="4515644" y="1973988"/>
            <a:ext cx="1555899" cy="1297172"/>
          </a:xfrm>
          <a:prstGeom prst="flowChartPreparation">
            <a:avLst/>
          </a:prstGeom>
          <a:noFill/>
          <a:ln w="28575">
            <a:solidFill>
              <a:srgbClr val="85A4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BB992C6B-6A2D-4A39-A10B-F0029631A411}"/>
              </a:ext>
            </a:extLst>
          </p:cNvPr>
          <p:cNvSpPr txBox="1"/>
          <p:nvPr/>
        </p:nvSpPr>
        <p:spPr>
          <a:xfrm>
            <a:off x="165785" y="2605390"/>
            <a:ext cx="4319295" cy="1200329"/>
          </a:xfrm>
          <a:prstGeom prst="rect">
            <a:avLst/>
          </a:prstGeom>
          <a:noFill/>
        </p:spPr>
        <p:txBody>
          <a:bodyPr wrap="square" rtlCol="0" anchor="t">
            <a:spAutoFit/>
          </a:bodyPr>
          <a:lstStyle/>
          <a:p>
            <a:r>
              <a:rPr lang="en-US" sz="2400" b="1" err="1">
                <a:solidFill>
                  <a:schemeClr val="bg1"/>
                </a:solidFill>
                <a:latin typeface="Arial"/>
                <a:cs typeface="Arial"/>
              </a:rPr>
              <a:t>Khả</a:t>
            </a:r>
            <a:r>
              <a:rPr lang="en-US" sz="2400" b="1">
                <a:solidFill>
                  <a:schemeClr val="bg1"/>
                </a:solidFill>
                <a:latin typeface="Arial"/>
                <a:cs typeface="Arial"/>
              </a:rPr>
              <a:t> </a:t>
            </a:r>
            <a:r>
              <a:rPr lang="en-US" sz="2400" b="1" err="1">
                <a:solidFill>
                  <a:schemeClr val="bg1"/>
                </a:solidFill>
                <a:latin typeface="Arial"/>
                <a:cs typeface="Arial"/>
              </a:rPr>
              <a:t>năng</a:t>
            </a:r>
            <a:r>
              <a:rPr lang="en-US" sz="2400" b="1">
                <a:solidFill>
                  <a:schemeClr val="bg1"/>
                </a:solidFill>
                <a:latin typeface="Arial"/>
                <a:cs typeface="Arial"/>
              </a:rPr>
              <a:t> </a:t>
            </a:r>
            <a:r>
              <a:rPr lang="en-US" sz="2400" b="1" err="1">
                <a:solidFill>
                  <a:schemeClr val="bg1"/>
                </a:solidFill>
                <a:latin typeface="Arial"/>
                <a:cs typeface="Arial"/>
              </a:rPr>
              <a:t>dễ</a:t>
            </a:r>
            <a:r>
              <a:rPr lang="en-US" sz="2400" b="1">
                <a:solidFill>
                  <a:schemeClr val="bg1"/>
                </a:solidFill>
                <a:latin typeface="Arial"/>
                <a:cs typeface="Arial"/>
              </a:rPr>
              <a:t> </a:t>
            </a:r>
            <a:r>
              <a:rPr lang="en-US" sz="2400" b="1" err="1">
                <a:solidFill>
                  <a:schemeClr val="bg1"/>
                </a:solidFill>
                <a:latin typeface="Arial"/>
                <a:cs typeface="Arial"/>
              </a:rPr>
              <a:t>phát</a:t>
            </a:r>
            <a:r>
              <a:rPr lang="en-US" sz="2400" b="1">
                <a:solidFill>
                  <a:schemeClr val="bg1"/>
                </a:solidFill>
                <a:latin typeface="Arial"/>
                <a:cs typeface="Arial"/>
              </a:rPr>
              <a:t> </a:t>
            </a:r>
            <a:r>
              <a:rPr lang="en-US" sz="2400" b="1" err="1">
                <a:solidFill>
                  <a:schemeClr val="bg1"/>
                </a:solidFill>
                <a:latin typeface="Arial"/>
                <a:cs typeface="Arial"/>
              </a:rPr>
              <a:t>triển</a:t>
            </a:r>
            <a:r>
              <a:rPr lang="en-US" sz="2400" b="1">
                <a:solidFill>
                  <a:schemeClr val="bg1"/>
                </a:solidFill>
                <a:latin typeface="Arial"/>
                <a:cs typeface="Arial"/>
              </a:rPr>
              <a:t>, </a:t>
            </a:r>
            <a:r>
              <a:rPr lang="en-US" sz="2400" b="1" err="1">
                <a:solidFill>
                  <a:schemeClr val="bg1"/>
                </a:solidFill>
                <a:latin typeface="Arial"/>
                <a:cs typeface="Arial"/>
              </a:rPr>
              <a:t>chức</a:t>
            </a:r>
            <a:r>
              <a:rPr lang="en-US" sz="2400" b="1">
                <a:solidFill>
                  <a:schemeClr val="bg1"/>
                </a:solidFill>
                <a:latin typeface="Arial"/>
                <a:cs typeface="Arial"/>
              </a:rPr>
              <a:t> </a:t>
            </a:r>
            <a:r>
              <a:rPr lang="en-US" sz="2400" b="1" err="1">
                <a:solidFill>
                  <a:schemeClr val="bg1"/>
                </a:solidFill>
                <a:latin typeface="Arial"/>
                <a:cs typeface="Arial"/>
              </a:rPr>
              <a:t>năng</a:t>
            </a:r>
            <a:r>
              <a:rPr lang="en-US" sz="2400" b="1">
                <a:solidFill>
                  <a:schemeClr val="bg1"/>
                </a:solidFill>
                <a:latin typeface="Arial"/>
                <a:cs typeface="Arial"/>
              </a:rPr>
              <a:t> </a:t>
            </a:r>
            <a:r>
              <a:rPr lang="en-US" sz="2400" b="1" err="1">
                <a:solidFill>
                  <a:schemeClr val="bg1"/>
                </a:solidFill>
                <a:latin typeface="Arial"/>
                <a:cs typeface="Arial"/>
              </a:rPr>
              <a:t>và</a:t>
            </a:r>
            <a:r>
              <a:rPr lang="en-US" sz="2400" b="1">
                <a:solidFill>
                  <a:schemeClr val="bg1"/>
                </a:solidFill>
                <a:latin typeface="Arial"/>
                <a:cs typeface="Arial"/>
              </a:rPr>
              <a:t> </a:t>
            </a:r>
            <a:r>
              <a:rPr lang="en-US" sz="2400" b="1" err="1">
                <a:solidFill>
                  <a:schemeClr val="bg1"/>
                </a:solidFill>
                <a:latin typeface="Arial"/>
                <a:cs typeface="Arial"/>
              </a:rPr>
              <a:t>hiệu</a:t>
            </a:r>
            <a:r>
              <a:rPr lang="en-US" sz="2400" b="1">
                <a:solidFill>
                  <a:schemeClr val="bg1"/>
                </a:solidFill>
                <a:latin typeface="Arial"/>
                <a:cs typeface="Arial"/>
              </a:rPr>
              <a:t> </a:t>
            </a:r>
            <a:r>
              <a:rPr lang="en-US" sz="2400" b="1" err="1">
                <a:solidFill>
                  <a:schemeClr val="bg1"/>
                </a:solidFill>
                <a:latin typeface="Arial"/>
                <a:cs typeface="Arial"/>
              </a:rPr>
              <a:t>năng</a:t>
            </a:r>
            <a:r>
              <a:rPr lang="en-US" sz="2400" b="1">
                <a:solidFill>
                  <a:schemeClr val="bg1"/>
                </a:solidFill>
                <a:latin typeface="Arial"/>
                <a:cs typeface="Arial"/>
              </a:rPr>
              <a:t> ở </a:t>
            </a:r>
            <a:r>
              <a:rPr lang="en-US" sz="2400" b="1" err="1">
                <a:solidFill>
                  <a:schemeClr val="bg1"/>
                </a:solidFill>
                <a:latin typeface="Arial"/>
                <a:cs typeface="Arial"/>
              </a:rPr>
              <a:t>quy</a:t>
            </a:r>
            <a:r>
              <a:rPr lang="en-US" sz="2400" b="1">
                <a:solidFill>
                  <a:schemeClr val="bg1"/>
                </a:solidFill>
                <a:latin typeface="Arial"/>
                <a:cs typeface="Arial"/>
              </a:rPr>
              <a:t> </a:t>
            </a:r>
            <a:r>
              <a:rPr lang="en-US" sz="2400" b="1" err="1">
                <a:solidFill>
                  <a:schemeClr val="bg1"/>
                </a:solidFill>
                <a:latin typeface="Arial"/>
                <a:cs typeface="Arial"/>
              </a:rPr>
              <a:t>mô</a:t>
            </a:r>
            <a:r>
              <a:rPr lang="en-US" sz="2400" b="1">
                <a:solidFill>
                  <a:schemeClr val="bg1"/>
                </a:solidFill>
                <a:latin typeface="Arial"/>
                <a:cs typeface="Arial"/>
              </a:rPr>
              <a:t> </a:t>
            </a:r>
            <a:r>
              <a:rPr lang="en-US" sz="2400" b="1" err="1">
                <a:solidFill>
                  <a:schemeClr val="bg1"/>
                </a:solidFill>
                <a:latin typeface="Arial"/>
                <a:cs typeface="Arial"/>
              </a:rPr>
              <a:t>lớn</a:t>
            </a:r>
            <a:r>
              <a:rPr lang="en-US" sz="2400" b="1">
                <a:solidFill>
                  <a:schemeClr val="bg1"/>
                </a:solidFill>
                <a:latin typeface="Arial"/>
                <a:cs typeface="Arial"/>
              </a:rPr>
              <a:t>.</a:t>
            </a:r>
          </a:p>
        </p:txBody>
      </p:sp>
      <p:pic>
        <p:nvPicPr>
          <p:cNvPr id="71" name="Graphic 33" descr="Users">
            <a:extLst>
              <a:ext uri="{FF2B5EF4-FFF2-40B4-BE49-F238E27FC236}">
                <a16:creationId xmlns:a16="http://schemas.microsoft.com/office/drawing/2014/main" id="{EBF3E323-DFF9-432B-AC76-2632F6E5A5C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60824" y="2176062"/>
            <a:ext cx="914400" cy="914400"/>
          </a:xfrm>
          <a:prstGeom prst="rect">
            <a:avLst/>
          </a:prstGeom>
        </p:spPr>
      </p:pic>
      <p:sp>
        <p:nvSpPr>
          <p:cNvPr id="72" name="TextBox 71">
            <a:extLst>
              <a:ext uri="{FF2B5EF4-FFF2-40B4-BE49-F238E27FC236}">
                <a16:creationId xmlns:a16="http://schemas.microsoft.com/office/drawing/2014/main" id="{69CEC44B-A237-4F85-B199-CBFCB7A0C089}"/>
              </a:ext>
            </a:extLst>
          </p:cNvPr>
          <p:cNvSpPr txBox="1"/>
          <p:nvPr/>
        </p:nvSpPr>
        <p:spPr>
          <a:xfrm>
            <a:off x="0" y="1935917"/>
            <a:ext cx="4789700" cy="646331"/>
          </a:xfrm>
          <a:prstGeom prst="rect">
            <a:avLst/>
          </a:prstGeom>
          <a:noFill/>
        </p:spPr>
        <p:txBody>
          <a:bodyPr wrap="square" rtlCol="0">
            <a:spAutoFit/>
          </a:bodyPr>
          <a:lstStyle/>
          <a:p>
            <a:pPr algn="ctr"/>
            <a:r>
              <a:rPr lang="en-US" sz="3600" b="1">
                <a:solidFill>
                  <a:schemeClr val="bg1"/>
                </a:solidFill>
                <a:latin typeface="+mj-lt"/>
                <a:cs typeface="Arial" panose="020B0604020202020204" pitchFamily="34" charset="0"/>
              </a:rPr>
              <a:t>LÝ DO CÔNG NHẬN </a:t>
            </a:r>
          </a:p>
        </p:txBody>
      </p:sp>
      <p:sp>
        <p:nvSpPr>
          <p:cNvPr id="73" name="Flowchart: Preparation 72">
            <a:extLst>
              <a:ext uri="{FF2B5EF4-FFF2-40B4-BE49-F238E27FC236}">
                <a16:creationId xmlns:a16="http://schemas.microsoft.com/office/drawing/2014/main" id="{1EE6CA2A-2BDE-4118-B092-EB02AB157165}"/>
              </a:ext>
            </a:extLst>
          </p:cNvPr>
          <p:cNvSpPr/>
          <p:nvPr/>
        </p:nvSpPr>
        <p:spPr>
          <a:xfrm>
            <a:off x="5188106" y="4750932"/>
            <a:ext cx="1360969" cy="1169580"/>
          </a:xfrm>
          <a:prstGeom prst="flowChartPreparation">
            <a:avLst/>
          </a:prstGeom>
          <a:solidFill>
            <a:srgbClr val="20B39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
            <a:extLst>
              <a:ext uri="{FF2B5EF4-FFF2-40B4-BE49-F238E27FC236}">
                <a16:creationId xmlns:a16="http://schemas.microsoft.com/office/drawing/2014/main" id="{C674979F-6635-439C-B4FD-D47D189EC0A2}"/>
              </a:ext>
            </a:extLst>
          </p:cNvPr>
          <p:cNvSpPr/>
          <p:nvPr/>
        </p:nvSpPr>
        <p:spPr>
          <a:xfrm rot="10800000">
            <a:off x="237315" y="4674427"/>
            <a:ext cx="5044045" cy="581647"/>
          </a:xfrm>
          <a:custGeom>
            <a:avLst/>
            <a:gdLst>
              <a:gd name="connsiteX0" fmla="*/ 0 w 4561367"/>
              <a:gd name="connsiteY0" fmla="*/ 0 h 627321"/>
              <a:gd name="connsiteX1" fmla="*/ 4561367 w 4561367"/>
              <a:gd name="connsiteY1" fmla="*/ 0 h 627321"/>
              <a:gd name="connsiteX2" fmla="*/ 4561367 w 4561367"/>
              <a:gd name="connsiteY2" fmla="*/ 627321 h 627321"/>
              <a:gd name="connsiteX3" fmla="*/ 0 w 4561367"/>
              <a:gd name="connsiteY3" fmla="*/ 627321 h 627321"/>
              <a:gd name="connsiteX4" fmla="*/ 0 w 4561367"/>
              <a:gd name="connsiteY4" fmla="*/ 0 h 627321"/>
              <a:gd name="connsiteX0" fmla="*/ 0 w 4561367"/>
              <a:gd name="connsiteY0" fmla="*/ 0 h 627321"/>
              <a:gd name="connsiteX1" fmla="*/ 4561367 w 4561367"/>
              <a:gd name="connsiteY1" fmla="*/ 0 h 627321"/>
              <a:gd name="connsiteX2" fmla="*/ 4561367 w 4561367"/>
              <a:gd name="connsiteY2" fmla="*/ 627321 h 627321"/>
              <a:gd name="connsiteX3" fmla="*/ 202018 w 4561367"/>
              <a:gd name="connsiteY3" fmla="*/ 627321 h 627321"/>
              <a:gd name="connsiteX4" fmla="*/ 0 w 4561367"/>
              <a:gd name="connsiteY4" fmla="*/ 0 h 627321"/>
              <a:gd name="connsiteX0" fmla="*/ 0 w 4667693"/>
              <a:gd name="connsiteY0" fmla="*/ 0 h 627321"/>
              <a:gd name="connsiteX1" fmla="*/ 4667693 w 4667693"/>
              <a:gd name="connsiteY1" fmla="*/ 0 h 627321"/>
              <a:gd name="connsiteX2" fmla="*/ 4667693 w 4667693"/>
              <a:gd name="connsiteY2" fmla="*/ 627321 h 627321"/>
              <a:gd name="connsiteX3" fmla="*/ 308344 w 4667693"/>
              <a:gd name="connsiteY3" fmla="*/ 627321 h 627321"/>
              <a:gd name="connsiteX4" fmla="*/ 0 w 4667693"/>
              <a:gd name="connsiteY4" fmla="*/ 0 h 627321"/>
              <a:gd name="connsiteX0" fmla="*/ 0 w 4667693"/>
              <a:gd name="connsiteY0" fmla="*/ 0 h 627321"/>
              <a:gd name="connsiteX1" fmla="*/ 4667693 w 4667693"/>
              <a:gd name="connsiteY1" fmla="*/ 0 h 627321"/>
              <a:gd name="connsiteX2" fmla="*/ 4667693 w 4667693"/>
              <a:gd name="connsiteY2" fmla="*/ 627321 h 627321"/>
              <a:gd name="connsiteX3" fmla="*/ 308344 w 4667693"/>
              <a:gd name="connsiteY3" fmla="*/ 627321 h 627321"/>
              <a:gd name="connsiteX4" fmla="*/ 0 w 4667693"/>
              <a:gd name="connsiteY4" fmla="*/ 0 h 627321"/>
              <a:gd name="connsiteX0" fmla="*/ 0 w 4667693"/>
              <a:gd name="connsiteY0" fmla="*/ 0 h 640391"/>
              <a:gd name="connsiteX1" fmla="*/ 4667693 w 4667693"/>
              <a:gd name="connsiteY1" fmla="*/ 0 h 640391"/>
              <a:gd name="connsiteX2" fmla="*/ 4667693 w 4667693"/>
              <a:gd name="connsiteY2" fmla="*/ 627321 h 640391"/>
              <a:gd name="connsiteX3" fmla="*/ 287079 w 4667693"/>
              <a:gd name="connsiteY3" fmla="*/ 640391 h 640391"/>
              <a:gd name="connsiteX4" fmla="*/ 0 w 4667693"/>
              <a:gd name="connsiteY4" fmla="*/ 0 h 640391"/>
              <a:gd name="connsiteX0" fmla="*/ 0 w 4667693"/>
              <a:gd name="connsiteY0" fmla="*/ 0 h 666529"/>
              <a:gd name="connsiteX1" fmla="*/ 4667693 w 4667693"/>
              <a:gd name="connsiteY1" fmla="*/ 0 h 666529"/>
              <a:gd name="connsiteX2" fmla="*/ 4667693 w 4667693"/>
              <a:gd name="connsiteY2" fmla="*/ 627321 h 666529"/>
              <a:gd name="connsiteX3" fmla="*/ 308345 w 4667693"/>
              <a:gd name="connsiteY3" fmla="*/ 666529 h 666529"/>
              <a:gd name="connsiteX4" fmla="*/ 0 w 4667693"/>
              <a:gd name="connsiteY4" fmla="*/ 0 h 666529"/>
              <a:gd name="connsiteX0" fmla="*/ 0 w 4667693"/>
              <a:gd name="connsiteY0" fmla="*/ 0 h 666529"/>
              <a:gd name="connsiteX1" fmla="*/ 4667693 w 4667693"/>
              <a:gd name="connsiteY1" fmla="*/ 0 h 666529"/>
              <a:gd name="connsiteX2" fmla="*/ 4667693 w 4667693"/>
              <a:gd name="connsiteY2" fmla="*/ 627321 h 666529"/>
              <a:gd name="connsiteX3" fmla="*/ 255182 w 4667693"/>
              <a:gd name="connsiteY3" fmla="*/ 666529 h 666529"/>
              <a:gd name="connsiteX4" fmla="*/ 0 w 4667693"/>
              <a:gd name="connsiteY4" fmla="*/ 0 h 666529"/>
              <a:gd name="connsiteX0" fmla="*/ 0 w 4667693"/>
              <a:gd name="connsiteY0" fmla="*/ 0 h 679225"/>
              <a:gd name="connsiteX1" fmla="*/ 4667693 w 4667693"/>
              <a:gd name="connsiteY1" fmla="*/ 0 h 679225"/>
              <a:gd name="connsiteX2" fmla="*/ 4667693 w 4667693"/>
              <a:gd name="connsiteY2" fmla="*/ 627321 h 679225"/>
              <a:gd name="connsiteX3" fmla="*/ 297423 w 4667693"/>
              <a:gd name="connsiteY3" fmla="*/ 679225 h 679225"/>
              <a:gd name="connsiteX4" fmla="*/ 0 w 4667693"/>
              <a:gd name="connsiteY4" fmla="*/ 0 h 679225"/>
              <a:gd name="connsiteX0" fmla="*/ 0 w 4667693"/>
              <a:gd name="connsiteY0" fmla="*/ 0 h 679225"/>
              <a:gd name="connsiteX1" fmla="*/ 4667693 w 4667693"/>
              <a:gd name="connsiteY1" fmla="*/ 0 h 679225"/>
              <a:gd name="connsiteX2" fmla="*/ 4667693 w 4667693"/>
              <a:gd name="connsiteY2" fmla="*/ 627321 h 679225"/>
              <a:gd name="connsiteX3" fmla="*/ 286864 w 4667693"/>
              <a:gd name="connsiteY3" fmla="*/ 679225 h 679225"/>
              <a:gd name="connsiteX4" fmla="*/ 0 w 4667693"/>
              <a:gd name="connsiteY4" fmla="*/ 0 h 679225"/>
              <a:gd name="connsiteX0" fmla="*/ 0 w 4699373"/>
              <a:gd name="connsiteY0" fmla="*/ 0 h 703496"/>
              <a:gd name="connsiteX1" fmla="*/ 4667693 w 4699373"/>
              <a:gd name="connsiteY1" fmla="*/ 0 h 703496"/>
              <a:gd name="connsiteX2" fmla="*/ 4699373 w 4699373"/>
              <a:gd name="connsiteY2" fmla="*/ 703496 h 703496"/>
              <a:gd name="connsiteX3" fmla="*/ 286864 w 4699373"/>
              <a:gd name="connsiteY3" fmla="*/ 679225 h 703496"/>
              <a:gd name="connsiteX4" fmla="*/ 0 w 4699373"/>
              <a:gd name="connsiteY4" fmla="*/ 0 h 703496"/>
              <a:gd name="connsiteX0" fmla="*/ 0 w 4678252"/>
              <a:gd name="connsiteY0" fmla="*/ 0 h 703496"/>
              <a:gd name="connsiteX1" fmla="*/ 4667693 w 4678252"/>
              <a:gd name="connsiteY1" fmla="*/ 0 h 703496"/>
              <a:gd name="connsiteX2" fmla="*/ 4678252 w 4678252"/>
              <a:gd name="connsiteY2" fmla="*/ 703496 h 703496"/>
              <a:gd name="connsiteX3" fmla="*/ 286864 w 4678252"/>
              <a:gd name="connsiteY3" fmla="*/ 679225 h 703496"/>
              <a:gd name="connsiteX4" fmla="*/ 0 w 4678252"/>
              <a:gd name="connsiteY4" fmla="*/ 0 h 703496"/>
              <a:gd name="connsiteX0" fmla="*/ 0 w 4667693"/>
              <a:gd name="connsiteY0" fmla="*/ 0 h 690800"/>
              <a:gd name="connsiteX1" fmla="*/ 4667693 w 4667693"/>
              <a:gd name="connsiteY1" fmla="*/ 0 h 690800"/>
              <a:gd name="connsiteX2" fmla="*/ 4657131 w 4667693"/>
              <a:gd name="connsiteY2" fmla="*/ 690800 h 690800"/>
              <a:gd name="connsiteX3" fmla="*/ 286864 w 4667693"/>
              <a:gd name="connsiteY3" fmla="*/ 679225 h 690800"/>
              <a:gd name="connsiteX4" fmla="*/ 0 w 4667693"/>
              <a:gd name="connsiteY4" fmla="*/ 0 h 690800"/>
              <a:gd name="connsiteX0" fmla="*/ 131303 w 4380829"/>
              <a:gd name="connsiteY0" fmla="*/ 0 h 704615"/>
              <a:gd name="connsiteX1" fmla="*/ 4380829 w 4380829"/>
              <a:gd name="connsiteY1" fmla="*/ 13815 h 704615"/>
              <a:gd name="connsiteX2" fmla="*/ 4370267 w 4380829"/>
              <a:gd name="connsiteY2" fmla="*/ 704615 h 704615"/>
              <a:gd name="connsiteX3" fmla="*/ 0 w 4380829"/>
              <a:gd name="connsiteY3" fmla="*/ 693040 h 704615"/>
              <a:gd name="connsiteX4" fmla="*/ 131303 w 4380829"/>
              <a:gd name="connsiteY4" fmla="*/ 0 h 704615"/>
              <a:gd name="connsiteX0" fmla="*/ 313581 w 4563107"/>
              <a:gd name="connsiteY0" fmla="*/ 0 h 704615"/>
              <a:gd name="connsiteX1" fmla="*/ 4563107 w 4563107"/>
              <a:gd name="connsiteY1" fmla="*/ 13815 h 704615"/>
              <a:gd name="connsiteX2" fmla="*/ 4552545 w 4563107"/>
              <a:gd name="connsiteY2" fmla="*/ 704615 h 704615"/>
              <a:gd name="connsiteX3" fmla="*/ 0 w 4563107"/>
              <a:gd name="connsiteY3" fmla="*/ 679223 h 704615"/>
              <a:gd name="connsiteX4" fmla="*/ 313581 w 4563107"/>
              <a:gd name="connsiteY4" fmla="*/ 0 h 704615"/>
              <a:gd name="connsiteX0" fmla="*/ 238526 w 4563107"/>
              <a:gd name="connsiteY0" fmla="*/ 0 h 718432"/>
              <a:gd name="connsiteX1" fmla="*/ 4563107 w 4563107"/>
              <a:gd name="connsiteY1" fmla="*/ 27632 h 718432"/>
              <a:gd name="connsiteX2" fmla="*/ 4552545 w 4563107"/>
              <a:gd name="connsiteY2" fmla="*/ 718432 h 718432"/>
              <a:gd name="connsiteX3" fmla="*/ 0 w 4563107"/>
              <a:gd name="connsiteY3" fmla="*/ 693040 h 718432"/>
              <a:gd name="connsiteX4" fmla="*/ 238526 w 4563107"/>
              <a:gd name="connsiteY4" fmla="*/ 0 h 718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3107" h="718432">
                <a:moveTo>
                  <a:pt x="238526" y="0"/>
                </a:moveTo>
                <a:lnTo>
                  <a:pt x="4563107" y="27632"/>
                </a:lnTo>
                <a:lnTo>
                  <a:pt x="4552545" y="718432"/>
                </a:lnTo>
                <a:lnTo>
                  <a:pt x="0" y="693040"/>
                </a:lnTo>
                <a:lnTo>
                  <a:pt x="238526" y="0"/>
                </a:lnTo>
                <a:close/>
              </a:path>
            </a:pathLst>
          </a:custGeom>
          <a:solidFill>
            <a:srgbClr val="087F6E"/>
          </a:solidFill>
          <a:ln>
            <a:solidFill>
              <a:srgbClr val="087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
            <a:extLst>
              <a:ext uri="{FF2B5EF4-FFF2-40B4-BE49-F238E27FC236}">
                <a16:creationId xmlns:a16="http://schemas.microsoft.com/office/drawing/2014/main" id="{D13331C8-2DDC-4793-ACBF-ED04603E850C}"/>
              </a:ext>
            </a:extLst>
          </p:cNvPr>
          <p:cNvSpPr/>
          <p:nvPr/>
        </p:nvSpPr>
        <p:spPr>
          <a:xfrm rot="10800000">
            <a:off x="220708" y="5333606"/>
            <a:ext cx="5120833" cy="1407122"/>
          </a:xfrm>
          <a:custGeom>
            <a:avLst/>
            <a:gdLst>
              <a:gd name="connsiteX0" fmla="*/ 0 w 4444406"/>
              <a:gd name="connsiteY0" fmla="*/ 0 h 829340"/>
              <a:gd name="connsiteX1" fmla="*/ 4444406 w 4444406"/>
              <a:gd name="connsiteY1" fmla="*/ 0 h 829340"/>
              <a:gd name="connsiteX2" fmla="*/ 4444406 w 4444406"/>
              <a:gd name="connsiteY2" fmla="*/ 829340 h 829340"/>
              <a:gd name="connsiteX3" fmla="*/ 0 w 4444406"/>
              <a:gd name="connsiteY3" fmla="*/ 829340 h 829340"/>
              <a:gd name="connsiteX4" fmla="*/ 0 w 4444406"/>
              <a:gd name="connsiteY4" fmla="*/ 0 h 829340"/>
              <a:gd name="connsiteX0" fmla="*/ 276447 w 4720853"/>
              <a:gd name="connsiteY0" fmla="*/ 0 h 829340"/>
              <a:gd name="connsiteX1" fmla="*/ 4720853 w 4720853"/>
              <a:gd name="connsiteY1" fmla="*/ 0 h 829340"/>
              <a:gd name="connsiteX2" fmla="*/ 4720853 w 4720853"/>
              <a:gd name="connsiteY2" fmla="*/ 829340 h 829340"/>
              <a:gd name="connsiteX3" fmla="*/ 0 w 4720853"/>
              <a:gd name="connsiteY3" fmla="*/ 818707 h 829340"/>
              <a:gd name="connsiteX4" fmla="*/ 276447 w 4720853"/>
              <a:gd name="connsiteY4" fmla="*/ 0 h 829340"/>
              <a:gd name="connsiteX0" fmla="*/ 0 w 4444406"/>
              <a:gd name="connsiteY0" fmla="*/ 0 h 829340"/>
              <a:gd name="connsiteX1" fmla="*/ 4444406 w 4444406"/>
              <a:gd name="connsiteY1" fmla="*/ 0 h 829340"/>
              <a:gd name="connsiteX2" fmla="*/ 4444406 w 4444406"/>
              <a:gd name="connsiteY2" fmla="*/ 829340 h 829340"/>
              <a:gd name="connsiteX3" fmla="*/ 127590 w 4444406"/>
              <a:gd name="connsiteY3" fmla="*/ 818707 h 829340"/>
              <a:gd name="connsiteX4" fmla="*/ 0 w 4444406"/>
              <a:gd name="connsiteY4" fmla="*/ 0 h 829340"/>
              <a:gd name="connsiteX0" fmla="*/ 0 w 4625159"/>
              <a:gd name="connsiteY0" fmla="*/ 10632 h 829340"/>
              <a:gd name="connsiteX1" fmla="*/ 4625159 w 4625159"/>
              <a:gd name="connsiteY1" fmla="*/ 0 h 829340"/>
              <a:gd name="connsiteX2" fmla="*/ 4625159 w 4625159"/>
              <a:gd name="connsiteY2" fmla="*/ 829340 h 829340"/>
              <a:gd name="connsiteX3" fmla="*/ 308343 w 4625159"/>
              <a:gd name="connsiteY3" fmla="*/ 818707 h 829340"/>
              <a:gd name="connsiteX4" fmla="*/ 0 w 4625159"/>
              <a:gd name="connsiteY4" fmla="*/ 10632 h 829340"/>
              <a:gd name="connsiteX0" fmla="*/ 0 w 4625159"/>
              <a:gd name="connsiteY0" fmla="*/ 10632 h 829340"/>
              <a:gd name="connsiteX1" fmla="*/ 4625159 w 4625159"/>
              <a:gd name="connsiteY1" fmla="*/ 0 h 829340"/>
              <a:gd name="connsiteX2" fmla="*/ 4625159 w 4625159"/>
              <a:gd name="connsiteY2" fmla="*/ 829340 h 829340"/>
              <a:gd name="connsiteX3" fmla="*/ 361506 w 4625159"/>
              <a:gd name="connsiteY3" fmla="*/ 818707 h 829340"/>
              <a:gd name="connsiteX4" fmla="*/ 0 w 4625159"/>
              <a:gd name="connsiteY4" fmla="*/ 10632 h 829340"/>
              <a:gd name="connsiteX0" fmla="*/ 0 w 4625159"/>
              <a:gd name="connsiteY0" fmla="*/ 10632 h 829340"/>
              <a:gd name="connsiteX1" fmla="*/ 4625159 w 4625159"/>
              <a:gd name="connsiteY1" fmla="*/ 0 h 829340"/>
              <a:gd name="connsiteX2" fmla="*/ 4625159 w 4625159"/>
              <a:gd name="connsiteY2" fmla="*/ 829340 h 829340"/>
              <a:gd name="connsiteX3" fmla="*/ 404037 w 4625159"/>
              <a:gd name="connsiteY3" fmla="*/ 829340 h 829340"/>
              <a:gd name="connsiteX4" fmla="*/ 0 w 4625159"/>
              <a:gd name="connsiteY4" fmla="*/ 10632 h 829340"/>
              <a:gd name="connsiteX0" fmla="*/ 0 w 4625159"/>
              <a:gd name="connsiteY0" fmla="*/ 10632 h 829340"/>
              <a:gd name="connsiteX1" fmla="*/ 4625159 w 4625159"/>
              <a:gd name="connsiteY1" fmla="*/ 0 h 829340"/>
              <a:gd name="connsiteX2" fmla="*/ 4614526 w 4625159"/>
              <a:gd name="connsiteY2" fmla="*/ 818707 h 829340"/>
              <a:gd name="connsiteX3" fmla="*/ 404037 w 4625159"/>
              <a:gd name="connsiteY3" fmla="*/ 829340 h 829340"/>
              <a:gd name="connsiteX4" fmla="*/ 0 w 4625159"/>
              <a:gd name="connsiteY4" fmla="*/ 10632 h 829340"/>
              <a:gd name="connsiteX0" fmla="*/ 0 w 4625159"/>
              <a:gd name="connsiteY0" fmla="*/ 10632 h 829340"/>
              <a:gd name="connsiteX1" fmla="*/ 4625159 w 4625159"/>
              <a:gd name="connsiteY1" fmla="*/ 0 h 829340"/>
              <a:gd name="connsiteX2" fmla="*/ 4614526 w 4625159"/>
              <a:gd name="connsiteY2" fmla="*/ 818707 h 829340"/>
              <a:gd name="connsiteX3" fmla="*/ 361507 w 4625159"/>
              <a:gd name="connsiteY3" fmla="*/ 829340 h 829340"/>
              <a:gd name="connsiteX4" fmla="*/ 0 w 4625159"/>
              <a:gd name="connsiteY4" fmla="*/ 10632 h 82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159" h="829340">
                <a:moveTo>
                  <a:pt x="0" y="10632"/>
                </a:moveTo>
                <a:lnTo>
                  <a:pt x="4625159" y="0"/>
                </a:lnTo>
                <a:lnTo>
                  <a:pt x="4614526" y="818707"/>
                </a:lnTo>
                <a:lnTo>
                  <a:pt x="361507" y="829340"/>
                </a:lnTo>
                <a:lnTo>
                  <a:pt x="0" y="10632"/>
                </a:lnTo>
                <a:close/>
              </a:path>
            </a:pathLst>
          </a:custGeom>
          <a:solidFill>
            <a:srgbClr val="20B39F"/>
          </a:solidFill>
          <a:ln>
            <a:solidFill>
              <a:srgbClr val="20B3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Preparation 75">
            <a:extLst>
              <a:ext uri="{FF2B5EF4-FFF2-40B4-BE49-F238E27FC236}">
                <a16:creationId xmlns:a16="http://schemas.microsoft.com/office/drawing/2014/main" id="{C8DE3967-904A-48B6-BB6F-0DB14824C9BC}"/>
              </a:ext>
            </a:extLst>
          </p:cNvPr>
          <p:cNvSpPr/>
          <p:nvPr/>
        </p:nvSpPr>
        <p:spPr>
          <a:xfrm>
            <a:off x="5088135" y="4687811"/>
            <a:ext cx="1555899" cy="1297172"/>
          </a:xfrm>
          <a:prstGeom prst="flowChartPreparation">
            <a:avLst/>
          </a:prstGeom>
          <a:noFill/>
          <a:ln w="28575">
            <a:solidFill>
              <a:srgbClr val="087F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9ED7585E-61B5-49BA-A9A6-FCF85E476614}"/>
              </a:ext>
            </a:extLst>
          </p:cNvPr>
          <p:cNvSpPr txBox="1"/>
          <p:nvPr/>
        </p:nvSpPr>
        <p:spPr>
          <a:xfrm>
            <a:off x="287794" y="4685677"/>
            <a:ext cx="3232298" cy="584775"/>
          </a:xfrm>
          <a:prstGeom prst="rect">
            <a:avLst/>
          </a:prstGeom>
          <a:noFill/>
        </p:spPr>
        <p:txBody>
          <a:bodyPr wrap="square" rtlCol="0">
            <a:spAutoFit/>
          </a:bodyPr>
          <a:lstStyle/>
          <a:p>
            <a:pPr algn="ctr"/>
            <a:r>
              <a:rPr lang="en-US" sz="3200" b="1">
                <a:solidFill>
                  <a:schemeClr val="bg1"/>
                </a:solidFill>
                <a:latin typeface="+mj-lt"/>
              </a:rPr>
              <a:t>XÂY DỰNG CHO</a:t>
            </a:r>
          </a:p>
        </p:txBody>
      </p:sp>
      <p:pic>
        <p:nvPicPr>
          <p:cNvPr id="78" name="Graphic 24" descr="Saw blade">
            <a:extLst>
              <a:ext uri="{FF2B5EF4-FFF2-40B4-BE49-F238E27FC236}">
                <a16:creationId xmlns:a16="http://schemas.microsoft.com/office/drawing/2014/main" id="{D4FC71A5-65BC-4F3E-A874-F499506342C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70942" y="4867167"/>
            <a:ext cx="914400" cy="914400"/>
          </a:xfrm>
          <a:prstGeom prst="rect">
            <a:avLst/>
          </a:prstGeom>
        </p:spPr>
      </p:pic>
      <p:sp>
        <p:nvSpPr>
          <p:cNvPr id="79" name="TextBox 78">
            <a:extLst>
              <a:ext uri="{FF2B5EF4-FFF2-40B4-BE49-F238E27FC236}">
                <a16:creationId xmlns:a16="http://schemas.microsoft.com/office/drawing/2014/main" id="{31A66356-ED58-41D7-8B45-D8A9C7752F10}"/>
              </a:ext>
            </a:extLst>
          </p:cNvPr>
          <p:cNvSpPr txBox="1"/>
          <p:nvPr/>
        </p:nvSpPr>
        <p:spPr>
          <a:xfrm>
            <a:off x="221931" y="5363925"/>
            <a:ext cx="4764992" cy="1214706"/>
          </a:xfrm>
          <a:prstGeom prst="rect">
            <a:avLst/>
          </a:prstGeom>
          <a:noFill/>
        </p:spPr>
        <p:txBody>
          <a:bodyPr wrap="square" rtlCol="0" anchor="t">
            <a:spAutoFit/>
          </a:bodyPr>
          <a:lstStyle/>
          <a:p>
            <a:r>
              <a:rPr lang="fr-FR" sz="2400" b="1" err="1">
                <a:solidFill>
                  <a:schemeClr val="bg1"/>
                </a:solidFill>
                <a:latin typeface="Arial"/>
                <a:cs typeface="Arial"/>
              </a:rPr>
              <a:t>Dành</a:t>
            </a:r>
            <a:r>
              <a:rPr lang="fr-FR" sz="2400" b="1">
                <a:solidFill>
                  <a:schemeClr val="bg1"/>
                </a:solidFill>
                <a:latin typeface="Arial"/>
                <a:cs typeface="Arial"/>
              </a:rPr>
              <a:t> </a:t>
            </a:r>
            <a:r>
              <a:rPr lang="fr-FR" sz="2400" b="1" err="1">
                <a:solidFill>
                  <a:schemeClr val="bg1"/>
                </a:solidFill>
                <a:latin typeface="Arial"/>
                <a:cs typeface="Arial"/>
              </a:rPr>
              <a:t>riêng</a:t>
            </a:r>
            <a:r>
              <a:rPr lang="fr-FR" sz="2400" b="1">
                <a:solidFill>
                  <a:schemeClr val="bg1"/>
                </a:solidFill>
                <a:latin typeface="Arial"/>
                <a:cs typeface="Arial"/>
              </a:rPr>
              <a:t> </a:t>
            </a:r>
            <a:r>
              <a:rPr lang="fr-FR" sz="2400" b="1" err="1">
                <a:solidFill>
                  <a:schemeClr val="bg1"/>
                </a:solidFill>
                <a:latin typeface="Arial"/>
                <a:cs typeface="Arial"/>
              </a:rPr>
              <a:t>cho</a:t>
            </a:r>
            <a:r>
              <a:rPr lang="fr-FR" sz="2400" b="1">
                <a:solidFill>
                  <a:schemeClr val="bg1"/>
                </a:solidFill>
                <a:latin typeface="Arial"/>
                <a:cs typeface="Arial"/>
              </a:rPr>
              <a:t> </a:t>
            </a:r>
            <a:r>
              <a:rPr lang="fr-FR" sz="2400" b="1" err="1">
                <a:solidFill>
                  <a:schemeClr val="bg1"/>
                </a:solidFill>
                <a:latin typeface="Arial"/>
                <a:cs typeface="Arial"/>
              </a:rPr>
              <a:t>mô</a:t>
            </a:r>
            <a:r>
              <a:rPr lang="fr-FR" sz="2400" b="1">
                <a:solidFill>
                  <a:schemeClr val="bg1"/>
                </a:solidFill>
                <a:latin typeface="Arial"/>
                <a:cs typeface="Arial"/>
              </a:rPr>
              <a:t> </a:t>
            </a:r>
            <a:r>
              <a:rPr lang="fr-FR" sz="2400" b="1" err="1">
                <a:solidFill>
                  <a:schemeClr val="bg1"/>
                </a:solidFill>
                <a:latin typeface="Arial"/>
                <a:cs typeface="Arial"/>
              </a:rPr>
              <a:t>hình</a:t>
            </a:r>
            <a:r>
              <a:rPr lang="fr-FR" sz="2400" b="1">
                <a:solidFill>
                  <a:schemeClr val="bg1"/>
                </a:solidFill>
                <a:latin typeface="Arial"/>
                <a:cs typeface="Arial"/>
              </a:rPr>
              <a:t> </a:t>
            </a:r>
            <a:r>
              <a:rPr lang="fr-FR" sz="2400" b="1" err="1">
                <a:solidFill>
                  <a:schemeClr val="bg1"/>
                </a:solidFill>
                <a:latin typeface="Arial"/>
                <a:cs typeface="Arial"/>
              </a:rPr>
              <a:t>dữ</a:t>
            </a:r>
            <a:r>
              <a:rPr lang="fr-FR" sz="2400" b="1">
                <a:solidFill>
                  <a:schemeClr val="bg1"/>
                </a:solidFill>
                <a:latin typeface="Arial"/>
                <a:cs typeface="Arial"/>
              </a:rPr>
              <a:t> </a:t>
            </a:r>
            <a:r>
              <a:rPr lang="fr-FR" sz="2400" b="1" err="1">
                <a:solidFill>
                  <a:schemeClr val="bg1"/>
                </a:solidFill>
                <a:latin typeface="Arial"/>
                <a:cs typeface="Arial"/>
              </a:rPr>
              <a:t>liệu</a:t>
            </a:r>
            <a:r>
              <a:rPr lang="fr-FR" sz="2400" b="1">
                <a:solidFill>
                  <a:schemeClr val="bg1"/>
                </a:solidFill>
                <a:latin typeface="Arial"/>
                <a:cs typeface="Arial"/>
              </a:rPr>
              <a:t> </a:t>
            </a:r>
            <a:r>
              <a:rPr lang="fr-FR" sz="2400" b="1" err="1">
                <a:solidFill>
                  <a:schemeClr val="bg1"/>
                </a:solidFill>
                <a:latin typeface="Arial"/>
                <a:cs typeface="Arial"/>
              </a:rPr>
              <a:t>có</a:t>
            </a:r>
            <a:r>
              <a:rPr lang="fr-FR" sz="2400" b="1">
                <a:solidFill>
                  <a:schemeClr val="bg1"/>
                </a:solidFill>
                <a:latin typeface="Arial"/>
                <a:cs typeface="Arial"/>
              </a:rPr>
              <a:t> </a:t>
            </a:r>
            <a:r>
              <a:rPr lang="fr-FR" sz="2400" b="1" err="1">
                <a:solidFill>
                  <a:schemeClr val="bg1"/>
                </a:solidFill>
                <a:latin typeface="Arial"/>
                <a:cs typeface="Arial"/>
              </a:rPr>
              <a:t>sơ</a:t>
            </a:r>
            <a:r>
              <a:rPr lang="fr-FR" sz="2400" b="1">
                <a:solidFill>
                  <a:schemeClr val="bg1"/>
                </a:solidFill>
                <a:latin typeface="Arial"/>
                <a:cs typeface="Arial"/>
              </a:rPr>
              <a:t> </a:t>
            </a:r>
            <a:r>
              <a:rPr lang="fr-FR" sz="2400" b="1" err="1">
                <a:solidFill>
                  <a:schemeClr val="bg1"/>
                </a:solidFill>
                <a:latin typeface="Arial"/>
                <a:cs typeface="Arial"/>
              </a:rPr>
              <a:t>đô</a:t>
            </a:r>
            <a:r>
              <a:rPr lang="fr-FR" sz="2400" b="1">
                <a:solidFill>
                  <a:schemeClr val="bg1"/>
                </a:solidFill>
                <a:latin typeface="Arial"/>
                <a:cs typeface="Arial"/>
              </a:rPr>
              <a:t>̀ </a:t>
            </a:r>
            <a:r>
              <a:rPr lang="fr-FR" sz="2400" b="1" err="1">
                <a:solidFill>
                  <a:schemeClr val="bg1"/>
                </a:solidFill>
                <a:latin typeface="Arial"/>
                <a:cs typeface="Arial"/>
              </a:rPr>
              <a:t>linh</a:t>
            </a:r>
            <a:r>
              <a:rPr lang="fr-FR" sz="2400" b="1">
                <a:solidFill>
                  <a:schemeClr val="bg1"/>
                </a:solidFill>
                <a:latin typeface="Arial"/>
                <a:cs typeface="Arial"/>
              </a:rPr>
              <a:t> </a:t>
            </a:r>
            <a:r>
              <a:rPr lang="fr-FR" sz="2400" b="1" err="1">
                <a:solidFill>
                  <a:schemeClr val="bg1"/>
                </a:solidFill>
                <a:latin typeface="Arial"/>
                <a:cs typeface="Arial"/>
              </a:rPr>
              <a:t>hoạt</a:t>
            </a:r>
            <a:r>
              <a:rPr lang="fr-FR" sz="2400" b="1">
                <a:solidFill>
                  <a:schemeClr val="bg1"/>
                </a:solidFill>
                <a:latin typeface="Arial"/>
                <a:cs typeface="Arial"/>
              </a:rPr>
              <a:t> </a:t>
            </a:r>
            <a:r>
              <a:rPr lang="fr-FR" sz="2400" b="1" err="1">
                <a:solidFill>
                  <a:schemeClr val="bg1"/>
                </a:solidFill>
                <a:latin typeface="Arial"/>
                <a:cs typeface="Arial"/>
              </a:rPr>
              <a:t>để</a:t>
            </a:r>
            <a:r>
              <a:rPr lang="fr-FR" sz="2400" b="1">
                <a:solidFill>
                  <a:schemeClr val="bg1"/>
                </a:solidFill>
                <a:latin typeface="Arial"/>
                <a:cs typeface="Arial"/>
              </a:rPr>
              <a:t> </a:t>
            </a:r>
            <a:r>
              <a:rPr lang="fr-FR" sz="2400" b="1" err="1">
                <a:solidFill>
                  <a:schemeClr val="bg1"/>
                </a:solidFill>
                <a:latin typeface="Arial"/>
                <a:cs typeface="Arial"/>
              </a:rPr>
              <a:t>xây</a:t>
            </a:r>
            <a:r>
              <a:rPr lang="fr-FR" sz="2400" b="1">
                <a:solidFill>
                  <a:schemeClr val="bg1"/>
                </a:solidFill>
                <a:latin typeface="Arial"/>
                <a:cs typeface="Arial"/>
              </a:rPr>
              <a:t> </a:t>
            </a:r>
            <a:r>
              <a:rPr lang="fr-FR" sz="2400" b="1" err="1">
                <a:solidFill>
                  <a:schemeClr val="bg1"/>
                </a:solidFill>
                <a:latin typeface="Arial"/>
                <a:cs typeface="Arial"/>
              </a:rPr>
              <a:t>dựng</a:t>
            </a:r>
            <a:r>
              <a:rPr lang="fr-FR" sz="2400" b="1">
                <a:solidFill>
                  <a:schemeClr val="bg1"/>
                </a:solidFill>
                <a:latin typeface="Arial"/>
                <a:cs typeface="Arial"/>
              </a:rPr>
              <a:t> </a:t>
            </a:r>
            <a:r>
              <a:rPr lang="fr-FR" sz="2400" b="1" err="1">
                <a:solidFill>
                  <a:schemeClr val="bg1"/>
                </a:solidFill>
                <a:latin typeface="Arial"/>
                <a:cs typeface="Arial"/>
              </a:rPr>
              <a:t>các</a:t>
            </a:r>
            <a:r>
              <a:rPr lang="fr-FR" sz="2400" b="1">
                <a:solidFill>
                  <a:schemeClr val="bg1"/>
                </a:solidFill>
                <a:latin typeface="Arial"/>
                <a:cs typeface="Arial"/>
              </a:rPr>
              <a:t> </a:t>
            </a:r>
            <a:r>
              <a:rPr lang="fr-FR" sz="2400" b="1" err="1">
                <a:solidFill>
                  <a:schemeClr val="bg1"/>
                </a:solidFill>
                <a:latin typeface="Arial"/>
                <a:cs typeface="Arial"/>
              </a:rPr>
              <a:t>ứng</a:t>
            </a:r>
            <a:r>
              <a:rPr lang="fr-FR" sz="2400" b="1">
                <a:solidFill>
                  <a:schemeClr val="bg1"/>
                </a:solidFill>
                <a:latin typeface="Arial"/>
                <a:cs typeface="Arial"/>
              </a:rPr>
              <a:t> </a:t>
            </a:r>
            <a:r>
              <a:rPr lang="fr-FR" sz="2400" b="1" err="1">
                <a:solidFill>
                  <a:schemeClr val="bg1"/>
                </a:solidFill>
                <a:latin typeface="Arial"/>
                <a:cs typeface="Arial"/>
              </a:rPr>
              <a:t>dụng</a:t>
            </a:r>
            <a:r>
              <a:rPr lang="fr-FR" sz="2400" b="1">
                <a:solidFill>
                  <a:schemeClr val="bg1"/>
                </a:solidFill>
                <a:latin typeface="Arial"/>
                <a:cs typeface="Arial"/>
              </a:rPr>
              <a:t> </a:t>
            </a:r>
            <a:r>
              <a:rPr lang="fr-FR" sz="2400" b="1" err="1">
                <a:solidFill>
                  <a:schemeClr val="bg1"/>
                </a:solidFill>
                <a:latin typeface="Arial"/>
                <a:cs typeface="Arial"/>
              </a:rPr>
              <a:t>hiện</a:t>
            </a:r>
            <a:r>
              <a:rPr lang="fr-FR" sz="2400" b="1">
                <a:solidFill>
                  <a:schemeClr val="bg1"/>
                </a:solidFill>
                <a:latin typeface="Arial"/>
                <a:cs typeface="Arial"/>
              </a:rPr>
              <a:t> </a:t>
            </a:r>
            <a:r>
              <a:rPr lang="fr-FR" sz="2400" b="1" err="1">
                <a:solidFill>
                  <a:schemeClr val="bg1"/>
                </a:solidFill>
                <a:latin typeface="Arial"/>
                <a:cs typeface="Arial"/>
              </a:rPr>
              <a:t>đại</a:t>
            </a:r>
            <a:r>
              <a:rPr lang="fr-FR" sz="2400" b="1">
                <a:solidFill>
                  <a:schemeClr val="bg1"/>
                </a:solidFill>
                <a:latin typeface="Arial"/>
                <a:cs typeface="Arial"/>
              </a:rPr>
              <a:t>.</a:t>
            </a:r>
            <a:r>
              <a:rPr lang="en-US">
                <a:solidFill>
                  <a:schemeClr val="bg1"/>
                </a:solidFill>
                <a:latin typeface="Arial"/>
                <a:cs typeface="Arial"/>
              </a:rPr>
              <a:t> </a:t>
            </a:r>
            <a:endParaRPr lang="en-US">
              <a:solidFill>
                <a:schemeClr val="bg1"/>
              </a:solidFill>
              <a:latin typeface="Arial" panose="020B0604020202020204" pitchFamily="34" charset="0"/>
              <a:cs typeface="Arial" panose="020B0604020202020204" pitchFamily="34" charset="0"/>
            </a:endParaRPr>
          </a:p>
        </p:txBody>
      </p:sp>
      <p:pic>
        <p:nvPicPr>
          <p:cNvPr id="2" name="Hình ảnh 2" descr="Ảnh có chứa vẽ, thực phẩm&#10;&#10;Mô tả được tạo với mức tin cậy rất cao">
            <a:extLst>
              <a:ext uri="{FF2B5EF4-FFF2-40B4-BE49-F238E27FC236}">
                <a16:creationId xmlns:a16="http://schemas.microsoft.com/office/drawing/2014/main" id="{4BDBADAC-A6A2-4160-BEA0-F85DAF9B414F}"/>
              </a:ext>
            </a:extLst>
          </p:cNvPr>
          <p:cNvPicPr>
            <a:picLocks noChangeAspect="1"/>
          </p:cNvPicPr>
          <p:nvPr/>
        </p:nvPicPr>
        <p:blipFill>
          <a:blip r:embed="rId11"/>
          <a:stretch>
            <a:fillRect/>
          </a:stretch>
        </p:blipFill>
        <p:spPr>
          <a:xfrm>
            <a:off x="1108129" y="-741455"/>
            <a:ext cx="3518115" cy="3601010"/>
          </a:xfrm>
          <a:prstGeom prst="rect">
            <a:avLst/>
          </a:prstGeom>
        </p:spPr>
      </p:pic>
    </p:spTree>
    <p:extLst>
      <p:ext uri="{BB962C8B-B14F-4D97-AF65-F5344CB8AC3E}">
        <p14:creationId xmlns:p14="http://schemas.microsoft.com/office/powerpoint/2010/main" val="3748269120"/>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0C6321B4-9624-4BCA-AA15-B8CCED0D5C94}"/>
              </a:ext>
            </a:extLst>
          </p:cNvPr>
          <p:cNvSpPr txBox="1"/>
          <p:nvPr/>
        </p:nvSpPr>
        <p:spPr>
          <a:xfrm>
            <a:off x="2625307" y="439948"/>
            <a:ext cx="721455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9600" b="1" dirty="0">
                <a:solidFill>
                  <a:srgbClr val="FF0000"/>
                </a:solidFill>
                <a:latin typeface="Arial"/>
                <a:cs typeface="Arial"/>
              </a:rPr>
              <a:t>TỔNG KẾT</a:t>
            </a:r>
          </a:p>
        </p:txBody>
      </p:sp>
      <p:sp>
        <p:nvSpPr>
          <p:cNvPr id="4" name="Mũi tên: Xuống 3">
            <a:extLst>
              <a:ext uri="{FF2B5EF4-FFF2-40B4-BE49-F238E27FC236}">
                <a16:creationId xmlns:a16="http://schemas.microsoft.com/office/drawing/2014/main" id="{C925DBBB-B54C-41C2-97E0-F553BB4E5F3A}"/>
              </a:ext>
            </a:extLst>
          </p:cNvPr>
          <p:cNvSpPr/>
          <p:nvPr/>
        </p:nvSpPr>
        <p:spPr>
          <a:xfrm rot="19140000">
            <a:off x="6705612" y="1915193"/>
            <a:ext cx="747623" cy="1754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Mũi tên: Xuống 4">
            <a:extLst>
              <a:ext uri="{FF2B5EF4-FFF2-40B4-BE49-F238E27FC236}">
                <a16:creationId xmlns:a16="http://schemas.microsoft.com/office/drawing/2014/main" id="{23666888-F9A1-40FA-9A07-E5C368BAF6E5}"/>
              </a:ext>
            </a:extLst>
          </p:cNvPr>
          <p:cNvSpPr/>
          <p:nvPr/>
        </p:nvSpPr>
        <p:spPr>
          <a:xfrm rot="2100000">
            <a:off x="4493457" y="2076918"/>
            <a:ext cx="761999" cy="16677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Lục giác 5">
            <a:extLst>
              <a:ext uri="{FF2B5EF4-FFF2-40B4-BE49-F238E27FC236}">
                <a16:creationId xmlns:a16="http://schemas.microsoft.com/office/drawing/2014/main" id="{ADDB2A2B-4221-4684-9187-970D5DECF857}"/>
              </a:ext>
            </a:extLst>
          </p:cNvPr>
          <p:cNvSpPr/>
          <p:nvPr/>
        </p:nvSpPr>
        <p:spPr>
          <a:xfrm>
            <a:off x="1091594" y="3616085"/>
            <a:ext cx="3551207" cy="2228489"/>
          </a:xfrm>
          <a:prstGeom prst="hexag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latin typeface="Arial"/>
                <a:cs typeface="Arial"/>
              </a:rPr>
              <a:t>LÝ THUYÊT</a:t>
            </a:r>
          </a:p>
        </p:txBody>
      </p:sp>
      <p:sp>
        <p:nvSpPr>
          <p:cNvPr id="7" name="Lục giác 6">
            <a:extLst>
              <a:ext uri="{FF2B5EF4-FFF2-40B4-BE49-F238E27FC236}">
                <a16:creationId xmlns:a16="http://schemas.microsoft.com/office/drawing/2014/main" id="{66726422-A6D1-490C-9CDB-C30B14504E20}"/>
              </a:ext>
            </a:extLst>
          </p:cNvPr>
          <p:cNvSpPr/>
          <p:nvPr/>
        </p:nvSpPr>
        <p:spPr>
          <a:xfrm>
            <a:off x="7431111" y="3615188"/>
            <a:ext cx="3321169" cy="2228488"/>
          </a:xfrm>
          <a:prstGeom prst="hexag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latin typeface="Arial"/>
                <a:cs typeface="Arial"/>
              </a:rPr>
              <a:t>THỰC NGHIỆM</a:t>
            </a:r>
            <a:endParaRPr lang="vi-VN" sz="4000" b="1" dirty="0">
              <a:cs typeface="Arial" panose="020B0604020202020204" pitchFamily="34" charset="0"/>
            </a:endParaRPr>
          </a:p>
        </p:txBody>
      </p:sp>
    </p:spTree>
    <p:extLst>
      <p:ext uri="{BB962C8B-B14F-4D97-AF65-F5344CB8AC3E}">
        <p14:creationId xmlns:p14="http://schemas.microsoft.com/office/powerpoint/2010/main" val="425302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0.70"/>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strVal val="#ppt_w*0.70"/>
                                          </p:val>
                                        </p:tav>
                                        <p:tav tm="100000">
                                          <p:val>
                                            <p:strVal val="#ppt_w"/>
                                          </p:val>
                                        </p:tav>
                                      </p:tavLst>
                                    </p:anim>
                                    <p:anim calcmode="lin" valueType="num">
                                      <p:cBhvr>
                                        <p:cTn id="23" dur="1000" fill="hold"/>
                                        <p:tgtEl>
                                          <p:spTgt spid="7"/>
                                        </p:tgtEl>
                                        <p:attrNameLst>
                                          <p:attrName>ppt_h</p:attrName>
                                        </p:attrNameLst>
                                      </p:cBhvr>
                                      <p:tavLst>
                                        <p:tav tm="0">
                                          <p:val>
                                            <p:strVal val="#ppt_h"/>
                                          </p:val>
                                        </p:tav>
                                        <p:tav tm="100000">
                                          <p:val>
                                            <p:strVal val="#ppt_h"/>
                                          </p:val>
                                        </p:tav>
                                      </p:tavLst>
                                    </p:anim>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1588F4E5-B215-43D0-97CC-4937E0E64BF3}"/>
              </a:ext>
            </a:extLst>
          </p:cNvPr>
          <p:cNvSpPr txBox="1"/>
          <p:nvPr/>
        </p:nvSpPr>
        <p:spPr>
          <a:xfrm>
            <a:off x="2826589" y="655608"/>
            <a:ext cx="754523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err="1">
                <a:solidFill>
                  <a:schemeClr val="bg2">
                    <a:lumMod val="50000"/>
                  </a:schemeClr>
                </a:solidFill>
                <a:latin typeface="Arial"/>
                <a:cs typeface="Arial"/>
              </a:rPr>
              <a:t>Hướng</a:t>
            </a:r>
            <a:r>
              <a:rPr lang="en-US" sz="6000" b="1" dirty="0">
                <a:solidFill>
                  <a:schemeClr val="bg2">
                    <a:lumMod val="50000"/>
                  </a:schemeClr>
                </a:solidFill>
                <a:latin typeface="Arial"/>
                <a:cs typeface="Arial"/>
              </a:rPr>
              <a:t> </a:t>
            </a:r>
            <a:r>
              <a:rPr lang="en-US" sz="6000" b="1" dirty="0" err="1">
                <a:solidFill>
                  <a:schemeClr val="bg2">
                    <a:lumMod val="50000"/>
                  </a:schemeClr>
                </a:solidFill>
                <a:latin typeface="Arial"/>
                <a:cs typeface="Arial"/>
              </a:rPr>
              <a:t>phát</a:t>
            </a:r>
            <a:r>
              <a:rPr lang="en-US" sz="6000" b="1" dirty="0">
                <a:solidFill>
                  <a:schemeClr val="bg2">
                    <a:lumMod val="50000"/>
                  </a:schemeClr>
                </a:solidFill>
                <a:latin typeface="Arial"/>
                <a:cs typeface="Arial"/>
              </a:rPr>
              <a:t> </a:t>
            </a:r>
            <a:r>
              <a:rPr lang="en-US" sz="6000" b="1" dirty="0" err="1">
                <a:solidFill>
                  <a:schemeClr val="bg2">
                    <a:lumMod val="50000"/>
                  </a:schemeClr>
                </a:solidFill>
                <a:latin typeface="Arial"/>
                <a:cs typeface="Arial"/>
              </a:rPr>
              <a:t>triển</a:t>
            </a:r>
            <a:endParaRPr lang="en-US" sz="6000" b="1" dirty="0">
              <a:solidFill>
                <a:schemeClr val="bg2">
                  <a:lumMod val="50000"/>
                </a:schemeClr>
              </a:solidFill>
              <a:latin typeface="Arial"/>
              <a:cs typeface="Arial"/>
            </a:endParaRPr>
          </a:p>
        </p:txBody>
      </p:sp>
      <p:sp>
        <p:nvSpPr>
          <p:cNvPr id="3" name="Hộp Văn bản 2">
            <a:extLst>
              <a:ext uri="{FF2B5EF4-FFF2-40B4-BE49-F238E27FC236}">
                <a16:creationId xmlns:a16="http://schemas.microsoft.com/office/drawing/2014/main" id="{305A90AA-ED29-4B13-AA9F-3E09250BF8E5}"/>
              </a:ext>
            </a:extLst>
          </p:cNvPr>
          <p:cNvSpPr txBox="1"/>
          <p:nvPr/>
        </p:nvSpPr>
        <p:spPr>
          <a:xfrm>
            <a:off x="1086930" y="4710022"/>
            <a:ext cx="1198783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a:cs typeface="Arial"/>
              </a:rPr>
              <a:t>⦁ </a:t>
            </a:r>
            <a:r>
              <a:rPr lang="en-US" sz="3200" b="1" dirty="0" err="1">
                <a:latin typeface="Arial"/>
                <a:cs typeface="Arial"/>
              </a:rPr>
              <a:t>Một</a:t>
            </a:r>
            <a:r>
              <a:rPr lang="en-US" sz="3200" b="1" dirty="0">
                <a:latin typeface="Arial"/>
                <a:cs typeface="Arial"/>
              </a:rPr>
              <a:t> </a:t>
            </a:r>
            <a:r>
              <a:rPr lang="en-US" sz="3200" b="1" dirty="0" err="1">
                <a:latin typeface="Arial"/>
                <a:cs typeface="Arial"/>
              </a:rPr>
              <a:t>số</a:t>
            </a:r>
            <a:r>
              <a:rPr lang="en-US" sz="3200" b="1" dirty="0">
                <a:latin typeface="Arial"/>
                <a:cs typeface="Arial"/>
              </a:rPr>
              <a:t> </a:t>
            </a:r>
            <a:r>
              <a:rPr lang="en-US" sz="3200" b="1" dirty="0" err="1">
                <a:latin typeface="Arial"/>
                <a:cs typeface="Arial"/>
              </a:rPr>
              <a:t>vấn</a:t>
            </a:r>
            <a:r>
              <a:rPr lang="en-US" sz="3200" b="1" dirty="0">
                <a:latin typeface="Arial"/>
                <a:cs typeface="Arial"/>
              </a:rPr>
              <a:t> </a:t>
            </a:r>
            <a:r>
              <a:rPr lang="en-US" sz="3200" b="1" dirty="0" err="1">
                <a:latin typeface="Arial"/>
                <a:cs typeface="Arial"/>
              </a:rPr>
              <a:t>đề</a:t>
            </a:r>
            <a:r>
              <a:rPr lang="en-US" sz="3200" b="1" dirty="0">
                <a:latin typeface="Arial"/>
                <a:cs typeface="Arial"/>
              </a:rPr>
              <a:t> </a:t>
            </a:r>
            <a:r>
              <a:rPr lang="en-US" sz="3200" b="1" dirty="0" err="1">
                <a:latin typeface="Arial"/>
                <a:cs typeface="Arial"/>
              </a:rPr>
              <a:t>như</a:t>
            </a:r>
            <a:r>
              <a:rPr lang="en-US" sz="3200" b="1" dirty="0">
                <a:latin typeface="Arial"/>
                <a:cs typeface="Arial"/>
              </a:rPr>
              <a:t> </a:t>
            </a:r>
            <a:r>
              <a:rPr lang="en-US" sz="3200" b="1" dirty="0" err="1">
                <a:latin typeface="Arial"/>
                <a:cs typeface="Arial"/>
              </a:rPr>
              <a:t>bảo</a:t>
            </a:r>
            <a:r>
              <a:rPr lang="en-US" sz="3200" b="1" dirty="0">
                <a:latin typeface="Arial"/>
                <a:cs typeface="Arial"/>
              </a:rPr>
              <a:t> </a:t>
            </a:r>
            <a:r>
              <a:rPr lang="en-US" sz="3200" b="1" dirty="0" err="1">
                <a:latin typeface="Arial"/>
                <a:cs typeface="Arial"/>
              </a:rPr>
              <a:t>mật</a:t>
            </a:r>
            <a:r>
              <a:rPr lang="en-US" sz="3200" b="1" dirty="0">
                <a:latin typeface="Arial"/>
                <a:cs typeface="Arial"/>
              </a:rPr>
              <a:t>, config server, backup </a:t>
            </a:r>
            <a:r>
              <a:rPr lang="en-US" sz="3200" b="1" dirty="0" err="1">
                <a:latin typeface="Arial"/>
                <a:cs typeface="Arial"/>
              </a:rPr>
              <a:t>và</a:t>
            </a:r>
            <a:r>
              <a:rPr lang="en-US" sz="3200" b="1" dirty="0">
                <a:latin typeface="Arial"/>
                <a:cs typeface="Arial"/>
              </a:rPr>
              <a:t> restore </a:t>
            </a:r>
            <a:r>
              <a:rPr lang="en-US" sz="3200" b="1" dirty="0" err="1">
                <a:latin typeface="Arial"/>
                <a:cs typeface="Arial"/>
              </a:rPr>
              <a:t>dữ</a:t>
            </a:r>
            <a:r>
              <a:rPr lang="en-US" sz="3200" b="1" dirty="0">
                <a:latin typeface="Arial"/>
                <a:cs typeface="Arial"/>
              </a:rPr>
              <a:t> </a:t>
            </a:r>
            <a:r>
              <a:rPr lang="en-US" sz="3200" b="1" dirty="0" err="1">
                <a:latin typeface="Arial"/>
                <a:cs typeface="Arial"/>
              </a:rPr>
              <a:t>liệu</a:t>
            </a:r>
            <a:r>
              <a:rPr lang="en-US" sz="3200" b="1" dirty="0">
                <a:latin typeface="Arial"/>
                <a:cs typeface="Arial"/>
              </a:rPr>
              <a:t> </a:t>
            </a:r>
            <a:r>
              <a:rPr lang="en-US" sz="3200" b="1" dirty="0" err="1">
                <a:latin typeface="Arial"/>
                <a:cs typeface="Arial"/>
              </a:rPr>
              <a:t>trên</a:t>
            </a:r>
            <a:r>
              <a:rPr lang="en-US" sz="3200" b="1" dirty="0">
                <a:latin typeface="Arial"/>
                <a:cs typeface="Arial"/>
              </a:rPr>
              <a:t> </a:t>
            </a:r>
            <a:r>
              <a:rPr lang="en-US" sz="3200" b="1" dirty="0" err="1">
                <a:latin typeface="Arial"/>
                <a:cs typeface="Arial"/>
              </a:rPr>
              <a:t>cơ</a:t>
            </a:r>
            <a:r>
              <a:rPr lang="en-US" sz="3200" b="1" dirty="0">
                <a:latin typeface="Arial"/>
                <a:cs typeface="Arial"/>
              </a:rPr>
              <a:t> </a:t>
            </a:r>
            <a:r>
              <a:rPr lang="en-US" sz="3200" b="1" dirty="0" err="1">
                <a:latin typeface="Arial"/>
                <a:cs typeface="Arial"/>
              </a:rPr>
              <a:t>sở</a:t>
            </a:r>
            <a:r>
              <a:rPr lang="en-US" sz="3200" b="1" dirty="0">
                <a:latin typeface="Arial"/>
                <a:cs typeface="Arial"/>
              </a:rPr>
              <a:t> </a:t>
            </a:r>
            <a:r>
              <a:rPr lang="en-US" sz="3200" b="1" dirty="0" err="1">
                <a:latin typeface="Arial"/>
                <a:cs typeface="Arial"/>
              </a:rPr>
              <a:t>dữ</a:t>
            </a:r>
            <a:r>
              <a:rPr lang="en-US" sz="3200" b="1" dirty="0">
                <a:latin typeface="Arial"/>
                <a:cs typeface="Arial"/>
              </a:rPr>
              <a:t> </a:t>
            </a:r>
            <a:r>
              <a:rPr lang="en-US" sz="3200" b="1" dirty="0" err="1">
                <a:latin typeface="Arial"/>
                <a:cs typeface="Arial"/>
              </a:rPr>
              <a:t>liệu</a:t>
            </a:r>
            <a:r>
              <a:rPr lang="en-US" sz="3200" b="1" dirty="0">
                <a:latin typeface="Arial"/>
                <a:cs typeface="Arial"/>
              </a:rPr>
              <a:t> NoSQL.</a:t>
            </a:r>
          </a:p>
        </p:txBody>
      </p:sp>
      <p:sp>
        <p:nvSpPr>
          <p:cNvPr id="4" name="Hộp Văn bản 3">
            <a:extLst>
              <a:ext uri="{FF2B5EF4-FFF2-40B4-BE49-F238E27FC236}">
                <a16:creationId xmlns:a16="http://schemas.microsoft.com/office/drawing/2014/main" id="{537659EB-3183-4582-82A5-CA9B05D851B5}"/>
              </a:ext>
            </a:extLst>
          </p:cNvPr>
          <p:cNvSpPr txBox="1"/>
          <p:nvPr/>
        </p:nvSpPr>
        <p:spPr>
          <a:xfrm>
            <a:off x="1086930" y="1949570"/>
            <a:ext cx="1060761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a:cs typeface="Arial"/>
              </a:rPr>
              <a:t>⦁ </a:t>
            </a:r>
            <a:r>
              <a:rPr lang="en-US" sz="3200" b="1" dirty="0" err="1">
                <a:latin typeface="Arial"/>
                <a:cs typeface="Arial"/>
              </a:rPr>
              <a:t>Tìm</a:t>
            </a:r>
            <a:r>
              <a:rPr lang="en-US" sz="3200" b="1" dirty="0">
                <a:latin typeface="Arial"/>
                <a:cs typeface="Arial"/>
              </a:rPr>
              <a:t> </a:t>
            </a:r>
            <a:r>
              <a:rPr lang="en-US" sz="3200" b="1" dirty="0" err="1">
                <a:latin typeface="Arial"/>
                <a:cs typeface="Arial"/>
              </a:rPr>
              <a:t>hiểu</a:t>
            </a:r>
            <a:r>
              <a:rPr lang="en-US" sz="3200" b="1" dirty="0">
                <a:latin typeface="Arial"/>
                <a:cs typeface="Arial"/>
              </a:rPr>
              <a:t> </a:t>
            </a:r>
            <a:r>
              <a:rPr lang="en-US" sz="3200" b="1" dirty="0" err="1">
                <a:latin typeface="Arial"/>
                <a:cs typeface="Arial"/>
              </a:rPr>
              <a:t>thêm</a:t>
            </a:r>
            <a:r>
              <a:rPr lang="en-US" sz="3200" b="1" dirty="0">
                <a:latin typeface="Arial"/>
                <a:cs typeface="Arial"/>
              </a:rPr>
              <a:t> </a:t>
            </a:r>
            <a:r>
              <a:rPr lang="en-US" sz="3200" b="1" dirty="0" err="1">
                <a:latin typeface="Arial"/>
                <a:cs typeface="Arial"/>
              </a:rPr>
              <a:t>vấn</a:t>
            </a:r>
            <a:r>
              <a:rPr lang="en-US" sz="3200" b="1" dirty="0">
                <a:latin typeface="Arial"/>
                <a:cs typeface="Arial"/>
              </a:rPr>
              <a:t> </a:t>
            </a:r>
            <a:r>
              <a:rPr lang="en-US" sz="3200" b="1" dirty="0" err="1">
                <a:latin typeface="Arial"/>
                <a:cs typeface="Arial"/>
              </a:rPr>
              <a:t>đề</a:t>
            </a:r>
            <a:r>
              <a:rPr lang="en-US" sz="3200" b="1" dirty="0">
                <a:latin typeface="Arial"/>
                <a:cs typeface="Arial"/>
              </a:rPr>
              <a:t> </a:t>
            </a:r>
            <a:r>
              <a:rPr lang="en-US" sz="3200" b="1" dirty="0" err="1">
                <a:latin typeface="Arial"/>
                <a:cs typeface="Arial"/>
              </a:rPr>
              <a:t>phân</a:t>
            </a:r>
            <a:r>
              <a:rPr lang="en-US" sz="3200" b="1" dirty="0">
                <a:latin typeface="Arial"/>
                <a:cs typeface="Arial"/>
              </a:rPr>
              <a:t> </a:t>
            </a:r>
            <a:r>
              <a:rPr lang="en-US" sz="3200" b="1" dirty="0" err="1">
                <a:latin typeface="Arial"/>
                <a:cs typeface="Arial"/>
              </a:rPr>
              <a:t>tán</a:t>
            </a:r>
            <a:r>
              <a:rPr lang="en-US" sz="3200" b="1" dirty="0">
                <a:latin typeface="Arial"/>
                <a:cs typeface="Arial"/>
              </a:rPr>
              <a:t> </a:t>
            </a:r>
            <a:r>
              <a:rPr lang="en-US" sz="3200" b="1" dirty="0" err="1">
                <a:latin typeface="Arial"/>
                <a:cs typeface="Arial"/>
              </a:rPr>
              <a:t>dữ</a:t>
            </a:r>
            <a:r>
              <a:rPr lang="en-US" sz="3200" b="1" dirty="0">
                <a:latin typeface="Arial"/>
                <a:cs typeface="Arial"/>
              </a:rPr>
              <a:t> </a:t>
            </a:r>
            <a:r>
              <a:rPr lang="en-US" sz="3200" b="1" dirty="0" err="1">
                <a:latin typeface="Arial"/>
                <a:cs typeface="Arial"/>
              </a:rPr>
              <a:t>liệu</a:t>
            </a:r>
            <a:r>
              <a:rPr lang="en-US" sz="3200" b="1" dirty="0">
                <a:latin typeface="Arial"/>
                <a:cs typeface="Arial"/>
              </a:rPr>
              <a:t> ở </a:t>
            </a:r>
            <a:r>
              <a:rPr lang="en-US" sz="3200" b="1" dirty="0" err="1">
                <a:latin typeface="Arial"/>
                <a:cs typeface="Arial"/>
              </a:rPr>
              <a:t>nhiều</a:t>
            </a:r>
            <a:r>
              <a:rPr lang="en-US" sz="3200" b="1" dirty="0">
                <a:latin typeface="Arial"/>
                <a:cs typeface="Arial"/>
              </a:rPr>
              <a:t> </a:t>
            </a:r>
            <a:r>
              <a:rPr lang="en-US" sz="3200" b="1" dirty="0" err="1">
                <a:latin typeface="Arial"/>
                <a:cs typeface="Arial"/>
              </a:rPr>
              <a:t>máy</a:t>
            </a:r>
            <a:r>
              <a:rPr lang="en-US" sz="3200" b="1" dirty="0">
                <a:latin typeface="Arial"/>
                <a:cs typeface="Arial"/>
              </a:rPr>
              <a:t> </a:t>
            </a:r>
            <a:r>
              <a:rPr lang="en-US" sz="3200" b="1" dirty="0" err="1">
                <a:latin typeface="Arial"/>
                <a:cs typeface="Arial"/>
              </a:rPr>
              <a:t>chủ</a:t>
            </a:r>
            <a:endParaRPr lang="vi-VN" sz="3200" b="1" dirty="0" err="1">
              <a:latin typeface="Arial"/>
              <a:cs typeface="Arial"/>
            </a:endParaRPr>
          </a:p>
        </p:txBody>
      </p:sp>
      <p:sp>
        <p:nvSpPr>
          <p:cNvPr id="5" name="Hộp Văn bản 4">
            <a:extLst>
              <a:ext uri="{FF2B5EF4-FFF2-40B4-BE49-F238E27FC236}">
                <a16:creationId xmlns:a16="http://schemas.microsoft.com/office/drawing/2014/main" id="{404CA781-5368-4101-BC97-B53D25B13F1A}"/>
              </a:ext>
            </a:extLst>
          </p:cNvPr>
          <p:cNvSpPr txBox="1"/>
          <p:nvPr/>
        </p:nvSpPr>
        <p:spPr>
          <a:xfrm>
            <a:off x="1086928" y="3027871"/>
            <a:ext cx="1070825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a:cs typeface="Arial"/>
              </a:rPr>
              <a:t>⦁ </a:t>
            </a:r>
            <a:r>
              <a:rPr lang="en-US" sz="3200" b="1" dirty="0" err="1">
                <a:latin typeface="Arial"/>
                <a:cs typeface="Arial"/>
              </a:rPr>
              <a:t>Tìm</a:t>
            </a:r>
            <a:r>
              <a:rPr lang="en-US" sz="3200" b="1" dirty="0">
                <a:latin typeface="Arial"/>
                <a:cs typeface="Arial"/>
              </a:rPr>
              <a:t> </a:t>
            </a:r>
            <a:r>
              <a:rPr lang="en-US" sz="3200" b="1" dirty="0" err="1">
                <a:latin typeface="Arial"/>
                <a:cs typeface="Arial"/>
              </a:rPr>
              <a:t>hiểu</a:t>
            </a:r>
            <a:r>
              <a:rPr lang="en-US" sz="3200" b="1" dirty="0">
                <a:latin typeface="Arial"/>
                <a:cs typeface="Arial"/>
              </a:rPr>
              <a:t> </a:t>
            </a:r>
            <a:r>
              <a:rPr lang="en-US" sz="3200" b="1" dirty="0" err="1">
                <a:latin typeface="Arial"/>
                <a:cs typeface="Arial"/>
              </a:rPr>
              <a:t>thêm</a:t>
            </a:r>
            <a:r>
              <a:rPr lang="en-US" sz="3200" b="1" dirty="0">
                <a:latin typeface="Arial"/>
                <a:cs typeface="Arial"/>
              </a:rPr>
              <a:t> </a:t>
            </a:r>
            <a:r>
              <a:rPr lang="en-US" sz="3200" b="1" dirty="0" err="1">
                <a:latin typeface="Arial"/>
                <a:cs typeface="Arial"/>
              </a:rPr>
              <a:t>các</a:t>
            </a:r>
            <a:r>
              <a:rPr lang="en-US" sz="3200" b="1" dirty="0">
                <a:latin typeface="Arial"/>
                <a:cs typeface="Arial"/>
              </a:rPr>
              <a:t> </a:t>
            </a:r>
            <a:r>
              <a:rPr lang="en-US" sz="3200" b="1" dirty="0" err="1">
                <a:latin typeface="Arial"/>
                <a:cs typeface="Arial"/>
              </a:rPr>
              <a:t>vấn</a:t>
            </a:r>
            <a:r>
              <a:rPr lang="en-US" sz="3200" b="1" dirty="0">
                <a:latin typeface="Arial"/>
                <a:cs typeface="Arial"/>
              </a:rPr>
              <a:t> </a:t>
            </a:r>
            <a:r>
              <a:rPr lang="en-US" sz="3200" b="1" dirty="0" err="1">
                <a:latin typeface="Arial"/>
                <a:cs typeface="Arial"/>
              </a:rPr>
              <a:t>đề</a:t>
            </a:r>
            <a:r>
              <a:rPr lang="en-US" sz="3200" b="1" dirty="0">
                <a:latin typeface="Arial"/>
                <a:cs typeface="Arial"/>
              </a:rPr>
              <a:t> </a:t>
            </a:r>
            <a:r>
              <a:rPr lang="en-US" sz="3200" b="1" dirty="0" err="1">
                <a:latin typeface="Arial"/>
                <a:cs typeface="Arial"/>
              </a:rPr>
              <a:t>quản</a:t>
            </a:r>
            <a:r>
              <a:rPr lang="en-US" sz="3200" b="1" dirty="0">
                <a:latin typeface="Arial"/>
                <a:cs typeface="Arial"/>
              </a:rPr>
              <a:t> </a:t>
            </a:r>
            <a:r>
              <a:rPr lang="en-US" sz="3200" b="1" dirty="0" err="1">
                <a:latin typeface="Arial"/>
                <a:cs typeface="Arial"/>
              </a:rPr>
              <a:t>lý</a:t>
            </a:r>
            <a:r>
              <a:rPr lang="en-US" sz="3200" b="1" dirty="0">
                <a:latin typeface="Arial"/>
                <a:cs typeface="Arial"/>
              </a:rPr>
              <a:t> transaction. </a:t>
            </a:r>
            <a:r>
              <a:rPr lang="en-US" sz="3200" b="1" dirty="0" err="1">
                <a:latin typeface="Arial"/>
                <a:cs typeface="Arial"/>
              </a:rPr>
              <a:t>Đặc</a:t>
            </a:r>
            <a:r>
              <a:rPr lang="en-US" sz="3200" b="1" dirty="0">
                <a:latin typeface="Arial"/>
                <a:cs typeface="Arial"/>
              </a:rPr>
              <a:t> </a:t>
            </a:r>
            <a:endParaRPr lang="vi-VN" dirty="0">
              <a:latin typeface="Arial" panose="020B0604020202020204" pitchFamily="34" charset="0"/>
              <a:cs typeface="Arial" panose="020B0604020202020204" pitchFamily="34" charset="0"/>
            </a:endParaRPr>
          </a:p>
          <a:p>
            <a:r>
              <a:rPr lang="en-US" sz="3200" b="1" dirty="0" err="1">
                <a:latin typeface="Arial"/>
                <a:cs typeface="Arial"/>
              </a:rPr>
              <a:t>biệt</a:t>
            </a:r>
            <a:r>
              <a:rPr lang="en-US" sz="3200" b="1" dirty="0">
                <a:latin typeface="Arial"/>
                <a:cs typeface="Arial"/>
              </a:rPr>
              <a:t> </a:t>
            </a:r>
            <a:r>
              <a:rPr lang="en-US" sz="3200" b="1" dirty="0" err="1">
                <a:latin typeface="Arial"/>
                <a:cs typeface="Arial"/>
              </a:rPr>
              <a:t>xử</a:t>
            </a:r>
            <a:r>
              <a:rPr lang="en-US" sz="3200" b="1" dirty="0">
                <a:latin typeface="Arial"/>
                <a:cs typeface="Arial"/>
              </a:rPr>
              <a:t> </a:t>
            </a:r>
            <a:r>
              <a:rPr lang="en-US" sz="3200" b="1" dirty="0" err="1">
                <a:latin typeface="Arial"/>
                <a:cs typeface="Arial"/>
              </a:rPr>
              <a:t>lý</a:t>
            </a:r>
            <a:r>
              <a:rPr lang="en-US" sz="3200" b="1" dirty="0">
                <a:latin typeface="Arial"/>
                <a:cs typeface="Arial"/>
              </a:rPr>
              <a:t> </a:t>
            </a:r>
            <a:r>
              <a:rPr lang="en-US" sz="3200" b="1" dirty="0" err="1">
                <a:latin typeface="Arial"/>
                <a:cs typeface="Arial"/>
              </a:rPr>
              <a:t>tình</a:t>
            </a:r>
            <a:r>
              <a:rPr lang="en-US" sz="3200" b="1" dirty="0">
                <a:latin typeface="Arial"/>
                <a:cs typeface="Arial"/>
              </a:rPr>
              <a:t> </a:t>
            </a:r>
            <a:r>
              <a:rPr lang="en-US" sz="3200" b="1" dirty="0" err="1">
                <a:latin typeface="Arial"/>
                <a:cs typeface="Arial"/>
              </a:rPr>
              <a:t>huống</a:t>
            </a:r>
            <a:r>
              <a:rPr lang="en-US" sz="3200" b="1" dirty="0">
                <a:latin typeface="Arial"/>
                <a:cs typeface="Arial"/>
              </a:rPr>
              <a:t> </a:t>
            </a:r>
            <a:r>
              <a:rPr lang="en-US" sz="3200" b="1" dirty="0" err="1">
                <a:latin typeface="Arial"/>
                <a:cs typeface="Arial"/>
              </a:rPr>
              <a:t>cơ</a:t>
            </a:r>
            <a:r>
              <a:rPr lang="en-US" sz="3200" b="1" dirty="0">
                <a:latin typeface="Arial"/>
                <a:cs typeface="Arial"/>
              </a:rPr>
              <a:t> </a:t>
            </a:r>
            <a:r>
              <a:rPr lang="en-US" sz="3200" b="1" dirty="0" err="1">
                <a:latin typeface="Arial"/>
                <a:cs typeface="Arial"/>
              </a:rPr>
              <a:t>sở</a:t>
            </a:r>
            <a:r>
              <a:rPr lang="en-US" sz="3200" b="1" dirty="0">
                <a:latin typeface="Arial"/>
                <a:cs typeface="Arial"/>
              </a:rPr>
              <a:t> </a:t>
            </a:r>
            <a:r>
              <a:rPr lang="en-US" sz="3200" b="1" dirty="0" err="1">
                <a:latin typeface="Arial"/>
                <a:cs typeface="Arial"/>
              </a:rPr>
              <a:t>dữ</a:t>
            </a:r>
            <a:r>
              <a:rPr lang="en-US" sz="3200" b="1" dirty="0">
                <a:latin typeface="Arial"/>
                <a:cs typeface="Arial"/>
              </a:rPr>
              <a:t> </a:t>
            </a:r>
            <a:r>
              <a:rPr lang="en-US" sz="3200" b="1" dirty="0" err="1">
                <a:latin typeface="Arial"/>
                <a:cs typeface="Arial"/>
              </a:rPr>
              <a:t>liệu</a:t>
            </a:r>
            <a:r>
              <a:rPr lang="en-US" sz="3200" b="1" dirty="0">
                <a:latin typeface="Arial"/>
                <a:cs typeface="Arial"/>
              </a:rPr>
              <a:t> </a:t>
            </a:r>
            <a:r>
              <a:rPr lang="en-US" sz="3200" b="1" dirty="0" err="1">
                <a:latin typeface="Arial"/>
                <a:cs typeface="Arial"/>
              </a:rPr>
              <a:t>phân</a:t>
            </a:r>
            <a:r>
              <a:rPr lang="en-US" sz="3200" b="1" dirty="0">
                <a:latin typeface="Arial"/>
                <a:cs typeface="Arial"/>
              </a:rPr>
              <a:t> </a:t>
            </a:r>
            <a:r>
              <a:rPr lang="en-US" sz="3200" b="1" dirty="0" err="1">
                <a:latin typeface="Arial"/>
                <a:cs typeface="Arial"/>
              </a:rPr>
              <a:t>tán</a:t>
            </a:r>
            <a:r>
              <a:rPr lang="en-US" sz="3200" b="1" dirty="0">
                <a:latin typeface="Arial"/>
                <a:cs typeface="Arial"/>
              </a:rPr>
              <a:t> </a:t>
            </a:r>
            <a:r>
              <a:rPr lang="en-US" sz="3200" b="1" dirty="0" err="1">
                <a:latin typeface="Arial"/>
                <a:cs typeface="Arial"/>
              </a:rPr>
              <a:t>trên</a:t>
            </a:r>
            <a:r>
              <a:rPr lang="en-US" sz="3200" b="1" dirty="0">
                <a:latin typeface="Arial"/>
                <a:cs typeface="Arial"/>
              </a:rPr>
              <a:t> </a:t>
            </a:r>
            <a:endParaRPr lang="vi-VN" dirty="0">
              <a:latin typeface="Arial"/>
              <a:cs typeface="Arial"/>
            </a:endParaRPr>
          </a:p>
          <a:p>
            <a:r>
              <a:rPr lang="en-US" sz="3200" b="1" dirty="0" err="1">
                <a:latin typeface="Arial"/>
                <a:cs typeface="Arial"/>
              </a:rPr>
              <a:t>nhiều</a:t>
            </a:r>
            <a:r>
              <a:rPr lang="en-US" sz="3200" b="1" dirty="0">
                <a:latin typeface="Arial"/>
                <a:cs typeface="Arial"/>
              </a:rPr>
              <a:t> </a:t>
            </a:r>
            <a:r>
              <a:rPr lang="en-US" sz="3200" b="1" dirty="0" err="1">
                <a:latin typeface="Arial"/>
                <a:cs typeface="Arial"/>
              </a:rPr>
              <a:t>máy</a:t>
            </a:r>
            <a:r>
              <a:rPr lang="en-US" sz="3200" b="1" dirty="0">
                <a:latin typeface="Arial"/>
                <a:cs typeface="Arial"/>
              </a:rPr>
              <a:t> </a:t>
            </a:r>
            <a:r>
              <a:rPr lang="en-US" sz="3200" b="1" dirty="0" err="1">
                <a:latin typeface="Arial"/>
                <a:cs typeface="Arial"/>
              </a:rPr>
              <a:t>chủ</a:t>
            </a:r>
            <a:r>
              <a:rPr lang="vi-VN" sz="3200" b="1" dirty="0">
                <a:latin typeface="Arial"/>
                <a:cs typeface="Arial"/>
              </a:rPr>
              <a:t>​</a:t>
            </a:r>
            <a:endParaRPr lang="vi-VN" dirty="0">
              <a:latin typeface="Arial"/>
              <a:cs typeface="Arial"/>
            </a:endParaRPr>
          </a:p>
        </p:txBody>
      </p:sp>
    </p:spTree>
    <p:extLst>
      <p:ext uri="{BB962C8B-B14F-4D97-AF65-F5344CB8AC3E}">
        <p14:creationId xmlns:p14="http://schemas.microsoft.com/office/powerpoint/2010/main" val="1174283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fltVal val="0"/>
                                          </p:val>
                                        </p:tav>
                                        <p:tav tm="100000">
                                          <p:val>
                                            <p:strVal val="#ppt_h"/>
                                          </p:val>
                                        </p:tav>
                                      </p:tavLst>
                                    </p:anim>
                                    <p:anim calcmode="lin" valueType="num">
                                      <p:cBhvr>
                                        <p:cTn id="25" dur="1000" fill="hold"/>
                                        <p:tgtEl>
                                          <p:spTgt spid="3"/>
                                        </p:tgtEl>
                                        <p:attrNameLst>
                                          <p:attrName>style.rotation</p:attrName>
                                        </p:attrNameLst>
                                      </p:cBhvr>
                                      <p:tavLst>
                                        <p:tav tm="0">
                                          <p:val>
                                            <p:fltVal val="90"/>
                                          </p:val>
                                        </p:tav>
                                        <p:tav tm="100000">
                                          <p:val>
                                            <p:fltVal val="0"/>
                                          </p:val>
                                        </p:tav>
                                      </p:tavLst>
                                    </p:anim>
                                    <p:animEffect transition="in" filter="fade">
                                      <p:cBhvr>
                                        <p:cTn id="2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727" y="665018"/>
            <a:ext cx="10099964" cy="4959927"/>
          </a:xfrm>
          <a:prstGeom prst="rect">
            <a:avLst/>
          </a:prstGeom>
        </p:spPr>
      </p:pic>
    </p:spTree>
    <p:extLst>
      <p:ext uri="{BB962C8B-B14F-4D97-AF65-F5344CB8AC3E}">
        <p14:creationId xmlns:p14="http://schemas.microsoft.com/office/powerpoint/2010/main" val="768796560"/>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ưu đồ: Đường kết nối 1">
            <a:extLst>
              <a:ext uri="{FF2B5EF4-FFF2-40B4-BE49-F238E27FC236}">
                <a16:creationId xmlns:a16="http://schemas.microsoft.com/office/drawing/2014/main" id="{0C8E1362-820B-4289-9734-F9F2AC199F6F}"/>
              </a:ext>
            </a:extLst>
          </p:cNvPr>
          <p:cNvSpPr/>
          <p:nvPr/>
        </p:nvSpPr>
        <p:spPr>
          <a:xfrm>
            <a:off x="1094117" y="2136474"/>
            <a:ext cx="2372262" cy="2228490"/>
          </a:xfrm>
          <a:prstGeom prst="flowChartConnector">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a:solidFill>
                  <a:srgbClr val="FFFFFF"/>
                </a:solidFill>
                <a:latin typeface="Arial"/>
                <a:cs typeface="Arial"/>
              </a:rPr>
              <a:t>NOSQL</a:t>
            </a:r>
            <a:endParaRPr lang="vi-VN" sz="3200">
              <a:solidFill>
                <a:srgbClr val="FFFFFF"/>
              </a:solidFill>
              <a:cs typeface="Arial" panose="020B0604020202020204" pitchFamily="34" charset="0"/>
            </a:endParaRPr>
          </a:p>
        </p:txBody>
      </p:sp>
      <p:sp>
        <p:nvSpPr>
          <p:cNvPr id="3" name="Mũi tên: Phải 2">
            <a:extLst>
              <a:ext uri="{FF2B5EF4-FFF2-40B4-BE49-F238E27FC236}">
                <a16:creationId xmlns:a16="http://schemas.microsoft.com/office/drawing/2014/main" id="{2E82972A-B4D9-4447-8408-AA1B9B1FCC2D}"/>
              </a:ext>
            </a:extLst>
          </p:cNvPr>
          <p:cNvSpPr/>
          <p:nvPr/>
        </p:nvSpPr>
        <p:spPr>
          <a:xfrm rot="20100000">
            <a:off x="4698340" y="1511080"/>
            <a:ext cx="2170979" cy="646982"/>
          </a:xfrm>
          <a:prstGeom prst="rightArrow">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Mũi tên: Phải 3">
            <a:extLst>
              <a:ext uri="{FF2B5EF4-FFF2-40B4-BE49-F238E27FC236}">
                <a16:creationId xmlns:a16="http://schemas.microsoft.com/office/drawing/2014/main" id="{C3A895B2-E025-41B1-B747-FEE0EAD79BB7}"/>
              </a:ext>
            </a:extLst>
          </p:cNvPr>
          <p:cNvSpPr/>
          <p:nvPr/>
        </p:nvSpPr>
        <p:spPr>
          <a:xfrm rot="21300000">
            <a:off x="5017326" y="2611588"/>
            <a:ext cx="2170979" cy="589472"/>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Mũi tên: Phải 4">
            <a:extLst>
              <a:ext uri="{FF2B5EF4-FFF2-40B4-BE49-F238E27FC236}">
                <a16:creationId xmlns:a16="http://schemas.microsoft.com/office/drawing/2014/main" id="{92C5EE47-DF60-45EA-8106-AC9EBBA1DA7A}"/>
              </a:ext>
            </a:extLst>
          </p:cNvPr>
          <p:cNvSpPr/>
          <p:nvPr/>
        </p:nvSpPr>
        <p:spPr>
          <a:xfrm rot="420000">
            <a:off x="5131446" y="3631484"/>
            <a:ext cx="2170980" cy="603848"/>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Mũi tên: Phải 5">
            <a:extLst>
              <a:ext uri="{FF2B5EF4-FFF2-40B4-BE49-F238E27FC236}">
                <a16:creationId xmlns:a16="http://schemas.microsoft.com/office/drawing/2014/main" id="{666ECFF9-CCC4-4342-A7A4-719CA6B5E1F1}"/>
              </a:ext>
            </a:extLst>
          </p:cNvPr>
          <p:cNvSpPr/>
          <p:nvPr/>
        </p:nvSpPr>
        <p:spPr>
          <a:xfrm rot="1320000">
            <a:off x="4799867" y="4622623"/>
            <a:ext cx="2170980" cy="64698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Lưu đồ: Đường kết nối 6">
            <a:extLst>
              <a:ext uri="{FF2B5EF4-FFF2-40B4-BE49-F238E27FC236}">
                <a16:creationId xmlns:a16="http://schemas.microsoft.com/office/drawing/2014/main" id="{25E9443E-7D76-462C-BD7D-111DB175B4FE}"/>
              </a:ext>
            </a:extLst>
          </p:cNvPr>
          <p:cNvSpPr/>
          <p:nvPr/>
        </p:nvSpPr>
        <p:spPr>
          <a:xfrm>
            <a:off x="7403081" y="4951743"/>
            <a:ext cx="1912186" cy="1710904"/>
          </a:xfrm>
          <a:prstGeom prst="flowChartConnector">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Lưu đồ: Đường kết nối 7">
            <a:extLst>
              <a:ext uri="{FF2B5EF4-FFF2-40B4-BE49-F238E27FC236}">
                <a16:creationId xmlns:a16="http://schemas.microsoft.com/office/drawing/2014/main" id="{69A319EE-DE04-40D0-9DDF-64A9854886C4}"/>
              </a:ext>
            </a:extLst>
          </p:cNvPr>
          <p:cNvSpPr/>
          <p:nvPr/>
        </p:nvSpPr>
        <p:spPr>
          <a:xfrm>
            <a:off x="8768032" y="3426844"/>
            <a:ext cx="1811545" cy="1725280"/>
          </a:xfrm>
          <a:prstGeom prst="flowChartConnec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Lưu đồ: Đường kết nối 8">
            <a:extLst>
              <a:ext uri="{FF2B5EF4-FFF2-40B4-BE49-F238E27FC236}">
                <a16:creationId xmlns:a16="http://schemas.microsoft.com/office/drawing/2014/main" id="{1542A9C4-E960-498A-888F-B646CD94B9CF}"/>
              </a:ext>
            </a:extLst>
          </p:cNvPr>
          <p:cNvSpPr/>
          <p:nvPr/>
        </p:nvSpPr>
        <p:spPr>
          <a:xfrm>
            <a:off x="8522717" y="1456244"/>
            <a:ext cx="1811546" cy="1725281"/>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Lưu đồ: Đường kết nối 9">
            <a:extLst>
              <a:ext uri="{FF2B5EF4-FFF2-40B4-BE49-F238E27FC236}">
                <a16:creationId xmlns:a16="http://schemas.microsoft.com/office/drawing/2014/main" id="{0D9D96B0-7E1C-47DA-A45F-A56EDA75658B}"/>
              </a:ext>
            </a:extLst>
          </p:cNvPr>
          <p:cNvSpPr/>
          <p:nvPr/>
        </p:nvSpPr>
        <p:spPr>
          <a:xfrm>
            <a:off x="7098460" y="103875"/>
            <a:ext cx="1797169" cy="1610262"/>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000">
              <a:latin typeface="Arial"/>
              <a:cs typeface="Arial" panose="020B0604020202020204" pitchFamily="34" charset="0"/>
            </a:endParaRPr>
          </a:p>
        </p:txBody>
      </p:sp>
      <p:sp>
        <p:nvSpPr>
          <p:cNvPr id="11" name="Hộp Văn bản 10">
            <a:extLst>
              <a:ext uri="{FF2B5EF4-FFF2-40B4-BE49-F238E27FC236}">
                <a16:creationId xmlns:a16="http://schemas.microsoft.com/office/drawing/2014/main" id="{98AB7B35-C182-4600-926F-22180C5C6A8B}"/>
              </a:ext>
            </a:extLst>
          </p:cNvPr>
          <p:cNvSpPr txBox="1"/>
          <p:nvPr/>
        </p:nvSpPr>
        <p:spPr>
          <a:xfrm>
            <a:off x="7234147" y="563053"/>
            <a:ext cx="166489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000" b="1" err="1">
                <a:solidFill>
                  <a:schemeClr val="bg1"/>
                </a:solidFill>
                <a:latin typeface="Arial"/>
                <a:cs typeface="Arial"/>
              </a:rPr>
              <a:t>Key-Value</a:t>
            </a:r>
          </a:p>
          <a:p>
            <a:pPr algn="ctr"/>
            <a:r>
              <a:rPr lang="vi-VN" sz="2000" b="1" err="1">
                <a:solidFill>
                  <a:schemeClr val="bg1"/>
                </a:solidFill>
                <a:latin typeface="Arial"/>
                <a:cs typeface="Arial"/>
              </a:rPr>
              <a:t>Store</a:t>
            </a:r>
          </a:p>
        </p:txBody>
      </p:sp>
      <p:sp>
        <p:nvSpPr>
          <p:cNvPr id="12" name="Hộp Văn bản 11">
            <a:extLst>
              <a:ext uri="{FF2B5EF4-FFF2-40B4-BE49-F238E27FC236}">
                <a16:creationId xmlns:a16="http://schemas.microsoft.com/office/drawing/2014/main" id="{5F3B82ED-CA39-424B-91F4-769775887EB0}"/>
              </a:ext>
            </a:extLst>
          </p:cNvPr>
          <p:cNvSpPr txBox="1"/>
          <p:nvPr/>
        </p:nvSpPr>
        <p:spPr>
          <a:xfrm>
            <a:off x="8570343" y="1971135"/>
            <a:ext cx="176554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000" b="1" err="1">
                <a:solidFill>
                  <a:schemeClr val="bg1"/>
                </a:solidFill>
                <a:latin typeface="Arial"/>
                <a:cs typeface="Arial"/>
              </a:rPr>
              <a:t>Column</a:t>
            </a:r>
            <a:endParaRPr lang="vi-VN" sz="2000" b="1">
              <a:solidFill>
                <a:schemeClr val="bg1"/>
              </a:solidFill>
              <a:latin typeface="Arial"/>
              <a:cs typeface="Arial"/>
            </a:endParaRPr>
          </a:p>
          <a:p>
            <a:pPr algn="ctr"/>
            <a:r>
              <a:rPr lang="vi-VN" sz="2000" b="1" err="1">
                <a:solidFill>
                  <a:schemeClr val="bg1"/>
                </a:solidFill>
                <a:latin typeface="Arial"/>
                <a:cs typeface="Arial"/>
              </a:rPr>
              <a:t>Families</a:t>
            </a:r>
            <a:endParaRPr lang="vi-VN" sz="2000" b="1">
              <a:solidFill>
                <a:schemeClr val="bg1"/>
              </a:solidFill>
              <a:latin typeface="Arial"/>
              <a:cs typeface="Arial"/>
            </a:endParaRPr>
          </a:p>
        </p:txBody>
      </p:sp>
      <p:sp>
        <p:nvSpPr>
          <p:cNvPr id="13" name="Hộp Văn bản 12">
            <a:extLst>
              <a:ext uri="{FF2B5EF4-FFF2-40B4-BE49-F238E27FC236}">
                <a16:creationId xmlns:a16="http://schemas.microsoft.com/office/drawing/2014/main" id="{84F7898D-E63A-42DA-89E9-1B8560B9FCCE}"/>
              </a:ext>
            </a:extLst>
          </p:cNvPr>
          <p:cNvSpPr txBox="1"/>
          <p:nvPr/>
        </p:nvSpPr>
        <p:spPr>
          <a:xfrm>
            <a:off x="8353784" y="3939935"/>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000" b="1" err="1">
                <a:solidFill>
                  <a:schemeClr val="bg1"/>
                </a:solidFill>
                <a:latin typeface="Arial"/>
                <a:cs typeface="Arial"/>
              </a:rPr>
              <a:t>Document</a:t>
            </a:r>
            <a:r>
              <a:rPr lang="vi-VN" sz="2000" b="1">
                <a:solidFill>
                  <a:schemeClr val="bg1"/>
                </a:solidFill>
                <a:latin typeface="Arial"/>
                <a:cs typeface="Arial"/>
              </a:rPr>
              <a:t> </a:t>
            </a:r>
          </a:p>
          <a:p>
            <a:pPr algn="ctr"/>
            <a:r>
              <a:rPr lang="vi-VN" sz="2000" b="1" err="1">
                <a:solidFill>
                  <a:schemeClr val="bg1"/>
                </a:solidFill>
                <a:latin typeface="Arial"/>
                <a:cs typeface="Arial"/>
              </a:rPr>
              <a:t>Database</a:t>
            </a:r>
            <a:endParaRPr lang="vi-VN" sz="2000" b="1">
              <a:solidFill>
                <a:schemeClr val="bg1"/>
              </a:solidFill>
              <a:latin typeface="Arial"/>
              <a:cs typeface="Arial"/>
            </a:endParaRPr>
          </a:p>
        </p:txBody>
      </p:sp>
      <p:sp>
        <p:nvSpPr>
          <p:cNvPr id="15" name="Hộp Văn bản 14">
            <a:extLst>
              <a:ext uri="{FF2B5EF4-FFF2-40B4-BE49-F238E27FC236}">
                <a16:creationId xmlns:a16="http://schemas.microsoft.com/office/drawing/2014/main" id="{51B7A6D8-EBE0-4FCF-84FD-4EEDA5D27F03}"/>
              </a:ext>
            </a:extLst>
          </p:cNvPr>
          <p:cNvSpPr txBox="1"/>
          <p:nvPr/>
        </p:nvSpPr>
        <p:spPr>
          <a:xfrm>
            <a:off x="7015792" y="5391150"/>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000" b="1" err="1">
                <a:solidFill>
                  <a:schemeClr val="bg1"/>
                </a:solidFill>
                <a:latin typeface="Arial"/>
                <a:cs typeface="Arial"/>
              </a:rPr>
              <a:t>Graph</a:t>
            </a:r>
            <a:endParaRPr lang="vi-VN" sz="2000" b="1">
              <a:solidFill>
                <a:schemeClr val="bg1"/>
              </a:solidFill>
              <a:latin typeface="Arial"/>
              <a:cs typeface="Arial"/>
            </a:endParaRPr>
          </a:p>
          <a:p>
            <a:pPr algn="ctr"/>
            <a:r>
              <a:rPr lang="vi-VN" sz="2000" b="1" err="1">
                <a:solidFill>
                  <a:schemeClr val="bg1"/>
                </a:solidFill>
                <a:latin typeface="Arial"/>
                <a:cs typeface="Arial"/>
              </a:rPr>
              <a:t>Database</a:t>
            </a:r>
            <a:endParaRPr lang="vi-VN" sz="2000" b="1">
              <a:solidFill>
                <a:schemeClr val="bg1"/>
              </a:solidFill>
              <a:latin typeface="Arial"/>
              <a:cs typeface="Arial"/>
            </a:endParaRPr>
          </a:p>
        </p:txBody>
      </p:sp>
    </p:spTree>
    <p:extLst>
      <p:ext uri="{BB962C8B-B14F-4D97-AF65-F5344CB8AC3E}">
        <p14:creationId xmlns:p14="http://schemas.microsoft.com/office/powerpoint/2010/main" val="34486786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2085" y="480015"/>
            <a:ext cx="3955348" cy="1038272"/>
          </a:xfrm>
        </p:spPr>
        <p:txBody>
          <a:bodyPr>
            <a:normAutofit/>
          </a:bodyPr>
          <a:lstStyle/>
          <a:p>
            <a:r>
              <a:rPr lang="vi-VN" sz="4000" b="1">
                <a:solidFill>
                  <a:schemeClr val="bg2">
                    <a:lumMod val="75000"/>
                  </a:schemeClr>
                </a:solidFill>
                <a:latin typeface="Times New Roman"/>
                <a:cs typeface="Times New Roman"/>
              </a:rPr>
              <a:t>Ư</a:t>
            </a:r>
            <a:r>
              <a:rPr lang="en-US" sz="4000" b="1">
                <a:solidFill>
                  <a:schemeClr val="bg2">
                    <a:lumMod val="75000"/>
                  </a:schemeClr>
                </a:solidFill>
              </a:rPr>
              <a:t>u </a:t>
            </a:r>
            <a:r>
              <a:rPr lang="en-US" sz="4000" b="1" err="1">
                <a:solidFill>
                  <a:schemeClr val="bg2">
                    <a:lumMod val="75000"/>
                  </a:schemeClr>
                </a:solidFill>
              </a:rPr>
              <a:t>điểm</a:t>
            </a:r>
            <a:r>
              <a:rPr lang="en-US" sz="4000" b="1">
                <a:solidFill>
                  <a:schemeClr val="bg2">
                    <a:lumMod val="75000"/>
                  </a:schemeClr>
                </a:solidFill>
              </a:rPr>
              <a:t> </a:t>
            </a:r>
            <a:r>
              <a:rPr lang="en-US" sz="4000" b="1" err="1">
                <a:solidFill>
                  <a:schemeClr val="bg2">
                    <a:lumMod val="75000"/>
                  </a:schemeClr>
                </a:solidFill>
              </a:rPr>
              <a:t>của</a:t>
            </a:r>
            <a:r>
              <a:rPr lang="en-US" sz="4000" b="1">
                <a:solidFill>
                  <a:schemeClr val="bg2">
                    <a:lumMod val="75000"/>
                  </a:schemeClr>
                </a:solidFill>
              </a:rPr>
              <a:t> </a:t>
            </a:r>
          </a:p>
        </p:txBody>
      </p:sp>
      <p:sp>
        <p:nvSpPr>
          <p:cNvPr id="12" name="Freeform 7">
            <a:extLst>
              <a:ext uri="{FF2B5EF4-FFF2-40B4-BE49-F238E27FC236}">
                <a16:creationId xmlns:a16="http://schemas.microsoft.com/office/drawing/2014/main" id="{8AB9D946-5AA1-4354-B33E-5DD44832EBB3}"/>
              </a:ext>
            </a:extLst>
          </p:cNvPr>
          <p:cNvSpPr>
            <a:spLocks/>
          </p:cNvSpPr>
          <p:nvPr/>
        </p:nvSpPr>
        <p:spPr bwMode="auto">
          <a:xfrm>
            <a:off x="716799" y="3909247"/>
            <a:ext cx="519218" cy="458782"/>
          </a:xfrm>
          <a:custGeom>
            <a:avLst/>
            <a:gdLst>
              <a:gd name="T0" fmla="*/ 529 w 613"/>
              <a:gd name="T1" fmla="*/ 5 h 525"/>
              <a:gd name="T2" fmla="*/ 604 w 613"/>
              <a:gd name="T3" fmla="*/ 62 h 525"/>
              <a:gd name="T4" fmla="*/ 574 w 613"/>
              <a:gd name="T5" fmla="*/ 144 h 525"/>
              <a:gd name="T6" fmla="*/ 393 w 613"/>
              <a:gd name="T7" fmla="*/ 293 h 525"/>
              <a:gd name="T8" fmla="*/ 261 w 613"/>
              <a:gd name="T9" fmla="*/ 400 h 525"/>
              <a:gd name="T10" fmla="*/ 153 w 613"/>
              <a:gd name="T11" fmla="*/ 491 h 525"/>
              <a:gd name="T12" fmla="*/ 47 w 613"/>
              <a:gd name="T13" fmla="*/ 506 h 525"/>
              <a:gd name="T14" fmla="*/ 41 w 613"/>
              <a:gd name="T15" fmla="*/ 380 h 525"/>
              <a:gd name="T16" fmla="*/ 266 w 613"/>
              <a:gd name="T17" fmla="*/ 197 h 525"/>
              <a:gd name="T18" fmla="*/ 471 w 613"/>
              <a:gd name="T19" fmla="*/ 28 h 525"/>
              <a:gd name="T20" fmla="*/ 526 w 613"/>
              <a:gd name="T21" fmla="*/ 0 h 525"/>
              <a:gd name="T22" fmla="*/ 529 w 613"/>
              <a:gd name="T23" fmla="*/ 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525">
                <a:moveTo>
                  <a:pt x="529" y="5"/>
                </a:moveTo>
                <a:cubicBezTo>
                  <a:pt x="565" y="2"/>
                  <a:pt x="593" y="29"/>
                  <a:pt x="604" y="62"/>
                </a:cubicBezTo>
                <a:cubicBezTo>
                  <a:pt x="613" y="88"/>
                  <a:pt x="598" y="125"/>
                  <a:pt x="574" y="144"/>
                </a:cubicBezTo>
                <a:cubicBezTo>
                  <a:pt x="513" y="193"/>
                  <a:pt x="453" y="243"/>
                  <a:pt x="393" y="293"/>
                </a:cubicBezTo>
                <a:cubicBezTo>
                  <a:pt x="349" y="329"/>
                  <a:pt x="305" y="364"/>
                  <a:pt x="261" y="400"/>
                </a:cubicBezTo>
                <a:cubicBezTo>
                  <a:pt x="225" y="430"/>
                  <a:pt x="188" y="460"/>
                  <a:pt x="153" y="491"/>
                </a:cubicBezTo>
                <a:cubicBezTo>
                  <a:pt x="118" y="521"/>
                  <a:pt x="76" y="525"/>
                  <a:pt x="47" y="506"/>
                </a:cubicBezTo>
                <a:cubicBezTo>
                  <a:pt x="3" y="477"/>
                  <a:pt x="0" y="413"/>
                  <a:pt x="41" y="380"/>
                </a:cubicBezTo>
                <a:cubicBezTo>
                  <a:pt x="116" y="319"/>
                  <a:pt x="191" y="258"/>
                  <a:pt x="266" y="197"/>
                </a:cubicBezTo>
                <a:cubicBezTo>
                  <a:pt x="335" y="140"/>
                  <a:pt x="402" y="83"/>
                  <a:pt x="471" y="28"/>
                </a:cubicBezTo>
                <a:cubicBezTo>
                  <a:pt x="487" y="15"/>
                  <a:pt x="508" y="9"/>
                  <a:pt x="526" y="0"/>
                </a:cubicBezTo>
                <a:cubicBezTo>
                  <a:pt x="527" y="2"/>
                  <a:pt x="528" y="3"/>
                  <a:pt x="529" y="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Freeform 8">
            <a:extLst>
              <a:ext uri="{FF2B5EF4-FFF2-40B4-BE49-F238E27FC236}">
                <a16:creationId xmlns:a16="http://schemas.microsoft.com/office/drawing/2014/main" id="{001D5C10-AA1D-4389-A5D2-802608A39CA8}"/>
              </a:ext>
            </a:extLst>
          </p:cNvPr>
          <p:cNvSpPr>
            <a:spLocks/>
          </p:cNvSpPr>
          <p:nvPr/>
        </p:nvSpPr>
        <p:spPr bwMode="auto">
          <a:xfrm>
            <a:off x="2819242" y="1395860"/>
            <a:ext cx="391331" cy="571164"/>
          </a:xfrm>
          <a:custGeom>
            <a:avLst/>
            <a:gdLst>
              <a:gd name="T0" fmla="*/ 370 w 461"/>
              <a:gd name="T1" fmla="*/ 0 h 652"/>
              <a:gd name="T2" fmla="*/ 437 w 461"/>
              <a:gd name="T3" fmla="*/ 106 h 652"/>
              <a:gd name="T4" fmla="*/ 384 w 461"/>
              <a:gd name="T5" fmla="*/ 204 h 652"/>
              <a:gd name="T6" fmla="*/ 289 w 461"/>
              <a:gd name="T7" fmla="*/ 371 h 652"/>
              <a:gd name="T8" fmla="*/ 180 w 461"/>
              <a:gd name="T9" fmla="*/ 556 h 652"/>
              <a:gd name="T10" fmla="*/ 139 w 461"/>
              <a:gd name="T11" fmla="*/ 621 h 652"/>
              <a:gd name="T12" fmla="*/ 41 w 461"/>
              <a:gd name="T13" fmla="*/ 632 h 652"/>
              <a:gd name="T14" fmla="*/ 11 w 461"/>
              <a:gd name="T15" fmla="*/ 547 h 652"/>
              <a:gd name="T16" fmla="*/ 41 w 461"/>
              <a:gd name="T17" fmla="*/ 488 h 652"/>
              <a:gd name="T18" fmla="*/ 156 w 461"/>
              <a:gd name="T19" fmla="*/ 287 h 652"/>
              <a:gd name="T20" fmla="*/ 265 w 461"/>
              <a:gd name="T21" fmla="*/ 100 h 652"/>
              <a:gd name="T22" fmla="*/ 303 w 461"/>
              <a:gd name="T23" fmla="*/ 35 h 652"/>
              <a:gd name="T24" fmla="*/ 370 w 461"/>
              <a:gd name="T25"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652">
                <a:moveTo>
                  <a:pt x="370" y="0"/>
                </a:moveTo>
                <a:cubicBezTo>
                  <a:pt x="426" y="2"/>
                  <a:pt x="461" y="55"/>
                  <a:pt x="437" y="106"/>
                </a:cubicBezTo>
                <a:cubicBezTo>
                  <a:pt x="422" y="140"/>
                  <a:pt x="402" y="172"/>
                  <a:pt x="384" y="204"/>
                </a:cubicBezTo>
                <a:cubicBezTo>
                  <a:pt x="353" y="260"/>
                  <a:pt x="321" y="315"/>
                  <a:pt x="289" y="371"/>
                </a:cubicBezTo>
                <a:cubicBezTo>
                  <a:pt x="253" y="433"/>
                  <a:pt x="217" y="494"/>
                  <a:pt x="180" y="556"/>
                </a:cubicBezTo>
                <a:cubicBezTo>
                  <a:pt x="167" y="578"/>
                  <a:pt x="156" y="601"/>
                  <a:pt x="139" y="621"/>
                </a:cubicBezTo>
                <a:cubicBezTo>
                  <a:pt x="116" y="649"/>
                  <a:pt x="75" y="652"/>
                  <a:pt x="41" y="632"/>
                </a:cubicBezTo>
                <a:cubicBezTo>
                  <a:pt x="15" y="617"/>
                  <a:pt x="0" y="578"/>
                  <a:pt x="11" y="547"/>
                </a:cubicBezTo>
                <a:cubicBezTo>
                  <a:pt x="19" y="526"/>
                  <a:pt x="30" y="507"/>
                  <a:pt x="41" y="488"/>
                </a:cubicBezTo>
                <a:cubicBezTo>
                  <a:pt x="79" y="421"/>
                  <a:pt x="117" y="354"/>
                  <a:pt x="156" y="287"/>
                </a:cubicBezTo>
                <a:cubicBezTo>
                  <a:pt x="192" y="224"/>
                  <a:pt x="229" y="162"/>
                  <a:pt x="265" y="100"/>
                </a:cubicBezTo>
                <a:cubicBezTo>
                  <a:pt x="277" y="78"/>
                  <a:pt x="289" y="56"/>
                  <a:pt x="303" y="35"/>
                </a:cubicBezTo>
                <a:cubicBezTo>
                  <a:pt x="320" y="9"/>
                  <a:pt x="339" y="0"/>
                  <a:pt x="37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Freeform 9">
            <a:extLst>
              <a:ext uri="{FF2B5EF4-FFF2-40B4-BE49-F238E27FC236}">
                <a16:creationId xmlns:a16="http://schemas.microsoft.com/office/drawing/2014/main" id="{75B308AE-556B-4362-A5E9-8C09F14A7C91}"/>
              </a:ext>
            </a:extLst>
          </p:cNvPr>
          <p:cNvSpPr>
            <a:spLocks/>
          </p:cNvSpPr>
          <p:nvPr/>
        </p:nvSpPr>
        <p:spPr bwMode="auto">
          <a:xfrm>
            <a:off x="1238573" y="1428914"/>
            <a:ext cx="370870" cy="576453"/>
          </a:xfrm>
          <a:custGeom>
            <a:avLst/>
            <a:gdLst>
              <a:gd name="T0" fmla="*/ 81 w 438"/>
              <a:gd name="T1" fmla="*/ 4 h 660"/>
              <a:gd name="T2" fmla="*/ 152 w 438"/>
              <a:gd name="T3" fmla="*/ 45 h 660"/>
              <a:gd name="T4" fmla="*/ 285 w 438"/>
              <a:gd name="T5" fmla="*/ 281 h 660"/>
              <a:gd name="T6" fmla="*/ 410 w 438"/>
              <a:gd name="T7" fmla="*/ 509 h 660"/>
              <a:gd name="T8" fmla="*/ 434 w 438"/>
              <a:gd name="T9" fmla="*/ 575 h 660"/>
              <a:gd name="T10" fmla="*/ 379 w 438"/>
              <a:gd name="T11" fmla="*/ 651 h 660"/>
              <a:gd name="T12" fmla="*/ 289 w 438"/>
              <a:gd name="T13" fmla="*/ 610 h 660"/>
              <a:gd name="T14" fmla="*/ 200 w 438"/>
              <a:gd name="T15" fmla="*/ 449 h 660"/>
              <a:gd name="T16" fmla="*/ 108 w 438"/>
              <a:gd name="T17" fmla="*/ 282 h 660"/>
              <a:gd name="T18" fmla="*/ 17 w 438"/>
              <a:gd name="T19" fmla="*/ 122 h 660"/>
              <a:gd name="T20" fmla="*/ 16 w 438"/>
              <a:gd name="T21" fmla="*/ 40 h 660"/>
              <a:gd name="T22" fmla="*/ 81 w 438"/>
              <a:gd name="T23" fmla="*/ 4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660">
                <a:moveTo>
                  <a:pt x="81" y="4"/>
                </a:moveTo>
                <a:cubicBezTo>
                  <a:pt x="116" y="3"/>
                  <a:pt x="137" y="18"/>
                  <a:pt x="152" y="45"/>
                </a:cubicBezTo>
                <a:cubicBezTo>
                  <a:pt x="196" y="123"/>
                  <a:pt x="241" y="202"/>
                  <a:pt x="285" y="281"/>
                </a:cubicBezTo>
                <a:cubicBezTo>
                  <a:pt x="327" y="357"/>
                  <a:pt x="369" y="433"/>
                  <a:pt x="410" y="509"/>
                </a:cubicBezTo>
                <a:cubicBezTo>
                  <a:pt x="421" y="530"/>
                  <a:pt x="432" y="553"/>
                  <a:pt x="434" y="575"/>
                </a:cubicBezTo>
                <a:cubicBezTo>
                  <a:pt x="438" y="612"/>
                  <a:pt x="412" y="642"/>
                  <a:pt x="379" y="651"/>
                </a:cubicBezTo>
                <a:cubicBezTo>
                  <a:pt x="346" y="660"/>
                  <a:pt x="306" y="641"/>
                  <a:pt x="289" y="610"/>
                </a:cubicBezTo>
                <a:cubicBezTo>
                  <a:pt x="260" y="556"/>
                  <a:pt x="230" y="502"/>
                  <a:pt x="200" y="449"/>
                </a:cubicBezTo>
                <a:cubicBezTo>
                  <a:pt x="169" y="393"/>
                  <a:pt x="139" y="337"/>
                  <a:pt x="108" y="282"/>
                </a:cubicBezTo>
                <a:cubicBezTo>
                  <a:pt x="78" y="229"/>
                  <a:pt x="47" y="175"/>
                  <a:pt x="17" y="122"/>
                </a:cubicBezTo>
                <a:cubicBezTo>
                  <a:pt x="2" y="95"/>
                  <a:pt x="0" y="66"/>
                  <a:pt x="16" y="40"/>
                </a:cubicBezTo>
                <a:cubicBezTo>
                  <a:pt x="31" y="15"/>
                  <a:pt x="53" y="0"/>
                  <a:pt x="81" y="4"/>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Freeform 10">
            <a:extLst>
              <a:ext uri="{FF2B5EF4-FFF2-40B4-BE49-F238E27FC236}">
                <a16:creationId xmlns:a16="http://schemas.microsoft.com/office/drawing/2014/main" id="{1B74DAA6-E969-49FE-970A-35824B70F5D7}"/>
              </a:ext>
            </a:extLst>
          </p:cNvPr>
          <p:cNvSpPr>
            <a:spLocks/>
          </p:cNvSpPr>
          <p:nvPr/>
        </p:nvSpPr>
        <p:spPr bwMode="auto">
          <a:xfrm>
            <a:off x="3174766" y="3852394"/>
            <a:ext cx="521774" cy="452171"/>
          </a:xfrm>
          <a:custGeom>
            <a:avLst/>
            <a:gdLst>
              <a:gd name="T0" fmla="*/ 528 w 618"/>
              <a:gd name="T1" fmla="*/ 516 h 516"/>
              <a:gd name="T2" fmla="*/ 479 w 618"/>
              <a:gd name="T3" fmla="*/ 493 h 516"/>
              <a:gd name="T4" fmla="*/ 233 w 618"/>
              <a:gd name="T5" fmla="*/ 302 h 516"/>
              <a:gd name="T6" fmla="*/ 70 w 618"/>
              <a:gd name="T7" fmla="*/ 172 h 516"/>
              <a:gd name="T8" fmla="*/ 27 w 618"/>
              <a:gd name="T9" fmla="*/ 136 h 516"/>
              <a:gd name="T10" fmla="*/ 28 w 618"/>
              <a:gd name="T11" fmla="*/ 31 h 516"/>
              <a:gd name="T12" fmla="*/ 131 w 618"/>
              <a:gd name="T13" fmla="*/ 24 h 516"/>
              <a:gd name="T14" fmla="*/ 308 w 618"/>
              <a:gd name="T15" fmla="*/ 163 h 516"/>
              <a:gd name="T16" fmla="*/ 519 w 618"/>
              <a:gd name="T17" fmla="*/ 327 h 516"/>
              <a:gd name="T18" fmla="*/ 581 w 618"/>
              <a:gd name="T19" fmla="*/ 377 h 516"/>
              <a:gd name="T20" fmla="*/ 580 w 618"/>
              <a:gd name="T21" fmla="*/ 495 h 516"/>
              <a:gd name="T22" fmla="*/ 528 w 618"/>
              <a:gd name="T23"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8" h="516">
                <a:moveTo>
                  <a:pt x="528" y="516"/>
                </a:moveTo>
                <a:cubicBezTo>
                  <a:pt x="511" y="508"/>
                  <a:pt x="493" y="504"/>
                  <a:pt x="479" y="493"/>
                </a:cubicBezTo>
                <a:cubicBezTo>
                  <a:pt x="397" y="430"/>
                  <a:pt x="315" y="366"/>
                  <a:pt x="233" y="302"/>
                </a:cubicBezTo>
                <a:cubicBezTo>
                  <a:pt x="179" y="259"/>
                  <a:pt x="125" y="216"/>
                  <a:pt x="70" y="172"/>
                </a:cubicBezTo>
                <a:cubicBezTo>
                  <a:pt x="55" y="160"/>
                  <a:pt x="39" y="149"/>
                  <a:pt x="27" y="136"/>
                </a:cubicBezTo>
                <a:cubicBezTo>
                  <a:pt x="0" y="106"/>
                  <a:pt x="1" y="60"/>
                  <a:pt x="28" y="31"/>
                </a:cubicBezTo>
                <a:cubicBezTo>
                  <a:pt x="54" y="4"/>
                  <a:pt x="100" y="0"/>
                  <a:pt x="131" y="24"/>
                </a:cubicBezTo>
                <a:cubicBezTo>
                  <a:pt x="190" y="70"/>
                  <a:pt x="249" y="117"/>
                  <a:pt x="308" y="163"/>
                </a:cubicBezTo>
                <a:cubicBezTo>
                  <a:pt x="378" y="217"/>
                  <a:pt x="449" y="272"/>
                  <a:pt x="519" y="327"/>
                </a:cubicBezTo>
                <a:cubicBezTo>
                  <a:pt x="540" y="343"/>
                  <a:pt x="560" y="361"/>
                  <a:pt x="581" y="377"/>
                </a:cubicBezTo>
                <a:cubicBezTo>
                  <a:pt x="613" y="403"/>
                  <a:pt x="618" y="463"/>
                  <a:pt x="580" y="495"/>
                </a:cubicBezTo>
                <a:cubicBezTo>
                  <a:pt x="566" y="506"/>
                  <a:pt x="547" y="509"/>
                  <a:pt x="528" y="51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6" name="Freeform 11">
            <a:extLst>
              <a:ext uri="{FF2B5EF4-FFF2-40B4-BE49-F238E27FC236}">
                <a16:creationId xmlns:a16="http://schemas.microsoft.com/office/drawing/2014/main" id="{67FE553E-5115-4116-8AA7-9A6BCF6AC1A9}"/>
              </a:ext>
            </a:extLst>
          </p:cNvPr>
          <p:cNvSpPr>
            <a:spLocks/>
          </p:cNvSpPr>
          <p:nvPr/>
        </p:nvSpPr>
        <p:spPr bwMode="auto">
          <a:xfrm>
            <a:off x="3458671" y="2680979"/>
            <a:ext cx="608736" cy="239308"/>
          </a:xfrm>
          <a:custGeom>
            <a:avLst/>
            <a:gdLst>
              <a:gd name="T0" fmla="*/ 717 w 718"/>
              <a:gd name="T1" fmla="*/ 86 h 273"/>
              <a:gd name="T2" fmla="*/ 666 w 718"/>
              <a:gd name="T3" fmla="*/ 155 h 273"/>
              <a:gd name="T4" fmla="*/ 576 w 718"/>
              <a:gd name="T5" fmla="*/ 175 h 273"/>
              <a:gd name="T6" fmla="*/ 342 w 718"/>
              <a:gd name="T7" fmla="*/ 222 h 273"/>
              <a:gd name="T8" fmla="*/ 174 w 718"/>
              <a:gd name="T9" fmla="*/ 253 h 273"/>
              <a:gd name="T10" fmla="*/ 93 w 718"/>
              <a:gd name="T11" fmla="*/ 268 h 273"/>
              <a:gd name="T12" fmla="*/ 17 w 718"/>
              <a:gd name="T13" fmla="*/ 236 h 273"/>
              <a:gd name="T14" fmla="*/ 14 w 718"/>
              <a:gd name="T15" fmla="*/ 154 h 273"/>
              <a:gd name="T16" fmla="*/ 60 w 718"/>
              <a:gd name="T17" fmla="*/ 120 h 273"/>
              <a:gd name="T18" fmla="*/ 256 w 718"/>
              <a:gd name="T19" fmla="*/ 81 h 273"/>
              <a:gd name="T20" fmla="*/ 488 w 718"/>
              <a:gd name="T21" fmla="*/ 33 h 273"/>
              <a:gd name="T22" fmla="*/ 627 w 718"/>
              <a:gd name="T23" fmla="*/ 9 h 273"/>
              <a:gd name="T24" fmla="*/ 717 w 718"/>
              <a:gd name="T25" fmla="*/ 8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8" h="273">
                <a:moveTo>
                  <a:pt x="717" y="86"/>
                </a:moveTo>
                <a:cubicBezTo>
                  <a:pt x="716" y="117"/>
                  <a:pt x="696" y="147"/>
                  <a:pt x="666" y="155"/>
                </a:cubicBezTo>
                <a:cubicBezTo>
                  <a:pt x="637" y="164"/>
                  <a:pt x="606" y="169"/>
                  <a:pt x="576" y="175"/>
                </a:cubicBezTo>
                <a:cubicBezTo>
                  <a:pt x="498" y="191"/>
                  <a:pt x="420" y="207"/>
                  <a:pt x="342" y="222"/>
                </a:cubicBezTo>
                <a:cubicBezTo>
                  <a:pt x="286" y="233"/>
                  <a:pt x="230" y="243"/>
                  <a:pt x="174" y="253"/>
                </a:cubicBezTo>
                <a:cubicBezTo>
                  <a:pt x="147" y="258"/>
                  <a:pt x="120" y="264"/>
                  <a:pt x="93" y="268"/>
                </a:cubicBezTo>
                <a:cubicBezTo>
                  <a:pt x="62" y="273"/>
                  <a:pt x="35" y="263"/>
                  <a:pt x="17" y="236"/>
                </a:cubicBezTo>
                <a:cubicBezTo>
                  <a:pt x="0" y="210"/>
                  <a:pt x="1" y="180"/>
                  <a:pt x="14" y="154"/>
                </a:cubicBezTo>
                <a:cubicBezTo>
                  <a:pt x="23" y="137"/>
                  <a:pt x="39" y="124"/>
                  <a:pt x="60" y="120"/>
                </a:cubicBezTo>
                <a:cubicBezTo>
                  <a:pt x="125" y="107"/>
                  <a:pt x="191" y="94"/>
                  <a:pt x="256" y="81"/>
                </a:cubicBezTo>
                <a:cubicBezTo>
                  <a:pt x="333" y="65"/>
                  <a:pt x="410" y="49"/>
                  <a:pt x="488" y="33"/>
                </a:cubicBezTo>
                <a:cubicBezTo>
                  <a:pt x="534" y="24"/>
                  <a:pt x="581" y="16"/>
                  <a:pt x="627" y="9"/>
                </a:cubicBezTo>
                <a:cubicBezTo>
                  <a:pt x="686" y="0"/>
                  <a:pt x="718" y="49"/>
                  <a:pt x="717" y="8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12">
            <a:extLst>
              <a:ext uri="{FF2B5EF4-FFF2-40B4-BE49-F238E27FC236}">
                <a16:creationId xmlns:a16="http://schemas.microsoft.com/office/drawing/2014/main" id="{A2FC5CCE-E15D-4C65-A51B-39F2A1F9E8F9}"/>
              </a:ext>
            </a:extLst>
          </p:cNvPr>
          <p:cNvSpPr>
            <a:spLocks/>
          </p:cNvSpPr>
          <p:nvPr/>
        </p:nvSpPr>
        <p:spPr bwMode="auto">
          <a:xfrm>
            <a:off x="361276" y="2743120"/>
            <a:ext cx="618968" cy="211542"/>
          </a:xfrm>
          <a:custGeom>
            <a:avLst/>
            <a:gdLst>
              <a:gd name="T0" fmla="*/ 632 w 728"/>
              <a:gd name="T1" fmla="*/ 242 h 242"/>
              <a:gd name="T2" fmla="*/ 531 w 728"/>
              <a:gd name="T3" fmla="*/ 226 h 242"/>
              <a:gd name="T4" fmla="*/ 466 w 728"/>
              <a:gd name="T5" fmla="*/ 215 h 242"/>
              <a:gd name="T6" fmla="*/ 298 w 728"/>
              <a:gd name="T7" fmla="*/ 192 h 242"/>
              <a:gd name="T8" fmla="*/ 64 w 728"/>
              <a:gd name="T9" fmla="*/ 154 h 242"/>
              <a:gd name="T10" fmla="*/ 4 w 728"/>
              <a:gd name="T11" fmla="*/ 88 h 242"/>
              <a:gd name="T12" fmla="*/ 46 w 728"/>
              <a:gd name="T13" fmla="*/ 11 h 242"/>
              <a:gd name="T14" fmla="*/ 98 w 728"/>
              <a:gd name="T15" fmla="*/ 2 h 242"/>
              <a:gd name="T16" fmla="*/ 346 w 728"/>
              <a:gd name="T17" fmla="*/ 40 h 242"/>
              <a:gd name="T18" fmla="*/ 553 w 728"/>
              <a:gd name="T19" fmla="*/ 74 h 242"/>
              <a:gd name="T20" fmla="*/ 654 w 728"/>
              <a:gd name="T21" fmla="*/ 89 h 242"/>
              <a:gd name="T22" fmla="*/ 716 w 728"/>
              <a:gd name="T23" fmla="*/ 190 h 242"/>
              <a:gd name="T24" fmla="*/ 632 w 728"/>
              <a:gd name="T25"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8" h="242">
                <a:moveTo>
                  <a:pt x="632" y="242"/>
                </a:moveTo>
                <a:cubicBezTo>
                  <a:pt x="605" y="238"/>
                  <a:pt x="568" y="232"/>
                  <a:pt x="531" y="226"/>
                </a:cubicBezTo>
                <a:cubicBezTo>
                  <a:pt x="509" y="223"/>
                  <a:pt x="487" y="218"/>
                  <a:pt x="466" y="215"/>
                </a:cubicBezTo>
                <a:cubicBezTo>
                  <a:pt x="410" y="207"/>
                  <a:pt x="354" y="200"/>
                  <a:pt x="298" y="192"/>
                </a:cubicBezTo>
                <a:cubicBezTo>
                  <a:pt x="220" y="180"/>
                  <a:pt x="142" y="167"/>
                  <a:pt x="64" y="154"/>
                </a:cubicBezTo>
                <a:cubicBezTo>
                  <a:pt x="37" y="149"/>
                  <a:pt x="9" y="118"/>
                  <a:pt x="4" y="88"/>
                </a:cubicBezTo>
                <a:cubicBezTo>
                  <a:pt x="0" y="59"/>
                  <a:pt x="18" y="22"/>
                  <a:pt x="46" y="11"/>
                </a:cubicBezTo>
                <a:cubicBezTo>
                  <a:pt x="62" y="4"/>
                  <a:pt x="81" y="0"/>
                  <a:pt x="98" y="2"/>
                </a:cubicBezTo>
                <a:cubicBezTo>
                  <a:pt x="181" y="14"/>
                  <a:pt x="263" y="27"/>
                  <a:pt x="346" y="40"/>
                </a:cubicBezTo>
                <a:cubicBezTo>
                  <a:pt x="415" y="51"/>
                  <a:pt x="484" y="63"/>
                  <a:pt x="553" y="74"/>
                </a:cubicBezTo>
                <a:cubicBezTo>
                  <a:pt x="586" y="80"/>
                  <a:pt x="620" y="85"/>
                  <a:pt x="654" y="89"/>
                </a:cubicBezTo>
                <a:cubicBezTo>
                  <a:pt x="707" y="97"/>
                  <a:pt x="728" y="145"/>
                  <a:pt x="716" y="190"/>
                </a:cubicBezTo>
                <a:cubicBezTo>
                  <a:pt x="707" y="222"/>
                  <a:pt x="679" y="242"/>
                  <a:pt x="632" y="24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8" name="Freeform 19">
            <a:extLst>
              <a:ext uri="{FF2B5EF4-FFF2-40B4-BE49-F238E27FC236}">
                <a16:creationId xmlns:a16="http://schemas.microsoft.com/office/drawing/2014/main" id="{265BB47C-24B7-4135-87C4-643A28ED5897}"/>
              </a:ext>
            </a:extLst>
          </p:cNvPr>
          <p:cNvSpPr>
            <a:spLocks/>
          </p:cNvSpPr>
          <p:nvPr/>
        </p:nvSpPr>
        <p:spPr bwMode="auto">
          <a:xfrm>
            <a:off x="1673385" y="2647926"/>
            <a:ext cx="363196" cy="879223"/>
          </a:xfrm>
          <a:custGeom>
            <a:avLst/>
            <a:gdLst>
              <a:gd name="T0" fmla="*/ 0 w 431"/>
              <a:gd name="T1" fmla="*/ 579 h 1005"/>
              <a:gd name="T2" fmla="*/ 45 w 431"/>
              <a:gd name="T3" fmla="*/ 334 h 1005"/>
              <a:gd name="T4" fmla="*/ 210 w 431"/>
              <a:gd name="T5" fmla="*/ 93 h 1005"/>
              <a:gd name="T6" fmla="*/ 338 w 431"/>
              <a:gd name="T7" fmla="*/ 13 h 1005"/>
              <a:gd name="T8" fmla="*/ 420 w 431"/>
              <a:gd name="T9" fmla="*/ 52 h 1005"/>
              <a:gd name="T10" fmla="*/ 385 w 431"/>
              <a:gd name="T11" fmla="*/ 128 h 1005"/>
              <a:gd name="T12" fmla="*/ 244 w 431"/>
              <a:gd name="T13" fmla="*/ 238 h 1005"/>
              <a:gd name="T14" fmla="*/ 153 w 431"/>
              <a:gd name="T15" fmla="*/ 399 h 1005"/>
              <a:gd name="T16" fmla="*/ 139 w 431"/>
              <a:gd name="T17" fmla="*/ 686 h 1005"/>
              <a:gd name="T18" fmla="*/ 259 w 431"/>
              <a:gd name="T19" fmla="*/ 895 h 1005"/>
              <a:gd name="T20" fmla="*/ 258 w 431"/>
              <a:gd name="T21" fmla="*/ 979 h 1005"/>
              <a:gd name="T22" fmla="*/ 170 w 431"/>
              <a:gd name="T23" fmla="*/ 982 h 1005"/>
              <a:gd name="T24" fmla="*/ 42 w 431"/>
              <a:gd name="T25" fmla="*/ 784 h 1005"/>
              <a:gd name="T26" fmla="*/ 0 w 431"/>
              <a:gd name="T27" fmla="*/ 579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1005">
                <a:moveTo>
                  <a:pt x="0" y="579"/>
                </a:moveTo>
                <a:cubicBezTo>
                  <a:pt x="1" y="484"/>
                  <a:pt x="16" y="408"/>
                  <a:pt x="45" y="334"/>
                </a:cubicBezTo>
                <a:cubicBezTo>
                  <a:pt x="82" y="241"/>
                  <a:pt x="136" y="160"/>
                  <a:pt x="210" y="93"/>
                </a:cubicBezTo>
                <a:cubicBezTo>
                  <a:pt x="247" y="58"/>
                  <a:pt x="290" y="31"/>
                  <a:pt x="338" y="13"/>
                </a:cubicBezTo>
                <a:cubicBezTo>
                  <a:pt x="373" y="0"/>
                  <a:pt x="402" y="14"/>
                  <a:pt x="420" y="52"/>
                </a:cubicBezTo>
                <a:cubicBezTo>
                  <a:pt x="431" y="76"/>
                  <a:pt x="417" y="114"/>
                  <a:pt x="385" y="128"/>
                </a:cubicBezTo>
                <a:cubicBezTo>
                  <a:pt x="328" y="152"/>
                  <a:pt x="284" y="190"/>
                  <a:pt x="244" y="238"/>
                </a:cubicBezTo>
                <a:cubicBezTo>
                  <a:pt x="204" y="287"/>
                  <a:pt x="174" y="340"/>
                  <a:pt x="153" y="399"/>
                </a:cubicBezTo>
                <a:cubicBezTo>
                  <a:pt x="118" y="493"/>
                  <a:pt x="114" y="589"/>
                  <a:pt x="139" y="686"/>
                </a:cubicBezTo>
                <a:cubicBezTo>
                  <a:pt x="159" y="766"/>
                  <a:pt x="202" y="835"/>
                  <a:pt x="259" y="895"/>
                </a:cubicBezTo>
                <a:cubicBezTo>
                  <a:pt x="279" y="916"/>
                  <a:pt x="279" y="959"/>
                  <a:pt x="258" y="979"/>
                </a:cubicBezTo>
                <a:cubicBezTo>
                  <a:pt x="233" y="1004"/>
                  <a:pt x="192" y="1005"/>
                  <a:pt x="170" y="982"/>
                </a:cubicBezTo>
                <a:cubicBezTo>
                  <a:pt x="115" y="924"/>
                  <a:pt x="72" y="858"/>
                  <a:pt x="42" y="784"/>
                </a:cubicBezTo>
                <a:cubicBezTo>
                  <a:pt x="13" y="713"/>
                  <a:pt x="1" y="639"/>
                  <a:pt x="0" y="5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9" name="Freeform 5">
            <a:extLst>
              <a:ext uri="{FF2B5EF4-FFF2-40B4-BE49-F238E27FC236}">
                <a16:creationId xmlns:a16="http://schemas.microsoft.com/office/drawing/2014/main" id="{A6751595-9F70-4EFE-9250-F0EB55B31968}"/>
              </a:ext>
            </a:extLst>
          </p:cNvPr>
          <p:cNvSpPr>
            <a:spLocks noEditPoints="1"/>
          </p:cNvSpPr>
          <p:nvPr/>
        </p:nvSpPr>
        <p:spPr bwMode="auto">
          <a:xfrm>
            <a:off x="1343440" y="2214689"/>
            <a:ext cx="1821279" cy="3568964"/>
          </a:xfrm>
          <a:custGeom>
            <a:avLst/>
            <a:gdLst>
              <a:gd name="T0" fmla="*/ 0 w 1736"/>
              <a:gd name="T1" fmla="*/ 868 h 3417"/>
              <a:gd name="T2" fmla="*/ 339 w 1736"/>
              <a:gd name="T3" fmla="*/ 1767 h 3417"/>
              <a:gd name="T4" fmla="*/ 430 w 1736"/>
              <a:gd name="T5" fmla="*/ 2129 h 3417"/>
              <a:gd name="T6" fmla="*/ 432 w 1736"/>
              <a:gd name="T7" fmla="*/ 2415 h 3417"/>
              <a:gd name="T8" fmla="*/ 443 w 1736"/>
              <a:gd name="T9" fmla="*/ 2750 h 3417"/>
              <a:gd name="T10" fmla="*/ 581 w 1736"/>
              <a:gd name="T11" fmla="*/ 2994 h 3417"/>
              <a:gd name="T12" fmla="*/ 806 w 1736"/>
              <a:gd name="T13" fmla="*/ 3385 h 3417"/>
              <a:gd name="T14" fmla="*/ 964 w 1736"/>
              <a:gd name="T15" fmla="*/ 3254 h 3417"/>
              <a:gd name="T16" fmla="*/ 1166 w 1736"/>
              <a:gd name="T17" fmla="*/ 2907 h 3417"/>
              <a:gd name="T18" fmla="*/ 1269 w 1736"/>
              <a:gd name="T19" fmla="*/ 2685 h 3417"/>
              <a:gd name="T20" fmla="*/ 1281 w 1736"/>
              <a:gd name="T21" fmla="*/ 2020 h 3417"/>
              <a:gd name="T22" fmla="*/ 1376 w 1736"/>
              <a:gd name="T23" fmla="*/ 1740 h 3417"/>
              <a:gd name="T24" fmla="*/ 1736 w 1736"/>
              <a:gd name="T25" fmla="*/ 868 h 3417"/>
              <a:gd name="T26" fmla="*/ 537 w 1736"/>
              <a:gd name="T27" fmla="*/ 2650 h 3417"/>
              <a:gd name="T28" fmla="*/ 556 w 1736"/>
              <a:gd name="T29" fmla="*/ 2178 h 3417"/>
              <a:gd name="T30" fmla="*/ 673 w 1736"/>
              <a:gd name="T31" fmla="*/ 2197 h 3417"/>
              <a:gd name="T32" fmla="*/ 673 w 1736"/>
              <a:gd name="T33" fmla="*/ 2643 h 3417"/>
              <a:gd name="T34" fmla="*/ 557 w 1736"/>
              <a:gd name="T35" fmla="*/ 2670 h 3417"/>
              <a:gd name="T36" fmla="*/ 902 w 1736"/>
              <a:gd name="T37" fmla="*/ 3175 h 3417"/>
              <a:gd name="T38" fmla="*/ 838 w 1736"/>
              <a:gd name="T39" fmla="*/ 3256 h 3417"/>
              <a:gd name="T40" fmla="*/ 799 w 1736"/>
              <a:gd name="T41" fmla="*/ 3156 h 3417"/>
              <a:gd name="T42" fmla="*/ 893 w 1736"/>
              <a:gd name="T43" fmla="*/ 3156 h 3417"/>
              <a:gd name="T44" fmla="*/ 1130 w 1736"/>
              <a:gd name="T45" fmla="*/ 2786 h 3417"/>
              <a:gd name="T46" fmla="*/ 976 w 1736"/>
              <a:gd name="T47" fmla="*/ 3049 h 3417"/>
              <a:gd name="T48" fmla="*/ 744 w 1736"/>
              <a:gd name="T49" fmla="*/ 3063 h 3417"/>
              <a:gd name="T50" fmla="*/ 597 w 1736"/>
              <a:gd name="T51" fmla="*/ 2835 h 3417"/>
              <a:gd name="T52" fmla="*/ 563 w 1736"/>
              <a:gd name="T53" fmla="*/ 2769 h 3417"/>
              <a:gd name="T54" fmla="*/ 851 w 1736"/>
              <a:gd name="T55" fmla="*/ 2763 h 3417"/>
              <a:gd name="T56" fmla="*/ 1136 w 1736"/>
              <a:gd name="T57" fmla="*/ 2767 h 3417"/>
              <a:gd name="T58" fmla="*/ 779 w 1736"/>
              <a:gd name="T59" fmla="*/ 2199 h 3417"/>
              <a:gd name="T60" fmla="*/ 885 w 1736"/>
              <a:gd name="T61" fmla="*/ 2178 h 3417"/>
              <a:gd name="T62" fmla="*/ 910 w 1736"/>
              <a:gd name="T63" fmla="*/ 2488 h 3417"/>
              <a:gd name="T64" fmla="*/ 885 w 1736"/>
              <a:gd name="T65" fmla="*/ 2670 h 3417"/>
              <a:gd name="T66" fmla="*/ 780 w 1736"/>
              <a:gd name="T67" fmla="*/ 2648 h 3417"/>
              <a:gd name="T68" fmla="*/ 779 w 1736"/>
              <a:gd name="T69" fmla="*/ 2199 h 3417"/>
              <a:gd name="T70" fmla="*/ 1140 w 1736"/>
              <a:gd name="T71" fmla="*/ 2670 h 3417"/>
              <a:gd name="T72" fmla="*/ 1016 w 1736"/>
              <a:gd name="T73" fmla="*/ 2648 h 3417"/>
              <a:gd name="T74" fmla="*/ 1035 w 1736"/>
              <a:gd name="T75" fmla="*/ 2178 h 3417"/>
              <a:gd name="T76" fmla="*/ 1165 w 1736"/>
              <a:gd name="T77" fmla="*/ 2200 h 3417"/>
              <a:gd name="T78" fmla="*/ 1164 w 1736"/>
              <a:gd name="T79" fmla="*/ 2644 h 3417"/>
              <a:gd name="T80" fmla="*/ 1273 w 1736"/>
              <a:gd name="T81" fmla="*/ 1681 h 3417"/>
              <a:gd name="T82" fmla="*/ 1165 w 1736"/>
              <a:gd name="T83" fmla="*/ 2028 h 3417"/>
              <a:gd name="T84" fmla="*/ 850 w 1736"/>
              <a:gd name="T85" fmla="*/ 2055 h 3417"/>
              <a:gd name="T86" fmla="*/ 537 w 1736"/>
              <a:gd name="T87" fmla="*/ 2031 h 3417"/>
              <a:gd name="T88" fmla="*/ 412 w 1736"/>
              <a:gd name="T89" fmla="*/ 1638 h 3417"/>
              <a:gd name="T90" fmla="*/ 868 w 1736"/>
              <a:gd name="T91" fmla="*/ 123 h 3417"/>
              <a:gd name="T92" fmla="*/ 1307 w 1736"/>
              <a:gd name="T93" fmla="*/ 1617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6" h="3417">
                <a:moveTo>
                  <a:pt x="868" y="0"/>
                </a:moveTo>
                <a:cubicBezTo>
                  <a:pt x="389" y="0"/>
                  <a:pt x="0" y="389"/>
                  <a:pt x="0" y="868"/>
                </a:cubicBezTo>
                <a:cubicBezTo>
                  <a:pt x="0" y="1232"/>
                  <a:pt x="226" y="1534"/>
                  <a:pt x="255" y="1591"/>
                </a:cubicBezTo>
                <a:cubicBezTo>
                  <a:pt x="283" y="1649"/>
                  <a:pt x="314" y="1708"/>
                  <a:pt x="339" y="1767"/>
                </a:cubicBezTo>
                <a:cubicBezTo>
                  <a:pt x="360" y="1819"/>
                  <a:pt x="376" y="1874"/>
                  <a:pt x="394" y="1927"/>
                </a:cubicBezTo>
                <a:cubicBezTo>
                  <a:pt x="416" y="1993"/>
                  <a:pt x="428" y="2060"/>
                  <a:pt x="430" y="2129"/>
                </a:cubicBezTo>
                <a:cubicBezTo>
                  <a:pt x="434" y="2224"/>
                  <a:pt x="431" y="2320"/>
                  <a:pt x="431" y="2415"/>
                </a:cubicBezTo>
                <a:cubicBezTo>
                  <a:pt x="432" y="2415"/>
                  <a:pt x="432" y="2415"/>
                  <a:pt x="432" y="2415"/>
                </a:cubicBezTo>
                <a:cubicBezTo>
                  <a:pt x="432" y="2511"/>
                  <a:pt x="431" y="2608"/>
                  <a:pt x="432" y="2704"/>
                </a:cubicBezTo>
                <a:cubicBezTo>
                  <a:pt x="433" y="2720"/>
                  <a:pt x="436" y="2737"/>
                  <a:pt x="443" y="2750"/>
                </a:cubicBezTo>
                <a:cubicBezTo>
                  <a:pt x="459" y="2782"/>
                  <a:pt x="479" y="2812"/>
                  <a:pt x="496" y="2843"/>
                </a:cubicBezTo>
                <a:cubicBezTo>
                  <a:pt x="525" y="2893"/>
                  <a:pt x="553" y="2944"/>
                  <a:pt x="581" y="2994"/>
                </a:cubicBezTo>
                <a:cubicBezTo>
                  <a:pt x="615" y="3053"/>
                  <a:pt x="650" y="3111"/>
                  <a:pt x="683" y="3170"/>
                </a:cubicBezTo>
                <a:cubicBezTo>
                  <a:pt x="725" y="3242"/>
                  <a:pt x="765" y="3313"/>
                  <a:pt x="806" y="3385"/>
                </a:cubicBezTo>
                <a:cubicBezTo>
                  <a:pt x="825" y="3417"/>
                  <a:pt x="867" y="3416"/>
                  <a:pt x="886" y="3384"/>
                </a:cubicBezTo>
                <a:cubicBezTo>
                  <a:pt x="911" y="3340"/>
                  <a:pt x="937" y="3297"/>
                  <a:pt x="964" y="3254"/>
                </a:cubicBezTo>
                <a:cubicBezTo>
                  <a:pt x="1008" y="3178"/>
                  <a:pt x="1052" y="3102"/>
                  <a:pt x="1096" y="3026"/>
                </a:cubicBezTo>
                <a:cubicBezTo>
                  <a:pt x="1120" y="2986"/>
                  <a:pt x="1143" y="2947"/>
                  <a:pt x="1166" y="2907"/>
                </a:cubicBezTo>
                <a:cubicBezTo>
                  <a:pt x="1191" y="2865"/>
                  <a:pt x="1215" y="2823"/>
                  <a:pt x="1239" y="2782"/>
                </a:cubicBezTo>
                <a:cubicBezTo>
                  <a:pt x="1258" y="2752"/>
                  <a:pt x="1270" y="2722"/>
                  <a:pt x="1269" y="2685"/>
                </a:cubicBezTo>
                <a:cubicBezTo>
                  <a:pt x="1268" y="2504"/>
                  <a:pt x="1269" y="2322"/>
                  <a:pt x="1269" y="2141"/>
                </a:cubicBezTo>
                <a:cubicBezTo>
                  <a:pt x="1269" y="2101"/>
                  <a:pt x="1273" y="2060"/>
                  <a:pt x="1281" y="2020"/>
                </a:cubicBezTo>
                <a:cubicBezTo>
                  <a:pt x="1292" y="1971"/>
                  <a:pt x="1306" y="1922"/>
                  <a:pt x="1321" y="1875"/>
                </a:cubicBezTo>
                <a:cubicBezTo>
                  <a:pt x="1337" y="1829"/>
                  <a:pt x="1355" y="1783"/>
                  <a:pt x="1376" y="1740"/>
                </a:cubicBezTo>
                <a:cubicBezTo>
                  <a:pt x="1404" y="1682"/>
                  <a:pt x="1437" y="1627"/>
                  <a:pt x="1467" y="1570"/>
                </a:cubicBezTo>
                <a:cubicBezTo>
                  <a:pt x="1500" y="1510"/>
                  <a:pt x="1736" y="1180"/>
                  <a:pt x="1736" y="868"/>
                </a:cubicBezTo>
                <a:cubicBezTo>
                  <a:pt x="1736" y="389"/>
                  <a:pt x="1347" y="0"/>
                  <a:pt x="868" y="0"/>
                </a:cubicBezTo>
                <a:close/>
                <a:moveTo>
                  <a:pt x="537" y="2650"/>
                </a:moveTo>
                <a:cubicBezTo>
                  <a:pt x="537" y="2499"/>
                  <a:pt x="537" y="2348"/>
                  <a:pt x="537" y="2197"/>
                </a:cubicBezTo>
                <a:cubicBezTo>
                  <a:pt x="537" y="2183"/>
                  <a:pt x="542" y="2178"/>
                  <a:pt x="556" y="2178"/>
                </a:cubicBezTo>
                <a:cubicBezTo>
                  <a:pt x="589" y="2178"/>
                  <a:pt x="622" y="2179"/>
                  <a:pt x="655" y="2178"/>
                </a:cubicBezTo>
                <a:cubicBezTo>
                  <a:pt x="669" y="2178"/>
                  <a:pt x="673" y="2183"/>
                  <a:pt x="673" y="2197"/>
                </a:cubicBezTo>
                <a:cubicBezTo>
                  <a:pt x="673" y="2273"/>
                  <a:pt x="673" y="2348"/>
                  <a:pt x="673" y="2424"/>
                </a:cubicBezTo>
                <a:cubicBezTo>
                  <a:pt x="673" y="2497"/>
                  <a:pt x="673" y="2570"/>
                  <a:pt x="673" y="2643"/>
                </a:cubicBezTo>
                <a:cubicBezTo>
                  <a:pt x="673" y="2670"/>
                  <a:pt x="673" y="2670"/>
                  <a:pt x="647" y="2670"/>
                </a:cubicBezTo>
                <a:cubicBezTo>
                  <a:pt x="617" y="2670"/>
                  <a:pt x="587" y="2669"/>
                  <a:pt x="557" y="2670"/>
                </a:cubicBezTo>
                <a:cubicBezTo>
                  <a:pt x="543" y="2670"/>
                  <a:pt x="537" y="2665"/>
                  <a:pt x="537" y="2650"/>
                </a:cubicBezTo>
                <a:close/>
                <a:moveTo>
                  <a:pt x="902" y="3175"/>
                </a:moveTo>
                <a:cubicBezTo>
                  <a:pt x="887" y="3202"/>
                  <a:pt x="871" y="3229"/>
                  <a:pt x="855" y="3255"/>
                </a:cubicBezTo>
                <a:cubicBezTo>
                  <a:pt x="851" y="3263"/>
                  <a:pt x="844" y="3266"/>
                  <a:pt x="838" y="3256"/>
                </a:cubicBezTo>
                <a:cubicBezTo>
                  <a:pt x="822" y="3227"/>
                  <a:pt x="804" y="3198"/>
                  <a:pt x="788" y="3169"/>
                </a:cubicBezTo>
                <a:cubicBezTo>
                  <a:pt x="783" y="3159"/>
                  <a:pt x="791" y="3157"/>
                  <a:pt x="799" y="3156"/>
                </a:cubicBezTo>
                <a:cubicBezTo>
                  <a:pt x="814" y="3156"/>
                  <a:pt x="831" y="3156"/>
                  <a:pt x="847" y="3156"/>
                </a:cubicBezTo>
                <a:cubicBezTo>
                  <a:pt x="863" y="3156"/>
                  <a:pt x="878" y="3156"/>
                  <a:pt x="893" y="3156"/>
                </a:cubicBezTo>
                <a:cubicBezTo>
                  <a:pt x="906" y="3157"/>
                  <a:pt x="909" y="3163"/>
                  <a:pt x="902" y="3175"/>
                </a:cubicBezTo>
                <a:close/>
                <a:moveTo>
                  <a:pt x="1130" y="2786"/>
                </a:moveTo>
                <a:cubicBezTo>
                  <a:pt x="1102" y="2836"/>
                  <a:pt x="1072" y="2885"/>
                  <a:pt x="1043" y="2935"/>
                </a:cubicBezTo>
                <a:cubicBezTo>
                  <a:pt x="1020" y="2973"/>
                  <a:pt x="998" y="3011"/>
                  <a:pt x="976" y="3049"/>
                </a:cubicBezTo>
                <a:cubicBezTo>
                  <a:pt x="970" y="3059"/>
                  <a:pt x="963" y="3063"/>
                  <a:pt x="952" y="3063"/>
                </a:cubicBezTo>
                <a:cubicBezTo>
                  <a:pt x="882" y="3063"/>
                  <a:pt x="813" y="3063"/>
                  <a:pt x="744" y="3063"/>
                </a:cubicBezTo>
                <a:cubicBezTo>
                  <a:pt x="732" y="3063"/>
                  <a:pt x="725" y="3058"/>
                  <a:pt x="719" y="3049"/>
                </a:cubicBezTo>
                <a:cubicBezTo>
                  <a:pt x="678" y="2977"/>
                  <a:pt x="637" y="2906"/>
                  <a:pt x="597" y="2835"/>
                </a:cubicBezTo>
                <a:cubicBezTo>
                  <a:pt x="587" y="2818"/>
                  <a:pt x="577" y="2801"/>
                  <a:pt x="568" y="2784"/>
                </a:cubicBezTo>
                <a:cubicBezTo>
                  <a:pt x="565" y="2779"/>
                  <a:pt x="565" y="2774"/>
                  <a:pt x="563" y="2769"/>
                </a:cubicBezTo>
                <a:cubicBezTo>
                  <a:pt x="568" y="2767"/>
                  <a:pt x="573" y="2764"/>
                  <a:pt x="578" y="2764"/>
                </a:cubicBezTo>
                <a:cubicBezTo>
                  <a:pt x="669" y="2763"/>
                  <a:pt x="760" y="2763"/>
                  <a:pt x="851" y="2763"/>
                </a:cubicBezTo>
                <a:cubicBezTo>
                  <a:pt x="940" y="2763"/>
                  <a:pt x="1030" y="2763"/>
                  <a:pt x="1119" y="2763"/>
                </a:cubicBezTo>
                <a:cubicBezTo>
                  <a:pt x="1124" y="2763"/>
                  <a:pt x="1131" y="2766"/>
                  <a:pt x="1136" y="2767"/>
                </a:cubicBezTo>
                <a:cubicBezTo>
                  <a:pt x="1135" y="2774"/>
                  <a:pt x="1133" y="2781"/>
                  <a:pt x="1130" y="2786"/>
                </a:cubicBezTo>
                <a:close/>
                <a:moveTo>
                  <a:pt x="779" y="2199"/>
                </a:moveTo>
                <a:cubicBezTo>
                  <a:pt x="779" y="2183"/>
                  <a:pt x="783" y="2178"/>
                  <a:pt x="799" y="2178"/>
                </a:cubicBezTo>
                <a:cubicBezTo>
                  <a:pt x="828" y="2179"/>
                  <a:pt x="856" y="2178"/>
                  <a:pt x="885" y="2178"/>
                </a:cubicBezTo>
                <a:cubicBezTo>
                  <a:pt x="908" y="2178"/>
                  <a:pt x="909" y="2179"/>
                  <a:pt x="910" y="2203"/>
                </a:cubicBezTo>
                <a:cubicBezTo>
                  <a:pt x="910" y="2298"/>
                  <a:pt x="910" y="2393"/>
                  <a:pt x="910" y="2488"/>
                </a:cubicBezTo>
                <a:cubicBezTo>
                  <a:pt x="910" y="2539"/>
                  <a:pt x="910" y="2592"/>
                  <a:pt x="909" y="2644"/>
                </a:cubicBezTo>
                <a:cubicBezTo>
                  <a:pt x="909" y="2668"/>
                  <a:pt x="907" y="2670"/>
                  <a:pt x="885" y="2670"/>
                </a:cubicBezTo>
                <a:cubicBezTo>
                  <a:pt x="857" y="2670"/>
                  <a:pt x="829" y="2670"/>
                  <a:pt x="800" y="2670"/>
                </a:cubicBezTo>
                <a:cubicBezTo>
                  <a:pt x="781" y="2669"/>
                  <a:pt x="780" y="2668"/>
                  <a:pt x="780" y="2648"/>
                </a:cubicBezTo>
                <a:cubicBezTo>
                  <a:pt x="779" y="2574"/>
                  <a:pt x="779" y="2499"/>
                  <a:pt x="779" y="2424"/>
                </a:cubicBezTo>
                <a:cubicBezTo>
                  <a:pt x="779" y="2349"/>
                  <a:pt x="780" y="2274"/>
                  <a:pt x="779" y="2199"/>
                </a:cubicBezTo>
                <a:close/>
                <a:moveTo>
                  <a:pt x="1164" y="2644"/>
                </a:moveTo>
                <a:cubicBezTo>
                  <a:pt x="1164" y="2668"/>
                  <a:pt x="1162" y="2670"/>
                  <a:pt x="1140" y="2670"/>
                </a:cubicBezTo>
                <a:cubicBezTo>
                  <a:pt x="1105" y="2670"/>
                  <a:pt x="1071" y="2669"/>
                  <a:pt x="1036" y="2670"/>
                </a:cubicBezTo>
                <a:cubicBezTo>
                  <a:pt x="1021" y="2670"/>
                  <a:pt x="1016" y="2663"/>
                  <a:pt x="1016" y="2648"/>
                </a:cubicBezTo>
                <a:cubicBezTo>
                  <a:pt x="1016" y="2498"/>
                  <a:pt x="1016" y="2348"/>
                  <a:pt x="1016" y="2197"/>
                </a:cubicBezTo>
                <a:cubicBezTo>
                  <a:pt x="1016" y="2183"/>
                  <a:pt x="1021" y="2178"/>
                  <a:pt x="1035" y="2178"/>
                </a:cubicBezTo>
                <a:cubicBezTo>
                  <a:pt x="1072" y="2178"/>
                  <a:pt x="1108" y="2179"/>
                  <a:pt x="1144" y="2178"/>
                </a:cubicBezTo>
                <a:cubicBezTo>
                  <a:pt x="1161" y="2178"/>
                  <a:pt x="1165" y="2184"/>
                  <a:pt x="1165" y="2200"/>
                </a:cubicBezTo>
                <a:cubicBezTo>
                  <a:pt x="1164" y="2275"/>
                  <a:pt x="1164" y="2349"/>
                  <a:pt x="1164" y="2423"/>
                </a:cubicBezTo>
                <a:cubicBezTo>
                  <a:pt x="1164" y="2497"/>
                  <a:pt x="1165" y="2570"/>
                  <a:pt x="1164" y="2644"/>
                </a:cubicBezTo>
                <a:close/>
                <a:moveTo>
                  <a:pt x="1307" y="1617"/>
                </a:moveTo>
                <a:cubicBezTo>
                  <a:pt x="1295" y="1638"/>
                  <a:pt x="1284" y="1659"/>
                  <a:pt x="1273" y="1681"/>
                </a:cubicBezTo>
                <a:cubicBezTo>
                  <a:pt x="1246" y="1731"/>
                  <a:pt x="1222" y="1783"/>
                  <a:pt x="1202" y="1836"/>
                </a:cubicBezTo>
                <a:cubicBezTo>
                  <a:pt x="1180" y="1897"/>
                  <a:pt x="1165" y="1961"/>
                  <a:pt x="1165" y="2028"/>
                </a:cubicBezTo>
                <a:cubicBezTo>
                  <a:pt x="1164" y="2054"/>
                  <a:pt x="1163" y="2055"/>
                  <a:pt x="1137" y="2055"/>
                </a:cubicBezTo>
                <a:cubicBezTo>
                  <a:pt x="1042" y="2055"/>
                  <a:pt x="945" y="2055"/>
                  <a:pt x="850" y="2055"/>
                </a:cubicBezTo>
                <a:cubicBezTo>
                  <a:pt x="754" y="2055"/>
                  <a:pt x="658" y="2055"/>
                  <a:pt x="561" y="2055"/>
                </a:cubicBezTo>
                <a:cubicBezTo>
                  <a:pt x="540" y="2055"/>
                  <a:pt x="538" y="2053"/>
                  <a:pt x="537" y="2031"/>
                </a:cubicBezTo>
                <a:cubicBezTo>
                  <a:pt x="534" y="1969"/>
                  <a:pt x="522" y="1909"/>
                  <a:pt x="502" y="1850"/>
                </a:cubicBezTo>
                <a:cubicBezTo>
                  <a:pt x="479" y="1776"/>
                  <a:pt x="448" y="1706"/>
                  <a:pt x="412" y="1638"/>
                </a:cubicBezTo>
                <a:cubicBezTo>
                  <a:pt x="404" y="1623"/>
                  <a:pt x="120" y="1212"/>
                  <a:pt x="123" y="868"/>
                </a:cubicBezTo>
                <a:cubicBezTo>
                  <a:pt x="127" y="457"/>
                  <a:pt x="457" y="123"/>
                  <a:pt x="868" y="123"/>
                </a:cubicBezTo>
                <a:cubicBezTo>
                  <a:pt x="1279" y="123"/>
                  <a:pt x="1619" y="457"/>
                  <a:pt x="1613" y="868"/>
                </a:cubicBezTo>
                <a:cubicBezTo>
                  <a:pt x="1608" y="1184"/>
                  <a:pt x="1305" y="1618"/>
                  <a:pt x="1307" y="16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Rectangle: Rounded Corners 5">
            <a:extLst>
              <a:ext uri="{FF2B5EF4-FFF2-40B4-BE49-F238E27FC236}">
                <a16:creationId xmlns:a16="http://schemas.microsoft.com/office/drawing/2014/main" id="{D23596A0-7BA4-4266-A004-5A68D6E1AC5A}"/>
              </a:ext>
            </a:extLst>
          </p:cNvPr>
          <p:cNvSpPr/>
          <p:nvPr/>
        </p:nvSpPr>
        <p:spPr>
          <a:xfrm rot="16200000">
            <a:off x="7622793" y="-1330734"/>
            <a:ext cx="923330" cy="6900101"/>
          </a:xfrm>
          <a:prstGeom prst="roundRect">
            <a:avLst>
              <a:gd name="adj" fmla="val 7945"/>
            </a:avLst>
          </a:prstGeom>
          <a:solidFill>
            <a:schemeClr val="accent5">
              <a:lumMod val="20000"/>
              <a:lumOff val="8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88CE19-7535-4F47-AFE5-3147489E7286}"/>
              </a:ext>
            </a:extLst>
          </p:cNvPr>
          <p:cNvSpPr txBox="1"/>
          <p:nvPr/>
        </p:nvSpPr>
        <p:spPr>
          <a:xfrm>
            <a:off x="5857479" y="1797680"/>
            <a:ext cx="4053581" cy="646331"/>
          </a:xfrm>
          <a:prstGeom prst="rect">
            <a:avLst/>
          </a:prstGeom>
          <a:noFill/>
        </p:spPr>
        <p:txBody>
          <a:bodyPr wrap="square" rtlCol="0" anchor="t">
            <a:spAutoFit/>
          </a:bodyPr>
          <a:lstStyle/>
          <a:p>
            <a:pPr algn="just">
              <a:spcBef>
                <a:spcPts val="600"/>
              </a:spcBef>
            </a:pPr>
            <a:r>
              <a:rPr lang="en-US" sz="3600" b="1">
                <a:solidFill>
                  <a:schemeClr val="accent1">
                    <a:lumMod val="50000"/>
                  </a:schemeClr>
                </a:solidFill>
                <a:latin typeface="Arial"/>
                <a:ea typeface="+mn-lt"/>
                <a:cs typeface="+mn-lt"/>
              </a:rPr>
              <a:t>Open source</a:t>
            </a:r>
            <a:endParaRPr lang="vi-VN" sz="3600" b="1">
              <a:solidFill>
                <a:schemeClr val="accent1">
                  <a:lumMod val="50000"/>
                </a:schemeClr>
              </a:solidFill>
              <a:latin typeface="Arial"/>
              <a:cs typeface="Arial"/>
            </a:endParaRPr>
          </a:p>
        </p:txBody>
      </p:sp>
      <p:sp>
        <p:nvSpPr>
          <p:cNvPr id="33" name="TextBox 32">
            <a:extLst>
              <a:ext uri="{FF2B5EF4-FFF2-40B4-BE49-F238E27FC236}">
                <a16:creationId xmlns:a16="http://schemas.microsoft.com/office/drawing/2014/main" id="{2A3917EE-D1BE-48B8-A35D-CCEEF9C267F4}"/>
              </a:ext>
            </a:extLst>
          </p:cNvPr>
          <p:cNvSpPr txBox="1"/>
          <p:nvPr/>
        </p:nvSpPr>
        <p:spPr>
          <a:xfrm>
            <a:off x="4639210" y="1289567"/>
            <a:ext cx="701749" cy="1569660"/>
          </a:xfrm>
          <a:prstGeom prst="rect">
            <a:avLst/>
          </a:prstGeom>
          <a:noFill/>
        </p:spPr>
        <p:txBody>
          <a:bodyPr wrap="square" rtlCol="0" anchor="t">
            <a:spAutoFit/>
          </a:bodyPr>
          <a:lstStyle/>
          <a:p>
            <a:r>
              <a:rPr lang="en-US" sz="9600">
                <a:solidFill>
                  <a:srgbClr val="C00000"/>
                </a:solidFill>
                <a:latin typeface="+mj-lt"/>
              </a:rPr>
              <a:t>1</a:t>
            </a:r>
          </a:p>
        </p:txBody>
      </p:sp>
      <p:sp>
        <p:nvSpPr>
          <p:cNvPr id="34" name="Rectangle: Rounded Corners 5">
            <a:extLst>
              <a:ext uri="{FF2B5EF4-FFF2-40B4-BE49-F238E27FC236}">
                <a16:creationId xmlns:a16="http://schemas.microsoft.com/office/drawing/2014/main" id="{D23596A0-7BA4-4266-A004-5A68D6E1AC5A}"/>
              </a:ext>
            </a:extLst>
          </p:cNvPr>
          <p:cNvSpPr/>
          <p:nvPr/>
        </p:nvSpPr>
        <p:spPr>
          <a:xfrm rot="16200000">
            <a:off x="7568476" y="-220290"/>
            <a:ext cx="1031966" cy="6900101"/>
          </a:xfrm>
          <a:prstGeom prst="roundRect">
            <a:avLst>
              <a:gd name="adj" fmla="val 7945"/>
            </a:avLst>
          </a:prstGeom>
          <a:solidFill>
            <a:schemeClr val="accent5">
              <a:lumMod val="20000"/>
              <a:lumOff val="8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E88CE19-7535-4F47-AFE5-3147489E7286}"/>
              </a:ext>
            </a:extLst>
          </p:cNvPr>
          <p:cNvSpPr txBox="1"/>
          <p:nvPr/>
        </p:nvSpPr>
        <p:spPr>
          <a:xfrm>
            <a:off x="5256063" y="2917557"/>
            <a:ext cx="6326664" cy="646331"/>
          </a:xfrm>
          <a:prstGeom prst="rect">
            <a:avLst/>
          </a:prstGeom>
          <a:noFill/>
        </p:spPr>
        <p:txBody>
          <a:bodyPr wrap="square" rtlCol="0" anchor="t">
            <a:spAutoFit/>
          </a:bodyPr>
          <a:lstStyle/>
          <a:p>
            <a:pPr algn="just">
              <a:spcBef>
                <a:spcPts val="600"/>
              </a:spcBef>
            </a:pPr>
            <a:r>
              <a:rPr lang="en-US" sz="3600" b="1" err="1">
                <a:solidFill>
                  <a:schemeClr val="accent1">
                    <a:lumMod val="50000"/>
                  </a:schemeClr>
                </a:solidFill>
                <a:latin typeface="Arial"/>
                <a:ea typeface="+mn-lt"/>
                <a:cs typeface="+mn-lt"/>
              </a:rPr>
              <a:t>Khả</a:t>
            </a:r>
            <a:r>
              <a:rPr lang="en-US" sz="3600" b="1">
                <a:solidFill>
                  <a:schemeClr val="accent1">
                    <a:lumMod val="50000"/>
                  </a:schemeClr>
                </a:solidFill>
                <a:latin typeface="Arial"/>
                <a:ea typeface="+mn-lt"/>
                <a:cs typeface="+mn-lt"/>
              </a:rPr>
              <a:t> </a:t>
            </a:r>
            <a:r>
              <a:rPr lang="en-US" sz="3600" b="1" err="1">
                <a:solidFill>
                  <a:schemeClr val="accent1">
                    <a:lumMod val="50000"/>
                  </a:schemeClr>
                </a:solidFill>
                <a:latin typeface="Arial"/>
                <a:ea typeface="+mn-lt"/>
                <a:cs typeface="+mn-lt"/>
              </a:rPr>
              <a:t>năng</a:t>
            </a:r>
            <a:r>
              <a:rPr lang="en-US" sz="3600" b="1">
                <a:solidFill>
                  <a:schemeClr val="accent1">
                    <a:lumMod val="50000"/>
                  </a:schemeClr>
                </a:solidFill>
                <a:latin typeface="Arial"/>
                <a:ea typeface="+mn-lt"/>
                <a:cs typeface="+mn-lt"/>
              </a:rPr>
              <a:t> </a:t>
            </a:r>
            <a:r>
              <a:rPr lang="en-US" sz="3600" b="1" err="1">
                <a:solidFill>
                  <a:schemeClr val="accent1">
                    <a:lumMod val="50000"/>
                  </a:schemeClr>
                </a:solidFill>
                <a:latin typeface="Arial"/>
                <a:ea typeface="+mn-lt"/>
                <a:cs typeface="+mn-lt"/>
              </a:rPr>
              <a:t>mở</a:t>
            </a:r>
            <a:r>
              <a:rPr lang="en-US" sz="3600" b="1">
                <a:solidFill>
                  <a:schemeClr val="accent1">
                    <a:lumMod val="50000"/>
                  </a:schemeClr>
                </a:solidFill>
                <a:latin typeface="Arial"/>
                <a:ea typeface="+mn-lt"/>
                <a:cs typeface="+mn-lt"/>
              </a:rPr>
              <a:t> </a:t>
            </a:r>
            <a:r>
              <a:rPr lang="en-US" sz="3600" b="1" err="1">
                <a:solidFill>
                  <a:schemeClr val="accent1">
                    <a:lumMod val="50000"/>
                  </a:schemeClr>
                </a:solidFill>
                <a:latin typeface="Arial"/>
                <a:ea typeface="+mn-lt"/>
                <a:cs typeface="+mn-lt"/>
              </a:rPr>
              <a:t>rộng</a:t>
            </a:r>
            <a:r>
              <a:rPr lang="en-US" sz="3600" b="1">
                <a:solidFill>
                  <a:schemeClr val="accent1">
                    <a:lumMod val="50000"/>
                  </a:schemeClr>
                </a:solidFill>
                <a:latin typeface="Arial"/>
                <a:ea typeface="+mn-lt"/>
                <a:cs typeface="+mn-lt"/>
              </a:rPr>
              <a:t> </a:t>
            </a:r>
            <a:r>
              <a:rPr lang="en-US" sz="3600" b="1" err="1">
                <a:solidFill>
                  <a:schemeClr val="accent1">
                    <a:lumMod val="50000"/>
                  </a:schemeClr>
                </a:solidFill>
                <a:latin typeface="Arial"/>
                <a:ea typeface="+mn-lt"/>
                <a:cs typeface="+mn-lt"/>
              </a:rPr>
              <a:t>linh</a:t>
            </a:r>
            <a:r>
              <a:rPr lang="en-US" sz="3600" b="1">
                <a:solidFill>
                  <a:schemeClr val="accent1">
                    <a:lumMod val="50000"/>
                  </a:schemeClr>
                </a:solidFill>
                <a:latin typeface="Arial"/>
                <a:ea typeface="+mn-lt"/>
                <a:cs typeface="+mn-lt"/>
              </a:rPr>
              <a:t> </a:t>
            </a:r>
            <a:r>
              <a:rPr lang="en-US" sz="3600" b="1" err="1">
                <a:solidFill>
                  <a:schemeClr val="accent1">
                    <a:lumMod val="50000"/>
                  </a:schemeClr>
                </a:solidFill>
                <a:latin typeface="Arial"/>
                <a:ea typeface="+mn-lt"/>
                <a:cs typeface="+mn-lt"/>
              </a:rPr>
              <a:t>hoạt</a:t>
            </a:r>
            <a:endParaRPr lang="vi-VN" sz="3600" b="1" err="1">
              <a:solidFill>
                <a:schemeClr val="accent1">
                  <a:lumMod val="50000"/>
                </a:schemeClr>
              </a:solidFill>
              <a:latin typeface="Arial"/>
              <a:cs typeface="Arial"/>
            </a:endParaRPr>
          </a:p>
        </p:txBody>
      </p:sp>
      <p:sp>
        <p:nvSpPr>
          <p:cNvPr id="36" name="TextBox 35">
            <a:extLst>
              <a:ext uri="{FF2B5EF4-FFF2-40B4-BE49-F238E27FC236}">
                <a16:creationId xmlns:a16="http://schemas.microsoft.com/office/drawing/2014/main" id="{2A3917EE-D1BE-48B8-A35D-CCEEF9C267F4}"/>
              </a:ext>
            </a:extLst>
          </p:cNvPr>
          <p:cNvSpPr txBox="1"/>
          <p:nvPr/>
        </p:nvSpPr>
        <p:spPr>
          <a:xfrm>
            <a:off x="4598417" y="2429606"/>
            <a:ext cx="742541" cy="1569660"/>
          </a:xfrm>
          <a:prstGeom prst="rect">
            <a:avLst/>
          </a:prstGeom>
          <a:noFill/>
        </p:spPr>
        <p:txBody>
          <a:bodyPr wrap="square" rtlCol="0" anchor="t">
            <a:spAutoFit/>
          </a:bodyPr>
          <a:lstStyle/>
          <a:p>
            <a:r>
              <a:rPr lang="en-US" sz="9600">
                <a:solidFill>
                  <a:srgbClr val="C00000"/>
                </a:solidFill>
                <a:latin typeface="+mj-lt"/>
              </a:rPr>
              <a:t>2</a:t>
            </a:r>
          </a:p>
        </p:txBody>
      </p:sp>
      <p:sp>
        <p:nvSpPr>
          <p:cNvPr id="39" name="Rectangle: Rounded Corners 5">
            <a:extLst>
              <a:ext uri="{FF2B5EF4-FFF2-40B4-BE49-F238E27FC236}">
                <a16:creationId xmlns:a16="http://schemas.microsoft.com/office/drawing/2014/main" id="{D23596A0-7BA4-4266-A004-5A68D6E1AC5A}"/>
              </a:ext>
            </a:extLst>
          </p:cNvPr>
          <p:cNvSpPr/>
          <p:nvPr/>
        </p:nvSpPr>
        <p:spPr>
          <a:xfrm rot="16200000">
            <a:off x="7563013" y="991458"/>
            <a:ext cx="1042890" cy="6900101"/>
          </a:xfrm>
          <a:prstGeom prst="roundRect">
            <a:avLst>
              <a:gd name="adj" fmla="val 7945"/>
            </a:avLst>
          </a:prstGeom>
          <a:solidFill>
            <a:schemeClr val="accent5">
              <a:lumMod val="20000"/>
              <a:lumOff val="8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FE88CE19-7535-4F47-AFE5-3147489E7286}"/>
              </a:ext>
            </a:extLst>
          </p:cNvPr>
          <p:cNvSpPr txBox="1"/>
          <p:nvPr/>
        </p:nvSpPr>
        <p:spPr>
          <a:xfrm>
            <a:off x="5360403" y="3974393"/>
            <a:ext cx="5900462" cy="830997"/>
          </a:xfrm>
          <a:prstGeom prst="rect">
            <a:avLst/>
          </a:prstGeom>
          <a:noFill/>
        </p:spPr>
        <p:txBody>
          <a:bodyPr wrap="square" rtlCol="0" anchor="t">
            <a:spAutoFit/>
          </a:bodyPr>
          <a:lstStyle/>
          <a:p>
            <a:pPr algn="just">
              <a:spcBef>
                <a:spcPts val="600"/>
              </a:spcBef>
            </a:pPr>
            <a:r>
              <a:rPr lang="en-US" sz="2400" b="1" err="1">
                <a:solidFill>
                  <a:schemeClr val="accent1">
                    <a:lumMod val="50000"/>
                  </a:schemeClr>
                </a:solidFill>
                <a:latin typeface="Arial"/>
                <a:ea typeface="+mn-lt"/>
                <a:cs typeface="+mn-lt"/>
              </a:rPr>
              <a:t>Các</a:t>
            </a:r>
            <a:r>
              <a:rPr lang="en-US" sz="2400" b="1">
                <a:solidFill>
                  <a:schemeClr val="accent1">
                    <a:lumMod val="50000"/>
                  </a:schemeClr>
                </a:solidFill>
                <a:latin typeface="Arial"/>
                <a:ea typeface="+mn-lt"/>
                <a:cs typeface="+mn-lt"/>
              </a:rPr>
              <a:t> CSDL NoSQL </a:t>
            </a:r>
            <a:r>
              <a:rPr lang="en-US" sz="2400" b="1" err="1">
                <a:solidFill>
                  <a:schemeClr val="accent1">
                    <a:lumMod val="50000"/>
                  </a:schemeClr>
                </a:solidFill>
                <a:latin typeface="Arial"/>
                <a:ea typeface="+mn-lt"/>
                <a:cs typeface="+mn-lt"/>
              </a:rPr>
              <a:t>khác</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nhau</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cho</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những</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dự</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án</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khác</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nhau</a:t>
            </a:r>
            <a:endParaRPr lang="vi-VN" b="1" err="1">
              <a:solidFill>
                <a:schemeClr val="accent1">
                  <a:lumMod val="50000"/>
                </a:schemeClr>
              </a:solidFill>
              <a:latin typeface="Arial"/>
              <a:cs typeface="Arial"/>
            </a:endParaRPr>
          </a:p>
        </p:txBody>
      </p:sp>
      <p:sp>
        <p:nvSpPr>
          <p:cNvPr id="41" name="TextBox 40">
            <a:extLst>
              <a:ext uri="{FF2B5EF4-FFF2-40B4-BE49-F238E27FC236}">
                <a16:creationId xmlns:a16="http://schemas.microsoft.com/office/drawing/2014/main" id="{2A3917EE-D1BE-48B8-A35D-CCEEF9C267F4}"/>
              </a:ext>
            </a:extLst>
          </p:cNvPr>
          <p:cNvSpPr txBox="1"/>
          <p:nvPr/>
        </p:nvSpPr>
        <p:spPr>
          <a:xfrm>
            <a:off x="4582822" y="3668779"/>
            <a:ext cx="773729" cy="1569660"/>
          </a:xfrm>
          <a:prstGeom prst="rect">
            <a:avLst/>
          </a:prstGeom>
          <a:noFill/>
        </p:spPr>
        <p:txBody>
          <a:bodyPr wrap="square" rtlCol="0" anchor="t">
            <a:spAutoFit/>
          </a:bodyPr>
          <a:lstStyle/>
          <a:p>
            <a:r>
              <a:rPr lang="en-US" sz="9600">
                <a:solidFill>
                  <a:srgbClr val="C00000"/>
                </a:solidFill>
                <a:latin typeface="+mj-lt"/>
              </a:rPr>
              <a:t>3</a:t>
            </a:r>
          </a:p>
        </p:txBody>
      </p:sp>
      <p:sp>
        <p:nvSpPr>
          <p:cNvPr id="42" name="Rectangle: Rounded Corners 5">
            <a:extLst>
              <a:ext uri="{FF2B5EF4-FFF2-40B4-BE49-F238E27FC236}">
                <a16:creationId xmlns:a16="http://schemas.microsoft.com/office/drawing/2014/main" id="{D23596A0-7BA4-4266-A004-5A68D6E1AC5A}"/>
              </a:ext>
            </a:extLst>
          </p:cNvPr>
          <p:cNvSpPr/>
          <p:nvPr/>
        </p:nvSpPr>
        <p:spPr>
          <a:xfrm rot="16200000">
            <a:off x="7657402" y="2145037"/>
            <a:ext cx="854113" cy="6900101"/>
          </a:xfrm>
          <a:prstGeom prst="roundRect">
            <a:avLst>
              <a:gd name="adj" fmla="val 7945"/>
            </a:avLst>
          </a:prstGeom>
          <a:solidFill>
            <a:schemeClr val="accent5">
              <a:lumMod val="20000"/>
              <a:lumOff val="8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FE88CE19-7535-4F47-AFE5-3147489E7286}"/>
              </a:ext>
            </a:extLst>
          </p:cNvPr>
          <p:cNvSpPr txBox="1"/>
          <p:nvPr/>
        </p:nvSpPr>
        <p:spPr>
          <a:xfrm>
            <a:off x="5417312" y="5162649"/>
            <a:ext cx="6099581" cy="1154162"/>
          </a:xfrm>
          <a:prstGeom prst="rect">
            <a:avLst/>
          </a:prstGeom>
          <a:noFill/>
        </p:spPr>
        <p:txBody>
          <a:bodyPr wrap="square" rtlCol="0" anchor="t">
            <a:spAutoFit/>
          </a:bodyPr>
          <a:lstStyle/>
          <a:p>
            <a:pPr algn="just">
              <a:spcBef>
                <a:spcPts val="600"/>
              </a:spcBef>
            </a:pPr>
            <a:r>
              <a:rPr lang="en-US" sz="2400" b="1">
                <a:solidFill>
                  <a:schemeClr val="accent1">
                    <a:lumMod val="50000"/>
                  </a:schemeClr>
                </a:solidFill>
                <a:latin typeface="Arial"/>
                <a:ea typeface="+mn-lt"/>
                <a:cs typeface="+mn-lt"/>
              </a:rPr>
              <a:t>NoSQL </a:t>
            </a:r>
            <a:r>
              <a:rPr lang="en-US" sz="2400" b="1" err="1">
                <a:solidFill>
                  <a:schemeClr val="accent1">
                    <a:lumMod val="50000"/>
                  </a:schemeClr>
                </a:solidFill>
                <a:latin typeface="Arial"/>
                <a:ea typeface="+mn-lt"/>
                <a:cs typeface="+mn-lt"/>
              </a:rPr>
              <a:t>phù</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hợp</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với</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công</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nghệ</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đám</a:t>
            </a:r>
            <a:r>
              <a:rPr lang="en-US" sz="2400" b="1">
                <a:solidFill>
                  <a:schemeClr val="accent1">
                    <a:lumMod val="50000"/>
                  </a:schemeClr>
                </a:solidFill>
                <a:latin typeface="Arial"/>
                <a:ea typeface="+mn-lt"/>
                <a:cs typeface="+mn-lt"/>
              </a:rPr>
              <a:t> </a:t>
            </a:r>
            <a:r>
              <a:rPr lang="en-US" sz="2400" b="1" err="1">
                <a:solidFill>
                  <a:schemeClr val="accent1">
                    <a:lumMod val="50000"/>
                  </a:schemeClr>
                </a:solidFill>
                <a:latin typeface="Arial"/>
                <a:ea typeface="+mn-lt"/>
                <a:cs typeface="+mn-lt"/>
              </a:rPr>
              <a:t>mây</a:t>
            </a:r>
            <a:endParaRPr lang="vi-VN" sz="2400" b="1" err="1">
              <a:solidFill>
                <a:schemeClr val="accent1">
                  <a:lumMod val="50000"/>
                </a:schemeClr>
              </a:solidFill>
              <a:latin typeface="Arial"/>
            </a:endParaRPr>
          </a:p>
          <a:p>
            <a:pPr marR="0" lvl="0" algn="just">
              <a:spcBef>
                <a:spcPts val="600"/>
              </a:spcBef>
              <a:spcAft>
                <a:spcPts val="0"/>
              </a:spcAft>
            </a:pPr>
            <a:endParaRPr lang="en-US" sz="1600">
              <a:latin typeface="Arial" panose="020B0604020202020204" pitchFamily="34" charset="0"/>
              <a:ea typeface="Times New Roman" panose="02020603050405020304" pitchFamily="18" charset="0"/>
              <a:cs typeface="Arial" panose="020B0604020202020204" pitchFamily="34" charset="0"/>
            </a:endParaRPr>
          </a:p>
        </p:txBody>
      </p:sp>
      <p:sp>
        <p:nvSpPr>
          <p:cNvPr id="45" name="TextBox 44">
            <a:extLst>
              <a:ext uri="{FF2B5EF4-FFF2-40B4-BE49-F238E27FC236}">
                <a16:creationId xmlns:a16="http://schemas.microsoft.com/office/drawing/2014/main" id="{2A3917EE-D1BE-48B8-A35D-CCEEF9C267F4}"/>
              </a:ext>
            </a:extLst>
          </p:cNvPr>
          <p:cNvSpPr txBox="1"/>
          <p:nvPr/>
        </p:nvSpPr>
        <p:spPr>
          <a:xfrm>
            <a:off x="4623325" y="4802394"/>
            <a:ext cx="701749" cy="1569660"/>
          </a:xfrm>
          <a:prstGeom prst="rect">
            <a:avLst/>
          </a:prstGeom>
          <a:noFill/>
        </p:spPr>
        <p:txBody>
          <a:bodyPr wrap="square" rtlCol="0" anchor="t">
            <a:spAutoFit/>
          </a:bodyPr>
          <a:lstStyle/>
          <a:p>
            <a:r>
              <a:rPr lang="en-US" sz="9600">
                <a:solidFill>
                  <a:srgbClr val="C00000"/>
                </a:solidFill>
                <a:latin typeface="+mj-lt"/>
              </a:rPr>
              <a:t>4</a:t>
            </a:r>
          </a:p>
        </p:txBody>
      </p:sp>
      <p:pic>
        <p:nvPicPr>
          <p:cNvPr id="3" name="Hình ảnh 3" descr="Ảnh có chứa vẽ, thực phẩm&#10;&#10;Mô tả được tạo với mức tin cậy rất cao">
            <a:extLst>
              <a:ext uri="{FF2B5EF4-FFF2-40B4-BE49-F238E27FC236}">
                <a16:creationId xmlns:a16="http://schemas.microsoft.com/office/drawing/2014/main" id="{24140C86-66AB-48FF-828C-69C42096E201}"/>
              </a:ext>
            </a:extLst>
          </p:cNvPr>
          <p:cNvPicPr>
            <a:picLocks noChangeAspect="1"/>
          </p:cNvPicPr>
          <p:nvPr/>
        </p:nvPicPr>
        <p:blipFill>
          <a:blip r:embed="rId3"/>
          <a:stretch>
            <a:fillRect/>
          </a:stretch>
        </p:blipFill>
        <p:spPr>
          <a:xfrm>
            <a:off x="8844366" y="-612301"/>
            <a:ext cx="2743200" cy="3032739"/>
          </a:xfrm>
          <a:prstGeom prst="rect">
            <a:avLst/>
          </a:prstGeom>
        </p:spPr>
      </p:pic>
    </p:spTree>
    <p:extLst>
      <p:ext uri="{BB962C8B-B14F-4D97-AF65-F5344CB8AC3E}">
        <p14:creationId xmlns:p14="http://schemas.microsoft.com/office/powerpoint/2010/main" val="16264208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2" grpId="0"/>
      <p:bldP spid="33" grpId="0"/>
      <p:bldP spid="34" grpId="0" animBg="1"/>
      <p:bldP spid="35" grpId="0"/>
      <p:bldP spid="36" grpId="0"/>
      <p:bldP spid="39" grpId="0" animBg="1"/>
      <p:bldP spid="40" grpId="0"/>
      <p:bldP spid="41" grpId="0"/>
      <p:bldP spid="42" grpId="0" animBg="1"/>
      <p:bldP spid="43"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0288" y="481895"/>
            <a:ext cx="4222069" cy="850068"/>
          </a:xfrm>
        </p:spPr>
        <p:txBody>
          <a:bodyPr/>
          <a:lstStyle/>
          <a:p>
            <a:r>
              <a:rPr lang="en-US" b="1" err="1">
                <a:solidFill>
                  <a:srgbClr val="C00000"/>
                </a:solidFill>
              </a:rPr>
              <a:t>Nhược</a:t>
            </a:r>
            <a:r>
              <a:rPr lang="en-US" b="1">
                <a:solidFill>
                  <a:srgbClr val="C00000"/>
                </a:solidFill>
              </a:rPr>
              <a:t> </a:t>
            </a:r>
            <a:r>
              <a:rPr lang="en-US" b="1" err="1">
                <a:solidFill>
                  <a:srgbClr val="C00000"/>
                </a:solidFill>
              </a:rPr>
              <a:t>điểm</a:t>
            </a:r>
            <a:r>
              <a:rPr lang="en-US" b="1">
                <a:solidFill>
                  <a:srgbClr val="C00000"/>
                </a:solidFill>
              </a:rPr>
              <a:t> </a:t>
            </a:r>
            <a:r>
              <a:rPr lang="en-US" b="1" err="1">
                <a:solidFill>
                  <a:srgbClr val="C00000"/>
                </a:solidFill>
              </a:rPr>
              <a:t>của</a:t>
            </a:r>
          </a:p>
        </p:txBody>
      </p:sp>
      <p:sp>
        <p:nvSpPr>
          <p:cNvPr id="12" name="Freeform 7">
            <a:extLst>
              <a:ext uri="{FF2B5EF4-FFF2-40B4-BE49-F238E27FC236}">
                <a16:creationId xmlns:a16="http://schemas.microsoft.com/office/drawing/2014/main" id="{8AB9D946-5AA1-4354-B33E-5DD44832EBB3}"/>
              </a:ext>
            </a:extLst>
          </p:cNvPr>
          <p:cNvSpPr>
            <a:spLocks/>
          </p:cNvSpPr>
          <p:nvPr/>
        </p:nvSpPr>
        <p:spPr bwMode="auto">
          <a:xfrm>
            <a:off x="814850" y="3909252"/>
            <a:ext cx="519218" cy="458782"/>
          </a:xfrm>
          <a:custGeom>
            <a:avLst/>
            <a:gdLst>
              <a:gd name="T0" fmla="*/ 529 w 613"/>
              <a:gd name="T1" fmla="*/ 5 h 525"/>
              <a:gd name="T2" fmla="*/ 604 w 613"/>
              <a:gd name="T3" fmla="*/ 62 h 525"/>
              <a:gd name="T4" fmla="*/ 574 w 613"/>
              <a:gd name="T5" fmla="*/ 144 h 525"/>
              <a:gd name="T6" fmla="*/ 393 w 613"/>
              <a:gd name="T7" fmla="*/ 293 h 525"/>
              <a:gd name="T8" fmla="*/ 261 w 613"/>
              <a:gd name="T9" fmla="*/ 400 h 525"/>
              <a:gd name="T10" fmla="*/ 153 w 613"/>
              <a:gd name="T11" fmla="*/ 491 h 525"/>
              <a:gd name="T12" fmla="*/ 47 w 613"/>
              <a:gd name="T13" fmla="*/ 506 h 525"/>
              <a:gd name="T14" fmla="*/ 41 w 613"/>
              <a:gd name="T15" fmla="*/ 380 h 525"/>
              <a:gd name="T16" fmla="*/ 266 w 613"/>
              <a:gd name="T17" fmla="*/ 197 h 525"/>
              <a:gd name="T18" fmla="*/ 471 w 613"/>
              <a:gd name="T19" fmla="*/ 28 h 525"/>
              <a:gd name="T20" fmla="*/ 526 w 613"/>
              <a:gd name="T21" fmla="*/ 0 h 525"/>
              <a:gd name="T22" fmla="*/ 529 w 613"/>
              <a:gd name="T23" fmla="*/ 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525">
                <a:moveTo>
                  <a:pt x="529" y="5"/>
                </a:moveTo>
                <a:cubicBezTo>
                  <a:pt x="565" y="2"/>
                  <a:pt x="593" y="29"/>
                  <a:pt x="604" y="62"/>
                </a:cubicBezTo>
                <a:cubicBezTo>
                  <a:pt x="613" y="88"/>
                  <a:pt x="598" y="125"/>
                  <a:pt x="574" y="144"/>
                </a:cubicBezTo>
                <a:cubicBezTo>
                  <a:pt x="513" y="193"/>
                  <a:pt x="453" y="243"/>
                  <a:pt x="393" y="293"/>
                </a:cubicBezTo>
                <a:cubicBezTo>
                  <a:pt x="349" y="329"/>
                  <a:pt x="305" y="364"/>
                  <a:pt x="261" y="400"/>
                </a:cubicBezTo>
                <a:cubicBezTo>
                  <a:pt x="225" y="430"/>
                  <a:pt x="188" y="460"/>
                  <a:pt x="153" y="491"/>
                </a:cubicBezTo>
                <a:cubicBezTo>
                  <a:pt x="118" y="521"/>
                  <a:pt x="76" y="525"/>
                  <a:pt x="47" y="506"/>
                </a:cubicBezTo>
                <a:cubicBezTo>
                  <a:pt x="3" y="477"/>
                  <a:pt x="0" y="413"/>
                  <a:pt x="41" y="380"/>
                </a:cubicBezTo>
                <a:cubicBezTo>
                  <a:pt x="116" y="319"/>
                  <a:pt x="191" y="258"/>
                  <a:pt x="266" y="197"/>
                </a:cubicBezTo>
                <a:cubicBezTo>
                  <a:pt x="335" y="140"/>
                  <a:pt x="402" y="83"/>
                  <a:pt x="471" y="28"/>
                </a:cubicBezTo>
                <a:cubicBezTo>
                  <a:pt x="487" y="15"/>
                  <a:pt x="508" y="9"/>
                  <a:pt x="526" y="0"/>
                </a:cubicBezTo>
                <a:cubicBezTo>
                  <a:pt x="527" y="2"/>
                  <a:pt x="528" y="3"/>
                  <a:pt x="529" y="5"/>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Freeform 8">
            <a:extLst>
              <a:ext uri="{FF2B5EF4-FFF2-40B4-BE49-F238E27FC236}">
                <a16:creationId xmlns:a16="http://schemas.microsoft.com/office/drawing/2014/main" id="{001D5C10-AA1D-4389-A5D2-802608A39CA8}"/>
              </a:ext>
            </a:extLst>
          </p:cNvPr>
          <p:cNvSpPr>
            <a:spLocks/>
          </p:cNvSpPr>
          <p:nvPr/>
        </p:nvSpPr>
        <p:spPr bwMode="auto">
          <a:xfrm>
            <a:off x="2917293" y="1395865"/>
            <a:ext cx="391331" cy="571164"/>
          </a:xfrm>
          <a:custGeom>
            <a:avLst/>
            <a:gdLst>
              <a:gd name="T0" fmla="*/ 370 w 461"/>
              <a:gd name="T1" fmla="*/ 0 h 652"/>
              <a:gd name="T2" fmla="*/ 437 w 461"/>
              <a:gd name="T3" fmla="*/ 106 h 652"/>
              <a:gd name="T4" fmla="*/ 384 w 461"/>
              <a:gd name="T5" fmla="*/ 204 h 652"/>
              <a:gd name="T6" fmla="*/ 289 w 461"/>
              <a:gd name="T7" fmla="*/ 371 h 652"/>
              <a:gd name="T8" fmla="*/ 180 w 461"/>
              <a:gd name="T9" fmla="*/ 556 h 652"/>
              <a:gd name="T10" fmla="*/ 139 w 461"/>
              <a:gd name="T11" fmla="*/ 621 h 652"/>
              <a:gd name="T12" fmla="*/ 41 w 461"/>
              <a:gd name="T13" fmla="*/ 632 h 652"/>
              <a:gd name="T14" fmla="*/ 11 w 461"/>
              <a:gd name="T15" fmla="*/ 547 h 652"/>
              <a:gd name="T16" fmla="*/ 41 w 461"/>
              <a:gd name="T17" fmla="*/ 488 h 652"/>
              <a:gd name="T18" fmla="*/ 156 w 461"/>
              <a:gd name="T19" fmla="*/ 287 h 652"/>
              <a:gd name="T20" fmla="*/ 265 w 461"/>
              <a:gd name="T21" fmla="*/ 100 h 652"/>
              <a:gd name="T22" fmla="*/ 303 w 461"/>
              <a:gd name="T23" fmla="*/ 35 h 652"/>
              <a:gd name="T24" fmla="*/ 370 w 461"/>
              <a:gd name="T25"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652">
                <a:moveTo>
                  <a:pt x="370" y="0"/>
                </a:moveTo>
                <a:cubicBezTo>
                  <a:pt x="426" y="2"/>
                  <a:pt x="461" y="55"/>
                  <a:pt x="437" y="106"/>
                </a:cubicBezTo>
                <a:cubicBezTo>
                  <a:pt x="422" y="140"/>
                  <a:pt x="402" y="172"/>
                  <a:pt x="384" y="204"/>
                </a:cubicBezTo>
                <a:cubicBezTo>
                  <a:pt x="353" y="260"/>
                  <a:pt x="321" y="315"/>
                  <a:pt x="289" y="371"/>
                </a:cubicBezTo>
                <a:cubicBezTo>
                  <a:pt x="253" y="433"/>
                  <a:pt x="217" y="494"/>
                  <a:pt x="180" y="556"/>
                </a:cubicBezTo>
                <a:cubicBezTo>
                  <a:pt x="167" y="578"/>
                  <a:pt x="156" y="601"/>
                  <a:pt x="139" y="621"/>
                </a:cubicBezTo>
                <a:cubicBezTo>
                  <a:pt x="116" y="649"/>
                  <a:pt x="75" y="652"/>
                  <a:pt x="41" y="632"/>
                </a:cubicBezTo>
                <a:cubicBezTo>
                  <a:pt x="15" y="617"/>
                  <a:pt x="0" y="578"/>
                  <a:pt x="11" y="547"/>
                </a:cubicBezTo>
                <a:cubicBezTo>
                  <a:pt x="19" y="526"/>
                  <a:pt x="30" y="507"/>
                  <a:pt x="41" y="488"/>
                </a:cubicBezTo>
                <a:cubicBezTo>
                  <a:pt x="79" y="421"/>
                  <a:pt x="117" y="354"/>
                  <a:pt x="156" y="287"/>
                </a:cubicBezTo>
                <a:cubicBezTo>
                  <a:pt x="192" y="224"/>
                  <a:pt x="229" y="162"/>
                  <a:pt x="265" y="100"/>
                </a:cubicBezTo>
                <a:cubicBezTo>
                  <a:pt x="277" y="78"/>
                  <a:pt x="289" y="56"/>
                  <a:pt x="303" y="35"/>
                </a:cubicBezTo>
                <a:cubicBezTo>
                  <a:pt x="320" y="9"/>
                  <a:pt x="339" y="0"/>
                  <a:pt x="370"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Freeform 9">
            <a:extLst>
              <a:ext uri="{FF2B5EF4-FFF2-40B4-BE49-F238E27FC236}">
                <a16:creationId xmlns:a16="http://schemas.microsoft.com/office/drawing/2014/main" id="{75B308AE-556B-4362-A5E9-8C09F14A7C91}"/>
              </a:ext>
            </a:extLst>
          </p:cNvPr>
          <p:cNvSpPr>
            <a:spLocks/>
          </p:cNvSpPr>
          <p:nvPr/>
        </p:nvSpPr>
        <p:spPr bwMode="auto">
          <a:xfrm>
            <a:off x="1336624" y="1428919"/>
            <a:ext cx="370870" cy="576453"/>
          </a:xfrm>
          <a:custGeom>
            <a:avLst/>
            <a:gdLst>
              <a:gd name="T0" fmla="*/ 81 w 438"/>
              <a:gd name="T1" fmla="*/ 4 h 660"/>
              <a:gd name="T2" fmla="*/ 152 w 438"/>
              <a:gd name="T3" fmla="*/ 45 h 660"/>
              <a:gd name="T4" fmla="*/ 285 w 438"/>
              <a:gd name="T5" fmla="*/ 281 h 660"/>
              <a:gd name="T6" fmla="*/ 410 w 438"/>
              <a:gd name="T7" fmla="*/ 509 h 660"/>
              <a:gd name="T8" fmla="*/ 434 w 438"/>
              <a:gd name="T9" fmla="*/ 575 h 660"/>
              <a:gd name="T10" fmla="*/ 379 w 438"/>
              <a:gd name="T11" fmla="*/ 651 h 660"/>
              <a:gd name="T12" fmla="*/ 289 w 438"/>
              <a:gd name="T13" fmla="*/ 610 h 660"/>
              <a:gd name="T14" fmla="*/ 200 w 438"/>
              <a:gd name="T15" fmla="*/ 449 h 660"/>
              <a:gd name="T16" fmla="*/ 108 w 438"/>
              <a:gd name="T17" fmla="*/ 282 h 660"/>
              <a:gd name="T18" fmla="*/ 17 w 438"/>
              <a:gd name="T19" fmla="*/ 122 h 660"/>
              <a:gd name="T20" fmla="*/ 16 w 438"/>
              <a:gd name="T21" fmla="*/ 40 h 660"/>
              <a:gd name="T22" fmla="*/ 81 w 438"/>
              <a:gd name="T23" fmla="*/ 4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660">
                <a:moveTo>
                  <a:pt x="81" y="4"/>
                </a:moveTo>
                <a:cubicBezTo>
                  <a:pt x="116" y="3"/>
                  <a:pt x="137" y="18"/>
                  <a:pt x="152" y="45"/>
                </a:cubicBezTo>
                <a:cubicBezTo>
                  <a:pt x="196" y="123"/>
                  <a:pt x="241" y="202"/>
                  <a:pt x="285" y="281"/>
                </a:cubicBezTo>
                <a:cubicBezTo>
                  <a:pt x="327" y="357"/>
                  <a:pt x="369" y="433"/>
                  <a:pt x="410" y="509"/>
                </a:cubicBezTo>
                <a:cubicBezTo>
                  <a:pt x="421" y="530"/>
                  <a:pt x="432" y="553"/>
                  <a:pt x="434" y="575"/>
                </a:cubicBezTo>
                <a:cubicBezTo>
                  <a:pt x="438" y="612"/>
                  <a:pt x="412" y="642"/>
                  <a:pt x="379" y="651"/>
                </a:cubicBezTo>
                <a:cubicBezTo>
                  <a:pt x="346" y="660"/>
                  <a:pt x="306" y="641"/>
                  <a:pt x="289" y="610"/>
                </a:cubicBezTo>
                <a:cubicBezTo>
                  <a:pt x="260" y="556"/>
                  <a:pt x="230" y="502"/>
                  <a:pt x="200" y="449"/>
                </a:cubicBezTo>
                <a:cubicBezTo>
                  <a:pt x="169" y="393"/>
                  <a:pt x="139" y="337"/>
                  <a:pt x="108" y="282"/>
                </a:cubicBezTo>
                <a:cubicBezTo>
                  <a:pt x="78" y="229"/>
                  <a:pt x="47" y="175"/>
                  <a:pt x="17" y="122"/>
                </a:cubicBezTo>
                <a:cubicBezTo>
                  <a:pt x="2" y="95"/>
                  <a:pt x="0" y="66"/>
                  <a:pt x="16" y="40"/>
                </a:cubicBezTo>
                <a:cubicBezTo>
                  <a:pt x="31" y="15"/>
                  <a:pt x="53" y="0"/>
                  <a:pt x="81" y="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Freeform 10">
            <a:extLst>
              <a:ext uri="{FF2B5EF4-FFF2-40B4-BE49-F238E27FC236}">
                <a16:creationId xmlns:a16="http://schemas.microsoft.com/office/drawing/2014/main" id="{1B74DAA6-E969-49FE-970A-35824B70F5D7}"/>
              </a:ext>
            </a:extLst>
          </p:cNvPr>
          <p:cNvSpPr>
            <a:spLocks/>
          </p:cNvSpPr>
          <p:nvPr/>
        </p:nvSpPr>
        <p:spPr bwMode="auto">
          <a:xfrm>
            <a:off x="3272817" y="3852399"/>
            <a:ext cx="521774" cy="452171"/>
          </a:xfrm>
          <a:custGeom>
            <a:avLst/>
            <a:gdLst>
              <a:gd name="T0" fmla="*/ 528 w 618"/>
              <a:gd name="T1" fmla="*/ 516 h 516"/>
              <a:gd name="T2" fmla="*/ 479 w 618"/>
              <a:gd name="T3" fmla="*/ 493 h 516"/>
              <a:gd name="T4" fmla="*/ 233 w 618"/>
              <a:gd name="T5" fmla="*/ 302 h 516"/>
              <a:gd name="T6" fmla="*/ 70 w 618"/>
              <a:gd name="T7" fmla="*/ 172 h 516"/>
              <a:gd name="T8" fmla="*/ 27 w 618"/>
              <a:gd name="T9" fmla="*/ 136 h 516"/>
              <a:gd name="T10" fmla="*/ 28 w 618"/>
              <a:gd name="T11" fmla="*/ 31 h 516"/>
              <a:gd name="T12" fmla="*/ 131 w 618"/>
              <a:gd name="T13" fmla="*/ 24 h 516"/>
              <a:gd name="T14" fmla="*/ 308 w 618"/>
              <a:gd name="T15" fmla="*/ 163 h 516"/>
              <a:gd name="T16" fmla="*/ 519 w 618"/>
              <a:gd name="T17" fmla="*/ 327 h 516"/>
              <a:gd name="T18" fmla="*/ 581 w 618"/>
              <a:gd name="T19" fmla="*/ 377 h 516"/>
              <a:gd name="T20" fmla="*/ 580 w 618"/>
              <a:gd name="T21" fmla="*/ 495 h 516"/>
              <a:gd name="T22" fmla="*/ 528 w 618"/>
              <a:gd name="T23"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8" h="516">
                <a:moveTo>
                  <a:pt x="528" y="516"/>
                </a:moveTo>
                <a:cubicBezTo>
                  <a:pt x="511" y="508"/>
                  <a:pt x="493" y="504"/>
                  <a:pt x="479" y="493"/>
                </a:cubicBezTo>
                <a:cubicBezTo>
                  <a:pt x="397" y="430"/>
                  <a:pt x="315" y="366"/>
                  <a:pt x="233" y="302"/>
                </a:cubicBezTo>
                <a:cubicBezTo>
                  <a:pt x="179" y="259"/>
                  <a:pt x="125" y="216"/>
                  <a:pt x="70" y="172"/>
                </a:cubicBezTo>
                <a:cubicBezTo>
                  <a:pt x="55" y="160"/>
                  <a:pt x="39" y="149"/>
                  <a:pt x="27" y="136"/>
                </a:cubicBezTo>
                <a:cubicBezTo>
                  <a:pt x="0" y="106"/>
                  <a:pt x="1" y="60"/>
                  <a:pt x="28" y="31"/>
                </a:cubicBezTo>
                <a:cubicBezTo>
                  <a:pt x="54" y="4"/>
                  <a:pt x="100" y="0"/>
                  <a:pt x="131" y="24"/>
                </a:cubicBezTo>
                <a:cubicBezTo>
                  <a:pt x="190" y="70"/>
                  <a:pt x="249" y="117"/>
                  <a:pt x="308" y="163"/>
                </a:cubicBezTo>
                <a:cubicBezTo>
                  <a:pt x="378" y="217"/>
                  <a:pt x="449" y="272"/>
                  <a:pt x="519" y="327"/>
                </a:cubicBezTo>
                <a:cubicBezTo>
                  <a:pt x="540" y="343"/>
                  <a:pt x="560" y="361"/>
                  <a:pt x="581" y="377"/>
                </a:cubicBezTo>
                <a:cubicBezTo>
                  <a:pt x="613" y="403"/>
                  <a:pt x="618" y="463"/>
                  <a:pt x="580" y="495"/>
                </a:cubicBezTo>
                <a:cubicBezTo>
                  <a:pt x="566" y="506"/>
                  <a:pt x="547" y="509"/>
                  <a:pt x="528" y="516"/>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6" name="Freeform 11">
            <a:extLst>
              <a:ext uri="{FF2B5EF4-FFF2-40B4-BE49-F238E27FC236}">
                <a16:creationId xmlns:a16="http://schemas.microsoft.com/office/drawing/2014/main" id="{67FE553E-5115-4116-8AA7-9A6BCF6AC1A9}"/>
              </a:ext>
            </a:extLst>
          </p:cNvPr>
          <p:cNvSpPr>
            <a:spLocks/>
          </p:cNvSpPr>
          <p:nvPr/>
        </p:nvSpPr>
        <p:spPr bwMode="auto">
          <a:xfrm>
            <a:off x="3556722" y="2680984"/>
            <a:ext cx="608736" cy="239308"/>
          </a:xfrm>
          <a:custGeom>
            <a:avLst/>
            <a:gdLst>
              <a:gd name="T0" fmla="*/ 717 w 718"/>
              <a:gd name="T1" fmla="*/ 86 h 273"/>
              <a:gd name="T2" fmla="*/ 666 w 718"/>
              <a:gd name="T3" fmla="*/ 155 h 273"/>
              <a:gd name="T4" fmla="*/ 576 w 718"/>
              <a:gd name="T5" fmla="*/ 175 h 273"/>
              <a:gd name="T6" fmla="*/ 342 w 718"/>
              <a:gd name="T7" fmla="*/ 222 h 273"/>
              <a:gd name="T8" fmla="*/ 174 w 718"/>
              <a:gd name="T9" fmla="*/ 253 h 273"/>
              <a:gd name="T10" fmla="*/ 93 w 718"/>
              <a:gd name="T11" fmla="*/ 268 h 273"/>
              <a:gd name="T12" fmla="*/ 17 w 718"/>
              <a:gd name="T13" fmla="*/ 236 h 273"/>
              <a:gd name="T14" fmla="*/ 14 w 718"/>
              <a:gd name="T15" fmla="*/ 154 h 273"/>
              <a:gd name="T16" fmla="*/ 60 w 718"/>
              <a:gd name="T17" fmla="*/ 120 h 273"/>
              <a:gd name="T18" fmla="*/ 256 w 718"/>
              <a:gd name="T19" fmla="*/ 81 h 273"/>
              <a:gd name="T20" fmla="*/ 488 w 718"/>
              <a:gd name="T21" fmla="*/ 33 h 273"/>
              <a:gd name="T22" fmla="*/ 627 w 718"/>
              <a:gd name="T23" fmla="*/ 9 h 273"/>
              <a:gd name="T24" fmla="*/ 717 w 718"/>
              <a:gd name="T25" fmla="*/ 8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8" h="273">
                <a:moveTo>
                  <a:pt x="717" y="86"/>
                </a:moveTo>
                <a:cubicBezTo>
                  <a:pt x="716" y="117"/>
                  <a:pt x="696" y="147"/>
                  <a:pt x="666" y="155"/>
                </a:cubicBezTo>
                <a:cubicBezTo>
                  <a:pt x="637" y="164"/>
                  <a:pt x="606" y="169"/>
                  <a:pt x="576" y="175"/>
                </a:cubicBezTo>
                <a:cubicBezTo>
                  <a:pt x="498" y="191"/>
                  <a:pt x="420" y="207"/>
                  <a:pt x="342" y="222"/>
                </a:cubicBezTo>
                <a:cubicBezTo>
                  <a:pt x="286" y="233"/>
                  <a:pt x="230" y="243"/>
                  <a:pt x="174" y="253"/>
                </a:cubicBezTo>
                <a:cubicBezTo>
                  <a:pt x="147" y="258"/>
                  <a:pt x="120" y="264"/>
                  <a:pt x="93" y="268"/>
                </a:cubicBezTo>
                <a:cubicBezTo>
                  <a:pt x="62" y="273"/>
                  <a:pt x="35" y="263"/>
                  <a:pt x="17" y="236"/>
                </a:cubicBezTo>
                <a:cubicBezTo>
                  <a:pt x="0" y="210"/>
                  <a:pt x="1" y="180"/>
                  <a:pt x="14" y="154"/>
                </a:cubicBezTo>
                <a:cubicBezTo>
                  <a:pt x="23" y="137"/>
                  <a:pt x="39" y="124"/>
                  <a:pt x="60" y="120"/>
                </a:cubicBezTo>
                <a:cubicBezTo>
                  <a:pt x="125" y="107"/>
                  <a:pt x="191" y="94"/>
                  <a:pt x="256" y="81"/>
                </a:cubicBezTo>
                <a:cubicBezTo>
                  <a:pt x="333" y="65"/>
                  <a:pt x="410" y="49"/>
                  <a:pt x="488" y="33"/>
                </a:cubicBezTo>
                <a:cubicBezTo>
                  <a:pt x="534" y="24"/>
                  <a:pt x="581" y="16"/>
                  <a:pt x="627" y="9"/>
                </a:cubicBezTo>
                <a:cubicBezTo>
                  <a:pt x="686" y="0"/>
                  <a:pt x="718" y="49"/>
                  <a:pt x="717" y="86"/>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12">
            <a:extLst>
              <a:ext uri="{FF2B5EF4-FFF2-40B4-BE49-F238E27FC236}">
                <a16:creationId xmlns:a16="http://schemas.microsoft.com/office/drawing/2014/main" id="{A2FC5CCE-E15D-4C65-A51B-39F2A1F9E8F9}"/>
              </a:ext>
            </a:extLst>
          </p:cNvPr>
          <p:cNvSpPr>
            <a:spLocks/>
          </p:cNvSpPr>
          <p:nvPr/>
        </p:nvSpPr>
        <p:spPr bwMode="auto">
          <a:xfrm>
            <a:off x="459327" y="2743125"/>
            <a:ext cx="618968" cy="211542"/>
          </a:xfrm>
          <a:custGeom>
            <a:avLst/>
            <a:gdLst>
              <a:gd name="T0" fmla="*/ 632 w 728"/>
              <a:gd name="T1" fmla="*/ 242 h 242"/>
              <a:gd name="T2" fmla="*/ 531 w 728"/>
              <a:gd name="T3" fmla="*/ 226 h 242"/>
              <a:gd name="T4" fmla="*/ 466 w 728"/>
              <a:gd name="T5" fmla="*/ 215 h 242"/>
              <a:gd name="T6" fmla="*/ 298 w 728"/>
              <a:gd name="T7" fmla="*/ 192 h 242"/>
              <a:gd name="T8" fmla="*/ 64 w 728"/>
              <a:gd name="T9" fmla="*/ 154 h 242"/>
              <a:gd name="T10" fmla="*/ 4 w 728"/>
              <a:gd name="T11" fmla="*/ 88 h 242"/>
              <a:gd name="T12" fmla="*/ 46 w 728"/>
              <a:gd name="T13" fmla="*/ 11 h 242"/>
              <a:gd name="T14" fmla="*/ 98 w 728"/>
              <a:gd name="T15" fmla="*/ 2 h 242"/>
              <a:gd name="T16" fmla="*/ 346 w 728"/>
              <a:gd name="T17" fmla="*/ 40 h 242"/>
              <a:gd name="T18" fmla="*/ 553 w 728"/>
              <a:gd name="T19" fmla="*/ 74 h 242"/>
              <a:gd name="T20" fmla="*/ 654 w 728"/>
              <a:gd name="T21" fmla="*/ 89 h 242"/>
              <a:gd name="T22" fmla="*/ 716 w 728"/>
              <a:gd name="T23" fmla="*/ 190 h 242"/>
              <a:gd name="T24" fmla="*/ 632 w 728"/>
              <a:gd name="T25"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8" h="242">
                <a:moveTo>
                  <a:pt x="632" y="242"/>
                </a:moveTo>
                <a:cubicBezTo>
                  <a:pt x="605" y="238"/>
                  <a:pt x="568" y="232"/>
                  <a:pt x="531" y="226"/>
                </a:cubicBezTo>
                <a:cubicBezTo>
                  <a:pt x="509" y="223"/>
                  <a:pt x="487" y="218"/>
                  <a:pt x="466" y="215"/>
                </a:cubicBezTo>
                <a:cubicBezTo>
                  <a:pt x="410" y="207"/>
                  <a:pt x="354" y="200"/>
                  <a:pt x="298" y="192"/>
                </a:cubicBezTo>
                <a:cubicBezTo>
                  <a:pt x="220" y="180"/>
                  <a:pt x="142" y="167"/>
                  <a:pt x="64" y="154"/>
                </a:cubicBezTo>
                <a:cubicBezTo>
                  <a:pt x="37" y="149"/>
                  <a:pt x="9" y="118"/>
                  <a:pt x="4" y="88"/>
                </a:cubicBezTo>
                <a:cubicBezTo>
                  <a:pt x="0" y="59"/>
                  <a:pt x="18" y="22"/>
                  <a:pt x="46" y="11"/>
                </a:cubicBezTo>
                <a:cubicBezTo>
                  <a:pt x="62" y="4"/>
                  <a:pt x="81" y="0"/>
                  <a:pt x="98" y="2"/>
                </a:cubicBezTo>
                <a:cubicBezTo>
                  <a:pt x="181" y="14"/>
                  <a:pt x="263" y="27"/>
                  <a:pt x="346" y="40"/>
                </a:cubicBezTo>
                <a:cubicBezTo>
                  <a:pt x="415" y="51"/>
                  <a:pt x="484" y="63"/>
                  <a:pt x="553" y="74"/>
                </a:cubicBezTo>
                <a:cubicBezTo>
                  <a:pt x="586" y="80"/>
                  <a:pt x="620" y="85"/>
                  <a:pt x="654" y="89"/>
                </a:cubicBezTo>
                <a:cubicBezTo>
                  <a:pt x="707" y="97"/>
                  <a:pt x="728" y="145"/>
                  <a:pt x="716" y="190"/>
                </a:cubicBezTo>
                <a:cubicBezTo>
                  <a:pt x="707" y="222"/>
                  <a:pt x="679" y="242"/>
                  <a:pt x="632" y="242"/>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8" name="Freeform 19">
            <a:extLst>
              <a:ext uri="{FF2B5EF4-FFF2-40B4-BE49-F238E27FC236}">
                <a16:creationId xmlns:a16="http://schemas.microsoft.com/office/drawing/2014/main" id="{265BB47C-24B7-4135-87C4-643A28ED5897}"/>
              </a:ext>
            </a:extLst>
          </p:cNvPr>
          <p:cNvSpPr>
            <a:spLocks/>
          </p:cNvSpPr>
          <p:nvPr/>
        </p:nvSpPr>
        <p:spPr bwMode="auto">
          <a:xfrm>
            <a:off x="1771436" y="2647931"/>
            <a:ext cx="363196" cy="879223"/>
          </a:xfrm>
          <a:custGeom>
            <a:avLst/>
            <a:gdLst>
              <a:gd name="T0" fmla="*/ 0 w 431"/>
              <a:gd name="T1" fmla="*/ 579 h 1005"/>
              <a:gd name="T2" fmla="*/ 45 w 431"/>
              <a:gd name="T3" fmla="*/ 334 h 1005"/>
              <a:gd name="T4" fmla="*/ 210 w 431"/>
              <a:gd name="T5" fmla="*/ 93 h 1005"/>
              <a:gd name="T6" fmla="*/ 338 w 431"/>
              <a:gd name="T7" fmla="*/ 13 h 1005"/>
              <a:gd name="T8" fmla="*/ 420 w 431"/>
              <a:gd name="T9" fmla="*/ 52 h 1005"/>
              <a:gd name="T10" fmla="*/ 385 w 431"/>
              <a:gd name="T11" fmla="*/ 128 h 1005"/>
              <a:gd name="T12" fmla="*/ 244 w 431"/>
              <a:gd name="T13" fmla="*/ 238 h 1005"/>
              <a:gd name="T14" fmla="*/ 153 w 431"/>
              <a:gd name="T15" fmla="*/ 399 h 1005"/>
              <a:gd name="T16" fmla="*/ 139 w 431"/>
              <a:gd name="T17" fmla="*/ 686 h 1005"/>
              <a:gd name="T18" fmla="*/ 259 w 431"/>
              <a:gd name="T19" fmla="*/ 895 h 1005"/>
              <a:gd name="T20" fmla="*/ 258 w 431"/>
              <a:gd name="T21" fmla="*/ 979 h 1005"/>
              <a:gd name="T22" fmla="*/ 170 w 431"/>
              <a:gd name="T23" fmla="*/ 982 h 1005"/>
              <a:gd name="T24" fmla="*/ 42 w 431"/>
              <a:gd name="T25" fmla="*/ 784 h 1005"/>
              <a:gd name="T26" fmla="*/ 0 w 431"/>
              <a:gd name="T27" fmla="*/ 579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1005">
                <a:moveTo>
                  <a:pt x="0" y="579"/>
                </a:moveTo>
                <a:cubicBezTo>
                  <a:pt x="1" y="484"/>
                  <a:pt x="16" y="408"/>
                  <a:pt x="45" y="334"/>
                </a:cubicBezTo>
                <a:cubicBezTo>
                  <a:pt x="82" y="241"/>
                  <a:pt x="136" y="160"/>
                  <a:pt x="210" y="93"/>
                </a:cubicBezTo>
                <a:cubicBezTo>
                  <a:pt x="247" y="58"/>
                  <a:pt x="290" y="31"/>
                  <a:pt x="338" y="13"/>
                </a:cubicBezTo>
                <a:cubicBezTo>
                  <a:pt x="373" y="0"/>
                  <a:pt x="402" y="14"/>
                  <a:pt x="420" y="52"/>
                </a:cubicBezTo>
                <a:cubicBezTo>
                  <a:pt x="431" y="76"/>
                  <a:pt x="417" y="114"/>
                  <a:pt x="385" y="128"/>
                </a:cubicBezTo>
                <a:cubicBezTo>
                  <a:pt x="328" y="152"/>
                  <a:pt x="284" y="190"/>
                  <a:pt x="244" y="238"/>
                </a:cubicBezTo>
                <a:cubicBezTo>
                  <a:pt x="204" y="287"/>
                  <a:pt x="174" y="340"/>
                  <a:pt x="153" y="399"/>
                </a:cubicBezTo>
                <a:cubicBezTo>
                  <a:pt x="118" y="493"/>
                  <a:pt x="114" y="589"/>
                  <a:pt x="139" y="686"/>
                </a:cubicBezTo>
                <a:cubicBezTo>
                  <a:pt x="159" y="766"/>
                  <a:pt x="202" y="835"/>
                  <a:pt x="259" y="895"/>
                </a:cubicBezTo>
                <a:cubicBezTo>
                  <a:pt x="279" y="916"/>
                  <a:pt x="279" y="959"/>
                  <a:pt x="258" y="979"/>
                </a:cubicBezTo>
                <a:cubicBezTo>
                  <a:pt x="233" y="1004"/>
                  <a:pt x="192" y="1005"/>
                  <a:pt x="170" y="982"/>
                </a:cubicBezTo>
                <a:cubicBezTo>
                  <a:pt x="115" y="924"/>
                  <a:pt x="72" y="858"/>
                  <a:pt x="42" y="784"/>
                </a:cubicBezTo>
                <a:cubicBezTo>
                  <a:pt x="13" y="713"/>
                  <a:pt x="1" y="639"/>
                  <a:pt x="0" y="5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9" name="Freeform 5">
            <a:extLst>
              <a:ext uri="{FF2B5EF4-FFF2-40B4-BE49-F238E27FC236}">
                <a16:creationId xmlns:a16="http://schemas.microsoft.com/office/drawing/2014/main" id="{A6751595-9F70-4EFE-9250-F0EB55B31968}"/>
              </a:ext>
            </a:extLst>
          </p:cNvPr>
          <p:cNvSpPr>
            <a:spLocks noEditPoints="1"/>
          </p:cNvSpPr>
          <p:nvPr/>
        </p:nvSpPr>
        <p:spPr bwMode="auto">
          <a:xfrm>
            <a:off x="1441491" y="2214694"/>
            <a:ext cx="1821279" cy="3568964"/>
          </a:xfrm>
          <a:custGeom>
            <a:avLst/>
            <a:gdLst>
              <a:gd name="T0" fmla="*/ 0 w 1736"/>
              <a:gd name="T1" fmla="*/ 868 h 3417"/>
              <a:gd name="T2" fmla="*/ 339 w 1736"/>
              <a:gd name="T3" fmla="*/ 1767 h 3417"/>
              <a:gd name="T4" fmla="*/ 430 w 1736"/>
              <a:gd name="T5" fmla="*/ 2129 h 3417"/>
              <a:gd name="T6" fmla="*/ 432 w 1736"/>
              <a:gd name="T7" fmla="*/ 2415 h 3417"/>
              <a:gd name="T8" fmla="*/ 443 w 1736"/>
              <a:gd name="T9" fmla="*/ 2750 h 3417"/>
              <a:gd name="T10" fmla="*/ 581 w 1736"/>
              <a:gd name="T11" fmla="*/ 2994 h 3417"/>
              <a:gd name="T12" fmla="*/ 806 w 1736"/>
              <a:gd name="T13" fmla="*/ 3385 h 3417"/>
              <a:gd name="T14" fmla="*/ 964 w 1736"/>
              <a:gd name="T15" fmla="*/ 3254 h 3417"/>
              <a:gd name="T16" fmla="*/ 1166 w 1736"/>
              <a:gd name="T17" fmla="*/ 2907 h 3417"/>
              <a:gd name="T18" fmla="*/ 1269 w 1736"/>
              <a:gd name="T19" fmla="*/ 2685 h 3417"/>
              <a:gd name="T20" fmla="*/ 1281 w 1736"/>
              <a:gd name="T21" fmla="*/ 2020 h 3417"/>
              <a:gd name="T22" fmla="*/ 1376 w 1736"/>
              <a:gd name="T23" fmla="*/ 1740 h 3417"/>
              <a:gd name="T24" fmla="*/ 1736 w 1736"/>
              <a:gd name="T25" fmla="*/ 868 h 3417"/>
              <a:gd name="T26" fmla="*/ 537 w 1736"/>
              <a:gd name="T27" fmla="*/ 2650 h 3417"/>
              <a:gd name="T28" fmla="*/ 556 w 1736"/>
              <a:gd name="T29" fmla="*/ 2178 h 3417"/>
              <a:gd name="T30" fmla="*/ 673 w 1736"/>
              <a:gd name="T31" fmla="*/ 2197 h 3417"/>
              <a:gd name="T32" fmla="*/ 673 w 1736"/>
              <a:gd name="T33" fmla="*/ 2643 h 3417"/>
              <a:gd name="T34" fmla="*/ 557 w 1736"/>
              <a:gd name="T35" fmla="*/ 2670 h 3417"/>
              <a:gd name="T36" fmla="*/ 902 w 1736"/>
              <a:gd name="T37" fmla="*/ 3175 h 3417"/>
              <a:gd name="T38" fmla="*/ 838 w 1736"/>
              <a:gd name="T39" fmla="*/ 3256 h 3417"/>
              <a:gd name="T40" fmla="*/ 799 w 1736"/>
              <a:gd name="T41" fmla="*/ 3156 h 3417"/>
              <a:gd name="T42" fmla="*/ 893 w 1736"/>
              <a:gd name="T43" fmla="*/ 3156 h 3417"/>
              <a:gd name="T44" fmla="*/ 1130 w 1736"/>
              <a:gd name="T45" fmla="*/ 2786 h 3417"/>
              <a:gd name="T46" fmla="*/ 976 w 1736"/>
              <a:gd name="T47" fmla="*/ 3049 h 3417"/>
              <a:gd name="T48" fmla="*/ 744 w 1736"/>
              <a:gd name="T49" fmla="*/ 3063 h 3417"/>
              <a:gd name="T50" fmla="*/ 597 w 1736"/>
              <a:gd name="T51" fmla="*/ 2835 h 3417"/>
              <a:gd name="T52" fmla="*/ 563 w 1736"/>
              <a:gd name="T53" fmla="*/ 2769 h 3417"/>
              <a:gd name="T54" fmla="*/ 851 w 1736"/>
              <a:gd name="T55" fmla="*/ 2763 h 3417"/>
              <a:gd name="T56" fmla="*/ 1136 w 1736"/>
              <a:gd name="T57" fmla="*/ 2767 h 3417"/>
              <a:gd name="T58" fmla="*/ 779 w 1736"/>
              <a:gd name="T59" fmla="*/ 2199 h 3417"/>
              <a:gd name="T60" fmla="*/ 885 w 1736"/>
              <a:gd name="T61" fmla="*/ 2178 h 3417"/>
              <a:gd name="T62" fmla="*/ 910 w 1736"/>
              <a:gd name="T63" fmla="*/ 2488 h 3417"/>
              <a:gd name="T64" fmla="*/ 885 w 1736"/>
              <a:gd name="T65" fmla="*/ 2670 h 3417"/>
              <a:gd name="T66" fmla="*/ 780 w 1736"/>
              <a:gd name="T67" fmla="*/ 2648 h 3417"/>
              <a:gd name="T68" fmla="*/ 779 w 1736"/>
              <a:gd name="T69" fmla="*/ 2199 h 3417"/>
              <a:gd name="T70" fmla="*/ 1140 w 1736"/>
              <a:gd name="T71" fmla="*/ 2670 h 3417"/>
              <a:gd name="T72" fmla="*/ 1016 w 1736"/>
              <a:gd name="T73" fmla="*/ 2648 h 3417"/>
              <a:gd name="T74" fmla="*/ 1035 w 1736"/>
              <a:gd name="T75" fmla="*/ 2178 h 3417"/>
              <a:gd name="T76" fmla="*/ 1165 w 1736"/>
              <a:gd name="T77" fmla="*/ 2200 h 3417"/>
              <a:gd name="T78" fmla="*/ 1164 w 1736"/>
              <a:gd name="T79" fmla="*/ 2644 h 3417"/>
              <a:gd name="T80" fmla="*/ 1273 w 1736"/>
              <a:gd name="T81" fmla="*/ 1681 h 3417"/>
              <a:gd name="T82" fmla="*/ 1165 w 1736"/>
              <a:gd name="T83" fmla="*/ 2028 h 3417"/>
              <a:gd name="T84" fmla="*/ 850 w 1736"/>
              <a:gd name="T85" fmla="*/ 2055 h 3417"/>
              <a:gd name="T86" fmla="*/ 537 w 1736"/>
              <a:gd name="T87" fmla="*/ 2031 h 3417"/>
              <a:gd name="T88" fmla="*/ 412 w 1736"/>
              <a:gd name="T89" fmla="*/ 1638 h 3417"/>
              <a:gd name="T90" fmla="*/ 868 w 1736"/>
              <a:gd name="T91" fmla="*/ 123 h 3417"/>
              <a:gd name="T92" fmla="*/ 1307 w 1736"/>
              <a:gd name="T93" fmla="*/ 1617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6" h="3417">
                <a:moveTo>
                  <a:pt x="868" y="0"/>
                </a:moveTo>
                <a:cubicBezTo>
                  <a:pt x="389" y="0"/>
                  <a:pt x="0" y="389"/>
                  <a:pt x="0" y="868"/>
                </a:cubicBezTo>
                <a:cubicBezTo>
                  <a:pt x="0" y="1232"/>
                  <a:pt x="226" y="1534"/>
                  <a:pt x="255" y="1591"/>
                </a:cubicBezTo>
                <a:cubicBezTo>
                  <a:pt x="283" y="1649"/>
                  <a:pt x="314" y="1708"/>
                  <a:pt x="339" y="1767"/>
                </a:cubicBezTo>
                <a:cubicBezTo>
                  <a:pt x="360" y="1819"/>
                  <a:pt x="376" y="1874"/>
                  <a:pt x="394" y="1927"/>
                </a:cubicBezTo>
                <a:cubicBezTo>
                  <a:pt x="416" y="1993"/>
                  <a:pt x="428" y="2060"/>
                  <a:pt x="430" y="2129"/>
                </a:cubicBezTo>
                <a:cubicBezTo>
                  <a:pt x="434" y="2224"/>
                  <a:pt x="431" y="2320"/>
                  <a:pt x="431" y="2415"/>
                </a:cubicBezTo>
                <a:cubicBezTo>
                  <a:pt x="432" y="2415"/>
                  <a:pt x="432" y="2415"/>
                  <a:pt x="432" y="2415"/>
                </a:cubicBezTo>
                <a:cubicBezTo>
                  <a:pt x="432" y="2511"/>
                  <a:pt x="431" y="2608"/>
                  <a:pt x="432" y="2704"/>
                </a:cubicBezTo>
                <a:cubicBezTo>
                  <a:pt x="433" y="2720"/>
                  <a:pt x="436" y="2737"/>
                  <a:pt x="443" y="2750"/>
                </a:cubicBezTo>
                <a:cubicBezTo>
                  <a:pt x="459" y="2782"/>
                  <a:pt x="479" y="2812"/>
                  <a:pt x="496" y="2843"/>
                </a:cubicBezTo>
                <a:cubicBezTo>
                  <a:pt x="525" y="2893"/>
                  <a:pt x="553" y="2944"/>
                  <a:pt x="581" y="2994"/>
                </a:cubicBezTo>
                <a:cubicBezTo>
                  <a:pt x="615" y="3053"/>
                  <a:pt x="650" y="3111"/>
                  <a:pt x="683" y="3170"/>
                </a:cubicBezTo>
                <a:cubicBezTo>
                  <a:pt x="725" y="3242"/>
                  <a:pt x="765" y="3313"/>
                  <a:pt x="806" y="3385"/>
                </a:cubicBezTo>
                <a:cubicBezTo>
                  <a:pt x="825" y="3417"/>
                  <a:pt x="867" y="3416"/>
                  <a:pt x="886" y="3384"/>
                </a:cubicBezTo>
                <a:cubicBezTo>
                  <a:pt x="911" y="3340"/>
                  <a:pt x="937" y="3297"/>
                  <a:pt x="964" y="3254"/>
                </a:cubicBezTo>
                <a:cubicBezTo>
                  <a:pt x="1008" y="3178"/>
                  <a:pt x="1052" y="3102"/>
                  <a:pt x="1096" y="3026"/>
                </a:cubicBezTo>
                <a:cubicBezTo>
                  <a:pt x="1120" y="2986"/>
                  <a:pt x="1143" y="2947"/>
                  <a:pt x="1166" y="2907"/>
                </a:cubicBezTo>
                <a:cubicBezTo>
                  <a:pt x="1191" y="2865"/>
                  <a:pt x="1215" y="2823"/>
                  <a:pt x="1239" y="2782"/>
                </a:cubicBezTo>
                <a:cubicBezTo>
                  <a:pt x="1258" y="2752"/>
                  <a:pt x="1270" y="2722"/>
                  <a:pt x="1269" y="2685"/>
                </a:cubicBezTo>
                <a:cubicBezTo>
                  <a:pt x="1268" y="2504"/>
                  <a:pt x="1269" y="2322"/>
                  <a:pt x="1269" y="2141"/>
                </a:cubicBezTo>
                <a:cubicBezTo>
                  <a:pt x="1269" y="2101"/>
                  <a:pt x="1273" y="2060"/>
                  <a:pt x="1281" y="2020"/>
                </a:cubicBezTo>
                <a:cubicBezTo>
                  <a:pt x="1292" y="1971"/>
                  <a:pt x="1306" y="1922"/>
                  <a:pt x="1321" y="1875"/>
                </a:cubicBezTo>
                <a:cubicBezTo>
                  <a:pt x="1337" y="1829"/>
                  <a:pt x="1355" y="1783"/>
                  <a:pt x="1376" y="1740"/>
                </a:cubicBezTo>
                <a:cubicBezTo>
                  <a:pt x="1404" y="1682"/>
                  <a:pt x="1437" y="1627"/>
                  <a:pt x="1467" y="1570"/>
                </a:cubicBezTo>
                <a:cubicBezTo>
                  <a:pt x="1500" y="1510"/>
                  <a:pt x="1736" y="1180"/>
                  <a:pt x="1736" y="868"/>
                </a:cubicBezTo>
                <a:cubicBezTo>
                  <a:pt x="1736" y="389"/>
                  <a:pt x="1347" y="0"/>
                  <a:pt x="868" y="0"/>
                </a:cubicBezTo>
                <a:close/>
                <a:moveTo>
                  <a:pt x="537" y="2650"/>
                </a:moveTo>
                <a:cubicBezTo>
                  <a:pt x="537" y="2499"/>
                  <a:pt x="537" y="2348"/>
                  <a:pt x="537" y="2197"/>
                </a:cubicBezTo>
                <a:cubicBezTo>
                  <a:pt x="537" y="2183"/>
                  <a:pt x="542" y="2178"/>
                  <a:pt x="556" y="2178"/>
                </a:cubicBezTo>
                <a:cubicBezTo>
                  <a:pt x="589" y="2178"/>
                  <a:pt x="622" y="2179"/>
                  <a:pt x="655" y="2178"/>
                </a:cubicBezTo>
                <a:cubicBezTo>
                  <a:pt x="669" y="2178"/>
                  <a:pt x="673" y="2183"/>
                  <a:pt x="673" y="2197"/>
                </a:cubicBezTo>
                <a:cubicBezTo>
                  <a:pt x="673" y="2273"/>
                  <a:pt x="673" y="2348"/>
                  <a:pt x="673" y="2424"/>
                </a:cubicBezTo>
                <a:cubicBezTo>
                  <a:pt x="673" y="2497"/>
                  <a:pt x="673" y="2570"/>
                  <a:pt x="673" y="2643"/>
                </a:cubicBezTo>
                <a:cubicBezTo>
                  <a:pt x="673" y="2670"/>
                  <a:pt x="673" y="2670"/>
                  <a:pt x="647" y="2670"/>
                </a:cubicBezTo>
                <a:cubicBezTo>
                  <a:pt x="617" y="2670"/>
                  <a:pt x="587" y="2669"/>
                  <a:pt x="557" y="2670"/>
                </a:cubicBezTo>
                <a:cubicBezTo>
                  <a:pt x="543" y="2670"/>
                  <a:pt x="537" y="2665"/>
                  <a:pt x="537" y="2650"/>
                </a:cubicBezTo>
                <a:close/>
                <a:moveTo>
                  <a:pt x="902" y="3175"/>
                </a:moveTo>
                <a:cubicBezTo>
                  <a:pt x="887" y="3202"/>
                  <a:pt x="871" y="3229"/>
                  <a:pt x="855" y="3255"/>
                </a:cubicBezTo>
                <a:cubicBezTo>
                  <a:pt x="851" y="3263"/>
                  <a:pt x="844" y="3266"/>
                  <a:pt x="838" y="3256"/>
                </a:cubicBezTo>
                <a:cubicBezTo>
                  <a:pt x="822" y="3227"/>
                  <a:pt x="804" y="3198"/>
                  <a:pt x="788" y="3169"/>
                </a:cubicBezTo>
                <a:cubicBezTo>
                  <a:pt x="783" y="3159"/>
                  <a:pt x="791" y="3157"/>
                  <a:pt x="799" y="3156"/>
                </a:cubicBezTo>
                <a:cubicBezTo>
                  <a:pt x="814" y="3156"/>
                  <a:pt x="831" y="3156"/>
                  <a:pt x="847" y="3156"/>
                </a:cubicBezTo>
                <a:cubicBezTo>
                  <a:pt x="863" y="3156"/>
                  <a:pt x="878" y="3156"/>
                  <a:pt x="893" y="3156"/>
                </a:cubicBezTo>
                <a:cubicBezTo>
                  <a:pt x="906" y="3157"/>
                  <a:pt x="909" y="3163"/>
                  <a:pt x="902" y="3175"/>
                </a:cubicBezTo>
                <a:close/>
                <a:moveTo>
                  <a:pt x="1130" y="2786"/>
                </a:moveTo>
                <a:cubicBezTo>
                  <a:pt x="1102" y="2836"/>
                  <a:pt x="1072" y="2885"/>
                  <a:pt x="1043" y="2935"/>
                </a:cubicBezTo>
                <a:cubicBezTo>
                  <a:pt x="1020" y="2973"/>
                  <a:pt x="998" y="3011"/>
                  <a:pt x="976" y="3049"/>
                </a:cubicBezTo>
                <a:cubicBezTo>
                  <a:pt x="970" y="3059"/>
                  <a:pt x="963" y="3063"/>
                  <a:pt x="952" y="3063"/>
                </a:cubicBezTo>
                <a:cubicBezTo>
                  <a:pt x="882" y="3063"/>
                  <a:pt x="813" y="3063"/>
                  <a:pt x="744" y="3063"/>
                </a:cubicBezTo>
                <a:cubicBezTo>
                  <a:pt x="732" y="3063"/>
                  <a:pt x="725" y="3058"/>
                  <a:pt x="719" y="3049"/>
                </a:cubicBezTo>
                <a:cubicBezTo>
                  <a:pt x="678" y="2977"/>
                  <a:pt x="637" y="2906"/>
                  <a:pt x="597" y="2835"/>
                </a:cubicBezTo>
                <a:cubicBezTo>
                  <a:pt x="587" y="2818"/>
                  <a:pt x="577" y="2801"/>
                  <a:pt x="568" y="2784"/>
                </a:cubicBezTo>
                <a:cubicBezTo>
                  <a:pt x="565" y="2779"/>
                  <a:pt x="565" y="2774"/>
                  <a:pt x="563" y="2769"/>
                </a:cubicBezTo>
                <a:cubicBezTo>
                  <a:pt x="568" y="2767"/>
                  <a:pt x="573" y="2764"/>
                  <a:pt x="578" y="2764"/>
                </a:cubicBezTo>
                <a:cubicBezTo>
                  <a:pt x="669" y="2763"/>
                  <a:pt x="760" y="2763"/>
                  <a:pt x="851" y="2763"/>
                </a:cubicBezTo>
                <a:cubicBezTo>
                  <a:pt x="940" y="2763"/>
                  <a:pt x="1030" y="2763"/>
                  <a:pt x="1119" y="2763"/>
                </a:cubicBezTo>
                <a:cubicBezTo>
                  <a:pt x="1124" y="2763"/>
                  <a:pt x="1131" y="2766"/>
                  <a:pt x="1136" y="2767"/>
                </a:cubicBezTo>
                <a:cubicBezTo>
                  <a:pt x="1135" y="2774"/>
                  <a:pt x="1133" y="2781"/>
                  <a:pt x="1130" y="2786"/>
                </a:cubicBezTo>
                <a:close/>
                <a:moveTo>
                  <a:pt x="779" y="2199"/>
                </a:moveTo>
                <a:cubicBezTo>
                  <a:pt x="779" y="2183"/>
                  <a:pt x="783" y="2178"/>
                  <a:pt x="799" y="2178"/>
                </a:cubicBezTo>
                <a:cubicBezTo>
                  <a:pt x="828" y="2179"/>
                  <a:pt x="856" y="2178"/>
                  <a:pt x="885" y="2178"/>
                </a:cubicBezTo>
                <a:cubicBezTo>
                  <a:pt x="908" y="2178"/>
                  <a:pt x="909" y="2179"/>
                  <a:pt x="910" y="2203"/>
                </a:cubicBezTo>
                <a:cubicBezTo>
                  <a:pt x="910" y="2298"/>
                  <a:pt x="910" y="2393"/>
                  <a:pt x="910" y="2488"/>
                </a:cubicBezTo>
                <a:cubicBezTo>
                  <a:pt x="910" y="2539"/>
                  <a:pt x="910" y="2592"/>
                  <a:pt x="909" y="2644"/>
                </a:cubicBezTo>
                <a:cubicBezTo>
                  <a:pt x="909" y="2668"/>
                  <a:pt x="907" y="2670"/>
                  <a:pt x="885" y="2670"/>
                </a:cubicBezTo>
                <a:cubicBezTo>
                  <a:pt x="857" y="2670"/>
                  <a:pt x="829" y="2670"/>
                  <a:pt x="800" y="2670"/>
                </a:cubicBezTo>
                <a:cubicBezTo>
                  <a:pt x="781" y="2669"/>
                  <a:pt x="780" y="2668"/>
                  <a:pt x="780" y="2648"/>
                </a:cubicBezTo>
                <a:cubicBezTo>
                  <a:pt x="779" y="2574"/>
                  <a:pt x="779" y="2499"/>
                  <a:pt x="779" y="2424"/>
                </a:cubicBezTo>
                <a:cubicBezTo>
                  <a:pt x="779" y="2349"/>
                  <a:pt x="780" y="2274"/>
                  <a:pt x="779" y="2199"/>
                </a:cubicBezTo>
                <a:close/>
                <a:moveTo>
                  <a:pt x="1164" y="2644"/>
                </a:moveTo>
                <a:cubicBezTo>
                  <a:pt x="1164" y="2668"/>
                  <a:pt x="1162" y="2670"/>
                  <a:pt x="1140" y="2670"/>
                </a:cubicBezTo>
                <a:cubicBezTo>
                  <a:pt x="1105" y="2670"/>
                  <a:pt x="1071" y="2669"/>
                  <a:pt x="1036" y="2670"/>
                </a:cubicBezTo>
                <a:cubicBezTo>
                  <a:pt x="1021" y="2670"/>
                  <a:pt x="1016" y="2663"/>
                  <a:pt x="1016" y="2648"/>
                </a:cubicBezTo>
                <a:cubicBezTo>
                  <a:pt x="1016" y="2498"/>
                  <a:pt x="1016" y="2348"/>
                  <a:pt x="1016" y="2197"/>
                </a:cubicBezTo>
                <a:cubicBezTo>
                  <a:pt x="1016" y="2183"/>
                  <a:pt x="1021" y="2178"/>
                  <a:pt x="1035" y="2178"/>
                </a:cubicBezTo>
                <a:cubicBezTo>
                  <a:pt x="1072" y="2178"/>
                  <a:pt x="1108" y="2179"/>
                  <a:pt x="1144" y="2178"/>
                </a:cubicBezTo>
                <a:cubicBezTo>
                  <a:pt x="1161" y="2178"/>
                  <a:pt x="1165" y="2184"/>
                  <a:pt x="1165" y="2200"/>
                </a:cubicBezTo>
                <a:cubicBezTo>
                  <a:pt x="1164" y="2275"/>
                  <a:pt x="1164" y="2349"/>
                  <a:pt x="1164" y="2423"/>
                </a:cubicBezTo>
                <a:cubicBezTo>
                  <a:pt x="1164" y="2497"/>
                  <a:pt x="1165" y="2570"/>
                  <a:pt x="1164" y="2644"/>
                </a:cubicBezTo>
                <a:close/>
                <a:moveTo>
                  <a:pt x="1307" y="1617"/>
                </a:moveTo>
                <a:cubicBezTo>
                  <a:pt x="1295" y="1638"/>
                  <a:pt x="1284" y="1659"/>
                  <a:pt x="1273" y="1681"/>
                </a:cubicBezTo>
                <a:cubicBezTo>
                  <a:pt x="1246" y="1731"/>
                  <a:pt x="1222" y="1783"/>
                  <a:pt x="1202" y="1836"/>
                </a:cubicBezTo>
                <a:cubicBezTo>
                  <a:pt x="1180" y="1897"/>
                  <a:pt x="1165" y="1961"/>
                  <a:pt x="1165" y="2028"/>
                </a:cubicBezTo>
                <a:cubicBezTo>
                  <a:pt x="1164" y="2054"/>
                  <a:pt x="1163" y="2055"/>
                  <a:pt x="1137" y="2055"/>
                </a:cubicBezTo>
                <a:cubicBezTo>
                  <a:pt x="1042" y="2055"/>
                  <a:pt x="945" y="2055"/>
                  <a:pt x="850" y="2055"/>
                </a:cubicBezTo>
                <a:cubicBezTo>
                  <a:pt x="754" y="2055"/>
                  <a:pt x="658" y="2055"/>
                  <a:pt x="561" y="2055"/>
                </a:cubicBezTo>
                <a:cubicBezTo>
                  <a:pt x="540" y="2055"/>
                  <a:pt x="538" y="2053"/>
                  <a:pt x="537" y="2031"/>
                </a:cubicBezTo>
                <a:cubicBezTo>
                  <a:pt x="534" y="1969"/>
                  <a:pt x="522" y="1909"/>
                  <a:pt x="502" y="1850"/>
                </a:cubicBezTo>
                <a:cubicBezTo>
                  <a:pt x="479" y="1776"/>
                  <a:pt x="448" y="1706"/>
                  <a:pt x="412" y="1638"/>
                </a:cubicBezTo>
                <a:cubicBezTo>
                  <a:pt x="404" y="1623"/>
                  <a:pt x="120" y="1212"/>
                  <a:pt x="123" y="868"/>
                </a:cubicBezTo>
                <a:cubicBezTo>
                  <a:pt x="127" y="457"/>
                  <a:pt x="457" y="123"/>
                  <a:pt x="868" y="123"/>
                </a:cubicBezTo>
                <a:cubicBezTo>
                  <a:pt x="1279" y="123"/>
                  <a:pt x="1619" y="457"/>
                  <a:pt x="1613" y="868"/>
                </a:cubicBezTo>
                <a:cubicBezTo>
                  <a:pt x="1608" y="1184"/>
                  <a:pt x="1305" y="1618"/>
                  <a:pt x="1307" y="16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Rounded Corners 5">
            <a:extLst>
              <a:ext uri="{FF2B5EF4-FFF2-40B4-BE49-F238E27FC236}">
                <a16:creationId xmlns:a16="http://schemas.microsoft.com/office/drawing/2014/main" id="{D23596A0-7BA4-4266-A004-5A68D6E1AC5A}"/>
              </a:ext>
            </a:extLst>
          </p:cNvPr>
          <p:cNvSpPr/>
          <p:nvPr/>
        </p:nvSpPr>
        <p:spPr>
          <a:xfrm rot="16200000">
            <a:off x="7351982" y="-1314798"/>
            <a:ext cx="1425182" cy="6900101"/>
          </a:xfrm>
          <a:prstGeom prst="roundRect">
            <a:avLst>
              <a:gd name="adj" fmla="val 7945"/>
            </a:avLst>
          </a:prstGeom>
          <a:solidFill>
            <a:schemeClr val="accent5">
              <a:lumMod val="20000"/>
              <a:lumOff val="8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E88CE19-7535-4F47-AFE5-3147489E7286}"/>
              </a:ext>
            </a:extLst>
          </p:cNvPr>
          <p:cNvSpPr txBox="1"/>
          <p:nvPr/>
        </p:nvSpPr>
        <p:spPr>
          <a:xfrm>
            <a:off x="5430641" y="1662113"/>
            <a:ext cx="5900462" cy="1077218"/>
          </a:xfrm>
          <a:prstGeom prst="rect">
            <a:avLst/>
          </a:prstGeom>
          <a:noFill/>
        </p:spPr>
        <p:txBody>
          <a:bodyPr wrap="square" rtlCol="0" anchor="t">
            <a:spAutoFit/>
          </a:bodyPr>
          <a:lstStyle/>
          <a:p>
            <a:pPr algn="just">
              <a:spcBef>
                <a:spcPts val="600"/>
              </a:spcBef>
            </a:pPr>
            <a:r>
              <a:rPr lang="fr-FR" sz="3200" b="1" err="1">
                <a:solidFill>
                  <a:srgbClr val="002060"/>
                </a:solidFill>
                <a:latin typeface="Arial"/>
                <a:cs typeface="Arial"/>
              </a:rPr>
              <a:t>Hỗ</a:t>
            </a:r>
            <a:r>
              <a:rPr lang="fr-FR" sz="3200" b="1">
                <a:solidFill>
                  <a:srgbClr val="002060"/>
                </a:solidFill>
                <a:latin typeface="Arial"/>
                <a:cs typeface="Arial"/>
              </a:rPr>
              <a:t> </a:t>
            </a:r>
            <a:r>
              <a:rPr lang="fr-FR" sz="3200" b="1" err="1">
                <a:solidFill>
                  <a:srgbClr val="002060"/>
                </a:solidFill>
                <a:latin typeface="Arial"/>
                <a:cs typeface="Arial"/>
              </a:rPr>
              <a:t>trợ</a:t>
            </a:r>
            <a:r>
              <a:rPr lang="fr-FR" sz="3200" b="1">
                <a:solidFill>
                  <a:srgbClr val="002060"/>
                </a:solidFill>
                <a:latin typeface="Arial"/>
                <a:cs typeface="Arial"/>
              </a:rPr>
              <a:t> </a:t>
            </a:r>
            <a:r>
              <a:rPr lang="fr-FR" sz="3200" b="1" err="1">
                <a:solidFill>
                  <a:srgbClr val="002060"/>
                </a:solidFill>
                <a:latin typeface="Arial"/>
                <a:cs typeface="Arial"/>
              </a:rPr>
              <a:t>không</a:t>
            </a:r>
            <a:r>
              <a:rPr lang="fr-FR" sz="3200" b="1">
                <a:solidFill>
                  <a:srgbClr val="002060"/>
                </a:solidFill>
                <a:latin typeface="Arial"/>
                <a:cs typeface="Arial"/>
              </a:rPr>
              <a:t> </a:t>
            </a:r>
            <a:r>
              <a:rPr lang="fr-FR" sz="3200" b="1" err="1">
                <a:solidFill>
                  <a:srgbClr val="002060"/>
                </a:solidFill>
                <a:latin typeface="Arial"/>
                <a:cs typeface="Arial"/>
              </a:rPr>
              <a:t>đồng</a:t>
            </a:r>
            <a:r>
              <a:rPr lang="fr-FR" sz="3200" b="1">
                <a:solidFill>
                  <a:srgbClr val="002060"/>
                </a:solidFill>
                <a:latin typeface="Arial"/>
                <a:cs typeface="Arial"/>
              </a:rPr>
              <a:t> </a:t>
            </a:r>
            <a:r>
              <a:rPr lang="fr-FR" sz="3200" b="1" err="1">
                <a:solidFill>
                  <a:srgbClr val="002060"/>
                </a:solidFill>
                <a:latin typeface="Arial"/>
                <a:cs typeface="Arial"/>
              </a:rPr>
              <a:t>đều</a:t>
            </a:r>
            <a:r>
              <a:rPr lang="fr-FR" sz="3200" b="1">
                <a:solidFill>
                  <a:srgbClr val="002060"/>
                </a:solidFill>
                <a:latin typeface="Arial"/>
                <a:cs typeface="Arial"/>
              </a:rPr>
              <a:t> </a:t>
            </a:r>
            <a:r>
              <a:rPr lang="fr-FR" sz="3200" b="1" err="1">
                <a:solidFill>
                  <a:srgbClr val="002060"/>
                </a:solidFill>
                <a:latin typeface="Arial"/>
                <a:cs typeface="Arial"/>
              </a:rPr>
              <a:t>cho</a:t>
            </a:r>
            <a:r>
              <a:rPr lang="fr-FR" sz="3200" b="1">
                <a:solidFill>
                  <a:srgbClr val="002060"/>
                </a:solidFill>
                <a:latin typeface="Arial"/>
                <a:cs typeface="Arial"/>
              </a:rPr>
              <a:t> </a:t>
            </a:r>
            <a:r>
              <a:rPr lang="fr-FR" sz="3200" b="1" err="1">
                <a:solidFill>
                  <a:srgbClr val="002060"/>
                </a:solidFill>
                <a:latin typeface="Arial"/>
                <a:cs typeface="Arial"/>
              </a:rPr>
              <a:t>các</a:t>
            </a:r>
            <a:r>
              <a:rPr lang="fr-FR" sz="3200" b="1">
                <a:solidFill>
                  <a:srgbClr val="002060"/>
                </a:solidFill>
                <a:latin typeface="Arial"/>
                <a:cs typeface="Arial"/>
              </a:rPr>
              <a:t> </a:t>
            </a:r>
            <a:r>
              <a:rPr lang="fr-FR" sz="3200" b="1" err="1">
                <a:solidFill>
                  <a:srgbClr val="002060"/>
                </a:solidFill>
                <a:latin typeface="Arial"/>
                <a:cs typeface="Arial"/>
              </a:rPr>
              <a:t>doanh</a:t>
            </a:r>
            <a:r>
              <a:rPr lang="fr-FR" sz="3200" b="1">
                <a:solidFill>
                  <a:srgbClr val="002060"/>
                </a:solidFill>
                <a:latin typeface="Arial"/>
                <a:cs typeface="Arial"/>
              </a:rPr>
              <a:t> </a:t>
            </a:r>
            <a:r>
              <a:rPr lang="fr-FR" sz="3200" b="1" err="1">
                <a:solidFill>
                  <a:srgbClr val="002060"/>
                </a:solidFill>
                <a:latin typeface="Arial"/>
                <a:cs typeface="Arial"/>
              </a:rPr>
              <a:t>nghiệp</a:t>
            </a:r>
          </a:p>
        </p:txBody>
      </p:sp>
      <p:sp>
        <p:nvSpPr>
          <p:cNvPr id="22" name="Rectangle: Rounded Corners 5">
            <a:extLst>
              <a:ext uri="{FF2B5EF4-FFF2-40B4-BE49-F238E27FC236}">
                <a16:creationId xmlns:a16="http://schemas.microsoft.com/office/drawing/2014/main" id="{D23596A0-7BA4-4266-A004-5A68D6E1AC5A}"/>
              </a:ext>
            </a:extLst>
          </p:cNvPr>
          <p:cNvSpPr/>
          <p:nvPr/>
        </p:nvSpPr>
        <p:spPr>
          <a:xfrm rot="16200000">
            <a:off x="7299820" y="347583"/>
            <a:ext cx="1493513" cy="6936091"/>
          </a:xfrm>
          <a:prstGeom prst="roundRect">
            <a:avLst>
              <a:gd name="adj" fmla="val 7945"/>
            </a:avLst>
          </a:prstGeom>
          <a:solidFill>
            <a:schemeClr val="accent5">
              <a:lumMod val="20000"/>
              <a:lumOff val="8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E88CE19-7535-4F47-AFE5-3147489E7286}"/>
              </a:ext>
            </a:extLst>
          </p:cNvPr>
          <p:cNvSpPr txBox="1"/>
          <p:nvPr/>
        </p:nvSpPr>
        <p:spPr>
          <a:xfrm>
            <a:off x="5943148" y="3272817"/>
            <a:ext cx="5483519" cy="1154162"/>
          </a:xfrm>
          <a:prstGeom prst="rect">
            <a:avLst/>
          </a:prstGeom>
          <a:noFill/>
        </p:spPr>
        <p:txBody>
          <a:bodyPr wrap="square" rtlCol="0" anchor="t">
            <a:spAutoFit/>
          </a:bodyPr>
          <a:lstStyle/>
          <a:p>
            <a:pPr algn="just">
              <a:spcBef>
                <a:spcPts val="600"/>
              </a:spcBef>
            </a:pPr>
            <a:r>
              <a:rPr lang="fr-FR" sz="3200" b="1" err="1">
                <a:solidFill>
                  <a:srgbClr val="002060"/>
                </a:solidFill>
                <a:latin typeface="Arial"/>
                <a:cs typeface="Arial"/>
              </a:rPr>
              <a:t>Những</a:t>
            </a:r>
            <a:r>
              <a:rPr lang="fr-FR" sz="3200" b="1">
                <a:solidFill>
                  <a:srgbClr val="002060"/>
                </a:solidFill>
                <a:latin typeface="Arial"/>
                <a:cs typeface="Arial"/>
              </a:rPr>
              <a:t> </a:t>
            </a:r>
            <a:r>
              <a:rPr lang="fr-FR" sz="3200" b="1" err="1">
                <a:solidFill>
                  <a:srgbClr val="002060"/>
                </a:solidFill>
                <a:latin typeface="Arial"/>
                <a:cs typeface="Arial"/>
              </a:rPr>
              <a:t>hạn</a:t>
            </a:r>
            <a:r>
              <a:rPr lang="fr-FR" sz="3200" b="1">
                <a:solidFill>
                  <a:srgbClr val="002060"/>
                </a:solidFill>
                <a:latin typeface="Arial"/>
                <a:cs typeface="Arial"/>
              </a:rPr>
              <a:t> </a:t>
            </a:r>
            <a:r>
              <a:rPr lang="fr-FR" sz="3200" b="1" err="1">
                <a:solidFill>
                  <a:srgbClr val="002060"/>
                </a:solidFill>
                <a:latin typeface="Arial"/>
                <a:cs typeface="Arial"/>
              </a:rPr>
              <a:t>chế</a:t>
            </a:r>
            <a:r>
              <a:rPr lang="fr-FR" sz="3200" b="1">
                <a:solidFill>
                  <a:srgbClr val="002060"/>
                </a:solidFill>
                <a:latin typeface="Arial"/>
                <a:cs typeface="Arial"/>
              </a:rPr>
              <a:t> </a:t>
            </a:r>
            <a:r>
              <a:rPr lang="fr-FR" sz="3200" b="1" err="1">
                <a:solidFill>
                  <a:srgbClr val="002060"/>
                </a:solidFill>
                <a:latin typeface="Arial"/>
                <a:cs typeface="Arial"/>
              </a:rPr>
              <a:t>về</a:t>
            </a:r>
            <a:r>
              <a:rPr lang="fr-FR" sz="3200" b="1">
                <a:solidFill>
                  <a:srgbClr val="002060"/>
                </a:solidFill>
                <a:latin typeface="Arial"/>
                <a:cs typeface="Arial"/>
              </a:rPr>
              <a:t> tri </a:t>
            </a:r>
            <a:r>
              <a:rPr lang="fr-FR" sz="3200" b="1" err="1">
                <a:solidFill>
                  <a:srgbClr val="002060"/>
                </a:solidFill>
                <a:latin typeface="Arial"/>
                <a:cs typeface="Arial"/>
              </a:rPr>
              <a:t>thức</a:t>
            </a:r>
            <a:r>
              <a:rPr lang="fr-FR" sz="3200" b="1">
                <a:solidFill>
                  <a:srgbClr val="002060"/>
                </a:solidFill>
                <a:latin typeface="Arial"/>
                <a:cs typeface="Arial"/>
              </a:rPr>
              <a:t> </a:t>
            </a:r>
          </a:p>
          <a:p>
            <a:pPr algn="just">
              <a:spcBef>
                <a:spcPts val="600"/>
              </a:spcBef>
            </a:pPr>
            <a:r>
              <a:rPr lang="fr-FR" sz="3200" b="1" err="1">
                <a:solidFill>
                  <a:srgbClr val="002060"/>
                </a:solidFill>
                <a:latin typeface="Arial"/>
                <a:cs typeface="Arial"/>
              </a:rPr>
              <a:t>nghiệp</a:t>
            </a:r>
            <a:r>
              <a:rPr lang="fr-FR" sz="3200" b="1">
                <a:solidFill>
                  <a:srgbClr val="002060"/>
                </a:solidFill>
                <a:latin typeface="Arial"/>
                <a:cs typeface="Arial"/>
              </a:rPr>
              <a:t> </a:t>
            </a:r>
            <a:r>
              <a:rPr lang="fr-FR" sz="3200" b="1" err="1">
                <a:solidFill>
                  <a:srgbClr val="002060"/>
                </a:solidFill>
                <a:latin typeface="Arial"/>
                <a:cs typeface="Arial"/>
              </a:rPr>
              <a:t>vụ</a:t>
            </a:r>
            <a:endParaRPr lang="fr-FR" sz="3200" b="1" err="1">
              <a:solidFill>
                <a:srgbClr val="002060"/>
              </a:solidFill>
              <a:latin typeface="Arial"/>
              <a:ea typeface="Times New Roman" panose="02020603050405020304" pitchFamily="18" charset="0"/>
              <a:cs typeface="Arial"/>
            </a:endParaRPr>
          </a:p>
        </p:txBody>
      </p:sp>
      <p:sp>
        <p:nvSpPr>
          <p:cNvPr id="24" name="TextBox 23">
            <a:extLst>
              <a:ext uri="{FF2B5EF4-FFF2-40B4-BE49-F238E27FC236}">
                <a16:creationId xmlns:a16="http://schemas.microsoft.com/office/drawing/2014/main" id="{2A3917EE-D1BE-48B8-A35D-CCEEF9C267F4}"/>
              </a:ext>
            </a:extLst>
          </p:cNvPr>
          <p:cNvSpPr txBox="1"/>
          <p:nvPr/>
        </p:nvSpPr>
        <p:spPr>
          <a:xfrm>
            <a:off x="4536217" y="2923419"/>
            <a:ext cx="701749" cy="1569660"/>
          </a:xfrm>
          <a:prstGeom prst="rect">
            <a:avLst/>
          </a:prstGeom>
          <a:noFill/>
        </p:spPr>
        <p:txBody>
          <a:bodyPr wrap="square" rtlCol="0">
            <a:spAutoFit/>
          </a:bodyPr>
          <a:lstStyle/>
          <a:p>
            <a:r>
              <a:rPr lang="en-US" sz="9600">
                <a:solidFill>
                  <a:srgbClr val="C00000"/>
                </a:solidFill>
                <a:latin typeface="+mj-lt"/>
              </a:rPr>
              <a:t>2</a:t>
            </a:r>
          </a:p>
        </p:txBody>
      </p:sp>
      <p:sp>
        <p:nvSpPr>
          <p:cNvPr id="25" name="Rectangle: Rounded Corners 5">
            <a:extLst>
              <a:ext uri="{FF2B5EF4-FFF2-40B4-BE49-F238E27FC236}">
                <a16:creationId xmlns:a16="http://schemas.microsoft.com/office/drawing/2014/main" id="{D23596A0-7BA4-4266-A004-5A68D6E1AC5A}"/>
              </a:ext>
            </a:extLst>
          </p:cNvPr>
          <p:cNvSpPr/>
          <p:nvPr/>
        </p:nvSpPr>
        <p:spPr>
          <a:xfrm rot="16200000">
            <a:off x="7273660" y="2173042"/>
            <a:ext cx="1581822" cy="6900101"/>
          </a:xfrm>
          <a:prstGeom prst="roundRect">
            <a:avLst>
              <a:gd name="adj" fmla="val 7945"/>
            </a:avLst>
          </a:prstGeom>
          <a:solidFill>
            <a:schemeClr val="accent5">
              <a:lumMod val="20000"/>
              <a:lumOff val="8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E88CE19-7535-4F47-AFE5-3147489E7286}"/>
              </a:ext>
            </a:extLst>
          </p:cNvPr>
          <p:cNvSpPr txBox="1"/>
          <p:nvPr/>
        </p:nvSpPr>
        <p:spPr>
          <a:xfrm>
            <a:off x="5617426" y="5078333"/>
            <a:ext cx="5900462" cy="1077218"/>
          </a:xfrm>
          <a:prstGeom prst="rect">
            <a:avLst/>
          </a:prstGeom>
          <a:noFill/>
        </p:spPr>
        <p:txBody>
          <a:bodyPr wrap="square" rtlCol="0" anchor="t">
            <a:spAutoFit/>
          </a:bodyPr>
          <a:lstStyle/>
          <a:p>
            <a:pPr lvl="0" algn="just"/>
            <a:r>
              <a:rPr lang="fr-FR" sz="3200" b="1" err="1">
                <a:solidFill>
                  <a:srgbClr val="002060"/>
                </a:solidFill>
                <a:latin typeface="Arial"/>
                <a:cs typeface="Arial"/>
              </a:rPr>
              <a:t>Chưa</a:t>
            </a:r>
            <a:r>
              <a:rPr lang="fr-FR" sz="3200" b="1">
                <a:solidFill>
                  <a:srgbClr val="002060"/>
                </a:solidFill>
                <a:latin typeface="Arial"/>
                <a:cs typeface="Arial"/>
              </a:rPr>
              <a:t> </a:t>
            </a:r>
            <a:r>
              <a:rPr lang="fr-FR" sz="3200" b="1" err="1">
                <a:solidFill>
                  <a:srgbClr val="002060"/>
                </a:solidFill>
                <a:latin typeface="Arial"/>
                <a:cs typeface="Arial"/>
              </a:rPr>
              <a:t>đủ</a:t>
            </a:r>
            <a:r>
              <a:rPr lang="fr-FR" sz="3200" b="1">
                <a:solidFill>
                  <a:srgbClr val="002060"/>
                </a:solidFill>
                <a:latin typeface="Arial"/>
                <a:cs typeface="Arial"/>
              </a:rPr>
              <a:t> “</a:t>
            </a:r>
            <a:r>
              <a:rPr lang="fr-FR" sz="3200" b="1" err="1">
                <a:solidFill>
                  <a:srgbClr val="002060"/>
                </a:solidFill>
                <a:latin typeface="Arial"/>
                <a:cs typeface="Arial"/>
              </a:rPr>
              <a:t>chín</a:t>
            </a:r>
            <a:r>
              <a:rPr lang="fr-FR" sz="3200" b="1">
                <a:solidFill>
                  <a:srgbClr val="002060"/>
                </a:solidFill>
                <a:latin typeface="Arial"/>
                <a:cs typeface="Arial"/>
              </a:rPr>
              <a:t>” </a:t>
            </a:r>
            <a:r>
              <a:rPr lang="fr-FR" sz="3200" b="1" err="1">
                <a:solidFill>
                  <a:srgbClr val="002060"/>
                </a:solidFill>
                <a:latin typeface="Arial"/>
                <a:cs typeface="Arial"/>
              </a:rPr>
              <a:t>cho</a:t>
            </a:r>
            <a:r>
              <a:rPr lang="fr-FR" sz="3200" b="1">
                <a:solidFill>
                  <a:srgbClr val="002060"/>
                </a:solidFill>
                <a:latin typeface="Arial"/>
                <a:cs typeface="Arial"/>
              </a:rPr>
              <a:t> </a:t>
            </a:r>
            <a:r>
              <a:rPr lang="fr-FR" sz="3200" b="1" err="1">
                <a:solidFill>
                  <a:srgbClr val="002060"/>
                </a:solidFill>
                <a:latin typeface="Arial"/>
                <a:cs typeface="Arial"/>
              </a:rPr>
              <a:t>các</a:t>
            </a:r>
            <a:r>
              <a:rPr lang="fr-FR" sz="3200" b="1">
                <a:solidFill>
                  <a:srgbClr val="002060"/>
                </a:solidFill>
                <a:latin typeface="Arial"/>
                <a:cs typeface="Arial"/>
              </a:rPr>
              <a:t> </a:t>
            </a:r>
            <a:r>
              <a:rPr lang="fr-FR" sz="3200" b="1" err="1">
                <a:solidFill>
                  <a:srgbClr val="002060"/>
                </a:solidFill>
                <a:latin typeface="Arial"/>
                <a:cs typeface="Arial"/>
              </a:rPr>
              <a:t>doanh</a:t>
            </a:r>
            <a:r>
              <a:rPr lang="fr-FR" sz="3200" b="1">
                <a:solidFill>
                  <a:srgbClr val="002060"/>
                </a:solidFill>
                <a:latin typeface="Arial"/>
                <a:cs typeface="Arial"/>
              </a:rPr>
              <a:t> </a:t>
            </a:r>
            <a:r>
              <a:rPr lang="fr-FR" sz="3200" b="1" err="1">
                <a:solidFill>
                  <a:srgbClr val="002060"/>
                </a:solidFill>
                <a:latin typeface="Arial"/>
                <a:cs typeface="Arial"/>
              </a:rPr>
              <a:t>nghiệp</a:t>
            </a:r>
            <a:endParaRPr lang="fr-FR" sz="3200" err="1">
              <a:solidFill>
                <a:srgbClr val="002060"/>
              </a:solidFill>
              <a:latin typeface="Arial"/>
              <a:cs typeface="Arial"/>
            </a:endParaRPr>
          </a:p>
        </p:txBody>
      </p:sp>
      <p:sp>
        <p:nvSpPr>
          <p:cNvPr id="27" name="TextBox 26">
            <a:extLst>
              <a:ext uri="{FF2B5EF4-FFF2-40B4-BE49-F238E27FC236}">
                <a16:creationId xmlns:a16="http://schemas.microsoft.com/office/drawing/2014/main" id="{2A3917EE-D1BE-48B8-A35D-CCEEF9C267F4}"/>
              </a:ext>
            </a:extLst>
          </p:cNvPr>
          <p:cNvSpPr txBox="1"/>
          <p:nvPr/>
        </p:nvSpPr>
        <p:spPr>
          <a:xfrm>
            <a:off x="4578531" y="4815007"/>
            <a:ext cx="765725" cy="1569660"/>
          </a:xfrm>
          <a:prstGeom prst="rect">
            <a:avLst/>
          </a:prstGeom>
          <a:noFill/>
        </p:spPr>
        <p:txBody>
          <a:bodyPr wrap="square" rtlCol="0">
            <a:spAutoFit/>
          </a:bodyPr>
          <a:lstStyle/>
          <a:p>
            <a:r>
              <a:rPr lang="en-US" sz="9600">
                <a:solidFill>
                  <a:srgbClr val="C00000"/>
                </a:solidFill>
                <a:latin typeface="+mj-lt"/>
              </a:rPr>
              <a:t>3</a:t>
            </a:r>
          </a:p>
        </p:txBody>
      </p:sp>
      <p:sp>
        <p:nvSpPr>
          <p:cNvPr id="30" name="TextBox 29">
            <a:extLst>
              <a:ext uri="{FF2B5EF4-FFF2-40B4-BE49-F238E27FC236}">
                <a16:creationId xmlns:a16="http://schemas.microsoft.com/office/drawing/2014/main" id="{2A3917EE-D1BE-48B8-A35D-CCEEF9C267F4}"/>
              </a:ext>
            </a:extLst>
          </p:cNvPr>
          <p:cNvSpPr txBox="1"/>
          <p:nvPr/>
        </p:nvSpPr>
        <p:spPr>
          <a:xfrm>
            <a:off x="4518423" y="1331963"/>
            <a:ext cx="701749" cy="1569660"/>
          </a:xfrm>
          <a:prstGeom prst="rect">
            <a:avLst/>
          </a:prstGeom>
          <a:noFill/>
        </p:spPr>
        <p:txBody>
          <a:bodyPr wrap="square" rtlCol="0">
            <a:spAutoFit/>
          </a:bodyPr>
          <a:lstStyle/>
          <a:p>
            <a:r>
              <a:rPr lang="en-US" sz="9600">
                <a:solidFill>
                  <a:srgbClr val="C00000"/>
                </a:solidFill>
                <a:latin typeface="+mj-lt"/>
              </a:rPr>
              <a:t>1</a:t>
            </a:r>
          </a:p>
        </p:txBody>
      </p:sp>
      <p:pic>
        <p:nvPicPr>
          <p:cNvPr id="3" name="Hình ảnh 3" descr="Ảnh có chứa vẽ, thực phẩm&#10;&#10;Mô tả được tạo với mức tin cậy rất cao">
            <a:extLst>
              <a:ext uri="{FF2B5EF4-FFF2-40B4-BE49-F238E27FC236}">
                <a16:creationId xmlns:a16="http://schemas.microsoft.com/office/drawing/2014/main" id="{A298D2F1-0C2E-4A33-B1B3-EEC969A50ACD}"/>
              </a:ext>
            </a:extLst>
          </p:cNvPr>
          <p:cNvPicPr>
            <a:picLocks noChangeAspect="1"/>
          </p:cNvPicPr>
          <p:nvPr/>
        </p:nvPicPr>
        <p:blipFill>
          <a:blip r:embed="rId3"/>
          <a:stretch>
            <a:fillRect/>
          </a:stretch>
        </p:blipFill>
        <p:spPr>
          <a:xfrm>
            <a:off x="9108520" y="-820407"/>
            <a:ext cx="2743200" cy="3123146"/>
          </a:xfrm>
          <a:prstGeom prst="rect">
            <a:avLst/>
          </a:prstGeom>
        </p:spPr>
      </p:pic>
    </p:spTree>
    <p:extLst>
      <p:ext uri="{BB962C8B-B14F-4D97-AF65-F5344CB8AC3E}">
        <p14:creationId xmlns:p14="http://schemas.microsoft.com/office/powerpoint/2010/main" val="1915260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21" grpId="0"/>
      <p:bldP spid="22" grpId="0" animBg="1"/>
      <p:bldP spid="23" grpId="0"/>
      <p:bldP spid="24" grpId="0"/>
      <p:bldP spid="25" grpId="0" animBg="1"/>
      <p:bldP spid="26" grpId="0"/>
      <p:bldP spid="27"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302" y="193965"/>
            <a:ext cx="6996008" cy="1316180"/>
          </a:xfrm>
        </p:spPr>
        <p:txBody>
          <a:bodyPr>
            <a:normAutofit/>
          </a:bodyPr>
          <a:lstStyle/>
          <a:p>
            <a:r>
              <a:rPr lang="en-US" sz="4000" b="1" dirty="0">
                <a:solidFill>
                  <a:srgbClr val="C00000"/>
                </a:solidFill>
                <a:latin typeface="Arial"/>
                <a:cs typeface="Times New Roman"/>
              </a:rPr>
              <a:t>Relational database</a:t>
            </a:r>
            <a:r>
              <a:rPr lang="en-US" sz="4000" b="1" dirty="0">
                <a:solidFill>
                  <a:srgbClr val="C00000"/>
                </a:solidFill>
                <a:latin typeface="Times New Roman"/>
                <a:cs typeface="Times New Roman"/>
              </a:rPr>
              <a:t> </a:t>
            </a:r>
            <a:r>
              <a:rPr lang="en-US" sz="2800" b="1" dirty="0">
                <a:latin typeface="Times New Roman"/>
                <a:cs typeface="Times New Roman"/>
              </a:rPr>
              <a:t> </a:t>
            </a:r>
          </a:p>
        </p:txBody>
      </p:sp>
      <p:pic>
        <p:nvPicPr>
          <p:cNvPr id="3" name="Hình ảnh 3" descr="Ảnh có chứa vẽ, thực phẩm&#10;&#10;Mô tả được tạo với mức tin cậy rất cao">
            <a:extLst>
              <a:ext uri="{FF2B5EF4-FFF2-40B4-BE49-F238E27FC236}">
                <a16:creationId xmlns:a16="http://schemas.microsoft.com/office/drawing/2014/main" id="{00A7413E-725B-4E18-9770-A3F54DB1F3CB}"/>
              </a:ext>
            </a:extLst>
          </p:cNvPr>
          <p:cNvPicPr>
            <a:picLocks noChangeAspect="1"/>
          </p:cNvPicPr>
          <p:nvPr/>
        </p:nvPicPr>
        <p:blipFill>
          <a:blip r:embed="rId2"/>
          <a:stretch>
            <a:fillRect/>
          </a:stretch>
        </p:blipFill>
        <p:spPr>
          <a:xfrm>
            <a:off x="8257088" y="-774351"/>
            <a:ext cx="3233979" cy="3071485"/>
          </a:xfrm>
          <a:prstGeom prst="rect">
            <a:avLst/>
          </a:prstGeom>
        </p:spPr>
      </p:pic>
      <p:sp>
        <p:nvSpPr>
          <p:cNvPr id="7" name="Hộp Văn bản 6">
            <a:extLst>
              <a:ext uri="{FF2B5EF4-FFF2-40B4-BE49-F238E27FC236}">
                <a16:creationId xmlns:a16="http://schemas.microsoft.com/office/drawing/2014/main" id="{A44990A5-B221-4B4F-8673-8E6511778279}"/>
              </a:ext>
            </a:extLst>
          </p:cNvPr>
          <p:cNvSpPr txBox="1"/>
          <p:nvPr/>
        </p:nvSpPr>
        <p:spPr>
          <a:xfrm>
            <a:off x="7125420" y="310551"/>
            <a:ext cx="10179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5400">
                <a:latin typeface="Times New Roman"/>
                <a:cs typeface="Arial"/>
              </a:rPr>
              <a:t>&amp;</a:t>
            </a:r>
          </a:p>
        </p:txBody>
      </p:sp>
      <p:graphicFrame>
        <p:nvGraphicFramePr>
          <p:cNvPr id="5" name="Bảng 5">
            <a:extLst>
              <a:ext uri="{FF2B5EF4-FFF2-40B4-BE49-F238E27FC236}">
                <a16:creationId xmlns:a16="http://schemas.microsoft.com/office/drawing/2014/main" id="{B8795B28-4267-4F05-BE0C-7A58E2E3B49C}"/>
              </a:ext>
            </a:extLst>
          </p:cNvPr>
          <p:cNvGraphicFramePr>
            <a:graphicFrameLocks noGrp="1"/>
          </p:cNvGraphicFramePr>
          <p:nvPr>
            <p:extLst>
              <p:ext uri="{D42A27DB-BD31-4B8C-83A1-F6EECF244321}">
                <p14:modId xmlns:p14="http://schemas.microsoft.com/office/powerpoint/2010/main" val="1110338142"/>
              </p:ext>
            </p:extLst>
          </p:nvPr>
        </p:nvGraphicFramePr>
        <p:xfrm>
          <a:off x="603849" y="1337094"/>
          <a:ext cx="11237712" cy="5382454"/>
        </p:xfrm>
        <a:graphic>
          <a:graphicData uri="http://schemas.openxmlformats.org/drawingml/2006/table">
            <a:tbl>
              <a:tblPr firstRow="1" bandRow="1">
                <a:tableStyleId>{5C22544A-7EE6-4342-B048-85BDC9FD1C3A}</a:tableStyleId>
              </a:tblPr>
              <a:tblGrid>
                <a:gridCol w="2711302">
                  <a:extLst>
                    <a:ext uri="{9D8B030D-6E8A-4147-A177-3AD203B41FA5}">
                      <a16:colId xmlns:a16="http://schemas.microsoft.com/office/drawing/2014/main" val="2225623764"/>
                    </a:ext>
                  </a:extLst>
                </a:gridCol>
                <a:gridCol w="3735293">
                  <a:extLst>
                    <a:ext uri="{9D8B030D-6E8A-4147-A177-3AD203B41FA5}">
                      <a16:colId xmlns:a16="http://schemas.microsoft.com/office/drawing/2014/main" val="1951095368"/>
                    </a:ext>
                  </a:extLst>
                </a:gridCol>
                <a:gridCol w="4791117">
                  <a:extLst>
                    <a:ext uri="{9D8B030D-6E8A-4147-A177-3AD203B41FA5}">
                      <a16:colId xmlns:a16="http://schemas.microsoft.com/office/drawing/2014/main" val="3865495310"/>
                    </a:ext>
                  </a:extLst>
                </a:gridCol>
              </a:tblGrid>
              <a:tr h="902677">
                <a:tc>
                  <a:txBody>
                    <a:bodyPr/>
                    <a:lstStyle/>
                    <a:p>
                      <a:pPr lvl="0" algn="ctr">
                        <a:lnSpc>
                          <a:spcPct val="200000"/>
                        </a:lnSpc>
                        <a:spcBef>
                          <a:spcPts val="0"/>
                        </a:spcBef>
                        <a:spcAft>
                          <a:spcPts val="0"/>
                        </a:spcAft>
                        <a:buNone/>
                      </a:pPr>
                      <a:r>
                        <a:rPr lang="vi-VN" sz="2400" b="1" i="0" u="none" strike="noStrike" noProof="0" err="1">
                          <a:latin typeface="Arial"/>
                        </a:rPr>
                        <a:t>Đặc</a:t>
                      </a:r>
                      <a:r>
                        <a:rPr lang="vi-VN" sz="2400" b="1" i="0" u="none" strike="noStrike" noProof="0">
                          <a:latin typeface="Arial"/>
                        </a:rPr>
                        <a:t> </a:t>
                      </a:r>
                      <a:r>
                        <a:rPr lang="vi-VN" sz="2400" b="1" i="0" u="none" strike="noStrike" noProof="0" err="1">
                          <a:latin typeface="Arial"/>
                        </a:rPr>
                        <a:t>điểm</a:t>
                      </a:r>
                      <a:endParaRPr lang="vi-VN" sz="1800" b="0" i="0" u="none" strike="noStrike" noProof="0" err="1">
                        <a:latin typeface="Arial"/>
                      </a:endParaRPr>
                    </a:p>
                  </a:txBody>
                  <a:tcPr/>
                </a:tc>
                <a:tc>
                  <a:txBody>
                    <a:bodyPr/>
                    <a:lstStyle/>
                    <a:p>
                      <a:pPr lvl="0" algn="ctr">
                        <a:lnSpc>
                          <a:spcPct val="250000"/>
                        </a:lnSpc>
                        <a:buNone/>
                      </a:pPr>
                      <a:r>
                        <a:rPr lang="en-US" sz="2000" b="1" i="0" u="none" strike="noStrike" cap="all" noProof="0">
                          <a:solidFill>
                            <a:schemeClr val="bg1"/>
                          </a:solidFill>
                          <a:latin typeface="Arial"/>
                        </a:rPr>
                        <a:t>Relational database</a:t>
                      </a:r>
                      <a:endParaRPr lang="vi-VN" sz="2000">
                        <a:solidFill>
                          <a:schemeClr val="bg1"/>
                        </a:solidFill>
                      </a:endParaRPr>
                    </a:p>
                  </a:txBody>
                  <a:tcPr/>
                </a:tc>
                <a:tc>
                  <a:txBody>
                    <a:bodyPr/>
                    <a:lstStyle/>
                    <a:p>
                      <a:pPr lvl="0" algn="ctr">
                        <a:lnSpc>
                          <a:spcPct val="200000"/>
                        </a:lnSpc>
                        <a:buNone/>
                      </a:pPr>
                      <a:r>
                        <a:rPr lang="vi-VN" sz="2400" b="1" i="0" u="none" strike="noStrike" noProof="0" err="1">
                          <a:latin typeface="Arial"/>
                        </a:rPr>
                        <a:t>NoSQL</a:t>
                      </a:r>
                      <a:endParaRPr lang="vi-VN" sz="2400" b="1" err="1"/>
                    </a:p>
                  </a:txBody>
                  <a:tcPr/>
                </a:tc>
                <a:extLst>
                  <a:ext uri="{0D108BD9-81ED-4DB2-BD59-A6C34878D82A}">
                    <a16:rowId xmlns:a16="http://schemas.microsoft.com/office/drawing/2014/main" val="1448952340"/>
                  </a:ext>
                </a:extLst>
              </a:tr>
              <a:tr h="1080477">
                <a:tc>
                  <a:txBody>
                    <a:bodyPr/>
                    <a:lstStyle/>
                    <a:p>
                      <a:pPr lvl="0" algn="ctr">
                        <a:lnSpc>
                          <a:spcPct val="200000"/>
                        </a:lnSpc>
                        <a:buNone/>
                      </a:pPr>
                      <a:r>
                        <a:rPr lang="vi-VN" sz="2000" b="1" i="0" u="none" strike="noStrike" noProof="0" dirty="0">
                          <a:latin typeface="Arial"/>
                        </a:rPr>
                        <a:t>Hiệu suất</a:t>
                      </a:r>
                      <a:endParaRPr lang="vi-VN" sz="2000" b="1" dirty="0"/>
                    </a:p>
                  </a:txBody>
                  <a:tcPr/>
                </a:tc>
                <a:tc>
                  <a:txBody>
                    <a:bodyPr/>
                    <a:lstStyle/>
                    <a:p>
                      <a:pPr lvl="0" algn="l">
                        <a:lnSpc>
                          <a:spcPct val="100000"/>
                        </a:lnSpc>
                        <a:spcBef>
                          <a:spcPts val="0"/>
                        </a:spcBef>
                        <a:spcAft>
                          <a:spcPts val="0"/>
                        </a:spcAft>
                        <a:buNone/>
                      </a:pPr>
                      <a:r>
                        <a:rPr lang="vi-VN" sz="2000" b="0" i="0" u="none" strike="noStrike" noProof="0">
                          <a:latin typeface="Arial"/>
                        </a:rPr>
                        <a:t>Kém hơn </a:t>
                      </a:r>
                      <a:endParaRPr lang="vi-VN" sz="2000"/>
                    </a:p>
                    <a:p>
                      <a:pPr lvl="0" algn="l">
                        <a:lnSpc>
                          <a:spcPct val="100000"/>
                        </a:lnSpc>
                        <a:spcBef>
                          <a:spcPts val="0"/>
                        </a:spcBef>
                        <a:spcAft>
                          <a:spcPts val="0"/>
                        </a:spcAft>
                        <a:buNone/>
                      </a:pPr>
                      <a:r>
                        <a:rPr lang="vi-VN" sz="2000" b="0" i="0" u="none" strike="noStrike" noProof="0">
                          <a:latin typeface="Arial"/>
                        </a:rPr>
                        <a:t>SQL</a:t>
                      </a:r>
                      <a:endParaRPr lang="vi-VN" sz="2000"/>
                    </a:p>
                    <a:p>
                      <a:pPr lvl="0" algn="l">
                        <a:lnSpc>
                          <a:spcPct val="100000"/>
                        </a:lnSpc>
                        <a:buNone/>
                      </a:pPr>
                      <a:r>
                        <a:rPr lang="vi-VN" sz="2000" b="0" i="0" u="none" strike="noStrike" noProof="0">
                          <a:latin typeface="Arial"/>
                        </a:rPr>
                        <a:t>Relational giữa các table</a:t>
                      </a:r>
                      <a:endParaRPr lang="vi-VN" sz="2000"/>
                    </a:p>
                  </a:txBody>
                  <a:tcPr/>
                </a:tc>
                <a:tc>
                  <a:txBody>
                    <a:bodyPr/>
                    <a:lstStyle/>
                    <a:p>
                      <a:pPr lvl="0" algn="l">
                        <a:lnSpc>
                          <a:spcPct val="100000"/>
                        </a:lnSpc>
                        <a:spcBef>
                          <a:spcPts val="0"/>
                        </a:spcBef>
                        <a:spcAft>
                          <a:spcPts val="0"/>
                        </a:spcAft>
                        <a:buNone/>
                      </a:pPr>
                      <a:r>
                        <a:rPr lang="vi-VN" sz="2000" b="0" i="0" u="none" strike="noStrike" noProof="0">
                          <a:latin typeface="Arial"/>
                        </a:rPr>
                        <a:t>Cực tốt</a:t>
                      </a:r>
                      <a:endParaRPr lang="vi-VN" sz="2000"/>
                    </a:p>
                    <a:p>
                      <a:pPr lvl="0" algn="l">
                        <a:lnSpc>
                          <a:spcPct val="100000"/>
                        </a:lnSpc>
                        <a:spcBef>
                          <a:spcPts val="0"/>
                        </a:spcBef>
                        <a:spcAft>
                          <a:spcPts val="0"/>
                        </a:spcAft>
                        <a:buNone/>
                      </a:pPr>
                      <a:r>
                        <a:rPr lang="vi-VN" sz="2000" b="0" i="0" u="none" strike="noStrike" noProof="0">
                          <a:latin typeface="Arial"/>
                        </a:rPr>
                        <a:t>Bỏ qua SQL</a:t>
                      </a:r>
                      <a:endParaRPr lang="vi-VN" sz="2000"/>
                    </a:p>
                    <a:p>
                      <a:pPr lvl="0" algn="l">
                        <a:lnSpc>
                          <a:spcPct val="100000"/>
                        </a:lnSpc>
                        <a:buNone/>
                      </a:pPr>
                      <a:r>
                        <a:rPr lang="vi-VN" sz="2000" b="0" i="0" u="none" strike="noStrike" noProof="0">
                          <a:latin typeface="Arial"/>
                        </a:rPr>
                        <a:t>Bỏ qua các ràng buộc dữ liệu</a:t>
                      </a:r>
                      <a:endParaRPr lang="vi-VN" sz="2000"/>
                    </a:p>
                  </a:txBody>
                  <a:tcPr/>
                </a:tc>
                <a:extLst>
                  <a:ext uri="{0D108BD9-81ED-4DB2-BD59-A6C34878D82A}">
                    <a16:rowId xmlns:a16="http://schemas.microsoft.com/office/drawing/2014/main" val="3905756152"/>
                  </a:ext>
                </a:extLst>
              </a:tr>
              <a:tr h="724877">
                <a:tc>
                  <a:txBody>
                    <a:bodyPr/>
                    <a:lstStyle/>
                    <a:p>
                      <a:pPr lvl="0" algn="ctr">
                        <a:lnSpc>
                          <a:spcPct val="200000"/>
                        </a:lnSpc>
                        <a:buNone/>
                      </a:pPr>
                      <a:r>
                        <a:rPr lang="vi-VN" sz="2000" b="1" i="0" u="none" strike="noStrike" noProof="0" err="1">
                          <a:latin typeface="Arial"/>
                        </a:rPr>
                        <a:t>Khả</a:t>
                      </a:r>
                      <a:r>
                        <a:rPr lang="vi-VN" sz="2000" b="1" i="0" u="none" strike="noStrike" noProof="0">
                          <a:latin typeface="Arial"/>
                        </a:rPr>
                        <a:t> năng </a:t>
                      </a:r>
                      <a:r>
                        <a:rPr lang="vi-VN" sz="2000" b="1" i="0" u="none" strike="noStrike" noProof="0" err="1">
                          <a:latin typeface="Arial"/>
                        </a:rPr>
                        <a:t>mở</a:t>
                      </a:r>
                      <a:r>
                        <a:rPr lang="vi-VN" sz="2000" b="1" i="0" u="none" strike="noStrike" noProof="0">
                          <a:latin typeface="Arial"/>
                        </a:rPr>
                        <a:t> </a:t>
                      </a:r>
                      <a:r>
                        <a:rPr lang="vi-VN" sz="2000" b="1" i="0" u="none" strike="noStrike" noProof="0" err="1">
                          <a:latin typeface="Arial"/>
                        </a:rPr>
                        <a:t>rộng</a:t>
                      </a:r>
                      <a:endParaRPr lang="vi-VN" sz="2000" b="1" err="1"/>
                    </a:p>
                  </a:txBody>
                  <a:tcPr/>
                </a:tc>
                <a:tc>
                  <a:txBody>
                    <a:bodyPr/>
                    <a:lstStyle/>
                    <a:p>
                      <a:pPr lvl="0" algn="l">
                        <a:lnSpc>
                          <a:spcPct val="200000"/>
                        </a:lnSpc>
                        <a:buNone/>
                      </a:pPr>
                      <a:r>
                        <a:rPr lang="vi-VN" sz="2000" b="0" i="0" u="none" strike="noStrike" noProof="0">
                          <a:latin typeface="Arial"/>
                        </a:rPr>
                        <a:t>Hạn chế về lượng.</a:t>
                      </a:r>
                      <a:endParaRPr lang="vi-VN" sz="2000"/>
                    </a:p>
                  </a:txBody>
                  <a:tcPr/>
                </a:tc>
                <a:tc>
                  <a:txBody>
                    <a:bodyPr/>
                    <a:lstStyle/>
                    <a:p>
                      <a:pPr lvl="0" algn="l">
                        <a:lnSpc>
                          <a:spcPct val="200000"/>
                        </a:lnSpc>
                        <a:buNone/>
                      </a:pPr>
                      <a:r>
                        <a:rPr lang="vi-VN" sz="2000" b="0" i="0" u="none" strike="noStrike" noProof="0">
                          <a:latin typeface="Arial"/>
                        </a:rPr>
                        <a:t>Hỗ trợ một lượng rất lớn các node.</a:t>
                      </a:r>
                      <a:endParaRPr lang="vi-VN" sz="2000"/>
                    </a:p>
                  </a:txBody>
                  <a:tcPr/>
                </a:tc>
                <a:extLst>
                  <a:ext uri="{0D108BD9-81ED-4DB2-BD59-A6C34878D82A}">
                    <a16:rowId xmlns:a16="http://schemas.microsoft.com/office/drawing/2014/main" val="154034753"/>
                  </a:ext>
                </a:extLst>
              </a:tr>
              <a:tr h="806938">
                <a:tc>
                  <a:txBody>
                    <a:bodyPr/>
                    <a:lstStyle/>
                    <a:p>
                      <a:pPr lvl="0" algn="ctr">
                        <a:lnSpc>
                          <a:spcPct val="200000"/>
                        </a:lnSpc>
                        <a:buNone/>
                      </a:pPr>
                      <a:r>
                        <a:rPr lang="vi-VN" sz="2000" b="1" i="0" u="none" strike="noStrike" noProof="0" err="1">
                          <a:latin typeface="Arial"/>
                        </a:rPr>
                        <a:t>Hiệu</a:t>
                      </a:r>
                      <a:r>
                        <a:rPr lang="vi-VN" sz="2000" b="1" i="0" u="none" strike="noStrike" noProof="0">
                          <a:latin typeface="Arial"/>
                        </a:rPr>
                        <a:t> </a:t>
                      </a:r>
                      <a:r>
                        <a:rPr lang="vi-VN" sz="2000" b="1" i="0" u="none" strike="noStrike" noProof="0" err="1">
                          <a:latin typeface="Arial"/>
                        </a:rPr>
                        <a:t>suất</a:t>
                      </a:r>
                      <a:r>
                        <a:rPr lang="vi-VN" sz="2000" b="1" i="0" u="none" strike="noStrike" noProof="0">
                          <a:latin typeface="Arial"/>
                        </a:rPr>
                        <a:t> </a:t>
                      </a:r>
                      <a:r>
                        <a:rPr lang="vi-VN" sz="2000" b="1" i="0" u="none" strike="noStrike" noProof="0" err="1">
                          <a:latin typeface="Arial"/>
                        </a:rPr>
                        <a:t>đọc</a:t>
                      </a:r>
                      <a:r>
                        <a:rPr lang="vi-VN" sz="2000" b="1" i="0" u="none" strike="noStrike" noProof="0">
                          <a:latin typeface="Arial"/>
                        </a:rPr>
                        <a:t>-ghi</a:t>
                      </a:r>
                      <a:endParaRPr lang="vi-VN" sz="2000" b="1"/>
                    </a:p>
                  </a:txBody>
                  <a:tcPr/>
                </a:tc>
                <a:tc>
                  <a:txBody>
                    <a:bodyPr/>
                    <a:lstStyle/>
                    <a:p>
                      <a:pPr lvl="0" algn="l">
                        <a:lnSpc>
                          <a:spcPct val="100000"/>
                        </a:lnSpc>
                        <a:buNone/>
                      </a:pPr>
                      <a:r>
                        <a:rPr lang="vi-VN" sz="2000" b="0" i="0" u="none" strike="noStrike" noProof="0">
                          <a:latin typeface="Arial"/>
                        </a:rPr>
                        <a:t>Kém do thiết kế để đảm bảo sự vào/ra liên tục của dữ liệu</a:t>
                      </a:r>
                      <a:endParaRPr lang="vi-VN" sz="2000"/>
                    </a:p>
                  </a:txBody>
                  <a:tcPr/>
                </a:tc>
                <a:tc>
                  <a:txBody>
                    <a:bodyPr/>
                    <a:lstStyle/>
                    <a:p>
                      <a:pPr lvl="0" algn="l">
                        <a:lnSpc>
                          <a:spcPct val="100000"/>
                        </a:lnSpc>
                        <a:buNone/>
                      </a:pPr>
                      <a:r>
                        <a:rPr lang="vi-VN" sz="2000" b="0" i="0" u="none" strike="noStrike" noProof="0">
                          <a:latin typeface="Arial"/>
                        </a:rPr>
                        <a:t>Tốt với mô hình xử lý lô và những tối ưu về đọc-ghi dữ liệu.</a:t>
                      </a:r>
                      <a:endParaRPr lang="vi-VN" sz="2000"/>
                    </a:p>
                  </a:txBody>
                  <a:tcPr/>
                </a:tc>
                <a:extLst>
                  <a:ext uri="{0D108BD9-81ED-4DB2-BD59-A6C34878D82A}">
                    <a16:rowId xmlns:a16="http://schemas.microsoft.com/office/drawing/2014/main" val="354626674"/>
                  </a:ext>
                </a:extLst>
              </a:tr>
              <a:tr h="762000">
                <a:tc>
                  <a:txBody>
                    <a:bodyPr/>
                    <a:lstStyle/>
                    <a:p>
                      <a:pPr lvl="0" algn="ctr">
                        <a:lnSpc>
                          <a:spcPct val="100000"/>
                        </a:lnSpc>
                        <a:buNone/>
                      </a:pPr>
                      <a:r>
                        <a:rPr lang="vi-VN" sz="2000" b="1" i="0" u="none" strike="noStrike" noProof="0">
                          <a:latin typeface="Arial"/>
                        </a:rPr>
                        <a:t>Thay </a:t>
                      </a:r>
                      <a:r>
                        <a:rPr lang="vi-VN" sz="2000" b="1" i="0" u="none" strike="noStrike" noProof="0" err="1">
                          <a:latin typeface="Arial"/>
                        </a:rPr>
                        <a:t>đổi</a:t>
                      </a:r>
                      <a:r>
                        <a:rPr lang="vi-VN" sz="2000" b="1" i="0" u="none" strike="noStrike" noProof="0">
                          <a:latin typeface="Arial"/>
                        </a:rPr>
                        <a:t> </a:t>
                      </a:r>
                      <a:r>
                        <a:rPr lang="vi-VN" sz="2000" b="1" i="0" u="none" strike="noStrike" noProof="0" err="1">
                          <a:latin typeface="Arial"/>
                        </a:rPr>
                        <a:t>số</a:t>
                      </a:r>
                      <a:r>
                        <a:rPr lang="vi-VN" sz="2000" b="1" i="0" u="none" strike="noStrike" noProof="0">
                          <a:latin typeface="Arial"/>
                        </a:rPr>
                        <a:t> </a:t>
                      </a:r>
                      <a:r>
                        <a:rPr lang="vi-VN" sz="2000" b="1" i="0" u="none" strike="noStrike" noProof="0" err="1">
                          <a:latin typeface="Arial"/>
                        </a:rPr>
                        <a:t>node</a:t>
                      </a:r>
                      <a:r>
                        <a:rPr lang="vi-VN" sz="2000" b="1" i="0" u="none" strike="noStrike" noProof="0">
                          <a:latin typeface="Arial"/>
                        </a:rPr>
                        <a:t> trong </a:t>
                      </a:r>
                      <a:r>
                        <a:rPr lang="vi-VN" sz="2000" b="1" i="0" u="none" strike="noStrike" noProof="0" err="1">
                          <a:latin typeface="Arial"/>
                        </a:rPr>
                        <a:t>hệ</a:t>
                      </a:r>
                      <a:r>
                        <a:rPr lang="vi-VN" sz="2000" b="1" i="0" u="none" strike="noStrike" noProof="0">
                          <a:latin typeface="Arial"/>
                        </a:rPr>
                        <a:t> </a:t>
                      </a:r>
                      <a:r>
                        <a:rPr lang="vi-VN" sz="2000" b="1" i="0" u="none" strike="noStrike" noProof="0" err="1">
                          <a:latin typeface="Arial"/>
                        </a:rPr>
                        <a:t>thống</a:t>
                      </a:r>
                      <a:endParaRPr lang="vi-VN" sz="2000" b="1" err="1"/>
                    </a:p>
                  </a:txBody>
                  <a:tcPr/>
                </a:tc>
                <a:tc>
                  <a:txBody>
                    <a:bodyPr/>
                    <a:lstStyle/>
                    <a:p>
                      <a:pPr lvl="0" algn="l">
                        <a:lnSpc>
                          <a:spcPct val="100000"/>
                        </a:lnSpc>
                        <a:spcBef>
                          <a:spcPts val="0"/>
                        </a:spcBef>
                        <a:spcAft>
                          <a:spcPts val="0"/>
                        </a:spcAft>
                        <a:buNone/>
                      </a:pPr>
                      <a:r>
                        <a:rPr lang="vi-VN" sz="2000" b="0" i="0" u="none" strike="noStrike" noProof="0">
                          <a:latin typeface="Arial"/>
                        </a:rPr>
                        <a:t>Phải shutdown cả hệ thống.</a:t>
                      </a:r>
                      <a:endParaRPr lang="vi-VN" sz="2000"/>
                    </a:p>
                    <a:p>
                      <a:pPr lvl="0" algn="l">
                        <a:lnSpc>
                          <a:spcPct val="100000"/>
                        </a:lnSpc>
                        <a:buNone/>
                      </a:pPr>
                      <a:r>
                        <a:rPr lang="vi-VN" sz="2000" b="0" i="0" u="none" strike="noStrike" noProof="0">
                          <a:latin typeface="Arial"/>
                        </a:rPr>
                        <a:t>Việc thay đổi số node phức tạp</a:t>
                      </a:r>
                      <a:endParaRPr lang="vi-VN" sz="2000"/>
                    </a:p>
                  </a:txBody>
                  <a:tcPr/>
                </a:tc>
                <a:tc>
                  <a:txBody>
                    <a:bodyPr/>
                    <a:lstStyle/>
                    <a:p>
                      <a:pPr lvl="0" algn="l">
                        <a:lnSpc>
                          <a:spcPct val="100000"/>
                        </a:lnSpc>
                        <a:spcBef>
                          <a:spcPts val="0"/>
                        </a:spcBef>
                        <a:spcAft>
                          <a:spcPts val="0"/>
                        </a:spcAft>
                        <a:buNone/>
                      </a:pPr>
                      <a:r>
                        <a:rPr lang="vi-VN" sz="2000" b="0" i="0" u="none" strike="noStrike" noProof="0">
                          <a:latin typeface="Arial"/>
                        </a:rPr>
                        <a:t>Không cần phải shutdown cả hệ thống.</a:t>
                      </a:r>
                      <a:endParaRPr lang="vi-VN" sz="2000"/>
                    </a:p>
                    <a:p>
                      <a:pPr lvl="0" algn="l">
                        <a:lnSpc>
                          <a:spcPct val="100000"/>
                        </a:lnSpc>
                        <a:buNone/>
                      </a:pPr>
                      <a:r>
                        <a:rPr lang="vi-VN" sz="2000" b="0" i="0" u="none" strike="noStrike" noProof="0">
                          <a:latin typeface="Arial"/>
                        </a:rPr>
                        <a:t>Việc thay đổi số node đơn giản, không ảnh hưởng đến hệ thống.</a:t>
                      </a:r>
                      <a:endParaRPr lang="vi-VN" sz="2000"/>
                    </a:p>
                  </a:txBody>
                  <a:tcPr/>
                </a:tc>
                <a:extLst>
                  <a:ext uri="{0D108BD9-81ED-4DB2-BD59-A6C34878D82A}">
                    <a16:rowId xmlns:a16="http://schemas.microsoft.com/office/drawing/2014/main" val="409869432"/>
                  </a:ext>
                </a:extLst>
              </a:tr>
              <a:tr h="861645">
                <a:tc>
                  <a:txBody>
                    <a:bodyPr/>
                    <a:lstStyle/>
                    <a:p>
                      <a:pPr lvl="0" algn="ctr">
                        <a:lnSpc>
                          <a:spcPct val="200000"/>
                        </a:lnSpc>
                        <a:buNone/>
                      </a:pPr>
                      <a:r>
                        <a:rPr lang="vi-VN" sz="2000" b="1" i="0" u="none" strike="noStrike" noProof="0" err="1">
                          <a:latin typeface="Arial"/>
                        </a:rPr>
                        <a:t>Phần</a:t>
                      </a:r>
                      <a:r>
                        <a:rPr lang="vi-VN" sz="2000" b="1" i="0" u="none" strike="noStrike" noProof="0">
                          <a:latin typeface="Arial"/>
                        </a:rPr>
                        <a:t> </a:t>
                      </a:r>
                      <a:r>
                        <a:rPr lang="vi-VN" sz="2000" b="1" i="0" u="none" strike="noStrike" noProof="0" err="1">
                          <a:latin typeface="Arial"/>
                        </a:rPr>
                        <a:t>cứng</a:t>
                      </a:r>
                      <a:endParaRPr lang="vi-VN" sz="2000" b="1" err="1"/>
                    </a:p>
                  </a:txBody>
                  <a:tcPr/>
                </a:tc>
                <a:tc>
                  <a:txBody>
                    <a:bodyPr/>
                    <a:lstStyle/>
                    <a:p>
                      <a:pPr lvl="0" algn="l">
                        <a:lnSpc>
                          <a:spcPct val="200000"/>
                        </a:lnSpc>
                        <a:buNone/>
                      </a:pPr>
                      <a:r>
                        <a:rPr lang="vi-VN" sz="2000" b="0" i="0" u="none" strike="noStrike" noProof="0">
                          <a:latin typeface="Arial"/>
                        </a:rPr>
                        <a:t>Đòi hỏi cao về phần cứng.</a:t>
                      </a:r>
                      <a:endParaRPr lang="vi-VN" sz="2000"/>
                    </a:p>
                  </a:txBody>
                  <a:tcPr/>
                </a:tc>
                <a:tc>
                  <a:txBody>
                    <a:bodyPr/>
                    <a:lstStyle/>
                    <a:p>
                      <a:pPr lvl="0" algn="l">
                        <a:lnSpc>
                          <a:spcPct val="100000"/>
                        </a:lnSpc>
                        <a:buNone/>
                      </a:pPr>
                      <a:r>
                        <a:rPr lang="vi-VN" sz="2000" b="0" i="0" u="none" strike="noStrike" noProof="0" dirty="0">
                          <a:latin typeface="Arial"/>
                        </a:rPr>
                        <a:t>Đòi hỏi thấp hơn về giá trị và tính đồng nhất của phần cứng</a:t>
                      </a:r>
                      <a:endParaRPr lang="vi-VN" sz="2000" dirty="0"/>
                    </a:p>
                  </a:txBody>
                  <a:tcPr/>
                </a:tc>
                <a:extLst>
                  <a:ext uri="{0D108BD9-81ED-4DB2-BD59-A6C34878D82A}">
                    <a16:rowId xmlns:a16="http://schemas.microsoft.com/office/drawing/2014/main" val="4067368219"/>
                  </a:ext>
                </a:extLst>
              </a:tr>
            </a:tbl>
          </a:graphicData>
        </a:graphic>
      </p:graphicFrame>
    </p:spTree>
    <p:extLst>
      <p:ext uri="{BB962C8B-B14F-4D97-AF65-F5344CB8AC3E}">
        <p14:creationId xmlns:p14="http://schemas.microsoft.com/office/powerpoint/2010/main" val="486047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37</TotalTime>
  <Words>1693</Words>
  <Application>Microsoft Office PowerPoint</Application>
  <PresentationFormat>Màn hình rộng</PresentationFormat>
  <Paragraphs>327</Paragraphs>
  <Slides>52</Slides>
  <Notes>18</Notes>
  <HiddenSlides>0</HiddenSlides>
  <MMClips>0</MMClips>
  <ScaleCrop>false</ScaleCrop>
  <HeadingPairs>
    <vt:vector size="4" baseType="variant">
      <vt:variant>
        <vt:lpstr>Chủ đề</vt:lpstr>
      </vt:variant>
      <vt:variant>
        <vt:i4>1</vt:i4>
      </vt:variant>
      <vt:variant>
        <vt:lpstr>Tiêu đề Bản chiếu</vt:lpstr>
      </vt:variant>
      <vt:variant>
        <vt:i4>52</vt:i4>
      </vt:variant>
    </vt:vector>
  </HeadingPairs>
  <TitlesOfParts>
    <vt:vector size="53" baseType="lpstr">
      <vt:lpstr>Droplet</vt:lpstr>
      <vt:lpstr>TRƯỜNG ĐẠI HỌC SƯ PHẠM THÀNH PHỐ HỒ CHÍ MINH</vt:lpstr>
      <vt:lpstr>Danh sách thành viên nhóm 420</vt:lpstr>
      <vt:lpstr>Bản trình bày PowerPoint</vt:lpstr>
      <vt:lpstr>Bản trình bày PowerPoint</vt:lpstr>
      <vt:lpstr>Bản trình bày PowerPoint</vt:lpstr>
      <vt:lpstr>Bản trình bày PowerPoint</vt:lpstr>
      <vt:lpstr>Ưu điểm của </vt:lpstr>
      <vt:lpstr>Nhược điểm của</vt:lpstr>
      <vt:lpstr>Relational database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Ứng Dụng Quản LÍ Thông Tin Sinh Viên Bằng RAVEN DB và ASP.NET MVC</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THÀNH PHỐ HỒ CHÍ MINH</dc:title>
  <dc:creator>VY</dc:creator>
  <cp:lastModifiedBy>WIN10</cp:lastModifiedBy>
  <cp:revision>292</cp:revision>
  <dcterms:created xsi:type="dcterms:W3CDTF">2019-11-22T13:29:37Z</dcterms:created>
  <dcterms:modified xsi:type="dcterms:W3CDTF">2019-11-27T08:11:17Z</dcterms:modified>
</cp:coreProperties>
</file>